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7"/>
  </p:notesMasterIdLst>
  <p:handoutMasterIdLst>
    <p:handoutMasterId r:id="rId18"/>
  </p:handoutMasterIdLst>
  <p:sldIdLst>
    <p:sldId id="256" r:id="rId3"/>
    <p:sldId id="257" r:id="rId4"/>
    <p:sldId id="271" r:id="rId5"/>
    <p:sldId id="272" r:id="rId6"/>
    <p:sldId id="270" r:id="rId7"/>
    <p:sldId id="273" r:id="rId8"/>
    <p:sldId id="274" r:id="rId9"/>
    <p:sldId id="275" r:id="rId10"/>
    <p:sldId id="276" r:id="rId11"/>
    <p:sldId id="279" r:id="rId12"/>
    <p:sldId id="280" r:id="rId13"/>
    <p:sldId id="281" r:id="rId14"/>
    <p:sldId id="282" r:id="rId15"/>
    <p:sldId id="261"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74" autoAdjust="0"/>
  </p:normalViewPr>
  <p:slideViewPr>
    <p:cSldViewPr>
      <p:cViewPr varScale="1">
        <p:scale>
          <a:sx n="73" d="100"/>
          <a:sy n="73" d="100"/>
        </p:scale>
        <p:origin x="60" y="96"/>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6/20/2014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6/20/2014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6/20/2014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6/20/2014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6/20/2014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6/20/2014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a:t>6/20/2014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a:t>6/20/2014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a:t>6/20/2014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6/20/2014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6/20/2014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6/20/2014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6/20/2014</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7868" y="3051854"/>
            <a:ext cx="10255720" cy="1369115"/>
          </a:xfrm>
        </p:spPr>
        <p:txBody>
          <a:bodyPr/>
          <a:lstStyle/>
          <a:p>
            <a:r>
              <a:rPr lang="en-US" sz="3200" smtClean="0">
                <a:latin typeface="Segoe UI Light" panose="020B0502040204020203" pitchFamily="34" charset="0"/>
                <a:cs typeface="Segoe UI Light" panose="020B0502040204020203" pitchFamily="34" charset="0"/>
              </a:rPr>
              <a:t>	  TÌM HIỂU CODEIGNITER, ỨNG DỤNG </a:t>
            </a:r>
            <a:br>
              <a:rPr lang="en-US" sz="3200" smtClean="0">
                <a:latin typeface="Segoe UI Light" panose="020B0502040204020203" pitchFamily="34" charset="0"/>
                <a:cs typeface="Segoe UI Light" panose="020B0502040204020203" pitchFamily="34" charset="0"/>
              </a:rPr>
            </a:br>
            <a:r>
              <a:rPr lang="en-US" sz="3200" smtClean="0">
                <a:latin typeface="Segoe UI Light" panose="020B0502040204020203" pitchFamily="34" charset="0"/>
                <a:cs typeface="Segoe UI Light" panose="020B0502040204020203" pitchFamily="34" charset="0"/>
              </a:rPr>
              <a:t>	XÂY DỰNG WEBSITE MUA BÁN MÁY TÍNH</a:t>
            </a:r>
            <a:endParaRPr lang="en-US" sz="320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1"/>
          </p:nvPr>
        </p:nvSpPr>
        <p:spPr>
          <a:xfrm>
            <a:off x="5590356" y="4992216"/>
            <a:ext cx="10255719" cy="1066800"/>
          </a:xfrm>
        </p:spPr>
        <p:txBody>
          <a:bodyPr>
            <a:normAutofit/>
          </a:bodyPr>
          <a:lstStyle/>
          <a:p>
            <a:r>
              <a:rPr lang="en-US" smtClean="0">
                <a:latin typeface="Segoe UI Light" panose="020B0502040204020203" pitchFamily="34" charset="0"/>
                <a:cs typeface="Segoe UI Light" panose="020B0502040204020203" pitchFamily="34" charset="0"/>
              </a:rPr>
              <a:t>Giáo viên hướng dẫn: Nguyễn Văn Giáp</a:t>
            </a:r>
          </a:p>
        </p:txBody>
      </p:sp>
      <p:sp>
        <p:nvSpPr>
          <p:cNvPr id="4" name="Text Box 4"/>
          <p:cNvSpPr txBox="1">
            <a:spLocks noChangeArrowheads="1"/>
          </p:cNvSpPr>
          <p:nvPr/>
        </p:nvSpPr>
        <p:spPr bwMode="auto">
          <a:xfrm>
            <a:off x="1594701" y="332656"/>
            <a:ext cx="8436042"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nchor="b">
            <a:spAutoFit/>
          </a:bodyPr>
          <a:lstStyle>
            <a:lvl1pPr defTabSz="45720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defTabSz="45720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defTabSz="4572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defTabSz="4572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defTabSz="4572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lnSpc>
                <a:spcPct val="90000"/>
              </a:lnSpc>
              <a:spcBef>
                <a:spcPct val="50000"/>
              </a:spcBef>
              <a:buClrTx/>
              <a:buSzTx/>
              <a:buFontTx/>
              <a:buNone/>
            </a:pPr>
            <a:r>
              <a:rPr lang="en-US" err="1">
                <a:latin typeface="Segoe UI Light" panose="020B0502040204020203" pitchFamily="34" charset="0"/>
                <a:cs typeface="Segoe UI Light" panose="020B0502040204020203" pitchFamily="34" charset="0"/>
              </a:rPr>
              <a:t>TRƯỜNG</a:t>
            </a:r>
            <a:r>
              <a:rPr lang="en-US">
                <a:latin typeface="Segoe UI Light" panose="020B0502040204020203" pitchFamily="34" charset="0"/>
                <a:cs typeface="Segoe UI Light" panose="020B0502040204020203" pitchFamily="34" charset="0"/>
              </a:rPr>
              <a:t> </a:t>
            </a:r>
            <a:r>
              <a:rPr lang="en-US" err="1">
                <a:latin typeface="Segoe UI Light" panose="020B0502040204020203" pitchFamily="34" charset="0"/>
                <a:cs typeface="Segoe UI Light" panose="020B0502040204020203" pitchFamily="34" charset="0"/>
              </a:rPr>
              <a:t>ĐẠI</a:t>
            </a:r>
            <a:r>
              <a:rPr lang="en-US">
                <a:latin typeface="Segoe UI Light" panose="020B0502040204020203" pitchFamily="34" charset="0"/>
                <a:cs typeface="Segoe UI Light" panose="020B0502040204020203" pitchFamily="34" charset="0"/>
              </a:rPr>
              <a:t> </a:t>
            </a:r>
            <a:r>
              <a:rPr lang="en-US" err="1">
                <a:latin typeface="Segoe UI Light" panose="020B0502040204020203" pitchFamily="34" charset="0"/>
                <a:cs typeface="Segoe UI Light" panose="020B0502040204020203" pitchFamily="34" charset="0"/>
              </a:rPr>
              <a:t>HỌC</a:t>
            </a:r>
            <a:r>
              <a:rPr lang="en-US">
                <a:latin typeface="Segoe UI Light" panose="020B0502040204020203" pitchFamily="34" charset="0"/>
                <a:cs typeface="Segoe UI Light" panose="020B0502040204020203" pitchFamily="34" charset="0"/>
              </a:rPr>
              <a:t> </a:t>
            </a:r>
            <a:r>
              <a:rPr lang="en-US" err="1">
                <a:latin typeface="Segoe UI Light" panose="020B0502040204020203" pitchFamily="34" charset="0"/>
                <a:cs typeface="Segoe UI Light" panose="020B0502040204020203" pitchFamily="34" charset="0"/>
              </a:rPr>
              <a:t>CÔNG</a:t>
            </a:r>
            <a:r>
              <a:rPr lang="en-US">
                <a:latin typeface="Segoe UI Light" panose="020B0502040204020203" pitchFamily="34" charset="0"/>
                <a:cs typeface="Segoe UI Light" panose="020B0502040204020203" pitchFamily="34" charset="0"/>
              </a:rPr>
              <a:t> </a:t>
            </a:r>
            <a:r>
              <a:rPr lang="en-US" err="1">
                <a:latin typeface="Segoe UI Light" panose="020B0502040204020203" pitchFamily="34" charset="0"/>
                <a:cs typeface="Segoe UI Light" panose="020B0502040204020203" pitchFamily="34" charset="0"/>
              </a:rPr>
              <a:t>NGHIỆP</a:t>
            </a:r>
            <a:r>
              <a:rPr lang="en-US">
                <a:latin typeface="Segoe UI Light" panose="020B0502040204020203" pitchFamily="34" charset="0"/>
                <a:cs typeface="Segoe UI Light" panose="020B0502040204020203" pitchFamily="34" charset="0"/>
              </a:rPr>
              <a:t> </a:t>
            </a:r>
            <a:r>
              <a:rPr lang="en-US" err="1">
                <a:latin typeface="Segoe UI Light" panose="020B0502040204020203" pitchFamily="34" charset="0"/>
                <a:cs typeface="Segoe UI Light" panose="020B0502040204020203" pitchFamily="34" charset="0"/>
              </a:rPr>
              <a:t>THỰC</a:t>
            </a:r>
            <a:r>
              <a:rPr lang="en-US">
                <a:latin typeface="Segoe UI Light" panose="020B0502040204020203" pitchFamily="34" charset="0"/>
                <a:cs typeface="Segoe UI Light" panose="020B0502040204020203" pitchFamily="34" charset="0"/>
              </a:rPr>
              <a:t> </a:t>
            </a:r>
            <a:r>
              <a:rPr lang="en-US" err="1" smtClean="0">
                <a:latin typeface="Segoe UI Light" panose="020B0502040204020203" pitchFamily="34" charset="0"/>
                <a:cs typeface="Segoe UI Light" panose="020B0502040204020203" pitchFamily="34" charset="0"/>
              </a:rPr>
              <a:t>PHẨM</a:t>
            </a:r>
            <a:r>
              <a:rPr lang="en-US" smtClean="0">
                <a:latin typeface="Segoe UI Light" panose="020B0502040204020203" pitchFamily="34" charset="0"/>
                <a:cs typeface="Segoe UI Light" panose="020B0502040204020203" pitchFamily="34" charset="0"/>
              </a:rPr>
              <a:t> TP.HCM</a:t>
            </a:r>
          </a:p>
          <a:p>
            <a:pPr algn="ctr" eaLnBrk="1" hangingPunct="1">
              <a:lnSpc>
                <a:spcPct val="90000"/>
              </a:lnSpc>
              <a:spcBef>
                <a:spcPct val="50000"/>
              </a:spcBef>
              <a:buClrTx/>
              <a:buSzTx/>
              <a:buFontTx/>
              <a:buNone/>
            </a:pPr>
            <a:r>
              <a:rPr lang="en-US" smtClean="0">
                <a:latin typeface="Segoe UI Light" panose="020B0502040204020203" pitchFamily="34" charset="0"/>
                <a:cs typeface="Segoe UI Light" panose="020B0502040204020203" pitchFamily="34" charset="0"/>
              </a:rPr>
              <a:t>KHOA CÔNG NGHỆ THÔNG TIN</a:t>
            </a:r>
            <a:endParaRPr lang="en-US">
              <a:latin typeface="Segoe UI Light" panose="020B0502040204020203" pitchFamily="34" charset="0"/>
              <a:cs typeface="Segoe UI Light" panose="020B0502040204020203" pitchFamily="34" charset="0"/>
            </a:endParaRPr>
          </a:p>
        </p:txBody>
      </p:sp>
      <p:sp>
        <p:nvSpPr>
          <p:cNvPr id="5" name="Text Box 5"/>
          <p:cNvSpPr txBox="1">
            <a:spLocks noChangeArrowheads="1"/>
          </p:cNvSpPr>
          <p:nvPr/>
        </p:nvSpPr>
        <p:spPr bwMode="auto">
          <a:xfrm>
            <a:off x="3214092" y="1628800"/>
            <a:ext cx="51972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n-US" sz="3600" b="1">
                <a:latin typeface="Segoe UI Light" panose="020B0502040204020203" pitchFamily="34" charset="0"/>
                <a:cs typeface="Segoe UI Light" panose="020B0502040204020203" pitchFamily="34" charset="0"/>
              </a:rPr>
              <a:t>BÀI THUYẾT TRÌNH</a:t>
            </a:r>
          </a:p>
        </p:txBody>
      </p:sp>
      <p:sp>
        <p:nvSpPr>
          <p:cNvPr id="6" name="Text Box 19"/>
          <p:cNvSpPr txBox="1">
            <a:spLocks noChangeArrowheads="1"/>
          </p:cNvSpPr>
          <p:nvPr/>
        </p:nvSpPr>
        <p:spPr bwMode="auto">
          <a:xfrm>
            <a:off x="959032" y="2735014"/>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50000"/>
              </a:spcBef>
              <a:buClrTx/>
              <a:buSzTx/>
              <a:buFontTx/>
              <a:buNone/>
            </a:pPr>
            <a:r>
              <a:rPr lang="en-US" sz="2800" err="1">
                <a:latin typeface="Segoe UI Light" panose="020B0502040204020203" pitchFamily="34" charset="0"/>
                <a:ea typeface="Verdana" panose="020B0604030504040204" pitchFamily="34" charset="0"/>
                <a:cs typeface="Segoe UI Light" panose="020B0502040204020203" pitchFamily="34" charset="0"/>
              </a:rPr>
              <a:t>Đề</a:t>
            </a:r>
            <a:r>
              <a:rPr lang="en-US" sz="2800">
                <a:latin typeface="Segoe UI Light" panose="020B0502040204020203" pitchFamily="34" charset="0"/>
                <a:ea typeface="Verdana" panose="020B0604030504040204" pitchFamily="34" charset="0"/>
                <a:cs typeface="Segoe UI Light" panose="020B0502040204020203" pitchFamily="34" charset="0"/>
              </a:rPr>
              <a:t> </a:t>
            </a:r>
            <a:r>
              <a:rPr lang="en-US" sz="2800" err="1">
                <a:latin typeface="Segoe UI Light" panose="020B0502040204020203" pitchFamily="34" charset="0"/>
                <a:ea typeface="Verdana" panose="020B0604030504040204" pitchFamily="34" charset="0"/>
                <a:cs typeface="Segoe UI Light" panose="020B0502040204020203" pitchFamily="34" charset="0"/>
              </a:rPr>
              <a:t>tài</a:t>
            </a:r>
            <a:r>
              <a:rPr lang="en-US" sz="2800">
                <a:latin typeface="Segoe UI Light" panose="020B0502040204020203" pitchFamily="34" charset="0"/>
                <a:ea typeface="Verdana" panose="020B0604030504040204" pitchFamily="34" charset="0"/>
                <a:cs typeface="Segoe UI Light" panose="020B0502040204020203" pitchFamily="34" charset="0"/>
              </a:rPr>
              <a:t>:</a:t>
            </a:r>
          </a:p>
        </p:txBody>
      </p:sp>
      <p:sp>
        <p:nvSpPr>
          <p:cNvPr id="7" name="Subtitle 2"/>
          <p:cNvSpPr txBox="1">
            <a:spLocks/>
          </p:cNvSpPr>
          <p:nvPr/>
        </p:nvSpPr>
        <p:spPr>
          <a:xfrm>
            <a:off x="5590356" y="5197692"/>
            <a:ext cx="10255719" cy="1066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SzPct val="100000"/>
              <a:buFont typeface="Arial" pitchFamily="34" charset="0"/>
              <a:buNone/>
              <a:defRPr sz="2400" kern="1200">
                <a:solidFill>
                  <a:schemeClr val="tx1">
                    <a:tint val="75000"/>
                  </a:schemeClr>
                </a:solidFill>
                <a:latin typeface="+mn-lt"/>
                <a:ea typeface="+mn-ea"/>
                <a:cs typeface="+mn-cs"/>
              </a:defRPr>
            </a:lvl1pPr>
            <a:lvl2pPr marL="457200" indent="0" algn="ctr" defTabSz="914400" rtl="0" eaLnBrk="1" latinLnBrk="0" hangingPunct="1">
              <a:lnSpc>
                <a:spcPct val="90000"/>
              </a:lnSpc>
              <a:spcBef>
                <a:spcPts val="600"/>
              </a:spcBef>
              <a:buSzPct val="100000"/>
              <a:buFont typeface="Consolas" pitchFamily="49"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SzPct val="10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SzPct val="100000"/>
              <a:buFont typeface="Consolas" pitchFamily="49"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SzPct val="100000"/>
              <a:buFont typeface="Consolas" pitchFamily="49" charset="0"/>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SzPct val="100000"/>
              <a:buFont typeface="Consolas" pitchFamily="49" charset="0"/>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9pPr>
          </a:lstStyle>
          <a:p>
            <a:endParaRPr lang="en-US" smtClean="0">
              <a:latin typeface="Segoe UI Light" panose="020B0502040204020203" pitchFamily="34" charset="0"/>
              <a:cs typeface="Segoe UI Light" panose="020B0502040204020203" pitchFamily="34" charset="0"/>
            </a:endParaRPr>
          </a:p>
          <a:p>
            <a:r>
              <a:rPr lang="en-US" smtClean="0">
                <a:latin typeface="Segoe UI Light" panose="020B0502040204020203" pitchFamily="34" charset="0"/>
                <a:cs typeface="Segoe UI Light" panose="020B0502040204020203" pitchFamily="34" charset="0"/>
              </a:rPr>
              <a:t>Sinh viên thực hiện   : Lê Thanh Diệp</a:t>
            </a:r>
            <a:endParaRPr lang="en-US">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Yêu cầu xử lý nghiệp vụ</a:t>
            </a:r>
            <a:endParaRPr lang="vi-VN">
              <a:latin typeface="Segoe UI Light" panose="020B0502040204020203" pitchFamily="34" charset="0"/>
              <a:cs typeface="Segoe UI Light" panose="020B0502040204020203" pitchFamily="34" charset="0"/>
            </a:endParaRPr>
          </a:p>
        </p:txBody>
      </p:sp>
      <p:sp>
        <p:nvSpPr>
          <p:cNvPr id="4" name="Content Placeholder 3"/>
          <p:cNvSpPr>
            <a:spLocks noGrp="1"/>
          </p:cNvSpPr>
          <p:nvPr>
            <p:ph sz="half" idx="2"/>
          </p:nvPr>
        </p:nvSpPr>
        <p:spPr>
          <a:xfrm>
            <a:off x="6499350" y="2060848"/>
            <a:ext cx="4419598" cy="432048"/>
          </a:xfrm>
        </p:spPr>
        <p:txBody>
          <a:bodyPr/>
          <a:lstStyle/>
          <a:p>
            <a:r>
              <a:rPr lang="en-US" smtClean="0">
                <a:latin typeface="Segoe UI Light" panose="020B0502040204020203" pitchFamily="34" charset="0"/>
                <a:cs typeface="Segoe UI Light" panose="020B0502040204020203" pitchFamily="34" charset="0"/>
              </a:rPr>
              <a:t>Quản lý người dùng</a:t>
            </a:r>
          </a:p>
        </p:txBody>
      </p:sp>
      <p:sp>
        <p:nvSpPr>
          <p:cNvPr id="5" name="Rounded Rectangle 4"/>
          <p:cNvSpPr/>
          <p:nvPr/>
        </p:nvSpPr>
        <p:spPr>
          <a:xfrm>
            <a:off x="1701924" y="2204864"/>
            <a:ext cx="4320480" cy="792088"/>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Segoe UI Light" panose="020B0502040204020203" pitchFamily="34" charset="0"/>
                <a:cs typeface="Segoe UI Light" panose="020B0502040204020203" pitchFamily="34" charset="0"/>
              </a:rPr>
              <a:t>Yêu cầu chức năng</a:t>
            </a:r>
            <a:endParaRPr lang="vi-VN">
              <a:latin typeface="Segoe UI Light" panose="020B0502040204020203" pitchFamily="34" charset="0"/>
              <a:cs typeface="Segoe UI Light" panose="020B0502040204020203" pitchFamily="34" charset="0"/>
            </a:endParaRPr>
          </a:p>
        </p:txBody>
      </p:sp>
      <p:sp>
        <p:nvSpPr>
          <p:cNvPr id="6" name="Rounded Rectangle 5"/>
          <p:cNvSpPr/>
          <p:nvPr/>
        </p:nvSpPr>
        <p:spPr>
          <a:xfrm>
            <a:off x="1702553" y="3542057"/>
            <a:ext cx="4320480" cy="792088"/>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Segoe UI Light" panose="020B0502040204020203" pitchFamily="34" charset="0"/>
                <a:cs typeface="Segoe UI Light" panose="020B0502040204020203" pitchFamily="34" charset="0"/>
              </a:rPr>
              <a:t>Yêu cầu phi chức năng</a:t>
            </a:r>
            <a:endParaRPr lang="vi-VN">
              <a:latin typeface="Segoe UI Light" panose="020B0502040204020203" pitchFamily="34" charset="0"/>
              <a:cs typeface="Segoe UI Light" panose="020B0502040204020203" pitchFamily="34" charset="0"/>
            </a:endParaRPr>
          </a:p>
        </p:txBody>
      </p:sp>
      <p:sp>
        <p:nvSpPr>
          <p:cNvPr id="7" name="Content Placeholder 3"/>
          <p:cNvSpPr>
            <a:spLocks noGrp="1"/>
          </p:cNvSpPr>
          <p:nvPr>
            <p:ph sz="half" idx="2"/>
          </p:nvPr>
        </p:nvSpPr>
        <p:spPr>
          <a:xfrm>
            <a:off x="6499350" y="2519536"/>
            <a:ext cx="4419598" cy="432048"/>
          </a:xfrm>
        </p:spPr>
        <p:txBody>
          <a:bodyPr/>
          <a:lstStyle/>
          <a:p>
            <a:r>
              <a:rPr lang="en-US" smtClean="0">
                <a:latin typeface="Segoe UI Light" panose="020B0502040204020203" pitchFamily="34" charset="0"/>
                <a:cs typeface="Segoe UI Light" panose="020B0502040204020203" pitchFamily="34" charset="0"/>
              </a:rPr>
              <a:t>Quản lý sản phẩm</a:t>
            </a:r>
          </a:p>
        </p:txBody>
      </p:sp>
      <p:sp>
        <p:nvSpPr>
          <p:cNvPr id="8" name="Content Placeholder 3"/>
          <p:cNvSpPr>
            <a:spLocks noGrp="1"/>
          </p:cNvSpPr>
          <p:nvPr>
            <p:ph sz="half" idx="2"/>
          </p:nvPr>
        </p:nvSpPr>
        <p:spPr>
          <a:xfrm>
            <a:off x="6499350" y="2978224"/>
            <a:ext cx="4419598" cy="432048"/>
          </a:xfrm>
        </p:spPr>
        <p:txBody>
          <a:bodyPr/>
          <a:lstStyle/>
          <a:p>
            <a:r>
              <a:rPr lang="en-US" smtClean="0">
                <a:latin typeface="Segoe UI Light" panose="020B0502040204020203" pitchFamily="34" charset="0"/>
                <a:cs typeface="Segoe UI Light" panose="020B0502040204020203" pitchFamily="34" charset="0"/>
              </a:rPr>
              <a:t>Quản lý tin tức</a:t>
            </a:r>
          </a:p>
        </p:txBody>
      </p:sp>
      <p:sp>
        <p:nvSpPr>
          <p:cNvPr id="9" name="Content Placeholder 3"/>
          <p:cNvSpPr>
            <a:spLocks noGrp="1"/>
          </p:cNvSpPr>
          <p:nvPr>
            <p:ph sz="half" idx="2"/>
          </p:nvPr>
        </p:nvSpPr>
        <p:spPr>
          <a:xfrm>
            <a:off x="6499350" y="3438293"/>
            <a:ext cx="4419598" cy="432048"/>
          </a:xfrm>
        </p:spPr>
        <p:txBody>
          <a:bodyPr/>
          <a:lstStyle/>
          <a:p>
            <a:r>
              <a:rPr lang="en-US" smtClean="0">
                <a:latin typeface="Segoe UI Light" panose="020B0502040204020203" pitchFamily="34" charset="0"/>
                <a:cs typeface="Segoe UI Light" panose="020B0502040204020203" pitchFamily="34" charset="0"/>
              </a:rPr>
              <a:t>Quản lý hóa đơn</a:t>
            </a:r>
          </a:p>
        </p:txBody>
      </p:sp>
      <p:sp>
        <p:nvSpPr>
          <p:cNvPr id="10" name="Content Placeholder 3"/>
          <p:cNvSpPr>
            <a:spLocks noGrp="1"/>
          </p:cNvSpPr>
          <p:nvPr>
            <p:ph sz="half" idx="2"/>
          </p:nvPr>
        </p:nvSpPr>
        <p:spPr>
          <a:xfrm>
            <a:off x="6499350" y="3902097"/>
            <a:ext cx="4419598" cy="432048"/>
          </a:xfrm>
        </p:spPr>
        <p:txBody>
          <a:bodyPr/>
          <a:lstStyle/>
          <a:p>
            <a:r>
              <a:rPr lang="en-US" smtClean="0">
                <a:latin typeface="Segoe UI Light" panose="020B0502040204020203" pitchFamily="34" charset="0"/>
                <a:cs typeface="Segoe UI Light" panose="020B0502040204020203" pitchFamily="34" charset="0"/>
              </a:rPr>
              <a:t>Quản lý đặt hàng</a:t>
            </a:r>
          </a:p>
        </p:txBody>
      </p:sp>
      <p:sp>
        <p:nvSpPr>
          <p:cNvPr id="11" name="Content Placeholder 3"/>
          <p:cNvSpPr>
            <a:spLocks noGrp="1"/>
          </p:cNvSpPr>
          <p:nvPr>
            <p:ph sz="half" idx="2"/>
          </p:nvPr>
        </p:nvSpPr>
        <p:spPr>
          <a:xfrm>
            <a:off x="6499350" y="4790428"/>
            <a:ext cx="4419598" cy="432048"/>
          </a:xfrm>
        </p:spPr>
        <p:txBody>
          <a:bodyPr/>
          <a:lstStyle/>
          <a:p>
            <a:r>
              <a:rPr lang="en-US" smtClean="0">
                <a:latin typeface="Segoe UI Light" panose="020B0502040204020203" pitchFamily="34" charset="0"/>
                <a:cs typeface="Segoe UI Light" panose="020B0502040204020203" pitchFamily="34" charset="0"/>
              </a:rPr>
              <a:t>Quản lý thông tin cá nhân</a:t>
            </a:r>
          </a:p>
        </p:txBody>
      </p:sp>
      <p:sp>
        <p:nvSpPr>
          <p:cNvPr id="12" name="Content Placeholder 3"/>
          <p:cNvSpPr>
            <a:spLocks noGrp="1"/>
          </p:cNvSpPr>
          <p:nvPr>
            <p:ph sz="half" idx="2"/>
          </p:nvPr>
        </p:nvSpPr>
        <p:spPr>
          <a:xfrm>
            <a:off x="6499350" y="4365901"/>
            <a:ext cx="4419598" cy="392771"/>
          </a:xfrm>
        </p:spPr>
        <p:txBody>
          <a:bodyPr>
            <a:normAutofit lnSpcReduction="10000"/>
          </a:bodyPr>
          <a:lstStyle/>
          <a:p>
            <a:r>
              <a:rPr lang="en-US" smtClean="0">
                <a:latin typeface="Segoe UI Light" panose="020B0502040204020203" pitchFamily="34" charset="0"/>
                <a:cs typeface="Segoe UI Light" panose="020B0502040204020203" pitchFamily="34" charset="0"/>
              </a:rPr>
              <a:t>Tìm kiếm</a:t>
            </a:r>
          </a:p>
        </p:txBody>
      </p:sp>
      <p:sp>
        <p:nvSpPr>
          <p:cNvPr id="13" name="Content Placeholder 3"/>
          <p:cNvSpPr>
            <a:spLocks noGrp="1"/>
          </p:cNvSpPr>
          <p:nvPr>
            <p:ph sz="half" idx="2"/>
          </p:nvPr>
        </p:nvSpPr>
        <p:spPr>
          <a:xfrm>
            <a:off x="6499350" y="3438663"/>
            <a:ext cx="4419598" cy="432048"/>
          </a:xfrm>
        </p:spPr>
        <p:txBody>
          <a:bodyPr/>
          <a:lstStyle/>
          <a:p>
            <a:r>
              <a:rPr lang="en-US" smtClean="0">
                <a:latin typeface="Segoe UI Light" panose="020B0502040204020203" pitchFamily="34" charset="0"/>
                <a:cs typeface="Segoe UI Light" panose="020B0502040204020203" pitchFamily="34" charset="0"/>
              </a:rPr>
              <a:t>Truy xuất thông tin nhanh</a:t>
            </a:r>
          </a:p>
        </p:txBody>
      </p:sp>
      <p:sp>
        <p:nvSpPr>
          <p:cNvPr id="14" name="Content Placeholder 3"/>
          <p:cNvSpPr>
            <a:spLocks noGrp="1"/>
          </p:cNvSpPr>
          <p:nvPr>
            <p:ph sz="half" idx="2"/>
          </p:nvPr>
        </p:nvSpPr>
        <p:spPr>
          <a:xfrm>
            <a:off x="6499350" y="3897351"/>
            <a:ext cx="4419598" cy="432048"/>
          </a:xfrm>
        </p:spPr>
        <p:txBody>
          <a:bodyPr/>
          <a:lstStyle/>
          <a:p>
            <a:r>
              <a:rPr lang="en-US" smtClean="0">
                <a:latin typeface="Segoe UI Light" panose="020B0502040204020203" pitchFamily="34" charset="0"/>
                <a:cs typeface="Segoe UI Light" panose="020B0502040204020203" pitchFamily="34" charset="0"/>
              </a:rPr>
              <a:t>Giao diện phù hợp</a:t>
            </a:r>
          </a:p>
        </p:txBody>
      </p:sp>
      <p:sp>
        <p:nvSpPr>
          <p:cNvPr id="15" name="Content Placeholder 3"/>
          <p:cNvSpPr>
            <a:spLocks noGrp="1"/>
          </p:cNvSpPr>
          <p:nvPr>
            <p:ph sz="half" idx="2"/>
          </p:nvPr>
        </p:nvSpPr>
        <p:spPr>
          <a:xfrm>
            <a:off x="6499350" y="4356039"/>
            <a:ext cx="4752528" cy="432048"/>
          </a:xfrm>
        </p:spPr>
        <p:txBody>
          <a:bodyPr>
            <a:normAutofit fontScale="92500"/>
          </a:bodyPr>
          <a:lstStyle/>
          <a:p>
            <a:r>
              <a:rPr lang="en-US" smtClean="0">
                <a:latin typeface="Segoe UI Light" panose="020B0502040204020203" pitchFamily="34" charset="0"/>
                <a:cs typeface="Segoe UI Light" panose="020B0502040204020203" pitchFamily="34" charset="0"/>
              </a:rPr>
              <a:t>Hệ thống có thể triển khai trên web</a:t>
            </a:r>
          </a:p>
        </p:txBody>
      </p:sp>
      <p:sp>
        <p:nvSpPr>
          <p:cNvPr id="16" name="Content Placeholder 3"/>
          <p:cNvSpPr>
            <a:spLocks noGrp="1"/>
          </p:cNvSpPr>
          <p:nvPr>
            <p:ph sz="half" idx="2"/>
          </p:nvPr>
        </p:nvSpPr>
        <p:spPr>
          <a:xfrm>
            <a:off x="6499350" y="4816108"/>
            <a:ext cx="4752528" cy="432048"/>
          </a:xfrm>
        </p:spPr>
        <p:txBody>
          <a:bodyPr>
            <a:normAutofit fontScale="92500"/>
          </a:bodyPr>
          <a:lstStyle/>
          <a:p>
            <a:r>
              <a:rPr lang="en-US" smtClean="0">
                <a:latin typeface="Segoe UI Light" panose="020B0502040204020203" pitchFamily="34" charset="0"/>
                <a:cs typeface="Segoe UI Light" panose="020B0502040204020203" pitchFamily="34" charset="0"/>
              </a:rPr>
              <a:t>Xử lý chỉnh sửa dữ liệu nếu có sai sót</a:t>
            </a:r>
          </a:p>
        </p:txBody>
      </p:sp>
      <p:sp>
        <p:nvSpPr>
          <p:cNvPr id="3" name="Content Placeholder 2"/>
          <p:cNvSpPr>
            <a:spLocks noGrp="1"/>
          </p:cNvSpPr>
          <p:nvPr>
            <p:ph sz="half" idx="2"/>
          </p:nvPr>
        </p:nvSpPr>
        <p:spPr/>
        <p:txBody>
          <a:bodyPr/>
          <a:lstStyle/>
          <a:p>
            <a:endParaRPr lang="vi-VN"/>
          </a:p>
        </p:txBody>
      </p:sp>
      <p:sp>
        <p:nvSpPr>
          <p:cNvPr id="20" name="Content Placeholder 19"/>
          <p:cNvSpPr>
            <a:spLocks noGrp="1"/>
          </p:cNvSpPr>
          <p:nvPr>
            <p:ph sz="half" idx="2"/>
          </p:nvPr>
        </p:nvSpPr>
        <p:spPr/>
        <p:txBody>
          <a:bodyPr/>
          <a:lstStyle/>
          <a:p>
            <a:endParaRPr lang="vi-VN"/>
          </a:p>
        </p:txBody>
      </p:sp>
      <p:sp>
        <p:nvSpPr>
          <p:cNvPr id="21" name="Content Placeholder 20"/>
          <p:cNvSpPr>
            <a:spLocks noGrp="1"/>
          </p:cNvSpPr>
          <p:nvPr>
            <p:ph sz="half" idx="2"/>
          </p:nvPr>
        </p:nvSpPr>
        <p:spPr/>
        <p:txBody>
          <a:bodyPr/>
          <a:lstStyle/>
          <a:p>
            <a:endParaRPr lang="vi-VN"/>
          </a:p>
        </p:txBody>
      </p:sp>
    </p:spTree>
    <p:extLst>
      <p:ext uri="{BB962C8B-B14F-4D97-AF65-F5344CB8AC3E}">
        <p14:creationId xmlns:p14="http://schemas.microsoft.com/office/powerpoint/2010/main" val="338689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path" presetSubtype="0" accel="50000" decel="50000" fill="hold" grpId="1" nodeType="withEffect">
                                  <p:stCondLst>
                                    <p:cond delay="100"/>
                                  </p:stCondLst>
                                  <p:childTnLst>
                                    <p:animMotion origin="layout" path="M 6.04324E-7 3.33333E-6 L 0.02683 0.00092 " pathEditMode="relative" rAng="0" ptsTypes="AA">
                                      <p:cBhvr>
                                        <p:cTn id="9" dur="500" fill="hold"/>
                                        <p:tgtEl>
                                          <p:spTgt spid="5"/>
                                        </p:tgtEl>
                                        <p:attrNameLst>
                                          <p:attrName>ppt_x</p:attrName>
                                          <p:attrName>ppt_y</p:attrName>
                                        </p:attrNameLst>
                                      </p:cBhvr>
                                      <p:rCtr x="1341" y="46"/>
                                    </p:animMotion>
                                  </p:childTnLst>
                                </p:cTn>
                              </p:par>
                              <p:par>
                                <p:cTn id="10" presetID="10" presetClass="entr" presetSubtype="0" fill="hold" nodeType="withEffect">
                                  <p:stCondLst>
                                    <p:cond delay="60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42" presetClass="path" presetSubtype="0" accel="50000" decel="50000" fill="hold" nodeType="withEffect">
                                  <p:stCondLst>
                                    <p:cond delay="700"/>
                                  </p:stCondLst>
                                  <p:childTnLst>
                                    <p:animMotion origin="layout" path="M 4.71477E-7 1.48148E-6 L 0.02683 0.00092 " pathEditMode="relative" rAng="0" ptsTypes="AA">
                                      <p:cBhvr>
                                        <p:cTn id="14" dur="500" fill="hold"/>
                                        <p:tgtEl>
                                          <p:spTgt spid="4">
                                            <p:txEl>
                                              <p:pRg st="0" end="0"/>
                                            </p:txEl>
                                          </p:spTgt>
                                        </p:tgtEl>
                                        <p:attrNameLst>
                                          <p:attrName>ppt_x</p:attrName>
                                          <p:attrName>ppt_y</p:attrName>
                                        </p:attrNameLst>
                                      </p:cBhvr>
                                      <p:rCtr x="1341" y="46"/>
                                    </p:animMotion>
                                  </p:childTnLst>
                                </p:cTn>
                              </p:par>
                              <p:par>
                                <p:cTn id="15" presetID="10" presetClass="entr" presetSubtype="0" fill="hold" nodeType="withEffect">
                                  <p:stCondLst>
                                    <p:cond delay="80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par>
                                <p:cTn id="18" presetID="42" presetClass="path" presetSubtype="0" accel="50000" decel="50000" fill="hold" nodeType="withEffect">
                                  <p:stCondLst>
                                    <p:cond delay="900"/>
                                  </p:stCondLst>
                                  <p:childTnLst>
                                    <p:animMotion origin="layout" path="M -1.60198E-6 3.33333E-6 L 0.02683 0.00092 " pathEditMode="relative" rAng="0" ptsTypes="AA">
                                      <p:cBhvr>
                                        <p:cTn id="19" dur="500" fill="hold"/>
                                        <p:tgtEl>
                                          <p:spTgt spid="7">
                                            <p:txEl>
                                              <p:pRg st="0" end="0"/>
                                            </p:txEl>
                                          </p:spTgt>
                                        </p:tgtEl>
                                        <p:attrNameLst>
                                          <p:attrName>ppt_x</p:attrName>
                                          <p:attrName>ppt_y</p:attrName>
                                        </p:attrNameLst>
                                      </p:cBhvr>
                                      <p:rCtr x="1341" y="46"/>
                                    </p:animMotion>
                                  </p:childTnLst>
                                </p:cTn>
                              </p:par>
                              <p:par>
                                <p:cTn id="20" presetID="10" presetClass="entr" presetSubtype="0" fill="hold" nodeType="withEffect">
                                  <p:stCondLst>
                                    <p:cond delay="100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par>
                                <p:cTn id="23" presetID="42" presetClass="path" presetSubtype="0" accel="50000" decel="50000" fill="hold" nodeType="withEffect">
                                  <p:stCondLst>
                                    <p:cond delay="1100"/>
                                  </p:stCondLst>
                                  <p:childTnLst>
                                    <p:animMotion origin="layout" path="M 3.52436E-6 -4.81481E-6 L 0.02683 0.00093 " pathEditMode="relative" rAng="0" ptsTypes="AA">
                                      <p:cBhvr>
                                        <p:cTn id="24" dur="500" fill="hold"/>
                                        <p:tgtEl>
                                          <p:spTgt spid="8">
                                            <p:txEl>
                                              <p:pRg st="0" end="0"/>
                                            </p:txEl>
                                          </p:spTgt>
                                        </p:tgtEl>
                                        <p:attrNameLst>
                                          <p:attrName>ppt_x</p:attrName>
                                          <p:attrName>ppt_y</p:attrName>
                                        </p:attrNameLst>
                                      </p:cBhvr>
                                      <p:rCtr x="1341" y="46"/>
                                    </p:animMotion>
                                  </p:childTnLst>
                                </p:cTn>
                              </p:par>
                              <p:par>
                                <p:cTn id="25" presetID="10" presetClass="entr" presetSubtype="0" fill="hold" nodeType="withEffect">
                                  <p:stCondLst>
                                    <p:cond delay="120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par>
                                <p:cTn id="28" presetID="42" presetClass="path" presetSubtype="0" accel="50000" decel="50000" fill="hold" nodeType="withEffect">
                                  <p:stCondLst>
                                    <p:cond delay="1300"/>
                                  </p:stCondLst>
                                  <p:childTnLst>
                                    <p:animMotion origin="layout" path="M 1.96405E-6 -4.44444E-6 L 0.02683 0.00093 " pathEditMode="relative" rAng="0" ptsTypes="AA">
                                      <p:cBhvr>
                                        <p:cTn id="29" dur="500" fill="hold"/>
                                        <p:tgtEl>
                                          <p:spTgt spid="9">
                                            <p:txEl>
                                              <p:pRg st="0" end="0"/>
                                            </p:txEl>
                                          </p:spTgt>
                                        </p:tgtEl>
                                        <p:attrNameLst>
                                          <p:attrName>ppt_x</p:attrName>
                                          <p:attrName>ppt_y</p:attrName>
                                        </p:attrNameLst>
                                      </p:cBhvr>
                                      <p:rCtr x="1341" y="46"/>
                                    </p:animMotion>
                                  </p:childTnLst>
                                </p:cTn>
                              </p:par>
                              <p:par>
                                <p:cTn id="30" presetID="10" presetClass="entr" presetSubtype="0" fill="hold" nodeType="withEffect">
                                  <p:stCondLst>
                                    <p:cond delay="140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500"/>
                                        <p:tgtEl>
                                          <p:spTgt spid="10">
                                            <p:txEl>
                                              <p:pRg st="0" end="0"/>
                                            </p:txEl>
                                          </p:spTgt>
                                        </p:tgtEl>
                                      </p:cBhvr>
                                    </p:animEffect>
                                  </p:childTnLst>
                                </p:cTn>
                              </p:par>
                              <p:par>
                                <p:cTn id="33" presetID="42" presetClass="path" presetSubtype="0" accel="50000" decel="50000" fill="hold" nodeType="withEffect">
                                  <p:stCondLst>
                                    <p:cond delay="1500"/>
                                  </p:stCondLst>
                                  <p:childTnLst>
                                    <p:animMotion origin="layout" path="M -3.36546E-6 2.96296E-6 L 0.02683 0.00092 " pathEditMode="relative" rAng="0" ptsTypes="AA">
                                      <p:cBhvr>
                                        <p:cTn id="34" dur="500" fill="hold"/>
                                        <p:tgtEl>
                                          <p:spTgt spid="10">
                                            <p:txEl>
                                              <p:pRg st="0" end="0"/>
                                            </p:txEl>
                                          </p:spTgt>
                                        </p:tgtEl>
                                        <p:attrNameLst>
                                          <p:attrName>ppt_x</p:attrName>
                                          <p:attrName>ppt_y</p:attrName>
                                        </p:attrNameLst>
                                      </p:cBhvr>
                                      <p:rCtr x="1341" y="46"/>
                                    </p:animMotion>
                                  </p:childTnLst>
                                </p:cTn>
                              </p:par>
                              <p:par>
                                <p:cTn id="35" presetID="10" presetClass="entr" presetSubtype="0" fill="hold" nodeType="withEffect">
                                  <p:stCondLst>
                                    <p:cond delay="160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fade">
                                      <p:cBhvr>
                                        <p:cTn id="37" dur="500"/>
                                        <p:tgtEl>
                                          <p:spTgt spid="12">
                                            <p:txEl>
                                              <p:pRg st="0" end="0"/>
                                            </p:txEl>
                                          </p:spTgt>
                                        </p:tgtEl>
                                      </p:cBhvr>
                                    </p:animEffect>
                                  </p:childTnLst>
                                </p:cTn>
                              </p:par>
                              <p:par>
                                <p:cTn id="38" presetID="42" presetClass="path" presetSubtype="0" accel="50000" decel="50000" fill="hold" nodeType="withEffect">
                                  <p:stCondLst>
                                    <p:cond delay="1700"/>
                                  </p:stCondLst>
                                  <p:childTnLst>
                                    <p:animMotion origin="layout" path="M -1.96926E-6 -3.33333E-6 L 0.02683 0.00093 " pathEditMode="relative" rAng="0" ptsTypes="AA">
                                      <p:cBhvr>
                                        <p:cTn id="39" dur="500" fill="hold"/>
                                        <p:tgtEl>
                                          <p:spTgt spid="12">
                                            <p:txEl>
                                              <p:pRg st="0" end="0"/>
                                            </p:txEl>
                                          </p:spTgt>
                                        </p:tgtEl>
                                        <p:attrNameLst>
                                          <p:attrName>ppt_x</p:attrName>
                                          <p:attrName>ppt_y</p:attrName>
                                        </p:attrNameLst>
                                      </p:cBhvr>
                                      <p:rCtr x="1341" y="46"/>
                                    </p:animMotion>
                                  </p:childTnLst>
                                </p:cTn>
                              </p:par>
                              <p:par>
                                <p:cTn id="40" presetID="10" presetClass="entr" presetSubtype="0" fill="hold" nodeType="withEffect">
                                  <p:stCondLst>
                                    <p:cond delay="180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fade">
                                      <p:cBhvr>
                                        <p:cTn id="42" dur="500"/>
                                        <p:tgtEl>
                                          <p:spTgt spid="11">
                                            <p:txEl>
                                              <p:pRg st="0" end="0"/>
                                            </p:txEl>
                                          </p:spTgt>
                                        </p:tgtEl>
                                      </p:cBhvr>
                                    </p:animEffect>
                                  </p:childTnLst>
                                </p:cTn>
                              </p:par>
                              <p:par>
                                <p:cTn id="43" presetID="42" presetClass="path" presetSubtype="0" accel="50000" decel="50000" fill="hold" nodeType="withEffect">
                                  <p:stCondLst>
                                    <p:cond delay="1900"/>
                                  </p:stCondLst>
                                  <p:childTnLst>
                                    <p:animMotion origin="layout" path="M 1.84684E-6 3.33333E-6 L 0.02683 0.00092 " pathEditMode="relative" rAng="0" ptsTypes="AA">
                                      <p:cBhvr>
                                        <p:cTn id="44" dur="500" fill="hold"/>
                                        <p:tgtEl>
                                          <p:spTgt spid="11">
                                            <p:txEl>
                                              <p:pRg st="0" end="0"/>
                                            </p:txEl>
                                          </p:spTgt>
                                        </p:tgtEl>
                                        <p:attrNameLst>
                                          <p:attrName>ppt_x</p:attrName>
                                          <p:attrName>ppt_y</p:attrName>
                                        </p:attrNameLst>
                                      </p:cBhvr>
                                      <p:rCtr x="1341" y="46"/>
                                    </p:animMotion>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4">
                                            <p:txEl>
                                              <p:pRg st="0" end="0"/>
                                            </p:txEl>
                                          </p:spTgt>
                                        </p:tgtEl>
                                      </p:cBhvr>
                                    </p:animEffect>
                                    <p:set>
                                      <p:cBhvr>
                                        <p:cTn id="49" dur="1" fill="hold">
                                          <p:stCondLst>
                                            <p:cond delay="499"/>
                                          </p:stCondLst>
                                        </p:cTn>
                                        <p:tgtEl>
                                          <p:spTgt spid="4">
                                            <p:txEl>
                                              <p:pRg st="0" end="0"/>
                                            </p:txEl>
                                          </p:spTgt>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7">
                                            <p:txEl>
                                              <p:pRg st="0" end="0"/>
                                            </p:txEl>
                                          </p:spTgt>
                                        </p:tgtEl>
                                      </p:cBhvr>
                                    </p:animEffect>
                                    <p:set>
                                      <p:cBhvr>
                                        <p:cTn id="52" dur="1" fill="hold">
                                          <p:stCondLst>
                                            <p:cond delay="499"/>
                                          </p:stCondLst>
                                        </p:cTn>
                                        <p:tgtEl>
                                          <p:spTgt spid="7">
                                            <p:txEl>
                                              <p:pRg st="0" end="0"/>
                                            </p:txEl>
                                          </p:spTgt>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8">
                                            <p:txEl>
                                              <p:pRg st="0" end="0"/>
                                            </p:txEl>
                                          </p:spTgt>
                                        </p:tgtEl>
                                      </p:cBhvr>
                                    </p:animEffect>
                                    <p:set>
                                      <p:cBhvr>
                                        <p:cTn id="55" dur="1" fill="hold">
                                          <p:stCondLst>
                                            <p:cond delay="499"/>
                                          </p:stCondLst>
                                        </p:cTn>
                                        <p:tgtEl>
                                          <p:spTgt spid="8">
                                            <p:txEl>
                                              <p:pRg st="0" end="0"/>
                                            </p:txEl>
                                          </p:spTgt>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9">
                                            <p:txEl>
                                              <p:pRg st="0" end="0"/>
                                            </p:txEl>
                                          </p:spTgt>
                                        </p:tgtEl>
                                      </p:cBhvr>
                                    </p:animEffect>
                                    <p:set>
                                      <p:cBhvr>
                                        <p:cTn id="58" dur="1" fill="hold">
                                          <p:stCondLst>
                                            <p:cond delay="499"/>
                                          </p:stCondLst>
                                        </p:cTn>
                                        <p:tgtEl>
                                          <p:spTgt spid="9">
                                            <p:txEl>
                                              <p:pRg st="0" end="0"/>
                                            </p:txEl>
                                          </p:spTgt>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10">
                                            <p:txEl>
                                              <p:pRg st="0" end="0"/>
                                            </p:txEl>
                                          </p:spTgt>
                                        </p:tgtEl>
                                      </p:cBhvr>
                                    </p:animEffect>
                                    <p:set>
                                      <p:cBhvr>
                                        <p:cTn id="61" dur="1" fill="hold">
                                          <p:stCondLst>
                                            <p:cond delay="499"/>
                                          </p:stCondLst>
                                        </p:cTn>
                                        <p:tgtEl>
                                          <p:spTgt spid="10">
                                            <p:txEl>
                                              <p:pRg st="0" end="0"/>
                                            </p:txEl>
                                          </p:spTgt>
                                        </p:tgtEl>
                                        <p:attrNameLst>
                                          <p:attrName>style.visibility</p:attrName>
                                        </p:attrNameLst>
                                      </p:cBhvr>
                                      <p:to>
                                        <p:strVal val="hidden"/>
                                      </p:to>
                                    </p:set>
                                  </p:childTnLst>
                                </p:cTn>
                              </p:par>
                              <p:par>
                                <p:cTn id="62" presetID="10" presetClass="exit" presetSubtype="0" fill="hold" grpId="0" nodeType="withEffect">
                                  <p:stCondLst>
                                    <p:cond delay="0"/>
                                  </p:stCondLst>
                                  <p:childTnLst>
                                    <p:animEffect transition="out" filter="fade">
                                      <p:cBhvr>
                                        <p:cTn id="63" dur="500"/>
                                        <p:tgtEl>
                                          <p:spTgt spid="12">
                                            <p:txEl>
                                              <p:pRg st="0" end="0"/>
                                            </p:txEl>
                                          </p:spTgt>
                                        </p:tgtEl>
                                      </p:cBhvr>
                                    </p:animEffect>
                                    <p:set>
                                      <p:cBhvr>
                                        <p:cTn id="64" dur="1" fill="hold">
                                          <p:stCondLst>
                                            <p:cond delay="499"/>
                                          </p:stCondLst>
                                        </p:cTn>
                                        <p:tgtEl>
                                          <p:spTgt spid="12">
                                            <p:txEl>
                                              <p:pRg st="0" end="0"/>
                                            </p:txEl>
                                          </p:spTgt>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500"/>
                                        <p:tgtEl>
                                          <p:spTgt spid="11">
                                            <p:txEl>
                                              <p:pRg st="0" end="0"/>
                                            </p:txEl>
                                          </p:spTgt>
                                        </p:tgtEl>
                                      </p:cBhvr>
                                    </p:animEffect>
                                    <p:set>
                                      <p:cBhvr>
                                        <p:cTn id="67" dur="1" fill="hold">
                                          <p:stCondLst>
                                            <p:cond delay="499"/>
                                          </p:stCondLst>
                                        </p:cTn>
                                        <p:tgtEl>
                                          <p:spTgt spid="11">
                                            <p:txEl>
                                              <p:pRg st="0" end="0"/>
                                            </p:txEl>
                                          </p:spTgt>
                                        </p:tgtEl>
                                        <p:attrNameLst>
                                          <p:attrName>style.visibility</p:attrName>
                                        </p:attrNameLst>
                                      </p:cBhvr>
                                      <p:to>
                                        <p:strVal val="hidden"/>
                                      </p:to>
                                    </p:set>
                                  </p:childTnLst>
                                </p:cTn>
                              </p:par>
                              <p:par>
                                <p:cTn id="68" presetID="10" presetClass="entr" presetSubtype="0" fill="hold" grpId="0" nodeType="withEffect">
                                  <p:stCondLst>
                                    <p:cond delay="40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500"/>
                                        <p:tgtEl>
                                          <p:spTgt spid="6"/>
                                        </p:tgtEl>
                                      </p:cBhvr>
                                    </p:animEffect>
                                  </p:childTnLst>
                                </p:cTn>
                              </p:par>
                              <p:par>
                                <p:cTn id="71" presetID="42" presetClass="path" presetSubtype="0" accel="50000" decel="50000" fill="hold" grpId="1" nodeType="withEffect">
                                  <p:stCondLst>
                                    <p:cond delay="500"/>
                                  </p:stCondLst>
                                  <p:childTnLst>
                                    <p:animMotion origin="layout" path="M 6.04324E-7 3.33333E-6 L 0.02683 0.00092 " pathEditMode="relative" rAng="0" ptsTypes="AA">
                                      <p:cBhvr>
                                        <p:cTn id="72" dur="500" fill="hold"/>
                                        <p:tgtEl>
                                          <p:spTgt spid="6"/>
                                        </p:tgtEl>
                                        <p:attrNameLst>
                                          <p:attrName>ppt_x</p:attrName>
                                          <p:attrName>ppt_y</p:attrName>
                                        </p:attrNameLst>
                                      </p:cBhvr>
                                      <p:rCtr x="1341" y="46"/>
                                    </p:animMotion>
                                  </p:childTnLst>
                                </p:cTn>
                              </p:par>
                              <p:par>
                                <p:cTn id="73" presetID="10" presetClass="entr" presetSubtype="0" fill="hold" nodeType="withEffect">
                                  <p:stCondLst>
                                    <p:cond delay="600"/>
                                  </p:stCondLst>
                                  <p:childTnLst>
                                    <p:set>
                                      <p:cBhvr>
                                        <p:cTn id="74" dur="1" fill="hold">
                                          <p:stCondLst>
                                            <p:cond delay="0"/>
                                          </p:stCondLst>
                                        </p:cTn>
                                        <p:tgtEl>
                                          <p:spTgt spid="13">
                                            <p:txEl>
                                              <p:pRg st="0" end="0"/>
                                            </p:txEl>
                                          </p:spTgt>
                                        </p:tgtEl>
                                        <p:attrNameLst>
                                          <p:attrName>style.visibility</p:attrName>
                                        </p:attrNameLst>
                                      </p:cBhvr>
                                      <p:to>
                                        <p:strVal val="visible"/>
                                      </p:to>
                                    </p:set>
                                    <p:animEffect transition="in" filter="fade">
                                      <p:cBhvr>
                                        <p:cTn id="75" dur="500"/>
                                        <p:tgtEl>
                                          <p:spTgt spid="13">
                                            <p:txEl>
                                              <p:pRg st="0" end="0"/>
                                            </p:txEl>
                                          </p:spTgt>
                                        </p:tgtEl>
                                      </p:cBhvr>
                                    </p:animEffect>
                                  </p:childTnLst>
                                </p:cTn>
                              </p:par>
                              <p:par>
                                <p:cTn id="76" presetID="42" presetClass="path" presetSubtype="0" accel="50000" decel="50000" fill="hold" nodeType="withEffect">
                                  <p:stCondLst>
                                    <p:cond delay="700"/>
                                  </p:stCondLst>
                                  <p:childTnLst>
                                    <p:animMotion origin="layout" path="M 8.17921E-7 1.48148E-6 L 0.02683 0.00092 " pathEditMode="relative" rAng="0" ptsTypes="AA">
                                      <p:cBhvr>
                                        <p:cTn id="77" dur="500" fill="hold"/>
                                        <p:tgtEl>
                                          <p:spTgt spid="13">
                                            <p:txEl>
                                              <p:pRg st="0" end="0"/>
                                            </p:txEl>
                                          </p:spTgt>
                                        </p:tgtEl>
                                        <p:attrNameLst>
                                          <p:attrName>ppt_x</p:attrName>
                                          <p:attrName>ppt_y</p:attrName>
                                        </p:attrNameLst>
                                      </p:cBhvr>
                                      <p:rCtr x="1341" y="46"/>
                                    </p:animMotion>
                                  </p:childTnLst>
                                </p:cTn>
                              </p:par>
                              <p:par>
                                <p:cTn id="78" presetID="10" presetClass="entr" presetSubtype="0" fill="hold" nodeType="withEffect">
                                  <p:stCondLst>
                                    <p:cond delay="800"/>
                                  </p:stCondLst>
                                  <p:childTnLst>
                                    <p:set>
                                      <p:cBhvr>
                                        <p:cTn id="79" dur="1" fill="hold">
                                          <p:stCondLst>
                                            <p:cond delay="0"/>
                                          </p:stCondLst>
                                        </p:cTn>
                                        <p:tgtEl>
                                          <p:spTgt spid="14">
                                            <p:txEl>
                                              <p:pRg st="0" end="0"/>
                                            </p:txEl>
                                          </p:spTgt>
                                        </p:tgtEl>
                                        <p:attrNameLst>
                                          <p:attrName>style.visibility</p:attrName>
                                        </p:attrNameLst>
                                      </p:cBhvr>
                                      <p:to>
                                        <p:strVal val="visible"/>
                                      </p:to>
                                    </p:set>
                                    <p:animEffect transition="in" filter="fade">
                                      <p:cBhvr>
                                        <p:cTn id="80" dur="500"/>
                                        <p:tgtEl>
                                          <p:spTgt spid="14">
                                            <p:txEl>
                                              <p:pRg st="0" end="0"/>
                                            </p:txEl>
                                          </p:spTgt>
                                        </p:tgtEl>
                                      </p:cBhvr>
                                    </p:animEffect>
                                  </p:childTnLst>
                                </p:cTn>
                              </p:par>
                              <p:par>
                                <p:cTn id="81" presetID="42" presetClass="path" presetSubtype="0" accel="50000" decel="50000" fill="hold" nodeType="withEffect">
                                  <p:stCondLst>
                                    <p:cond delay="900"/>
                                  </p:stCondLst>
                                  <p:childTnLst>
                                    <p:animMotion origin="layout" path="M -2.56317E-6 3.33333E-6 L 0.02683 0.00092 " pathEditMode="relative" rAng="0" ptsTypes="AA">
                                      <p:cBhvr>
                                        <p:cTn id="82" dur="500" fill="hold"/>
                                        <p:tgtEl>
                                          <p:spTgt spid="14">
                                            <p:txEl>
                                              <p:pRg st="0" end="0"/>
                                            </p:txEl>
                                          </p:spTgt>
                                        </p:tgtEl>
                                        <p:attrNameLst>
                                          <p:attrName>ppt_x</p:attrName>
                                          <p:attrName>ppt_y</p:attrName>
                                        </p:attrNameLst>
                                      </p:cBhvr>
                                      <p:rCtr x="1341" y="46"/>
                                    </p:animMotion>
                                  </p:childTnLst>
                                </p:cTn>
                              </p:par>
                              <p:par>
                                <p:cTn id="83" presetID="10" presetClass="entr" presetSubtype="0" fill="hold" nodeType="withEffect">
                                  <p:stCondLst>
                                    <p:cond delay="1000"/>
                                  </p:stCondLst>
                                  <p:childTnLst>
                                    <p:set>
                                      <p:cBhvr>
                                        <p:cTn id="84" dur="1" fill="hold">
                                          <p:stCondLst>
                                            <p:cond delay="0"/>
                                          </p:stCondLst>
                                        </p:cTn>
                                        <p:tgtEl>
                                          <p:spTgt spid="15">
                                            <p:txEl>
                                              <p:pRg st="0" end="0"/>
                                            </p:txEl>
                                          </p:spTgt>
                                        </p:tgtEl>
                                        <p:attrNameLst>
                                          <p:attrName>style.visibility</p:attrName>
                                        </p:attrNameLst>
                                      </p:cBhvr>
                                      <p:to>
                                        <p:strVal val="visible"/>
                                      </p:to>
                                    </p:set>
                                    <p:animEffect transition="in" filter="fade">
                                      <p:cBhvr>
                                        <p:cTn id="85" dur="500"/>
                                        <p:tgtEl>
                                          <p:spTgt spid="15">
                                            <p:txEl>
                                              <p:pRg st="0" end="0"/>
                                            </p:txEl>
                                          </p:spTgt>
                                        </p:tgtEl>
                                      </p:cBhvr>
                                    </p:animEffect>
                                  </p:childTnLst>
                                </p:cTn>
                              </p:par>
                              <p:par>
                                <p:cTn id="86" presetID="42" presetClass="path" presetSubtype="0" accel="50000" decel="50000" fill="hold" nodeType="withEffect">
                                  <p:stCondLst>
                                    <p:cond delay="1100"/>
                                  </p:stCondLst>
                                  <p:childTnLst>
                                    <p:animMotion origin="layout" path="M -2.34957E-6 -4.81481E-6 L 0.02683 0.00093 " pathEditMode="relative" rAng="0" ptsTypes="AA">
                                      <p:cBhvr>
                                        <p:cTn id="87" dur="500" fill="hold"/>
                                        <p:tgtEl>
                                          <p:spTgt spid="15">
                                            <p:txEl>
                                              <p:pRg st="0" end="0"/>
                                            </p:txEl>
                                          </p:spTgt>
                                        </p:tgtEl>
                                        <p:attrNameLst>
                                          <p:attrName>ppt_x</p:attrName>
                                          <p:attrName>ppt_y</p:attrName>
                                        </p:attrNameLst>
                                      </p:cBhvr>
                                      <p:rCtr x="1341" y="46"/>
                                    </p:animMotion>
                                  </p:childTnLst>
                                </p:cTn>
                              </p:par>
                              <p:par>
                                <p:cTn id="88" presetID="10" presetClass="entr" presetSubtype="0" fill="hold" nodeType="withEffect">
                                  <p:stCondLst>
                                    <p:cond delay="1200"/>
                                  </p:stCondLst>
                                  <p:childTnLst>
                                    <p:set>
                                      <p:cBhvr>
                                        <p:cTn id="89" dur="1" fill="hold">
                                          <p:stCondLst>
                                            <p:cond delay="0"/>
                                          </p:stCondLst>
                                        </p:cTn>
                                        <p:tgtEl>
                                          <p:spTgt spid="16">
                                            <p:txEl>
                                              <p:pRg st="0" end="0"/>
                                            </p:txEl>
                                          </p:spTgt>
                                        </p:tgtEl>
                                        <p:attrNameLst>
                                          <p:attrName>style.visibility</p:attrName>
                                        </p:attrNameLst>
                                      </p:cBhvr>
                                      <p:to>
                                        <p:strVal val="visible"/>
                                      </p:to>
                                    </p:set>
                                    <p:animEffect transition="in" filter="fade">
                                      <p:cBhvr>
                                        <p:cTn id="90" dur="500"/>
                                        <p:tgtEl>
                                          <p:spTgt spid="16">
                                            <p:txEl>
                                              <p:pRg st="0" end="0"/>
                                            </p:txEl>
                                          </p:spTgt>
                                        </p:tgtEl>
                                      </p:cBhvr>
                                    </p:animEffect>
                                  </p:childTnLst>
                                </p:cTn>
                              </p:par>
                              <p:par>
                                <p:cTn id="91" presetID="42" presetClass="path" presetSubtype="0" accel="50000" decel="50000" fill="hold" nodeType="withEffect">
                                  <p:stCondLst>
                                    <p:cond delay="1300"/>
                                  </p:stCondLst>
                                  <p:childTnLst>
                                    <p:animMotion origin="layout" path="M -3.90987E-6 -4.44444E-6 L 0.02683 0.00093 " pathEditMode="relative" rAng="0" ptsTypes="AA">
                                      <p:cBhvr>
                                        <p:cTn id="92" dur="500" fill="hold"/>
                                        <p:tgtEl>
                                          <p:spTgt spid="16">
                                            <p:txEl>
                                              <p:pRg st="0" end="0"/>
                                            </p:txEl>
                                          </p:spTgt>
                                        </p:tgtEl>
                                        <p:attrNameLst>
                                          <p:attrName>ppt_x</p:attrName>
                                          <p:attrName>ppt_y</p:attrName>
                                        </p:attrNameLst>
                                      </p:cBhvr>
                                      <p:rCtr x="1341"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5" grpId="1" animBg="1"/>
      <p:bldP spid="6" grpId="0" animBg="1"/>
      <p:bldP spid="6" grpId="1" animBg="1"/>
      <p:bldP spid="7" grpId="0" build="p"/>
      <p:bldP spid="8" grpId="0" build="p"/>
      <p:bldP spid="9" grpId="0" build="p"/>
      <p:bldP spid="10" grpId="0" build="p"/>
      <p:bldP spid="11" grpId="0" build="p"/>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p:cNvSpPr txBox="1">
            <a:spLocks/>
          </p:cNvSpPr>
          <p:nvPr/>
        </p:nvSpPr>
        <p:spPr>
          <a:xfrm>
            <a:off x="2349996" y="1916832"/>
            <a:ext cx="8316416" cy="3888432"/>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None/>
            </a:pPr>
            <a:r>
              <a:rPr lang="en-US" sz="2800" smtClean="0">
                <a:latin typeface="Segoe UI Light" panose="020B0502040204020203" pitchFamily="34" charset="0"/>
                <a:cs typeface="Segoe UI Light" panose="020B0502040204020203" pitchFamily="34" charset="0"/>
              </a:rPr>
              <a:t>1. Giới thiệu:</a:t>
            </a:r>
          </a:p>
          <a:p>
            <a:pPr lvl="2">
              <a:buFont typeface="Wingdings" panose="05000000000000000000" pitchFamily="2" charset="2"/>
              <a:buChar char="Ø"/>
            </a:pPr>
            <a:r>
              <a:rPr lang="en-US" sz="2400" smtClean="0">
                <a:latin typeface="Segoe UI Light" panose="020B0502040204020203" pitchFamily="34" charset="0"/>
                <a:cs typeface="Segoe UI Light" panose="020B0502040204020203" pitchFamily="34" charset="0"/>
              </a:rPr>
              <a:t> Giới thiệu đề tài</a:t>
            </a:r>
          </a:p>
          <a:p>
            <a:pPr lvl="2">
              <a:buFont typeface="Wingdings" panose="05000000000000000000" pitchFamily="2" charset="2"/>
              <a:buChar char="Ø"/>
            </a:pPr>
            <a:r>
              <a:rPr lang="en-US" sz="2400">
                <a:latin typeface="Segoe UI Light" panose="020B0502040204020203" pitchFamily="34" charset="0"/>
                <a:cs typeface="Segoe UI Light" panose="020B0502040204020203" pitchFamily="34" charset="0"/>
              </a:rPr>
              <a:t> </a:t>
            </a:r>
            <a:r>
              <a:rPr lang="en-US" sz="2400" smtClean="0">
                <a:latin typeface="Segoe UI Light" panose="020B0502040204020203" pitchFamily="34" charset="0"/>
                <a:cs typeface="Segoe UI Light" panose="020B0502040204020203" pitchFamily="34" charset="0"/>
              </a:rPr>
              <a:t>Lý do chọn đề tài</a:t>
            </a:r>
          </a:p>
          <a:p>
            <a:pPr marL="45720" indent="0">
              <a:buNone/>
            </a:pPr>
            <a:r>
              <a:rPr lang="en-US" sz="2800" smtClean="0">
                <a:latin typeface="Segoe UI Light" panose="020B0502040204020203" pitchFamily="34" charset="0"/>
                <a:cs typeface="Segoe UI Light" panose="020B0502040204020203" pitchFamily="34" charset="0"/>
              </a:rPr>
              <a:t>2. Mục tiêu và phạm vi đề tài:</a:t>
            </a:r>
          </a:p>
          <a:p>
            <a:pPr lvl="2">
              <a:buFont typeface="Wingdings" panose="05000000000000000000" pitchFamily="2" charset="2"/>
              <a:buChar char="Ø"/>
            </a:pPr>
            <a:r>
              <a:rPr lang="en-US" sz="2400" smtClean="0">
                <a:latin typeface="Segoe UI Light" panose="020B0502040204020203" pitchFamily="34" charset="0"/>
                <a:cs typeface="Segoe UI Light" panose="020B0502040204020203" pitchFamily="34" charset="0"/>
              </a:rPr>
              <a:t> Mục tiêu đề tài</a:t>
            </a:r>
            <a:endParaRPr lang="en-US" sz="2400">
              <a:latin typeface="Segoe UI Light" panose="020B0502040204020203" pitchFamily="34" charset="0"/>
              <a:cs typeface="Segoe UI Light" panose="020B0502040204020203" pitchFamily="34" charset="0"/>
            </a:endParaRPr>
          </a:p>
          <a:p>
            <a:pPr lvl="2">
              <a:buFont typeface="Wingdings" panose="05000000000000000000" pitchFamily="2" charset="2"/>
              <a:buChar char="Ø"/>
            </a:pPr>
            <a:r>
              <a:rPr lang="en-US" sz="2400">
                <a:latin typeface="Segoe UI Light" panose="020B0502040204020203" pitchFamily="34" charset="0"/>
                <a:cs typeface="Segoe UI Light" panose="020B0502040204020203" pitchFamily="34" charset="0"/>
              </a:rPr>
              <a:t> </a:t>
            </a:r>
            <a:r>
              <a:rPr lang="en-US" sz="2400" smtClean="0">
                <a:latin typeface="Segoe UI Light" panose="020B0502040204020203" pitchFamily="34" charset="0"/>
                <a:cs typeface="Segoe UI Light" panose="020B0502040204020203" pitchFamily="34" charset="0"/>
              </a:rPr>
              <a:t>Các yêu cầu xử lý nghiệp vụ</a:t>
            </a:r>
          </a:p>
          <a:p>
            <a:pPr lvl="2">
              <a:buFont typeface="Wingdings" panose="05000000000000000000" pitchFamily="2" charset="2"/>
              <a:buChar char="Ø"/>
            </a:pPr>
            <a:r>
              <a:rPr lang="en-US" sz="2400">
                <a:latin typeface="Segoe UI Light" panose="020B0502040204020203" pitchFamily="34" charset="0"/>
                <a:cs typeface="Segoe UI Light" panose="020B0502040204020203" pitchFamily="34" charset="0"/>
              </a:rPr>
              <a:t> </a:t>
            </a:r>
            <a:r>
              <a:rPr lang="en-US" sz="2400" smtClean="0">
                <a:latin typeface="Segoe UI Light" panose="020B0502040204020203" pitchFamily="34" charset="0"/>
                <a:cs typeface="Segoe UI Light" panose="020B0502040204020203" pitchFamily="34" charset="0"/>
              </a:rPr>
              <a:t>Phạm vi đề tài</a:t>
            </a:r>
            <a:endParaRPr lang="en-US" sz="2400">
              <a:latin typeface="Segoe UI Light" panose="020B0502040204020203" pitchFamily="34" charset="0"/>
              <a:cs typeface="Segoe UI Light" panose="020B0502040204020203" pitchFamily="34" charset="0"/>
            </a:endParaRPr>
          </a:p>
          <a:p>
            <a:pPr marL="45720" indent="0">
              <a:buNone/>
            </a:pPr>
            <a:endParaRPr lang="en-US" sz="2800">
              <a:latin typeface="Segoe UI Light" panose="020B0502040204020203" pitchFamily="34" charset="0"/>
              <a:cs typeface="Segoe UI Light" panose="020B0502040204020203" pitchFamily="34" charset="0"/>
            </a:endParaRPr>
          </a:p>
        </p:txBody>
      </p:sp>
      <p:sp>
        <p:nvSpPr>
          <p:cNvPr id="13" name="Title 12"/>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CHƯƠNG 2: TỔNG QUAN</a:t>
            </a:r>
            <a:endParaRPr lang="en-US">
              <a:latin typeface="Segoe UI Light" panose="020B0502040204020203" pitchFamily="34" charset="0"/>
              <a:cs typeface="Segoe UI Light" panose="020B0502040204020203" pitchFamily="34" charset="0"/>
            </a:endParaRPr>
          </a:p>
        </p:txBody>
      </p:sp>
      <p:sp>
        <p:nvSpPr>
          <p:cNvPr id="2" name="TextBox 1"/>
          <p:cNvSpPr txBox="1"/>
          <p:nvPr/>
        </p:nvSpPr>
        <p:spPr>
          <a:xfrm>
            <a:off x="2638028" y="5094300"/>
            <a:ext cx="8568952" cy="1421928"/>
          </a:xfrm>
          <a:prstGeom prst="rect">
            <a:avLst/>
          </a:prstGeom>
          <a:noFill/>
        </p:spPr>
        <p:txBody>
          <a:bodyPr wrap="square" rtlCol="0">
            <a:spAutoFit/>
          </a:bodyPr>
          <a:lstStyle/>
          <a:p>
            <a:pPr>
              <a:lnSpc>
                <a:spcPct val="90000"/>
              </a:lnSpc>
            </a:pPr>
            <a:r>
              <a:rPr lang="vi-VN" sz="2400" smtClean="0">
                <a:latin typeface="Segoe UI Light" panose="020B0502040204020203" pitchFamily="34" charset="0"/>
                <a:cs typeface="Segoe UI Light" panose="020B0502040204020203" pitchFamily="34" charset="0"/>
              </a:rPr>
              <a:t>	Đề </a:t>
            </a:r>
            <a:r>
              <a:rPr lang="vi-VN" sz="2400">
                <a:latin typeface="Segoe UI Light" panose="020B0502040204020203" pitchFamily="34" charset="0"/>
                <a:cs typeface="Segoe UI Light" panose="020B0502040204020203" pitchFamily="34" charset="0"/>
              </a:rPr>
              <a:t>tài có phạm vi khá rộng, liên quan đến các hoạt động mua bán giữa khách hàng tiêu dùng và các doanh nghiệp. Các giải pháp đưa ra chỉ đúng trong hoàn cảnh và trường hợp cụ thể, trong một khoảng thời gian nhất định nào đó.</a:t>
            </a:r>
          </a:p>
        </p:txBody>
      </p:sp>
      <p:sp>
        <p:nvSpPr>
          <p:cNvPr id="5" name="TextBox 4"/>
          <p:cNvSpPr txBox="1"/>
          <p:nvPr/>
        </p:nvSpPr>
        <p:spPr>
          <a:xfrm>
            <a:off x="2349996" y="1916832"/>
            <a:ext cx="3672408" cy="424732"/>
          </a:xfrm>
          <a:prstGeom prst="rect">
            <a:avLst/>
          </a:prstGeom>
          <a:noFill/>
        </p:spPr>
        <p:txBody>
          <a:bodyPr wrap="square" rtlCol="0">
            <a:spAutoFit/>
          </a:bodyPr>
          <a:lstStyle/>
          <a:p>
            <a:pPr>
              <a:lnSpc>
                <a:spcPct val="90000"/>
              </a:lnSpc>
            </a:pPr>
            <a:r>
              <a:rPr lang="en-US" sz="2400" smtClean="0">
                <a:latin typeface="Segoe UI Light" panose="020B0502040204020203" pitchFamily="34" charset="0"/>
                <a:cs typeface="Segoe UI Light" panose="020B0502040204020203" pitchFamily="34" charset="0"/>
              </a:rPr>
              <a:t>3. Khảo sát hệ thống:</a:t>
            </a:r>
            <a:endParaRPr lang="vi-VN" sz="2400">
              <a:latin typeface="Segoe UI Light" panose="020B0502040204020203" pitchFamily="34" charset="0"/>
              <a:cs typeface="Segoe UI Light" panose="020B0502040204020203" pitchFamily="34" charset="0"/>
            </a:endParaRPr>
          </a:p>
        </p:txBody>
      </p:sp>
      <p:grpSp>
        <p:nvGrpSpPr>
          <p:cNvPr id="9" name="Group 8"/>
          <p:cNvGrpSpPr/>
          <p:nvPr/>
        </p:nvGrpSpPr>
        <p:grpSpPr>
          <a:xfrm>
            <a:off x="837828" y="0"/>
            <a:ext cx="10744201" cy="6626365"/>
            <a:chOff x="837828" y="0"/>
            <a:chExt cx="10744201" cy="6626365"/>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828" y="0"/>
              <a:ext cx="10744201" cy="6165304"/>
            </a:xfrm>
            <a:prstGeom prst="rect">
              <a:avLst/>
            </a:prstGeom>
          </p:spPr>
        </p:pic>
        <p:sp>
          <p:nvSpPr>
            <p:cNvPr id="8" name="TextBox 7"/>
            <p:cNvSpPr txBox="1"/>
            <p:nvPr/>
          </p:nvSpPr>
          <p:spPr>
            <a:xfrm>
              <a:off x="2933564" y="6194317"/>
              <a:ext cx="6552728" cy="432048"/>
            </a:xfrm>
            <a:prstGeom prst="rect">
              <a:avLst/>
            </a:prstGeom>
            <a:noFill/>
          </p:spPr>
          <p:txBody>
            <a:bodyPr wrap="square" rtlCol="0">
              <a:spAutoFit/>
            </a:bodyPr>
            <a:lstStyle/>
            <a:p>
              <a:pPr>
                <a:lnSpc>
                  <a:spcPct val="90000"/>
                </a:lnSpc>
              </a:pPr>
              <a:r>
                <a:rPr lang="en-US" sz="2400" smtClean="0">
                  <a:latin typeface="Segoe UI Light" panose="020B0502040204020203" pitchFamily="34" charset="0"/>
                  <a:cs typeface="Segoe UI Light" panose="020B0502040204020203" pitchFamily="34" charset="0"/>
                </a:rPr>
                <a:t>Mô hình BPM đăng ký mới dành cho khách hàng</a:t>
              </a:r>
              <a:endParaRPr lang="vi-VN" sz="2400">
                <a:latin typeface="Segoe UI Light" panose="020B0502040204020203" pitchFamily="34" charset="0"/>
                <a:cs typeface="Segoe UI Light" panose="020B0502040204020203" pitchFamily="34" charset="0"/>
              </a:endParaRPr>
            </a:p>
          </p:txBody>
        </p:sp>
      </p:grpSp>
      <p:grpSp>
        <p:nvGrpSpPr>
          <p:cNvPr id="12" name="Group 11"/>
          <p:cNvGrpSpPr/>
          <p:nvPr/>
        </p:nvGrpSpPr>
        <p:grpSpPr>
          <a:xfrm>
            <a:off x="837827" y="0"/>
            <a:ext cx="10744201" cy="6637952"/>
            <a:chOff x="837827" y="0"/>
            <a:chExt cx="10744201" cy="6637952"/>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827" y="0"/>
              <a:ext cx="10744201" cy="6150948"/>
            </a:xfrm>
            <a:prstGeom prst="rect">
              <a:avLst/>
            </a:prstGeom>
          </p:spPr>
        </p:pic>
        <p:sp>
          <p:nvSpPr>
            <p:cNvPr id="11" name="TextBox 10"/>
            <p:cNvSpPr txBox="1"/>
            <p:nvPr/>
          </p:nvSpPr>
          <p:spPr>
            <a:xfrm>
              <a:off x="3322104" y="6213220"/>
              <a:ext cx="7200800" cy="424732"/>
            </a:xfrm>
            <a:prstGeom prst="rect">
              <a:avLst/>
            </a:prstGeom>
            <a:noFill/>
          </p:spPr>
          <p:txBody>
            <a:bodyPr wrap="square" rtlCol="0">
              <a:spAutoFit/>
            </a:bodyPr>
            <a:lstStyle/>
            <a:p>
              <a:pPr>
                <a:lnSpc>
                  <a:spcPct val="90000"/>
                </a:lnSpc>
              </a:pPr>
              <a:r>
                <a:rPr lang="en-US" sz="2400" smtClean="0">
                  <a:latin typeface="Segoe UI Light" panose="020B0502040204020203" pitchFamily="34" charset="0"/>
                  <a:cs typeface="Segoe UI Light" panose="020B0502040204020203" pitchFamily="34" charset="0"/>
                </a:rPr>
                <a:t>Mô hình BPM quá trình bán hàng của website</a:t>
              </a:r>
              <a:endParaRPr lang="vi-VN" sz="2400">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740558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4">
                                            <p:txEl>
                                              <p:pRg st="0" end="0"/>
                                            </p:txEl>
                                          </p:spTgt>
                                        </p:tgtEl>
                                      </p:cBhvr>
                                    </p:animEffect>
                                    <p:set>
                                      <p:cBhvr>
                                        <p:cTn id="17" dur="1" fill="hold">
                                          <p:stCondLst>
                                            <p:cond delay="499"/>
                                          </p:stCondLst>
                                        </p:cTn>
                                        <p:tgtEl>
                                          <p:spTgt spid="4">
                                            <p:txEl>
                                              <p:pRg st="0" end="0"/>
                                            </p:txEl>
                                          </p:spTgt>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4">
                                            <p:txEl>
                                              <p:pRg st="1" end="1"/>
                                            </p:txEl>
                                          </p:spTgt>
                                        </p:tgtEl>
                                      </p:cBhvr>
                                    </p:animEffect>
                                    <p:set>
                                      <p:cBhvr>
                                        <p:cTn id="20" dur="1" fill="hold">
                                          <p:stCondLst>
                                            <p:cond delay="499"/>
                                          </p:stCondLst>
                                        </p:cTn>
                                        <p:tgtEl>
                                          <p:spTgt spid="4">
                                            <p:txEl>
                                              <p:pRg st="1" end="1"/>
                                            </p:txEl>
                                          </p:spTgt>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4">
                                            <p:txEl>
                                              <p:pRg st="2" end="2"/>
                                            </p:txEl>
                                          </p:spTgt>
                                        </p:tgtEl>
                                      </p:cBhvr>
                                    </p:animEffect>
                                    <p:set>
                                      <p:cBhvr>
                                        <p:cTn id="23" dur="1" fill="hold">
                                          <p:stCondLst>
                                            <p:cond delay="499"/>
                                          </p:stCondLst>
                                        </p:cTn>
                                        <p:tgtEl>
                                          <p:spTgt spid="4">
                                            <p:txEl>
                                              <p:pRg st="2" end="2"/>
                                            </p:txEl>
                                          </p:spTgt>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4">
                                            <p:txEl>
                                              <p:pRg st="3" end="3"/>
                                            </p:txEl>
                                          </p:spTgt>
                                        </p:tgtEl>
                                      </p:cBhvr>
                                    </p:animEffect>
                                    <p:set>
                                      <p:cBhvr>
                                        <p:cTn id="26" dur="1" fill="hold">
                                          <p:stCondLst>
                                            <p:cond delay="499"/>
                                          </p:stCondLst>
                                        </p:cTn>
                                        <p:tgtEl>
                                          <p:spTgt spid="4">
                                            <p:txEl>
                                              <p:pRg st="3" end="3"/>
                                            </p:txEl>
                                          </p:spTgt>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4">
                                            <p:txEl>
                                              <p:pRg st="4" end="4"/>
                                            </p:txEl>
                                          </p:spTgt>
                                        </p:tgtEl>
                                      </p:cBhvr>
                                    </p:animEffect>
                                    <p:set>
                                      <p:cBhvr>
                                        <p:cTn id="29" dur="1" fill="hold">
                                          <p:stCondLst>
                                            <p:cond delay="499"/>
                                          </p:stCondLst>
                                        </p:cTn>
                                        <p:tgtEl>
                                          <p:spTgt spid="4">
                                            <p:txEl>
                                              <p:pRg st="4" end="4"/>
                                            </p:txEl>
                                          </p:spTgt>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4">
                                            <p:txEl>
                                              <p:pRg st="5" end="5"/>
                                            </p:txEl>
                                          </p:spTgt>
                                        </p:tgtEl>
                                      </p:cBhvr>
                                    </p:animEffect>
                                    <p:set>
                                      <p:cBhvr>
                                        <p:cTn id="32" dur="1" fill="hold">
                                          <p:stCondLst>
                                            <p:cond delay="499"/>
                                          </p:stCondLst>
                                        </p:cTn>
                                        <p:tgtEl>
                                          <p:spTgt spid="4">
                                            <p:txEl>
                                              <p:pRg st="5" end="5"/>
                                            </p:txEl>
                                          </p:spTgt>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4">
                                            <p:txEl>
                                              <p:pRg st="6" end="6"/>
                                            </p:txEl>
                                          </p:spTgt>
                                        </p:tgtEl>
                                      </p:cBhvr>
                                    </p:animEffect>
                                    <p:set>
                                      <p:cBhvr>
                                        <p:cTn id="35" dur="1" fill="hold">
                                          <p:stCondLst>
                                            <p:cond delay="499"/>
                                          </p:stCondLst>
                                        </p:cTn>
                                        <p:tgtEl>
                                          <p:spTgt spid="4">
                                            <p:txEl>
                                              <p:pRg st="6" end="6"/>
                                            </p:txEl>
                                          </p:spTgt>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2"/>
                                        </p:tgtEl>
                                      </p:cBhvr>
                                    </p:animEffect>
                                    <p:set>
                                      <p:cBhvr>
                                        <p:cTn id="38" dur="1" fill="hold">
                                          <p:stCondLst>
                                            <p:cond delay="499"/>
                                          </p:stCondLst>
                                        </p:cTn>
                                        <p:tgtEl>
                                          <p:spTgt spid="2"/>
                                        </p:tgtEl>
                                        <p:attrNameLst>
                                          <p:attrName>style.visibility</p:attrName>
                                        </p:attrNameLst>
                                      </p:cBhvr>
                                      <p:to>
                                        <p:strVal val="hidden"/>
                                      </p:to>
                                    </p:set>
                                  </p:childTnLst>
                                </p:cTn>
                              </p:par>
                              <p:par>
                                <p:cTn id="39" presetID="10" presetClass="entr" presetSubtype="0" fill="hold" grpId="0" nodeType="withEffect">
                                  <p:stCondLst>
                                    <p:cond delay="50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xit" presetSubtype="32" fill="hold" nodeType="clickEffect">
                                  <p:stCondLst>
                                    <p:cond delay="0"/>
                                  </p:stCondLst>
                                  <p:childTnLst>
                                    <p:anim calcmode="lin" valueType="num">
                                      <p:cBhvr>
                                        <p:cTn id="52" dur="500"/>
                                        <p:tgtEl>
                                          <p:spTgt spid="9"/>
                                        </p:tgtEl>
                                        <p:attrNameLst>
                                          <p:attrName>ppt_w</p:attrName>
                                        </p:attrNameLst>
                                      </p:cBhvr>
                                      <p:tavLst>
                                        <p:tav tm="0">
                                          <p:val>
                                            <p:strVal val="ppt_w"/>
                                          </p:val>
                                        </p:tav>
                                        <p:tav tm="100000">
                                          <p:val>
                                            <p:fltVal val="0"/>
                                          </p:val>
                                        </p:tav>
                                      </p:tavLst>
                                    </p:anim>
                                    <p:anim calcmode="lin" valueType="num">
                                      <p:cBhvr>
                                        <p:cTn id="53" dur="500"/>
                                        <p:tgtEl>
                                          <p:spTgt spid="9"/>
                                        </p:tgtEl>
                                        <p:attrNameLst>
                                          <p:attrName>ppt_h</p:attrName>
                                        </p:attrNameLst>
                                      </p:cBhvr>
                                      <p:tavLst>
                                        <p:tav tm="0">
                                          <p:val>
                                            <p:strVal val="ppt_h"/>
                                          </p:val>
                                        </p:tav>
                                        <p:tav tm="100000">
                                          <p:val>
                                            <p:fltVal val="0"/>
                                          </p:val>
                                        </p:tav>
                                      </p:tavLst>
                                    </p:anim>
                                    <p:animEffect transition="out" filter="fade">
                                      <p:cBhvr>
                                        <p:cTn id="54" dur="500"/>
                                        <p:tgtEl>
                                          <p:spTgt spid="9"/>
                                        </p:tgtEl>
                                      </p:cBhvr>
                                    </p:animEffect>
                                    <p:set>
                                      <p:cBhvr>
                                        <p:cTn id="55" dur="1" fill="hold">
                                          <p:stCondLst>
                                            <p:cond delay="499"/>
                                          </p:stCondLst>
                                        </p:cTn>
                                        <p:tgtEl>
                                          <p:spTgt spid="9"/>
                                        </p:tgtEl>
                                        <p:attrNameLst>
                                          <p:attrName>style.visibility</p:attrName>
                                        </p:attrNameLst>
                                      </p:cBhvr>
                                      <p:to>
                                        <p:strVal val="hidden"/>
                                      </p:to>
                                    </p:set>
                                  </p:childTnLst>
                                </p:cTn>
                              </p:par>
                              <p:par>
                                <p:cTn id="56" presetID="53" presetClass="entr" presetSubtype="16" fill="hold" nodeType="withEffect">
                                  <p:stCondLst>
                                    <p:cond delay="500"/>
                                  </p:stCondLst>
                                  <p:childTnLst>
                                    <p:set>
                                      <p:cBhvr>
                                        <p:cTn id="57" dur="1" fill="hold">
                                          <p:stCondLst>
                                            <p:cond delay="0"/>
                                          </p:stCondLst>
                                        </p:cTn>
                                        <p:tgtEl>
                                          <p:spTgt spid="12"/>
                                        </p:tgtEl>
                                        <p:attrNameLst>
                                          <p:attrName>style.visibility</p:attrName>
                                        </p:attrNameLst>
                                      </p:cBhvr>
                                      <p:to>
                                        <p:strVal val="visible"/>
                                      </p:to>
                                    </p:set>
                                    <p:anim calcmode="lin" valueType="num">
                                      <p:cBhvr>
                                        <p:cTn id="58" dur="500" fill="hold"/>
                                        <p:tgtEl>
                                          <p:spTgt spid="12"/>
                                        </p:tgtEl>
                                        <p:attrNameLst>
                                          <p:attrName>ppt_w</p:attrName>
                                        </p:attrNameLst>
                                      </p:cBhvr>
                                      <p:tavLst>
                                        <p:tav tm="0">
                                          <p:val>
                                            <p:fltVal val="0"/>
                                          </p:val>
                                        </p:tav>
                                        <p:tav tm="100000">
                                          <p:val>
                                            <p:strVal val="#ppt_w"/>
                                          </p:val>
                                        </p:tav>
                                      </p:tavLst>
                                    </p:anim>
                                    <p:anim calcmode="lin" valueType="num">
                                      <p:cBhvr>
                                        <p:cTn id="59" dur="500" fill="hold"/>
                                        <p:tgtEl>
                                          <p:spTgt spid="12"/>
                                        </p:tgtEl>
                                        <p:attrNameLst>
                                          <p:attrName>ppt_h</p:attrName>
                                        </p:attrNameLst>
                                      </p:cBhvr>
                                      <p:tavLst>
                                        <p:tav tm="0">
                                          <p:val>
                                            <p:fltVal val="0"/>
                                          </p:val>
                                        </p:tav>
                                        <p:tav tm="100000">
                                          <p:val>
                                            <p:strVal val="#ppt_h"/>
                                          </p:val>
                                        </p:tav>
                                      </p:tavLst>
                                    </p:anim>
                                    <p:animEffect transition="in" filter="fade">
                                      <p:cBhvr>
                                        <p:cTn id="6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2" grpId="0"/>
      <p:bldP spid="2" grpId="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CHƯƠNG 3: PHÂN TÍCH HỆ THỐNG</a:t>
            </a:r>
            <a:endParaRPr lang="en-US">
              <a:latin typeface="Segoe UI Light" panose="020B0502040204020203" pitchFamily="34" charset="0"/>
              <a:cs typeface="Segoe UI Light" panose="020B0502040204020203" pitchFamily="34" charset="0"/>
            </a:endParaRPr>
          </a:p>
        </p:txBody>
      </p:sp>
      <p:sp>
        <p:nvSpPr>
          <p:cNvPr id="10" name="TextBox 9"/>
          <p:cNvSpPr txBox="1"/>
          <p:nvPr/>
        </p:nvSpPr>
        <p:spPr>
          <a:xfrm>
            <a:off x="2710037" y="1662300"/>
            <a:ext cx="6768752"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Sưu liệu cho các thực thể trong mô hình</a:t>
            </a:r>
            <a:endParaRPr lang="vi-VN" sz="2400">
              <a:latin typeface="Segoe UI Light" panose="020B0502040204020203" pitchFamily="34" charset="0"/>
              <a:cs typeface="Segoe UI Light" panose="020B0502040204020203"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3185950015"/>
              </p:ext>
            </p:extLst>
          </p:nvPr>
        </p:nvGraphicFramePr>
        <p:xfrm>
          <a:off x="2274214" y="2384668"/>
          <a:ext cx="7640596" cy="811726"/>
        </p:xfrm>
        <a:graphic>
          <a:graphicData uri="http://schemas.openxmlformats.org/drawingml/2006/table">
            <a:tbl>
              <a:tblPr firstRow="1" firstCol="1" bandRow="1">
                <a:tableStyleId>{6E25E649-3F16-4E02-A733-19D2CDBF48F0}</a:tableStyleId>
              </a:tblPr>
              <a:tblGrid>
                <a:gridCol w="1708338"/>
                <a:gridCol w="1348154"/>
                <a:gridCol w="1348154"/>
                <a:gridCol w="1095771"/>
                <a:gridCol w="2140179"/>
              </a:tblGrid>
              <a:tr h="237679">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TÊN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KIỂU DỮ LIỆU</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MIỀN GIÁ TRỊ</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BẮT BUỘC</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DIỄN GIẢI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7085">
                <a:tc>
                  <a:txBody>
                    <a:bodyPr/>
                    <a:lstStyle/>
                    <a:p>
                      <a:pPr algn="ctr">
                        <a:lnSpc>
                          <a:spcPct val="130000"/>
                        </a:lnSpc>
                        <a:spcBef>
                          <a:spcPts val="600"/>
                        </a:spcBef>
                        <a:spcAft>
                          <a:spcPts val="300"/>
                        </a:spcAft>
                      </a:pPr>
                      <a:r>
                        <a:rPr lang="vi-VN" sz="1300" u="sng">
                          <a:effectLst/>
                          <a:latin typeface="Segoe UI Light" panose="020B0502040204020203" pitchFamily="34" charset="0"/>
                          <a:cs typeface="Segoe UI Light" panose="020B0502040204020203" pitchFamily="34" charset="0"/>
                        </a:rPr>
                        <a:t>ID</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Mã nhà cung cấp</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708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TENNCC</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50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Tên nhà cung cấp</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275164344"/>
              </p:ext>
            </p:extLst>
          </p:nvPr>
        </p:nvGraphicFramePr>
        <p:xfrm>
          <a:off x="2289408" y="5305075"/>
          <a:ext cx="7651115" cy="817880"/>
        </p:xfrm>
        <a:graphic>
          <a:graphicData uri="http://schemas.openxmlformats.org/drawingml/2006/table">
            <a:tbl>
              <a:tblPr firstRow="1" firstCol="1" bandRow="1">
                <a:tableStyleId>{6E25E649-3F16-4E02-A733-19D2CDBF48F0}</a:tableStyleId>
              </a:tblPr>
              <a:tblGrid>
                <a:gridCol w="1710690"/>
                <a:gridCol w="1350010"/>
                <a:gridCol w="1350010"/>
                <a:gridCol w="1097280"/>
                <a:gridCol w="2143125"/>
              </a:tblGrid>
              <a:tr h="265430">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TÊN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KIỂU DỮ LIỆU</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MIỀN GIÁ TRỊ</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BẮT BUỘC</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DIỄN GIẢI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vi-VN" sz="1300" u="sng">
                          <a:effectLst/>
                          <a:latin typeface="Segoe UI Light" panose="020B0502040204020203" pitchFamily="34" charset="0"/>
                          <a:cs typeface="Segoe UI Light" panose="020B0502040204020203" pitchFamily="34" charset="0"/>
                        </a:rPr>
                        <a:t>ID</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Mã quyền hạn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TENQUYEN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Tên quyền hạn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bl>
          </a:graphicData>
        </a:graphic>
      </p:graphicFrame>
      <p:sp>
        <p:nvSpPr>
          <p:cNvPr id="17" name="TextBox 16"/>
          <p:cNvSpPr txBox="1"/>
          <p:nvPr/>
        </p:nvSpPr>
        <p:spPr>
          <a:xfrm>
            <a:off x="3286200" y="3190713"/>
            <a:ext cx="5616624"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Thực thể nhà cung cấp (NHACUNGCAP)</a:t>
            </a:r>
            <a:endParaRPr lang="vi-VN" sz="2400">
              <a:latin typeface="Segoe UI Light" panose="020B0502040204020203" pitchFamily="34" charset="0"/>
              <a:cs typeface="Segoe UI Light" panose="020B0502040204020203" pitchFamily="34" charset="0"/>
            </a:endParaRPr>
          </a:p>
        </p:txBody>
      </p:sp>
      <p:sp>
        <p:nvSpPr>
          <p:cNvPr id="18" name="TextBox 17"/>
          <p:cNvSpPr txBox="1"/>
          <p:nvPr/>
        </p:nvSpPr>
        <p:spPr>
          <a:xfrm>
            <a:off x="3270700" y="4705058"/>
            <a:ext cx="5688532"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Thực thể loại sản phẩm (LOAISANPHAM)</a:t>
            </a:r>
            <a:endParaRPr lang="vi-VN" sz="2400">
              <a:latin typeface="Segoe UI Light" panose="020B0502040204020203" pitchFamily="34" charset="0"/>
              <a:cs typeface="Segoe UI Light"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2300190050"/>
              </p:ext>
            </p:extLst>
          </p:nvPr>
        </p:nvGraphicFramePr>
        <p:xfrm>
          <a:off x="2313623" y="2055119"/>
          <a:ext cx="7561580" cy="4237228"/>
        </p:xfrm>
        <a:graphic>
          <a:graphicData uri="http://schemas.openxmlformats.org/drawingml/2006/table">
            <a:tbl>
              <a:tblPr firstRow="1" firstCol="1" bandRow="1">
                <a:tableStyleId>{6E25E649-3F16-4E02-A733-19D2CDBF48F0}</a:tableStyleId>
              </a:tblPr>
              <a:tblGrid>
                <a:gridCol w="1621564"/>
                <a:gridCol w="1350350"/>
                <a:gridCol w="1350350"/>
                <a:gridCol w="1076596"/>
                <a:gridCol w="2162720"/>
              </a:tblGrid>
              <a:tr h="336550">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TÊN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KIỂU DỮ LIỆU</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MIỀN GIÁ TRỊ</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BẮT BUỘC</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DIỄN GIẢI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vi-VN" sz="1300" u="sng">
                          <a:effectLst/>
                          <a:latin typeface="Segoe UI Light" panose="020B0502040204020203" pitchFamily="34" charset="0"/>
                          <a:cs typeface="Segoe UI Light" panose="020B0502040204020203" pitchFamily="34" charset="0"/>
                        </a:rPr>
                        <a:t>ID</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Mã người dùng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HODEM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Họ đệm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0">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TEN</a:t>
                      </a:r>
                      <a:r>
                        <a:rPr lang="en-US" sz="1300">
                          <a:effectLst/>
                          <a:latin typeface="Segoe UI Light" panose="020B0502040204020203" pitchFamily="34" charset="0"/>
                          <a:cs typeface="Segoe UI Light" panose="020B0502040204020203" pitchFamily="34" charset="0"/>
                        </a:rPr>
                        <a:t>NGUOIDUNG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Tên người dùng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0">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TEN</a:t>
                      </a:r>
                      <a:r>
                        <a:rPr lang="en-US" sz="1300">
                          <a:effectLst/>
                          <a:latin typeface="Segoe UI Light" panose="020B0502040204020203" pitchFamily="34" charset="0"/>
                          <a:cs typeface="Segoe UI Light" panose="020B0502040204020203" pitchFamily="34" charset="0"/>
                        </a:rPr>
                        <a:t>DANGNHAP</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Tên đăng nhập</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0">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MATKHAU</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32</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Mật khẩu</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0">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EMAIL</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50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Email</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0">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NGAYSINH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date</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Ngày sinh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0">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DIACHI</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2</a:t>
                      </a:r>
                      <a:r>
                        <a:rPr lang="en-US" sz="1300">
                          <a:effectLst/>
                          <a:latin typeface="Segoe UI Light" panose="020B0502040204020203" pitchFamily="34" charset="0"/>
                          <a:cs typeface="Segoe UI Light" panose="020B0502040204020203" pitchFamily="34" charset="0"/>
                        </a:rPr>
                        <a:t>55</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Địa chỉ</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0">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TINHTHANH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Tỉnh thành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0">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GIOITINH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tinyint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Giới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0">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CMND</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CMND</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0">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SDT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1</a:t>
                      </a:r>
                      <a:r>
                        <a:rPr lang="en-US" sz="1300">
                          <a:effectLst/>
                          <a:latin typeface="Segoe UI Light" panose="020B0502040204020203" pitchFamily="34" charset="0"/>
                          <a:cs typeface="Segoe UI Light" panose="020B0502040204020203" pitchFamily="34" charset="0"/>
                        </a:rPr>
                        <a:t>3</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Số điện thoại</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0">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QUYEN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Quyền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0">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TRANGTHAI</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Trạng thái tài khoản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0">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HINHDAIDIEN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Hình đại diện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bl>
          </a:graphicData>
        </a:graphic>
      </p:graphicFrame>
      <p:sp>
        <p:nvSpPr>
          <p:cNvPr id="14" name="TextBox 13"/>
          <p:cNvSpPr txBox="1"/>
          <p:nvPr/>
        </p:nvSpPr>
        <p:spPr>
          <a:xfrm>
            <a:off x="3286200" y="6296161"/>
            <a:ext cx="5184576"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Thực thể người dùng (NGUOIDUNG)</a:t>
            </a:r>
            <a:endParaRPr lang="vi-VN" sz="2400">
              <a:latin typeface="Segoe UI Light" panose="020B0502040204020203" pitchFamily="34" charset="0"/>
              <a:cs typeface="Segoe UI Light" panose="020B0502040204020203" pitchFamily="34"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302642365"/>
              </p:ext>
            </p:extLst>
          </p:nvPr>
        </p:nvGraphicFramePr>
        <p:xfrm>
          <a:off x="2268855" y="3838682"/>
          <a:ext cx="7651115" cy="833120"/>
        </p:xfrm>
        <a:graphic>
          <a:graphicData uri="http://schemas.openxmlformats.org/drawingml/2006/table">
            <a:tbl>
              <a:tblPr firstRow="1" firstCol="1" bandRow="1">
                <a:tableStyleId>{6E25E649-3F16-4E02-A733-19D2CDBF48F0}</a:tableStyleId>
              </a:tblPr>
              <a:tblGrid>
                <a:gridCol w="1710690"/>
                <a:gridCol w="1350010"/>
                <a:gridCol w="1350010"/>
                <a:gridCol w="1097280"/>
                <a:gridCol w="2143125"/>
              </a:tblGrid>
              <a:tr h="280670">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TÊN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KIỂU DỮ LIỆU</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MIỀN GIÁ TRỊ</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BẮT BUỘC</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DIỄN GIẢI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vi-VN" sz="1300" u="sng">
                          <a:effectLst/>
                          <a:latin typeface="Segoe UI Light" panose="020B0502040204020203" pitchFamily="34" charset="0"/>
                          <a:cs typeface="Segoe UI Light" panose="020B0502040204020203" pitchFamily="34" charset="0"/>
                        </a:rPr>
                        <a:t>ID</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Mã loại sản phẩm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TENLOAI</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Tên loại sản phẩm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bl>
          </a:graphicData>
        </a:graphic>
      </p:graphicFrame>
      <p:sp>
        <p:nvSpPr>
          <p:cNvPr id="21" name="TextBox 20"/>
          <p:cNvSpPr txBox="1"/>
          <p:nvPr/>
        </p:nvSpPr>
        <p:spPr>
          <a:xfrm>
            <a:off x="3502125" y="6219403"/>
            <a:ext cx="5184576"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Thực thể quyền hạn (QUYEN)</a:t>
            </a:r>
            <a:endParaRPr lang="vi-VN" sz="2400">
              <a:latin typeface="Segoe UI Light" panose="020B0502040204020203" pitchFamily="34" charset="0"/>
              <a:cs typeface="Segoe UI Light" panose="020B0502040204020203" pitchFamily="34"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604617975"/>
              </p:ext>
            </p:extLst>
          </p:nvPr>
        </p:nvGraphicFramePr>
        <p:xfrm>
          <a:off x="2268855" y="2320208"/>
          <a:ext cx="7651115" cy="3610610"/>
        </p:xfrm>
        <a:graphic>
          <a:graphicData uri="http://schemas.openxmlformats.org/drawingml/2006/table">
            <a:tbl>
              <a:tblPr firstRow="1" firstCol="1" bandRow="1">
                <a:tableStyleId>{6E25E649-3F16-4E02-A733-19D2CDBF48F0}</a:tableStyleId>
              </a:tblPr>
              <a:tblGrid>
                <a:gridCol w="1710690"/>
                <a:gridCol w="1350010"/>
                <a:gridCol w="1350010"/>
                <a:gridCol w="1097280"/>
                <a:gridCol w="2143125"/>
              </a:tblGrid>
              <a:tr h="295910">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TÊN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KIỂU DỮ LIỆU</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MIỀN GIÁ TRỊ</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BẮT BUỘC</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DIỄN GIẢI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vi-VN" sz="1300" u="sng">
                          <a:effectLst/>
                          <a:latin typeface="Segoe UI Light" panose="020B0502040204020203" pitchFamily="34" charset="0"/>
                          <a:cs typeface="Segoe UI Light" panose="020B0502040204020203" pitchFamily="34" charset="0"/>
                        </a:rPr>
                        <a:t>ID</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Mã sản phẩm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TENSANPHAM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50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Tên sản phẩm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LOAI</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Loại sản phẩm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NHACUNGCAP</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Nhà cung cấp</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SOLUONG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Số lượng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HINHDAIDIEN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Hình đại diện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MOTA</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text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Mô tả</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DONGIA</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bigint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Đơn giá</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NGAY</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datetime</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Ngày</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TINHTRANG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Tình trạng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LUOTXEM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bigint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Lượt xem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LUOTMUA</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bigint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Lượt mua</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bl>
          </a:graphicData>
        </a:graphic>
      </p:graphicFrame>
      <p:sp>
        <p:nvSpPr>
          <p:cNvPr id="23" name="TextBox 22"/>
          <p:cNvSpPr txBox="1"/>
          <p:nvPr/>
        </p:nvSpPr>
        <p:spPr>
          <a:xfrm>
            <a:off x="3522678" y="5948186"/>
            <a:ext cx="5184576"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Thực thể sản phẩm (SANPHAM)</a:t>
            </a:r>
            <a:endParaRPr lang="vi-VN" sz="2400">
              <a:latin typeface="Segoe UI Light" panose="020B0502040204020203" pitchFamily="34" charset="0"/>
              <a:cs typeface="Segoe UI Light" panose="020B0502040204020203"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974290476"/>
              </p:ext>
            </p:extLst>
          </p:nvPr>
        </p:nvGraphicFramePr>
        <p:xfrm>
          <a:off x="2277988" y="2032370"/>
          <a:ext cx="7638613" cy="4378452"/>
        </p:xfrm>
        <a:graphic>
          <a:graphicData uri="http://schemas.openxmlformats.org/drawingml/2006/table">
            <a:tbl>
              <a:tblPr firstRow="1" firstCol="1" bandRow="1">
                <a:tableStyleId>{6E25E649-3F16-4E02-A733-19D2CDBF48F0}</a:tableStyleId>
              </a:tblPr>
              <a:tblGrid>
                <a:gridCol w="1637579"/>
                <a:gridCol w="1364221"/>
                <a:gridCol w="1364221"/>
                <a:gridCol w="1087655"/>
                <a:gridCol w="2184937"/>
              </a:tblGrid>
              <a:tr h="248838">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TÊN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KIỂU DỮ LIỆU</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MIỀN GIÁ TRỊ</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BẮT BUỘC</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DIỄN GIẢI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r>
              <a:tr h="251148">
                <a:tc>
                  <a:txBody>
                    <a:bodyPr/>
                    <a:lstStyle/>
                    <a:p>
                      <a:pPr algn="ctr">
                        <a:lnSpc>
                          <a:spcPct val="130000"/>
                        </a:lnSpc>
                        <a:spcBef>
                          <a:spcPts val="600"/>
                        </a:spcBef>
                        <a:spcAft>
                          <a:spcPts val="300"/>
                        </a:spcAft>
                      </a:pPr>
                      <a:r>
                        <a:rPr lang="vi-VN" sz="1300" u="sng">
                          <a:effectLst/>
                          <a:latin typeface="Segoe UI Light" panose="020B0502040204020203" pitchFamily="34" charset="0"/>
                          <a:cs typeface="Segoe UI Light" panose="020B0502040204020203" pitchFamily="34" charset="0"/>
                        </a:rPr>
                        <a:t>ID</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Mã chỉ tiết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r>
              <a:tr h="251148">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MASANPHAM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Mã sản phẩm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r>
              <a:tr h="251148">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HEDIEUHANH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255</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Hệ điều hành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r>
              <a:tr h="251148">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MANHINH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255</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Màn hình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r>
              <a:tr h="251148">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CPU</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255</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Vi xử lý</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r>
              <a:tr h="251148">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CHIPSET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600"/>
                        </a:spcAft>
                      </a:pPr>
                      <a:r>
                        <a:rPr lang="vi-VN"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255</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Chipset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r>
              <a:tr h="251148">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DOHOA</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600"/>
                        </a:spcAft>
                      </a:pPr>
                      <a:r>
                        <a:rPr lang="vi-VN"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255</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Đồ họa</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r>
              <a:tr h="251148">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RAM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600"/>
                        </a:spcAft>
                      </a:pPr>
                      <a:r>
                        <a:rPr lang="vi-VN"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255</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RAM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r>
              <a:tr h="251148">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ROM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600"/>
                        </a:spcAft>
                      </a:pPr>
                      <a:r>
                        <a:rPr lang="vi-VN"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255</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ROM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r>
              <a:tr h="251148">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CAMERA</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600"/>
                        </a:spcAft>
                      </a:pPr>
                      <a:r>
                        <a:rPr lang="vi-VN"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255</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Camera</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r>
              <a:tr h="251148">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KETNOI</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600"/>
                        </a:spcAft>
                      </a:pPr>
                      <a:r>
                        <a:rPr lang="vi-VN"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255</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Kết nối</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r>
              <a:tr h="251148">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DIAQUANG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600"/>
                        </a:spcAft>
                      </a:pPr>
                      <a:r>
                        <a:rPr lang="vi-VN"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255</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Đĩa quang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r>
              <a:tr h="251148">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PIN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600"/>
                        </a:spcAft>
                      </a:pPr>
                      <a:r>
                        <a:rPr lang="vi-VN"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255</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Pin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r>
              <a:tr h="251148">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TRONGLUONG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600"/>
                        </a:spcAft>
                      </a:pPr>
                      <a:r>
                        <a:rPr lang="vi-VN"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255</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Trọng lượng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r>
              <a:tr h="251148">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BAOHANH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600"/>
                        </a:spcAft>
                      </a:pPr>
                      <a:r>
                        <a:rPr lang="vi-VN"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255</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Bảo hành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r>
              <a:tr h="251148">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KHUYENMAI</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600"/>
                        </a:spcAft>
                      </a:pPr>
                      <a:r>
                        <a:rPr lang="vi-VN"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255</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Khuyến mãi</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2354" marR="62354" marT="0" marB="0"/>
                </a:tc>
              </a:tr>
            </a:tbl>
          </a:graphicData>
        </a:graphic>
      </p:graphicFrame>
      <p:sp>
        <p:nvSpPr>
          <p:cNvPr id="24" name="TextBox 23"/>
          <p:cNvSpPr txBox="1"/>
          <p:nvPr/>
        </p:nvSpPr>
        <p:spPr>
          <a:xfrm>
            <a:off x="2907728" y="6433268"/>
            <a:ext cx="6414476"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Thực thể chi tiết sản phẩm (CHITIETSANPHAM)</a:t>
            </a:r>
            <a:endParaRPr lang="vi-VN" sz="2400">
              <a:latin typeface="Segoe UI Light" panose="020B0502040204020203" pitchFamily="34" charset="0"/>
              <a:cs typeface="Segoe UI Light" panose="020B05020402040202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025092043"/>
              </p:ext>
            </p:extLst>
          </p:nvPr>
        </p:nvGraphicFramePr>
        <p:xfrm>
          <a:off x="2349996" y="2040683"/>
          <a:ext cx="7562850" cy="1914906"/>
        </p:xfrm>
        <a:graphic>
          <a:graphicData uri="http://schemas.openxmlformats.org/drawingml/2006/table">
            <a:tbl>
              <a:tblPr firstRow="1" firstCol="1" bandRow="1">
                <a:tableStyleId>{6E25E649-3F16-4E02-A733-19D2CDBF48F0}</a:tableStyleId>
              </a:tblPr>
              <a:tblGrid>
                <a:gridCol w="1621337"/>
                <a:gridCol w="1350690"/>
                <a:gridCol w="1350690"/>
                <a:gridCol w="1076868"/>
                <a:gridCol w="2163265"/>
              </a:tblGrid>
              <a:tr h="18351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TÊN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KIỂU DỮ LIỆU</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MIỀN GIÁ TRỊ</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BẮT BUỘC</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DIỄN GIẢI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vi-VN" sz="1300" u="sng">
                          <a:effectLst/>
                          <a:latin typeface="Segoe UI Light" panose="020B0502040204020203" pitchFamily="34" charset="0"/>
                          <a:cs typeface="Segoe UI Light" panose="020B0502040204020203" pitchFamily="34" charset="0"/>
                        </a:rPr>
                        <a:t>ID</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Mã bình luận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MASANPHAM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Mã sản phẩm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TENKHACHHANG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Tên khách hàng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EMAIL</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text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Email</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NOIDUNG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longtext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Nội dung bình luận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THOIGIAN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datetime</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Thời gian bình luận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567847495"/>
              </p:ext>
            </p:extLst>
          </p:nvPr>
        </p:nvGraphicFramePr>
        <p:xfrm>
          <a:off x="2277988" y="4578241"/>
          <a:ext cx="7651114" cy="1670050"/>
        </p:xfrm>
        <a:graphic>
          <a:graphicData uri="http://schemas.openxmlformats.org/drawingml/2006/table">
            <a:tbl>
              <a:tblPr firstRow="1" firstCol="1" bandRow="1">
                <a:tableStyleId>{6E25E649-3F16-4E02-A733-19D2CDBF48F0}</a:tableStyleId>
              </a:tblPr>
              <a:tblGrid>
                <a:gridCol w="1711116"/>
                <a:gridCol w="1350346"/>
                <a:gridCol w="1350346"/>
                <a:gridCol w="1076593"/>
                <a:gridCol w="2162713"/>
              </a:tblGrid>
              <a:tr h="2889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TÊN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KIỂU DỮ LIỆU</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MIỀN GIÁ TRỊ</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BẮT BUỘC</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DIỄN GIẢI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vi-VN" sz="1300" u="sng">
                          <a:effectLst/>
                          <a:latin typeface="Segoe UI Light" panose="020B0502040204020203" pitchFamily="34" charset="0"/>
                          <a:cs typeface="Segoe UI Light" panose="020B0502040204020203" pitchFamily="34" charset="0"/>
                        </a:rPr>
                        <a:t>ID</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Mã bình luận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MATINTUC</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Mã tin tức</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MAKHACHHANG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Mã khách hàng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NOIDUNG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longtext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Nội dung bình luận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THOIGIAN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datetime</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Thời gian bình luận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bl>
          </a:graphicData>
        </a:graphic>
      </p:graphicFrame>
      <p:sp>
        <p:nvSpPr>
          <p:cNvPr id="25" name="TextBox 24"/>
          <p:cNvSpPr txBox="1"/>
          <p:nvPr/>
        </p:nvSpPr>
        <p:spPr>
          <a:xfrm>
            <a:off x="3026780" y="6320299"/>
            <a:ext cx="6414476"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Thực thể bình luận tin tức (BINHLUANTINTUC)</a:t>
            </a:r>
            <a:endParaRPr lang="vi-VN" sz="2400">
              <a:latin typeface="Segoe UI Light" panose="020B0502040204020203" pitchFamily="34" charset="0"/>
              <a:cs typeface="Segoe UI Light" panose="020B0502040204020203" pitchFamily="34" charset="0"/>
            </a:endParaRPr>
          </a:p>
        </p:txBody>
      </p:sp>
      <p:sp>
        <p:nvSpPr>
          <p:cNvPr id="26" name="TextBox 25"/>
          <p:cNvSpPr txBox="1"/>
          <p:nvPr/>
        </p:nvSpPr>
        <p:spPr>
          <a:xfrm>
            <a:off x="3026780" y="3973303"/>
            <a:ext cx="6414476"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Thực thể bình luận (BINHLUAN)</a:t>
            </a:r>
            <a:endParaRPr lang="vi-VN" sz="2400">
              <a:latin typeface="Segoe UI Light" panose="020B0502040204020203" pitchFamily="34" charset="0"/>
              <a:cs typeface="Segoe UI Light" panose="020B0502040204020203" pitchFamily="34" charset="0"/>
            </a:endParaRPr>
          </a:p>
        </p:txBody>
      </p:sp>
      <p:graphicFrame>
        <p:nvGraphicFramePr>
          <p:cNvPr id="27" name="Table 26"/>
          <p:cNvGraphicFramePr>
            <a:graphicFrameLocks noGrp="1"/>
          </p:cNvGraphicFramePr>
          <p:nvPr>
            <p:extLst>
              <p:ext uri="{D42A27DB-BD31-4B8C-83A1-F6EECF244321}">
                <p14:modId xmlns:p14="http://schemas.microsoft.com/office/powerpoint/2010/main" val="1024509749"/>
              </p:ext>
            </p:extLst>
          </p:nvPr>
        </p:nvGraphicFramePr>
        <p:xfrm>
          <a:off x="2312988" y="2051766"/>
          <a:ext cx="7562850" cy="1685290"/>
        </p:xfrm>
        <a:graphic>
          <a:graphicData uri="http://schemas.openxmlformats.org/drawingml/2006/table">
            <a:tbl>
              <a:tblPr firstRow="1" firstCol="1" bandRow="1">
                <a:tableStyleId>{6E25E649-3F16-4E02-A733-19D2CDBF48F0}</a:tableStyleId>
              </a:tblPr>
              <a:tblGrid>
                <a:gridCol w="1621337"/>
                <a:gridCol w="1350690"/>
                <a:gridCol w="1350690"/>
                <a:gridCol w="1076868"/>
                <a:gridCol w="2163265"/>
              </a:tblGrid>
              <a:tr h="30416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TÊN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KIỂU DỮ LIỆU</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MIỀN GIÁ TRỊ</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BẮT BUỘC</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DIỄN GIẢI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vi-VN" sz="1300" u="sng">
                          <a:effectLst/>
                          <a:latin typeface="Segoe UI Light" panose="020B0502040204020203" pitchFamily="34" charset="0"/>
                          <a:cs typeface="Segoe UI Light" panose="020B0502040204020203" pitchFamily="34" charset="0"/>
                        </a:rPr>
                        <a:t>ID</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Mã đánh giá</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MASANPHAM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Mã sản phẩm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LUOTDANHGIA</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Số lượt đánh giá</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TONGDIEM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Tổng điểm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DIEMDANHGIA</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double</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Điểm trung bình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536732766"/>
              </p:ext>
            </p:extLst>
          </p:nvPr>
        </p:nvGraphicFramePr>
        <p:xfrm>
          <a:off x="2310972" y="4280110"/>
          <a:ext cx="7562850" cy="2191131"/>
        </p:xfrm>
        <a:graphic>
          <a:graphicData uri="http://schemas.openxmlformats.org/drawingml/2006/table">
            <a:tbl>
              <a:tblPr firstRow="1" firstCol="1" bandRow="1">
                <a:tableStyleId>{6E25E649-3F16-4E02-A733-19D2CDBF48F0}</a:tableStyleId>
              </a:tblPr>
              <a:tblGrid>
                <a:gridCol w="1621337"/>
                <a:gridCol w="1350690"/>
                <a:gridCol w="1350690"/>
                <a:gridCol w="1076868"/>
                <a:gridCol w="2163265"/>
              </a:tblGrid>
              <a:tr h="224790">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TÊN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KIỂU DỮ LIỆU</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MIỀN GIÁ TRỊ</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BẮT BUỘC</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DIỄN GIẢI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vi-VN" sz="1300" u="sng">
                          <a:effectLst/>
                          <a:latin typeface="Segoe UI Light" panose="020B0502040204020203" pitchFamily="34" charset="0"/>
                          <a:cs typeface="Segoe UI Light" panose="020B0502040204020203" pitchFamily="34" charset="0"/>
                        </a:rPr>
                        <a:t>ID</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Mã chi tiết đánh giá</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MADANHGIA</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smtClean="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Mã đánh giá</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MASANPHAM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smtClean="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Mã sản phẩm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MAKHACHHANG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smtClean="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Mã khách hàng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DIEM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Điểm đánh giá</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NOIDUNG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text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Nội dung đánh giá</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THOIGIAN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datetime</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Thời gian đánh giá</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bl>
          </a:graphicData>
        </a:graphic>
      </p:graphicFrame>
      <p:sp>
        <p:nvSpPr>
          <p:cNvPr id="29" name="TextBox 28"/>
          <p:cNvSpPr txBox="1"/>
          <p:nvPr/>
        </p:nvSpPr>
        <p:spPr>
          <a:xfrm>
            <a:off x="2690998" y="3736737"/>
            <a:ext cx="6414476"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Thực thể đánh giá (DANHGIA)</a:t>
            </a:r>
            <a:endParaRPr lang="vi-VN" sz="2400">
              <a:latin typeface="Segoe UI Light" panose="020B0502040204020203" pitchFamily="34" charset="0"/>
              <a:cs typeface="Segoe UI Light" panose="020B0502040204020203" pitchFamily="34" charset="0"/>
            </a:endParaRPr>
          </a:p>
        </p:txBody>
      </p:sp>
      <p:sp>
        <p:nvSpPr>
          <p:cNvPr id="30" name="TextBox 29"/>
          <p:cNvSpPr txBox="1"/>
          <p:nvPr/>
        </p:nvSpPr>
        <p:spPr>
          <a:xfrm>
            <a:off x="2870508" y="6455430"/>
            <a:ext cx="6414476"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Thực thể chi tiết đánh giá (CHITIETDANHGIA)</a:t>
            </a:r>
            <a:endParaRPr lang="vi-VN" sz="2400">
              <a:latin typeface="Segoe UI Light" panose="020B0502040204020203" pitchFamily="34" charset="0"/>
              <a:cs typeface="Segoe UI Light"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852408935"/>
              </p:ext>
            </p:extLst>
          </p:nvPr>
        </p:nvGraphicFramePr>
        <p:xfrm>
          <a:off x="2383213" y="2101100"/>
          <a:ext cx="7241715" cy="4267202"/>
        </p:xfrm>
        <a:graphic>
          <a:graphicData uri="http://schemas.openxmlformats.org/drawingml/2006/table">
            <a:tbl>
              <a:tblPr firstRow="1" firstCol="1" bandRow="1">
                <a:tableStyleId>{6E25E649-3F16-4E02-A733-19D2CDBF48F0}</a:tableStyleId>
              </a:tblPr>
              <a:tblGrid>
                <a:gridCol w="1552491"/>
                <a:gridCol w="1293337"/>
                <a:gridCol w="1293337"/>
                <a:gridCol w="1031142"/>
                <a:gridCol w="2071408"/>
              </a:tblGrid>
              <a:tr h="299762">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TÊN THUỘC TÍNH</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KIỂU DỮ LIỆU</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MIỀN GIÁ TRỊ</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BẮT BUỘC</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DIỄN GIẢI THUỘC TÍNH</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r>
              <a:tr h="264496">
                <a:tc>
                  <a:txBody>
                    <a:bodyPr/>
                    <a:lstStyle/>
                    <a:p>
                      <a:pPr algn="ctr">
                        <a:lnSpc>
                          <a:spcPct val="130000"/>
                        </a:lnSpc>
                        <a:spcBef>
                          <a:spcPts val="600"/>
                        </a:spcBef>
                        <a:spcAft>
                          <a:spcPts val="300"/>
                        </a:spcAft>
                      </a:pPr>
                      <a:r>
                        <a:rPr lang="vi-VN" sz="1200" u="sng">
                          <a:effectLst/>
                          <a:latin typeface="Segoe UI Light" panose="020B0502040204020203" pitchFamily="34" charset="0"/>
                          <a:cs typeface="Segoe UI Light" panose="020B0502040204020203" pitchFamily="34" charset="0"/>
                        </a:rPr>
                        <a:t>ID</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vi-VN" sz="1200">
                          <a:effectLst/>
                          <a:latin typeface="Segoe UI Light" panose="020B0502040204020203" pitchFamily="34" charset="0"/>
                          <a:cs typeface="Segoe UI Light" panose="020B0502040204020203" pitchFamily="34" charset="0"/>
                        </a:rPr>
                        <a:t>int</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11</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Có</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Mã đặt hàng</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r>
              <a:tr h="264496">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NGAYDATHANG</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datetime</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0</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Có</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Ngày đặt hàng</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r>
              <a:tr h="264496">
                <a:tc>
                  <a:txBody>
                    <a:bodyPr/>
                    <a:lstStyle/>
                    <a:p>
                      <a:pPr algn="ctr">
                        <a:lnSpc>
                          <a:spcPct val="130000"/>
                        </a:lnSpc>
                        <a:spcBef>
                          <a:spcPts val="600"/>
                        </a:spcBef>
                        <a:spcAft>
                          <a:spcPts val="300"/>
                        </a:spcAft>
                      </a:pPr>
                      <a:r>
                        <a:rPr lang="en-US" sz="1100">
                          <a:effectLst/>
                          <a:latin typeface="Segoe UI Light" panose="020B0502040204020203" pitchFamily="34" charset="0"/>
                          <a:cs typeface="Segoe UI Light" panose="020B0502040204020203" pitchFamily="34" charset="0"/>
                        </a:rPr>
                        <a:t>NGAYTHANHTOAN</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datetime</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0</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Không</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Ngày thanh toán</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r>
              <a:tr h="264496">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TENKHACHHANG</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varchar</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20</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Có</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Tên khách hàng</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r>
              <a:tr h="264496">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SDTKHACHHANG</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char</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13</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Có</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Sđt khách hàng</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r>
              <a:tr h="264496">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TENNGUOINHAN</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varchar</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20</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Có</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Tên người nhận</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r>
              <a:tr h="264496">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SDTNGUOINHAN</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char</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13</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Có</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Sđt người nhận</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r>
              <a:tr h="264496">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DIACHI</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text</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0</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Có</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Địa chỉ</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r>
              <a:tr h="264496">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PTTHANHTOAN</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int</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11</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Có</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PT thanh toán</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r>
              <a:tr h="264496">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PTVANCHUYEN</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int</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11</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Có</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PT vận chuyển</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r>
              <a:tr h="264496">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THANHTIEN</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bigint</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20</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Có</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Thành tiền</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r>
              <a:tr h="264496">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TINHTRANG</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int</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11</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Có</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Tình trạng</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r>
              <a:tr h="264496">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GIAMGIA</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int</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11</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Không</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Giảm giá</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r>
              <a:tr h="264496">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NGUOILAPDON</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int</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11</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Có</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Người lập đơn</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r>
              <a:tr h="264496">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TONGTIEN</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bigint</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20</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Có</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c>
                  <a:txBody>
                    <a:bodyPr/>
                    <a:lstStyle/>
                    <a:p>
                      <a:pPr algn="ctr">
                        <a:lnSpc>
                          <a:spcPct val="130000"/>
                        </a:lnSpc>
                        <a:spcBef>
                          <a:spcPts val="600"/>
                        </a:spcBef>
                        <a:spcAft>
                          <a:spcPts val="300"/>
                        </a:spcAft>
                      </a:pPr>
                      <a:r>
                        <a:rPr lang="en-US" sz="1200">
                          <a:effectLst/>
                          <a:latin typeface="Segoe UI Light" panose="020B0502040204020203" pitchFamily="34" charset="0"/>
                          <a:cs typeface="Segoe UI Light" panose="020B0502040204020203" pitchFamily="34" charset="0"/>
                        </a:rPr>
                        <a:t>Tổng tiền</a:t>
                      </a:r>
                      <a:endParaRPr lang="vi-VN" sz="12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5668" marR="65668" marT="0" marB="0"/>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3138727702"/>
              </p:ext>
            </p:extLst>
          </p:nvPr>
        </p:nvGraphicFramePr>
        <p:xfrm>
          <a:off x="2333541" y="2401138"/>
          <a:ext cx="7562850" cy="1086231"/>
        </p:xfrm>
        <a:graphic>
          <a:graphicData uri="http://schemas.openxmlformats.org/drawingml/2006/table">
            <a:tbl>
              <a:tblPr firstRow="1" firstCol="1" bandRow="1">
                <a:tableStyleId>{6E25E649-3F16-4E02-A733-19D2CDBF48F0}</a:tableStyleId>
              </a:tblPr>
              <a:tblGrid>
                <a:gridCol w="1621337"/>
                <a:gridCol w="1350690"/>
                <a:gridCol w="1350690"/>
                <a:gridCol w="1076868"/>
                <a:gridCol w="2163265"/>
              </a:tblGrid>
              <a:tr h="245110">
                <a:tc>
                  <a:txBody>
                    <a:bodyPr/>
                    <a:lstStyle/>
                    <a:p>
                      <a:pPr algn="ctr">
                        <a:lnSpc>
                          <a:spcPct val="130000"/>
                        </a:lnSpc>
                        <a:spcBef>
                          <a:spcPts val="600"/>
                        </a:spcBef>
                        <a:spcAft>
                          <a:spcPts val="300"/>
                        </a:spcAft>
                      </a:pPr>
                      <a:r>
                        <a:rPr lang="en-US" sz="1300">
                          <a:effectLst/>
                        </a:rPr>
                        <a:t>TÊN THUỘC TÍNH</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KIỂU DỮ LIỆU</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MIỀN GIÁ TRỊ</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BẮT BUỘC</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DIỄN GIẢI THUỘC TÍNH</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276225">
                <a:tc>
                  <a:txBody>
                    <a:bodyPr/>
                    <a:lstStyle/>
                    <a:p>
                      <a:pPr algn="ctr">
                        <a:lnSpc>
                          <a:spcPct val="130000"/>
                        </a:lnSpc>
                        <a:spcBef>
                          <a:spcPts val="600"/>
                        </a:spcBef>
                        <a:spcAft>
                          <a:spcPts val="300"/>
                        </a:spcAft>
                      </a:pPr>
                      <a:r>
                        <a:rPr lang="en-US" sz="1300">
                          <a:effectLst/>
                        </a:rPr>
                        <a:t>MADATHANG</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vi-VN" sz="1300">
                          <a:effectLst/>
                        </a:rPr>
                        <a:t>int</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11</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Có</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Mã đặt hàng</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276225">
                <a:tc>
                  <a:txBody>
                    <a:bodyPr/>
                    <a:lstStyle/>
                    <a:p>
                      <a:pPr algn="ctr">
                        <a:lnSpc>
                          <a:spcPct val="130000"/>
                        </a:lnSpc>
                        <a:spcBef>
                          <a:spcPts val="600"/>
                        </a:spcBef>
                        <a:spcAft>
                          <a:spcPts val="300"/>
                        </a:spcAft>
                      </a:pPr>
                      <a:r>
                        <a:rPr lang="en-US" sz="1300">
                          <a:effectLst/>
                        </a:rPr>
                        <a:t>MASANPHAM</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int</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11</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Có</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Mã sản phẩm</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276225">
                <a:tc>
                  <a:txBody>
                    <a:bodyPr/>
                    <a:lstStyle/>
                    <a:p>
                      <a:pPr algn="ctr">
                        <a:lnSpc>
                          <a:spcPct val="130000"/>
                        </a:lnSpc>
                        <a:spcBef>
                          <a:spcPts val="600"/>
                        </a:spcBef>
                        <a:spcAft>
                          <a:spcPts val="300"/>
                        </a:spcAft>
                      </a:pPr>
                      <a:r>
                        <a:rPr lang="en-US" sz="1300">
                          <a:effectLst/>
                        </a:rPr>
                        <a:t>SOLUONG</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vi-VN" sz="1300">
                          <a:effectLst/>
                        </a:rPr>
                        <a:t>int</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11</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Có</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Số lượng</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bl>
          </a:graphicData>
        </a:graphic>
      </p:graphicFrame>
      <p:sp>
        <p:nvSpPr>
          <p:cNvPr id="32" name="TextBox 31"/>
          <p:cNvSpPr txBox="1"/>
          <p:nvPr/>
        </p:nvSpPr>
        <p:spPr>
          <a:xfrm>
            <a:off x="2455221" y="6425539"/>
            <a:ext cx="7206564"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Thực thể thông tin đặt hàng (THONGTINDATHANG)</a:t>
            </a:r>
            <a:endParaRPr lang="vi-VN" sz="2400">
              <a:latin typeface="Segoe UI Light" panose="020B0502040204020203" pitchFamily="34" charset="0"/>
              <a:cs typeface="Segoe UI Light" panose="020B0502040204020203" pitchFamily="34" charset="0"/>
            </a:endParaRPr>
          </a:p>
        </p:txBody>
      </p:sp>
      <p:sp>
        <p:nvSpPr>
          <p:cNvPr id="33" name="TextBox 32"/>
          <p:cNvSpPr txBox="1"/>
          <p:nvPr/>
        </p:nvSpPr>
        <p:spPr>
          <a:xfrm>
            <a:off x="2655700" y="3543927"/>
            <a:ext cx="7206564"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Thực thể chi tiết đặt hàng (DATHANG)</a:t>
            </a:r>
            <a:endParaRPr lang="vi-VN" sz="2400">
              <a:latin typeface="Segoe UI Light" panose="020B0502040204020203" pitchFamily="34" charset="0"/>
              <a:cs typeface="Segoe UI Light" panose="020B0502040204020203" pitchFamily="34" charset="0"/>
            </a:endParaRPr>
          </a:p>
        </p:txBody>
      </p:sp>
      <p:graphicFrame>
        <p:nvGraphicFramePr>
          <p:cNvPr id="34" name="Table 33"/>
          <p:cNvGraphicFramePr>
            <a:graphicFrameLocks noGrp="1"/>
          </p:cNvGraphicFramePr>
          <p:nvPr>
            <p:extLst>
              <p:ext uri="{D42A27DB-BD31-4B8C-83A1-F6EECF244321}">
                <p14:modId xmlns:p14="http://schemas.microsoft.com/office/powerpoint/2010/main" val="1803644453"/>
              </p:ext>
            </p:extLst>
          </p:nvPr>
        </p:nvGraphicFramePr>
        <p:xfrm>
          <a:off x="2277078" y="2105906"/>
          <a:ext cx="7562850" cy="835025"/>
        </p:xfrm>
        <a:graphic>
          <a:graphicData uri="http://schemas.openxmlformats.org/drawingml/2006/table">
            <a:tbl>
              <a:tblPr firstRow="1" firstCol="1" bandRow="1">
                <a:tableStyleId>{6E25E649-3F16-4E02-A733-19D2CDBF48F0}</a:tableStyleId>
              </a:tblPr>
              <a:tblGrid>
                <a:gridCol w="1621337"/>
                <a:gridCol w="1350690"/>
                <a:gridCol w="1350690"/>
                <a:gridCol w="1076868"/>
                <a:gridCol w="2163265"/>
              </a:tblGrid>
              <a:tr h="28257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TÊN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KIỂU DỮ LIỆU</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MIỀN GIÁ TRỊ</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BẮT BUỘC</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DIỄN GIẢI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vi-VN" sz="1300" u="sng">
                          <a:effectLst/>
                          <a:latin typeface="Segoe UI Light" panose="020B0502040204020203" pitchFamily="34" charset="0"/>
                          <a:cs typeface="Segoe UI Light" panose="020B0502040204020203" pitchFamily="34" charset="0"/>
                        </a:rPr>
                        <a:t>ID</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Mã loại tin tức</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TENLOAI</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Tên loại tin tức</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713840820"/>
              </p:ext>
            </p:extLst>
          </p:nvPr>
        </p:nvGraphicFramePr>
        <p:xfrm>
          <a:off x="2313437" y="3375962"/>
          <a:ext cx="7471409" cy="2812030"/>
        </p:xfrm>
        <a:graphic>
          <a:graphicData uri="http://schemas.openxmlformats.org/drawingml/2006/table">
            <a:tbl>
              <a:tblPr firstRow="1" firstCol="1" bandRow="1">
                <a:tableStyleId>{6E25E649-3F16-4E02-A733-19D2CDBF48F0}</a:tableStyleId>
              </a:tblPr>
              <a:tblGrid>
                <a:gridCol w="1531375"/>
                <a:gridCol w="1350354"/>
                <a:gridCol w="1350354"/>
                <a:gridCol w="1076600"/>
                <a:gridCol w="2162726"/>
              </a:tblGrid>
              <a:tr h="32600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TÊN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KIỂU DỮ LIỆU</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MIỀN GIÁ TRỊ</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BẮT BUỘC</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DIỄN GIẢI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vi-VN" sz="1300" u="sng">
                          <a:effectLst/>
                          <a:latin typeface="Segoe UI Light" panose="020B0502040204020203" pitchFamily="34" charset="0"/>
                          <a:cs typeface="Segoe UI Light" panose="020B0502040204020203" pitchFamily="34" charset="0"/>
                        </a:rPr>
                        <a:t>ID</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Mã tin tức</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TIEUDE</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text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Tiêu đề</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LOAITIN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Loại tin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MOTA</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text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Mô tả ngắn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NOIDUNG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longtext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Nội dung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NGAYDANG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datetime</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Ngày đăng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HINH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Hình đại diện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TACGIA</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Tác giả</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TINHTRANG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Tình trạng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bl>
          </a:graphicData>
        </a:graphic>
      </p:graphicFrame>
      <p:sp>
        <p:nvSpPr>
          <p:cNvPr id="36" name="TextBox 35"/>
          <p:cNvSpPr txBox="1"/>
          <p:nvPr/>
        </p:nvSpPr>
        <p:spPr>
          <a:xfrm>
            <a:off x="2385445" y="2930127"/>
            <a:ext cx="7206564"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Thực thể loại tin tức (LOAITINTUC)</a:t>
            </a:r>
            <a:endParaRPr lang="vi-VN" sz="2400">
              <a:latin typeface="Segoe UI Light" panose="020B0502040204020203" pitchFamily="34" charset="0"/>
              <a:cs typeface="Segoe UI Light" panose="020B0502040204020203" pitchFamily="34" charset="0"/>
            </a:endParaRPr>
          </a:p>
        </p:txBody>
      </p:sp>
      <p:sp>
        <p:nvSpPr>
          <p:cNvPr id="37" name="TextBox 36"/>
          <p:cNvSpPr txBox="1"/>
          <p:nvPr/>
        </p:nvSpPr>
        <p:spPr>
          <a:xfrm>
            <a:off x="2385445" y="6229563"/>
            <a:ext cx="7206564"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Thực thể tin tức (TINTUC)</a:t>
            </a:r>
            <a:endParaRPr lang="vi-VN" sz="2400">
              <a:latin typeface="Segoe UI Light" panose="020B0502040204020203" pitchFamily="34" charset="0"/>
              <a:cs typeface="Segoe UI Light" panose="020B0502040204020203" pitchFamily="34" charset="0"/>
            </a:endParaRPr>
          </a:p>
        </p:txBody>
      </p:sp>
      <p:graphicFrame>
        <p:nvGraphicFramePr>
          <p:cNvPr id="38" name="Table 37"/>
          <p:cNvGraphicFramePr>
            <a:graphicFrameLocks noGrp="1"/>
          </p:cNvGraphicFramePr>
          <p:nvPr>
            <p:extLst>
              <p:ext uri="{D42A27DB-BD31-4B8C-83A1-F6EECF244321}">
                <p14:modId xmlns:p14="http://schemas.microsoft.com/office/powerpoint/2010/main" val="827852101"/>
              </p:ext>
            </p:extLst>
          </p:nvPr>
        </p:nvGraphicFramePr>
        <p:xfrm>
          <a:off x="2312988" y="2087032"/>
          <a:ext cx="7562850" cy="1683385"/>
        </p:xfrm>
        <a:graphic>
          <a:graphicData uri="http://schemas.openxmlformats.org/drawingml/2006/table">
            <a:tbl>
              <a:tblPr firstRow="1" firstCol="1" bandRow="1">
                <a:tableStyleId>{6E25E649-3F16-4E02-A733-19D2CDBF48F0}</a:tableStyleId>
              </a:tblPr>
              <a:tblGrid>
                <a:gridCol w="1621337"/>
                <a:gridCol w="1350690"/>
                <a:gridCol w="1350690"/>
                <a:gridCol w="1076868"/>
                <a:gridCol w="2163265"/>
              </a:tblGrid>
              <a:tr h="302260">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TÊN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KIỂU DỮ LIỆU</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MIỀN GIÁ TRỊ</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BẮT BUỘC</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DIỄN GIẢI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vi-VN" sz="1300" u="sng">
                          <a:effectLst/>
                          <a:latin typeface="Segoe UI Light" panose="020B0502040204020203" pitchFamily="34" charset="0"/>
                          <a:cs typeface="Segoe UI Light" panose="020B0502040204020203" pitchFamily="34" charset="0"/>
                        </a:rPr>
                        <a:t>ID</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Mã nhập hàng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NGUOINHAP</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Người nhập hàng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NGAYNHAP</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datetime</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Ngày nhập hàng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TONGTIEN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big</a:t>
                      </a: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Tổng tiền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TINHTRANG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Tình trạng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1739669326"/>
              </p:ext>
            </p:extLst>
          </p:nvPr>
        </p:nvGraphicFramePr>
        <p:xfrm>
          <a:off x="2297390" y="4221423"/>
          <a:ext cx="7561579" cy="1387475"/>
        </p:xfrm>
        <a:graphic>
          <a:graphicData uri="http://schemas.openxmlformats.org/drawingml/2006/table">
            <a:tbl>
              <a:tblPr firstRow="1" firstCol="1" bandRow="1">
                <a:tableStyleId>{6E25E649-3F16-4E02-A733-19D2CDBF48F0}</a:tableStyleId>
              </a:tblPr>
              <a:tblGrid>
                <a:gridCol w="1620928"/>
                <a:gridCol w="1350350"/>
                <a:gridCol w="1350985"/>
                <a:gridCol w="1076596"/>
                <a:gridCol w="2162720"/>
              </a:tblGrid>
              <a:tr h="28257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TÊN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KIỂU DỮ LIỆU</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MIỀN GIÁ TRỊ</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BẮT BUỘC</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DIỄN GIẢI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MANHAPHANG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Mã nhập hàng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MASANPHAM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Mã sản ohẩm</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SOLUONG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Số lượng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r h="276225">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DONGIA</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big</a:t>
                      </a: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Đơn giá</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8580" marR="68580" marT="0" marB="0"/>
                </a:tc>
              </a:tr>
            </a:tbl>
          </a:graphicData>
        </a:graphic>
      </p:graphicFrame>
      <p:sp>
        <p:nvSpPr>
          <p:cNvPr id="40" name="TextBox 39"/>
          <p:cNvSpPr txBox="1"/>
          <p:nvPr/>
        </p:nvSpPr>
        <p:spPr>
          <a:xfrm>
            <a:off x="2404176" y="3766151"/>
            <a:ext cx="7206564"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Thực thể nhập hàng (NHAPHANG)</a:t>
            </a:r>
            <a:endParaRPr lang="vi-VN" sz="2400">
              <a:latin typeface="Segoe UI Light" panose="020B0502040204020203" pitchFamily="34" charset="0"/>
              <a:cs typeface="Segoe UI Light" panose="020B0502040204020203" pitchFamily="34" charset="0"/>
            </a:endParaRPr>
          </a:p>
        </p:txBody>
      </p:sp>
      <p:sp>
        <p:nvSpPr>
          <p:cNvPr id="41" name="TextBox 40"/>
          <p:cNvSpPr txBox="1"/>
          <p:nvPr/>
        </p:nvSpPr>
        <p:spPr>
          <a:xfrm>
            <a:off x="2404176" y="5638269"/>
            <a:ext cx="7206564"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Thực thể chi tiết nhập hàng (CHITIETNHAPHANG)</a:t>
            </a:r>
            <a:endParaRPr lang="vi-VN" sz="2400">
              <a:latin typeface="Segoe UI Light" panose="020B0502040204020203" pitchFamily="34" charset="0"/>
              <a:cs typeface="Segoe UI Light" panose="020B0502040204020203" pitchFamily="34" charset="0"/>
            </a:endParaRPr>
          </a:p>
        </p:txBody>
      </p:sp>
      <p:graphicFrame>
        <p:nvGraphicFramePr>
          <p:cNvPr id="42" name="Table 41"/>
          <p:cNvGraphicFramePr>
            <a:graphicFrameLocks noGrp="1"/>
          </p:cNvGraphicFramePr>
          <p:nvPr>
            <p:extLst>
              <p:ext uri="{D42A27DB-BD31-4B8C-83A1-F6EECF244321}">
                <p14:modId xmlns:p14="http://schemas.microsoft.com/office/powerpoint/2010/main" val="3708951585"/>
              </p:ext>
            </p:extLst>
          </p:nvPr>
        </p:nvGraphicFramePr>
        <p:xfrm>
          <a:off x="2730736" y="2090454"/>
          <a:ext cx="6955487" cy="4177753"/>
        </p:xfrm>
        <a:graphic>
          <a:graphicData uri="http://schemas.openxmlformats.org/drawingml/2006/table">
            <a:tbl>
              <a:tblPr firstRow="1" firstCol="1" bandRow="1">
                <a:tableStyleId>{6E25E649-3F16-4E02-A733-19D2CDBF48F0}</a:tableStyleId>
              </a:tblPr>
              <a:tblGrid>
                <a:gridCol w="1491129"/>
                <a:gridCol w="1242218"/>
                <a:gridCol w="1242218"/>
                <a:gridCol w="990386"/>
                <a:gridCol w="1989536"/>
              </a:tblGrid>
              <a:tr h="236872">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TÊN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KIỂU DỮ LIỆU</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MIỀN GIÁ TRỊ</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BẮT BUỘC</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DIỄN GIẢI THUỘC TÍNH</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r>
              <a:tr h="254042">
                <a:tc>
                  <a:txBody>
                    <a:bodyPr/>
                    <a:lstStyle/>
                    <a:p>
                      <a:pPr algn="ctr">
                        <a:lnSpc>
                          <a:spcPct val="130000"/>
                        </a:lnSpc>
                        <a:spcBef>
                          <a:spcPts val="600"/>
                        </a:spcBef>
                        <a:spcAft>
                          <a:spcPts val="300"/>
                        </a:spcAft>
                      </a:pPr>
                      <a:r>
                        <a:rPr lang="vi-VN" sz="1300" u="sng">
                          <a:effectLst/>
                          <a:latin typeface="Segoe UI Light" panose="020B0502040204020203" pitchFamily="34" charset="0"/>
                          <a:cs typeface="Segoe UI Light" panose="020B0502040204020203" pitchFamily="34" charset="0"/>
                        </a:rPr>
                        <a:t>ID</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vi-VN"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Mã hóa đơn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r>
              <a:tr h="254042">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NGAYDATHANG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datetime</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Ngày đặt hàng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r>
              <a:tr h="314413">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NGAYTHANHTOAN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datetime</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Ngày thanh toán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r>
              <a:tr h="254042">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TENKHACHHANG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Tên khách hàng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r>
              <a:tr h="254042">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SDTKHACHHANG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13</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Sđt khách hàng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r>
              <a:tr h="254042">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TENNGUOINHAN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varchar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Tên người nhận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r>
              <a:tr h="254042">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SDTNGUOINHAN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char</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13</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Sđt người nhận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r>
              <a:tr h="254042">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DIACHI</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text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Địa chỉ</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r>
              <a:tr h="254042">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PTTHANHTOAN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PT thanh toán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r>
              <a:tr h="254042">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PTVANCHUYEN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PT vận chuyển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r>
              <a:tr h="254042">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THANHTIEN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bigint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Thành tiền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r>
              <a:tr h="254042">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TINHTRANG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Tình trạng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r>
              <a:tr h="254042">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GIAMGIA</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Không</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Giảm giá</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r>
              <a:tr h="254042">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NGUOILAPDON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11</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Người lập đơn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r>
              <a:tr h="254042">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TONGTIEN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bigint</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20</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Có</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c>
                  <a:txBody>
                    <a:bodyPr/>
                    <a:lstStyle/>
                    <a:p>
                      <a:pPr algn="ctr">
                        <a:lnSpc>
                          <a:spcPct val="130000"/>
                        </a:lnSpc>
                        <a:spcBef>
                          <a:spcPts val="600"/>
                        </a:spcBef>
                        <a:spcAft>
                          <a:spcPts val="300"/>
                        </a:spcAft>
                      </a:pPr>
                      <a:r>
                        <a:rPr lang="en-US" sz="1300">
                          <a:effectLst/>
                          <a:latin typeface="Segoe UI Light" panose="020B0502040204020203" pitchFamily="34" charset="0"/>
                          <a:cs typeface="Segoe UI Light" panose="020B0502040204020203" pitchFamily="34" charset="0"/>
                        </a:rPr>
                        <a:t>Tổng tiền</a:t>
                      </a:r>
                      <a:endParaRPr lang="vi-VN" sz="1300">
                        <a:solidFill>
                          <a:srgbClr val="000000"/>
                        </a:solidFill>
                        <a:effectLst/>
                        <a:latin typeface="Segoe UI Light" panose="020B0502040204020203" pitchFamily="34" charset="0"/>
                        <a:ea typeface="Arial" panose="020B0604020202020204" pitchFamily="34" charset="0"/>
                        <a:cs typeface="Segoe UI Light" panose="020B0502040204020203" pitchFamily="34" charset="0"/>
                      </a:endParaRPr>
                    </a:p>
                  </a:txBody>
                  <a:tcPr marL="63072" marR="63072" marT="0" marB="0"/>
                </a:tc>
              </a:tr>
            </a:tbl>
          </a:graphicData>
        </a:graphic>
      </p:graphicFrame>
      <p:sp>
        <p:nvSpPr>
          <p:cNvPr id="43" name="TextBox 42"/>
          <p:cNvSpPr txBox="1"/>
          <p:nvPr/>
        </p:nvSpPr>
        <p:spPr>
          <a:xfrm>
            <a:off x="2688459" y="6257909"/>
            <a:ext cx="7206564"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Thực thể hóa đơn (HOADON)</a:t>
            </a:r>
            <a:endParaRPr lang="vi-VN" sz="2400">
              <a:latin typeface="Segoe UI Light" panose="020B0502040204020203" pitchFamily="34" charset="0"/>
              <a:cs typeface="Segoe UI Light" panose="020B0502040204020203" pitchFamily="34" charset="0"/>
            </a:endParaRPr>
          </a:p>
        </p:txBody>
      </p:sp>
      <p:graphicFrame>
        <p:nvGraphicFramePr>
          <p:cNvPr id="44" name="Table 43"/>
          <p:cNvGraphicFramePr>
            <a:graphicFrameLocks noGrp="1"/>
          </p:cNvGraphicFramePr>
          <p:nvPr>
            <p:extLst>
              <p:ext uri="{D42A27DB-BD31-4B8C-83A1-F6EECF244321}">
                <p14:modId xmlns:p14="http://schemas.microsoft.com/office/powerpoint/2010/main" val="320005941"/>
              </p:ext>
            </p:extLst>
          </p:nvPr>
        </p:nvGraphicFramePr>
        <p:xfrm>
          <a:off x="2312988" y="2177135"/>
          <a:ext cx="7562850" cy="1112520"/>
        </p:xfrm>
        <a:graphic>
          <a:graphicData uri="http://schemas.openxmlformats.org/drawingml/2006/table">
            <a:tbl>
              <a:tblPr firstRow="1" firstCol="1" bandRow="1">
                <a:tableStyleId>{6E25E649-3F16-4E02-A733-19D2CDBF48F0}</a:tableStyleId>
              </a:tblPr>
              <a:tblGrid>
                <a:gridCol w="1621337"/>
                <a:gridCol w="1350690"/>
                <a:gridCol w="1350690"/>
                <a:gridCol w="1076868"/>
                <a:gridCol w="2163265"/>
              </a:tblGrid>
              <a:tr h="283845">
                <a:tc>
                  <a:txBody>
                    <a:bodyPr/>
                    <a:lstStyle/>
                    <a:p>
                      <a:pPr algn="ctr">
                        <a:lnSpc>
                          <a:spcPct val="130000"/>
                        </a:lnSpc>
                        <a:spcBef>
                          <a:spcPts val="600"/>
                        </a:spcBef>
                        <a:spcAft>
                          <a:spcPts val="300"/>
                        </a:spcAft>
                      </a:pPr>
                      <a:r>
                        <a:rPr lang="en-US" sz="1300">
                          <a:effectLst/>
                        </a:rPr>
                        <a:t>TÊN THUỘC TÍNH</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KIỂU DỮ LIỆU</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MIỀN GIÁ TRỊ</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BẮT BUỘC</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DIỄN GIẢI THUỘC TÍNH</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276225">
                <a:tc>
                  <a:txBody>
                    <a:bodyPr/>
                    <a:lstStyle/>
                    <a:p>
                      <a:pPr algn="ctr">
                        <a:lnSpc>
                          <a:spcPct val="130000"/>
                        </a:lnSpc>
                        <a:spcBef>
                          <a:spcPts val="600"/>
                        </a:spcBef>
                        <a:spcAft>
                          <a:spcPts val="300"/>
                        </a:spcAft>
                      </a:pPr>
                      <a:r>
                        <a:rPr lang="en-US" sz="1300">
                          <a:effectLst/>
                        </a:rPr>
                        <a:t>MADATHANG</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vi-VN" sz="1300">
                          <a:effectLst/>
                        </a:rPr>
                        <a:t>int</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11</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Có</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Mã hóa đơn</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276225">
                <a:tc>
                  <a:txBody>
                    <a:bodyPr/>
                    <a:lstStyle/>
                    <a:p>
                      <a:pPr algn="ctr">
                        <a:lnSpc>
                          <a:spcPct val="130000"/>
                        </a:lnSpc>
                        <a:spcBef>
                          <a:spcPts val="600"/>
                        </a:spcBef>
                        <a:spcAft>
                          <a:spcPts val="300"/>
                        </a:spcAft>
                      </a:pPr>
                      <a:r>
                        <a:rPr lang="en-US" sz="1300">
                          <a:effectLst/>
                        </a:rPr>
                        <a:t>MASANPHAM</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int</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11</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Có</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Mã sản phẩm</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276225">
                <a:tc>
                  <a:txBody>
                    <a:bodyPr/>
                    <a:lstStyle/>
                    <a:p>
                      <a:pPr algn="ctr">
                        <a:lnSpc>
                          <a:spcPct val="130000"/>
                        </a:lnSpc>
                        <a:spcBef>
                          <a:spcPts val="600"/>
                        </a:spcBef>
                        <a:spcAft>
                          <a:spcPts val="300"/>
                        </a:spcAft>
                      </a:pPr>
                      <a:r>
                        <a:rPr lang="en-US" sz="1300">
                          <a:effectLst/>
                        </a:rPr>
                        <a:t>SOLUONG</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vi-VN" sz="1300">
                          <a:effectLst/>
                        </a:rPr>
                        <a:t>int</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11</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Có</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Số lượng</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3003806431"/>
              </p:ext>
            </p:extLst>
          </p:nvPr>
        </p:nvGraphicFramePr>
        <p:xfrm>
          <a:off x="2312988" y="3703787"/>
          <a:ext cx="7562850" cy="810895"/>
        </p:xfrm>
        <a:graphic>
          <a:graphicData uri="http://schemas.openxmlformats.org/drawingml/2006/table">
            <a:tbl>
              <a:tblPr firstRow="1" firstCol="1" bandRow="1">
                <a:tableStyleId>{6E25E649-3F16-4E02-A733-19D2CDBF48F0}</a:tableStyleId>
              </a:tblPr>
              <a:tblGrid>
                <a:gridCol w="1621337"/>
                <a:gridCol w="1350690"/>
                <a:gridCol w="1350690"/>
                <a:gridCol w="1076868"/>
                <a:gridCol w="2163265"/>
              </a:tblGrid>
              <a:tr h="258445">
                <a:tc>
                  <a:txBody>
                    <a:bodyPr/>
                    <a:lstStyle/>
                    <a:p>
                      <a:pPr algn="ctr">
                        <a:lnSpc>
                          <a:spcPct val="130000"/>
                        </a:lnSpc>
                        <a:spcBef>
                          <a:spcPts val="600"/>
                        </a:spcBef>
                        <a:spcAft>
                          <a:spcPts val="300"/>
                        </a:spcAft>
                      </a:pPr>
                      <a:r>
                        <a:rPr lang="en-US" sz="1300">
                          <a:effectLst/>
                        </a:rPr>
                        <a:t>TÊN THUỘC TÍNH</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KIỂU DỮ LIỆU</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MIỀN GIÁ TRỊ</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BẮT BUỘC</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DIỄN GIẢI THUỘC TÍNH</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276225">
                <a:tc>
                  <a:txBody>
                    <a:bodyPr/>
                    <a:lstStyle/>
                    <a:p>
                      <a:pPr algn="ctr">
                        <a:lnSpc>
                          <a:spcPct val="130000"/>
                        </a:lnSpc>
                        <a:spcBef>
                          <a:spcPts val="600"/>
                        </a:spcBef>
                        <a:spcAft>
                          <a:spcPts val="300"/>
                        </a:spcAft>
                      </a:pPr>
                      <a:r>
                        <a:rPr lang="vi-VN" sz="1300" u="sng">
                          <a:effectLst/>
                        </a:rPr>
                        <a:t>ID</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vi-VN" sz="1300">
                          <a:effectLst/>
                        </a:rPr>
                        <a:t>int</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11</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Có</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Mã hình ảnh</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276225">
                <a:tc>
                  <a:txBody>
                    <a:bodyPr/>
                    <a:lstStyle/>
                    <a:p>
                      <a:pPr algn="ctr">
                        <a:lnSpc>
                          <a:spcPct val="130000"/>
                        </a:lnSpc>
                        <a:spcBef>
                          <a:spcPts val="600"/>
                        </a:spcBef>
                        <a:spcAft>
                          <a:spcPts val="300"/>
                        </a:spcAft>
                      </a:pPr>
                      <a:r>
                        <a:rPr lang="en-US" sz="1300">
                          <a:effectLst/>
                        </a:rPr>
                        <a:t>TENANH</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text</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0</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Có</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Tên hình ảnh</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1604610151"/>
              </p:ext>
            </p:extLst>
          </p:nvPr>
        </p:nvGraphicFramePr>
        <p:xfrm>
          <a:off x="2310978" y="5056524"/>
          <a:ext cx="7562850" cy="816610"/>
        </p:xfrm>
        <a:graphic>
          <a:graphicData uri="http://schemas.openxmlformats.org/drawingml/2006/table">
            <a:tbl>
              <a:tblPr firstRow="1" firstCol="1" bandRow="1">
                <a:tableStyleId>{6E25E649-3F16-4E02-A733-19D2CDBF48F0}</a:tableStyleId>
              </a:tblPr>
              <a:tblGrid>
                <a:gridCol w="1621337"/>
                <a:gridCol w="1350690"/>
                <a:gridCol w="1350690"/>
                <a:gridCol w="1076868"/>
                <a:gridCol w="2163265"/>
              </a:tblGrid>
              <a:tr h="264160">
                <a:tc>
                  <a:txBody>
                    <a:bodyPr/>
                    <a:lstStyle/>
                    <a:p>
                      <a:pPr algn="ctr">
                        <a:lnSpc>
                          <a:spcPct val="130000"/>
                        </a:lnSpc>
                        <a:spcBef>
                          <a:spcPts val="600"/>
                        </a:spcBef>
                        <a:spcAft>
                          <a:spcPts val="300"/>
                        </a:spcAft>
                      </a:pPr>
                      <a:r>
                        <a:rPr lang="en-US" sz="1300">
                          <a:effectLst/>
                        </a:rPr>
                        <a:t>TÊN THUỘC TÍNH</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KIỂU DỮ LIỆU</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MIỀN GIÁ TRỊ</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BẮT BUỘC</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DIỄN GIẢI THUỘC TÍNH</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276225">
                <a:tc>
                  <a:txBody>
                    <a:bodyPr/>
                    <a:lstStyle/>
                    <a:p>
                      <a:pPr algn="ctr">
                        <a:lnSpc>
                          <a:spcPct val="130000"/>
                        </a:lnSpc>
                        <a:spcBef>
                          <a:spcPts val="600"/>
                        </a:spcBef>
                        <a:spcAft>
                          <a:spcPts val="300"/>
                        </a:spcAft>
                      </a:pPr>
                      <a:r>
                        <a:rPr lang="vi-VN" sz="1300" u="sng">
                          <a:effectLst/>
                        </a:rPr>
                        <a:t>ID</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vi-VN" sz="1300">
                          <a:effectLst/>
                        </a:rPr>
                        <a:t>int</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11</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Có</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Mã tỉnh thành</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276225">
                <a:tc>
                  <a:txBody>
                    <a:bodyPr/>
                    <a:lstStyle/>
                    <a:p>
                      <a:pPr algn="ctr">
                        <a:lnSpc>
                          <a:spcPct val="130000"/>
                        </a:lnSpc>
                        <a:spcBef>
                          <a:spcPts val="600"/>
                        </a:spcBef>
                        <a:spcAft>
                          <a:spcPts val="300"/>
                        </a:spcAft>
                      </a:pPr>
                      <a:r>
                        <a:rPr lang="en-US" sz="1300">
                          <a:effectLst/>
                        </a:rPr>
                        <a:t>TENTINHTHANH</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varchar</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255</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Có</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300">
                          <a:effectLst/>
                        </a:rPr>
                        <a:t>Tên tỉnh thành</a:t>
                      </a:r>
                      <a:endParaRPr lang="vi-VN" sz="13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bl>
          </a:graphicData>
        </a:graphic>
      </p:graphicFrame>
      <p:sp>
        <p:nvSpPr>
          <p:cNvPr id="47" name="TextBox 46"/>
          <p:cNvSpPr txBox="1"/>
          <p:nvPr/>
        </p:nvSpPr>
        <p:spPr>
          <a:xfrm>
            <a:off x="2609116" y="3281593"/>
            <a:ext cx="7206564"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Thực </a:t>
            </a:r>
            <a:r>
              <a:rPr lang="en-US" sz="2400" smtClean="0">
                <a:latin typeface="Segoe UI Light" panose="020B0502040204020203" pitchFamily="34" charset="0"/>
                <a:cs typeface="Segoe UI Light" panose="020B0502040204020203" pitchFamily="34" charset="0"/>
              </a:rPr>
              <a:t>thể chi tiết hóa đơn (CHITIETHOADON)</a:t>
            </a:r>
            <a:endParaRPr lang="vi-VN" sz="2400">
              <a:latin typeface="Segoe UI Light" panose="020B0502040204020203" pitchFamily="34" charset="0"/>
              <a:cs typeface="Segoe UI Light" panose="020B0502040204020203" pitchFamily="34" charset="0"/>
            </a:endParaRPr>
          </a:p>
        </p:txBody>
      </p:sp>
      <p:sp>
        <p:nvSpPr>
          <p:cNvPr id="48" name="TextBox 47"/>
          <p:cNvSpPr txBox="1"/>
          <p:nvPr/>
        </p:nvSpPr>
        <p:spPr>
          <a:xfrm>
            <a:off x="2457004" y="4574006"/>
            <a:ext cx="7206564"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Thực </a:t>
            </a:r>
            <a:r>
              <a:rPr lang="en-US" sz="2400" smtClean="0">
                <a:latin typeface="Segoe UI Light" panose="020B0502040204020203" pitchFamily="34" charset="0"/>
                <a:cs typeface="Segoe UI Light" panose="020B0502040204020203" pitchFamily="34" charset="0"/>
              </a:rPr>
              <a:t>thể hình ảnh (HINHANH)</a:t>
            </a:r>
            <a:endParaRPr lang="vi-VN" sz="2400">
              <a:latin typeface="Segoe UI Light" panose="020B0502040204020203" pitchFamily="34" charset="0"/>
              <a:cs typeface="Segoe UI Light" panose="020B0502040204020203" pitchFamily="34" charset="0"/>
            </a:endParaRPr>
          </a:p>
        </p:txBody>
      </p:sp>
      <p:sp>
        <p:nvSpPr>
          <p:cNvPr id="49" name="TextBox 48"/>
          <p:cNvSpPr txBox="1"/>
          <p:nvPr/>
        </p:nvSpPr>
        <p:spPr>
          <a:xfrm>
            <a:off x="2587885" y="5885139"/>
            <a:ext cx="7206564"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Thực </a:t>
            </a:r>
            <a:r>
              <a:rPr lang="en-US" sz="2400" smtClean="0">
                <a:latin typeface="Segoe UI Light" panose="020B0502040204020203" pitchFamily="34" charset="0"/>
                <a:cs typeface="Segoe UI Light" panose="020B0502040204020203" pitchFamily="34" charset="0"/>
              </a:rPr>
              <a:t>thể tỉnh thành (TINHTHANH)</a:t>
            </a:r>
            <a:endParaRPr lang="vi-VN" sz="2400">
              <a:latin typeface="Segoe UI Light" panose="020B0502040204020203" pitchFamily="34" charset="0"/>
              <a:cs typeface="Segoe UI Light" panose="020B0502040204020203" pitchFamily="34" charset="0"/>
            </a:endParaRPr>
          </a:p>
        </p:txBody>
      </p:sp>
      <p:grpSp>
        <p:nvGrpSpPr>
          <p:cNvPr id="5" name="Group 4"/>
          <p:cNvGrpSpPr/>
          <p:nvPr/>
        </p:nvGrpSpPr>
        <p:grpSpPr>
          <a:xfrm>
            <a:off x="213290" y="236576"/>
            <a:ext cx="11690425" cy="6271625"/>
            <a:chOff x="333771" y="246403"/>
            <a:chExt cx="11690425" cy="6271625"/>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71" y="246403"/>
              <a:ext cx="11690425" cy="5702877"/>
            </a:xfrm>
            <a:prstGeom prst="rect">
              <a:avLst/>
            </a:prstGeom>
          </p:spPr>
        </p:pic>
        <p:sp>
          <p:nvSpPr>
            <p:cNvPr id="4" name="TextBox 3"/>
            <p:cNvSpPr txBox="1"/>
            <p:nvPr/>
          </p:nvSpPr>
          <p:spPr>
            <a:xfrm>
              <a:off x="2494012" y="6093296"/>
              <a:ext cx="7200800"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Mô hình dữ liệu ở mức vật lý</a:t>
              </a:r>
              <a:endParaRPr lang="vi-VN" sz="2400">
                <a:latin typeface="Segoe UI Light" panose="020B0502040204020203" pitchFamily="34" charset="0"/>
                <a:cs typeface="Segoe UI Light" panose="020B0502040204020203" pitchFamily="34" charset="0"/>
              </a:endParaRPr>
            </a:p>
          </p:txBody>
        </p:sp>
      </p:grpSp>
      <p:grpSp>
        <p:nvGrpSpPr>
          <p:cNvPr id="9" name="Group 8"/>
          <p:cNvGrpSpPr/>
          <p:nvPr/>
        </p:nvGrpSpPr>
        <p:grpSpPr>
          <a:xfrm>
            <a:off x="208554" y="209248"/>
            <a:ext cx="11771718" cy="6387661"/>
            <a:chOff x="249200" y="274638"/>
            <a:chExt cx="11771718" cy="6387661"/>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200" y="274638"/>
              <a:ext cx="11771718" cy="5832903"/>
            </a:xfrm>
            <a:prstGeom prst="rect">
              <a:avLst/>
            </a:prstGeom>
          </p:spPr>
        </p:pic>
        <p:sp>
          <p:nvSpPr>
            <p:cNvPr id="8" name="TextBox 7"/>
            <p:cNvSpPr txBox="1"/>
            <p:nvPr/>
          </p:nvSpPr>
          <p:spPr>
            <a:xfrm>
              <a:off x="4078188" y="6237567"/>
              <a:ext cx="7344816" cy="424732"/>
            </a:xfrm>
            <a:prstGeom prst="rect">
              <a:avLst/>
            </a:prstGeom>
            <a:noFill/>
          </p:spPr>
          <p:txBody>
            <a:bodyPr wrap="square" rtlCol="0">
              <a:spAutoFit/>
            </a:bodyPr>
            <a:lstStyle/>
            <a:p>
              <a:pPr>
                <a:lnSpc>
                  <a:spcPct val="90000"/>
                </a:lnSpc>
              </a:pPr>
              <a:r>
                <a:rPr lang="en-US" sz="2400" smtClean="0">
                  <a:latin typeface="Segoe UI Light" panose="020B0502040204020203" pitchFamily="34" charset="0"/>
                  <a:cs typeface="Segoe UI Light" panose="020B0502040204020203" pitchFamily="34" charset="0"/>
                </a:rPr>
                <a:t>Mô hình dữ liệu ở mức quan hệ</a:t>
              </a:r>
              <a:endParaRPr lang="vi-VN" sz="2400">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84083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5"/>
                                        </p:tgtEl>
                                        <p:attrNameLst>
                                          <p:attrName>ppt_w</p:attrName>
                                        </p:attrNameLst>
                                      </p:cBhvr>
                                      <p:tavLst>
                                        <p:tav tm="0">
                                          <p:val>
                                            <p:strVal val="ppt_w"/>
                                          </p:val>
                                        </p:tav>
                                        <p:tav tm="100000">
                                          <p:val>
                                            <p:fltVal val="0"/>
                                          </p:val>
                                        </p:tav>
                                      </p:tavLst>
                                    </p:anim>
                                    <p:anim calcmode="lin" valueType="num">
                                      <p:cBhvr>
                                        <p:cTn id="14" dur="500"/>
                                        <p:tgtEl>
                                          <p:spTgt spid="5"/>
                                        </p:tgtEl>
                                        <p:attrNameLst>
                                          <p:attrName>ppt_h</p:attrName>
                                        </p:attrNameLst>
                                      </p:cBhvr>
                                      <p:tavLst>
                                        <p:tav tm="0">
                                          <p:val>
                                            <p:strVal val="ppt_h"/>
                                          </p:val>
                                        </p:tav>
                                        <p:tav tm="100000">
                                          <p:val>
                                            <p:fltVal val="0"/>
                                          </p:val>
                                        </p:tav>
                                      </p:tavLst>
                                    </p:anim>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53" presetClass="entr" presetSubtype="16" fill="hold" nodeType="withEffect">
                                  <p:stCondLst>
                                    <p:cond delay="50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xit" presetSubtype="32" fill="hold" nodeType="clickEffect">
                                  <p:stCondLst>
                                    <p:cond delay="0"/>
                                  </p:stCondLst>
                                  <p:childTnLst>
                                    <p:anim calcmode="lin" valueType="num">
                                      <p:cBhvr>
                                        <p:cTn id="25" dur="500"/>
                                        <p:tgtEl>
                                          <p:spTgt spid="9"/>
                                        </p:tgtEl>
                                        <p:attrNameLst>
                                          <p:attrName>ppt_w</p:attrName>
                                        </p:attrNameLst>
                                      </p:cBhvr>
                                      <p:tavLst>
                                        <p:tav tm="0">
                                          <p:val>
                                            <p:strVal val="ppt_w"/>
                                          </p:val>
                                        </p:tav>
                                        <p:tav tm="100000">
                                          <p:val>
                                            <p:fltVal val="0"/>
                                          </p:val>
                                        </p:tav>
                                      </p:tavLst>
                                    </p:anim>
                                    <p:anim calcmode="lin" valueType="num">
                                      <p:cBhvr>
                                        <p:cTn id="26" dur="500"/>
                                        <p:tgtEl>
                                          <p:spTgt spid="9"/>
                                        </p:tgtEl>
                                        <p:attrNameLst>
                                          <p:attrName>ppt_h</p:attrName>
                                        </p:attrNameLst>
                                      </p:cBhvr>
                                      <p:tavLst>
                                        <p:tav tm="0">
                                          <p:val>
                                            <p:strVal val="ppt_h"/>
                                          </p:val>
                                        </p:tav>
                                        <p:tav tm="100000">
                                          <p:val>
                                            <p:fltVal val="0"/>
                                          </p:val>
                                        </p:tav>
                                      </p:tavLst>
                                    </p:anim>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13"/>
                                        </p:tgtEl>
                                      </p:cBhvr>
                                    </p:animEffect>
                                    <p:set>
                                      <p:cBhvr>
                                        <p:cTn id="44" dur="1" fill="hold">
                                          <p:stCondLst>
                                            <p:cond delay="499"/>
                                          </p:stCondLst>
                                        </p:cTn>
                                        <p:tgtEl>
                                          <p:spTgt spid="13"/>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4"/>
                                        </p:tgtEl>
                                      </p:cBhvr>
                                    </p:animEffect>
                                    <p:set>
                                      <p:cBhvr>
                                        <p:cTn id="47" dur="1" fill="hold">
                                          <p:stCondLst>
                                            <p:cond delay="499"/>
                                          </p:stCondLst>
                                        </p:cTn>
                                        <p:tgtEl>
                                          <p:spTgt spid="14"/>
                                        </p:tgtEl>
                                        <p:attrNameLst>
                                          <p:attrName>style.visibility</p:attrName>
                                        </p:attrNameLst>
                                      </p:cBhvr>
                                      <p:to>
                                        <p:strVal val="hidden"/>
                                      </p:to>
                                    </p:set>
                                  </p:childTnLst>
                                </p:cTn>
                              </p:par>
                              <p:par>
                                <p:cTn id="48" presetID="10" presetClass="entr" presetSubtype="0" fill="hold" nodeType="withEffect">
                                  <p:stCondLst>
                                    <p:cond delay="5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nodeType="withEffect">
                                  <p:stCondLst>
                                    <p:cond delay="50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10" presetClass="entr" presetSubtype="0" fill="hold" nodeType="withEffect">
                                  <p:stCondLst>
                                    <p:cond delay="50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par>
                                <p:cTn id="63" presetID="10" presetClass="entr" presetSubtype="0" fill="hold" grpId="0" nodeType="with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15"/>
                                        </p:tgtEl>
                                      </p:cBhvr>
                                    </p:animEffect>
                                    <p:set>
                                      <p:cBhvr>
                                        <p:cTn id="70" dur="1" fill="hold">
                                          <p:stCondLst>
                                            <p:cond delay="499"/>
                                          </p:stCondLst>
                                        </p:cTn>
                                        <p:tgtEl>
                                          <p:spTgt spid="15"/>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16"/>
                                        </p:tgtEl>
                                      </p:cBhvr>
                                    </p:animEffect>
                                    <p:set>
                                      <p:cBhvr>
                                        <p:cTn id="73" dur="1" fill="hold">
                                          <p:stCondLst>
                                            <p:cond delay="499"/>
                                          </p:stCondLst>
                                        </p:cTn>
                                        <p:tgtEl>
                                          <p:spTgt spid="16"/>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19"/>
                                        </p:tgtEl>
                                      </p:cBhvr>
                                    </p:animEffect>
                                    <p:set>
                                      <p:cBhvr>
                                        <p:cTn id="76" dur="1" fill="hold">
                                          <p:stCondLst>
                                            <p:cond delay="499"/>
                                          </p:stCondLst>
                                        </p:cTn>
                                        <p:tgtEl>
                                          <p:spTgt spid="19"/>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17"/>
                                        </p:tgtEl>
                                      </p:cBhvr>
                                    </p:animEffect>
                                    <p:set>
                                      <p:cBhvr>
                                        <p:cTn id="79" dur="1" fill="hold">
                                          <p:stCondLst>
                                            <p:cond delay="499"/>
                                          </p:stCondLst>
                                        </p:cTn>
                                        <p:tgtEl>
                                          <p:spTgt spid="17"/>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18"/>
                                        </p:tgtEl>
                                      </p:cBhvr>
                                    </p:animEffect>
                                    <p:set>
                                      <p:cBhvr>
                                        <p:cTn id="82" dur="1" fill="hold">
                                          <p:stCondLst>
                                            <p:cond delay="499"/>
                                          </p:stCondLst>
                                        </p:cTn>
                                        <p:tgtEl>
                                          <p:spTgt spid="18"/>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21"/>
                                        </p:tgtEl>
                                      </p:cBhvr>
                                    </p:animEffect>
                                    <p:set>
                                      <p:cBhvr>
                                        <p:cTn id="85" dur="1" fill="hold">
                                          <p:stCondLst>
                                            <p:cond delay="499"/>
                                          </p:stCondLst>
                                        </p:cTn>
                                        <p:tgtEl>
                                          <p:spTgt spid="21"/>
                                        </p:tgtEl>
                                        <p:attrNameLst>
                                          <p:attrName>style.visibility</p:attrName>
                                        </p:attrNameLst>
                                      </p:cBhvr>
                                      <p:to>
                                        <p:strVal val="hidden"/>
                                      </p:to>
                                    </p:set>
                                  </p:childTnLst>
                                </p:cTn>
                              </p:par>
                              <p:par>
                                <p:cTn id="86" presetID="10" presetClass="entr" presetSubtype="0" fill="hold" nodeType="withEffect">
                                  <p:stCondLst>
                                    <p:cond delay="50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par>
                                <p:cTn id="89" presetID="10" presetClass="entr" presetSubtype="0" fill="hold" grpId="0" nodeType="withEffect">
                                  <p:stCondLst>
                                    <p:cond delay="50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500"/>
                                        <p:tgtEl>
                                          <p:spTgt spid="23"/>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xit" presetSubtype="0" fill="hold" nodeType="clickEffect">
                                  <p:stCondLst>
                                    <p:cond delay="0"/>
                                  </p:stCondLst>
                                  <p:childTnLst>
                                    <p:animEffect transition="out" filter="fade">
                                      <p:cBhvr>
                                        <p:cTn id="95" dur="500"/>
                                        <p:tgtEl>
                                          <p:spTgt spid="22"/>
                                        </p:tgtEl>
                                      </p:cBhvr>
                                    </p:animEffect>
                                    <p:set>
                                      <p:cBhvr>
                                        <p:cTn id="96" dur="1" fill="hold">
                                          <p:stCondLst>
                                            <p:cond delay="499"/>
                                          </p:stCondLst>
                                        </p:cTn>
                                        <p:tgtEl>
                                          <p:spTgt spid="22"/>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23"/>
                                        </p:tgtEl>
                                      </p:cBhvr>
                                    </p:animEffect>
                                    <p:set>
                                      <p:cBhvr>
                                        <p:cTn id="99" dur="1" fill="hold">
                                          <p:stCondLst>
                                            <p:cond delay="499"/>
                                          </p:stCondLst>
                                        </p:cTn>
                                        <p:tgtEl>
                                          <p:spTgt spid="23"/>
                                        </p:tgtEl>
                                        <p:attrNameLst>
                                          <p:attrName>style.visibility</p:attrName>
                                        </p:attrNameLst>
                                      </p:cBhvr>
                                      <p:to>
                                        <p:strVal val="hidden"/>
                                      </p:to>
                                    </p:set>
                                  </p:childTnLst>
                                </p:cTn>
                              </p:par>
                              <p:par>
                                <p:cTn id="100" presetID="10" presetClass="entr" presetSubtype="0" fill="hold" nodeType="withEffect">
                                  <p:stCondLst>
                                    <p:cond delay="500"/>
                                  </p:stCondLst>
                                  <p:childTnLst>
                                    <p:set>
                                      <p:cBhvr>
                                        <p:cTn id="101" dur="1" fill="hold">
                                          <p:stCondLst>
                                            <p:cond delay="0"/>
                                          </p:stCondLst>
                                        </p:cTn>
                                        <p:tgtEl>
                                          <p:spTgt spid="11"/>
                                        </p:tgtEl>
                                        <p:attrNameLst>
                                          <p:attrName>style.visibility</p:attrName>
                                        </p:attrNameLst>
                                      </p:cBhvr>
                                      <p:to>
                                        <p:strVal val="visible"/>
                                      </p:to>
                                    </p:set>
                                    <p:animEffect transition="in" filter="fade">
                                      <p:cBhvr>
                                        <p:cTn id="102" dur="500"/>
                                        <p:tgtEl>
                                          <p:spTgt spid="11"/>
                                        </p:tgtEl>
                                      </p:cBhvr>
                                    </p:animEffect>
                                  </p:childTnLst>
                                </p:cTn>
                              </p:par>
                              <p:par>
                                <p:cTn id="103" presetID="10" presetClass="entr" presetSubtype="0" fill="hold" grpId="0" nodeType="withEffect">
                                  <p:stCondLst>
                                    <p:cond delay="500"/>
                                  </p:stCondLst>
                                  <p:childTnLst>
                                    <p:set>
                                      <p:cBhvr>
                                        <p:cTn id="104" dur="1" fill="hold">
                                          <p:stCondLst>
                                            <p:cond delay="0"/>
                                          </p:stCondLst>
                                        </p:cTn>
                                        <p:tgtEl>
                                          <p:spTgt spid="24"/>
                                        </p:tgtEl>
                                        <p:attrNameLst>
                                          <p:attrName>style.visibility</p:attrName>
                                        </p:attrNameLst>
                                      </p:cBhvr>
                                      <p:to>
                                        <p:strVal val="visible"/>
                                      </p:to>
                                    </p:set>
                                    <p:animEffect transition="in" filter="fade">
                                      <p:cBhvr>
                                        <p:cTn id="105" dur="500"/>
                                        <p:tgtEl>
                                          <p:spTgt spid="24"/>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nodeType="clickEffect">
                                  <p:stCondLst>
                                    <p:cond delay="0"/>
                                  </p:stCondLst>
                                  <p:childTnLst>
                                    <p:animEffect transition="out" filter="fade">
                                      <p:cBhvr>
                                        <p:cTn id="109" dur="500"/>
                                        <p:tgtEl>
                                          <p:spTgt spid="11"/>
                                        </p:tgtEl>
                                      </p:cBhvr>
                                    </p:animEffect>
                                    <p:set>
                                      <p:cBhvr>
                                        <p:cTn id="110" dur="1" fill="hold">
                                          <p:stCondLst>
                                            <p:cond delay="499"/>
                                          </p:stCondLst>
                                        </p:cTn>
                                        <p:tgtEl>
                                          <p:spTgt spid="11"/>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24"/>
                                        </p:tgtEl>
                                      </p:cBhvr>
                                    </p:animEffect>
                                    <p:set>
                                      <p:cBhvr>
                                        <p:cTn id="113" dur="1" fill="hold">
                                          <p:stCondLst>
                                            <p:cond delay="499"/>
                                          </p:stCondLst>
                                        </p:cTn>
                                        <p:tgtEl>
                                          <p:spTgt spid="24"/>
                                        </p:tgtEl>
                                        <p:attrNameLst>
                                          <p:attrName>style.visibility</p:attrName>
                                        </p:attrNameLst>
                                      </p:cBhvr>
                                      <p:to>
                                        <p:strVal val="hidden"/>
                                      </p:to>
                                    </p:set>
                                  </p:childTnLst>
                                </p:cTn>
                              </p:par>
                              <p:par>
                                <p:cTn id="114" presetID="10" presetClass="entr" presetSubtype="0" fill="hold" nodeType="withEffect">
                                  <p:stCondLst>
                                    <p:cond delay="500"/>
                                  </p:stCondLst>
                                  <p:childTnLst>
                                    <p:set>
                                      <p:cBhvr>
                                        <p:cTn id="115" dur="1" fill="hold">
                                          <p:stCondLst>
                                            <p:cond delay="0"/>
                                          </p:stCondLst>
                                        </p:cTn>
                                        <p:tgtEl>
                                          <p:spTgt spid="12"/>
                                        </p:tgtEl>
                                        <p:attrNameLst>
                                          <p:attrName>style.visibility</p:attrName>
                                        </p:attrNameLst>
                                      </p:cBhvr>
                                      <p:to>
                                        <p:strVal val="visible"/>
                                      </p:to>
                                    </p:set>
                                    <p:animEffect transition="in" filter="fade">
                                      <p:cBhvr>
                                        <p:cTn id="116" dur="500"/>
                                        <p:tgtEl>
                                          <p:spTgt spid="12"/>
                                        </p:tgtEl>
                                      </p:cBhvr>
                                    </p:animEffect>
                                  </p:childTnLst>
                                </p:cTn>
                              </p:par>
                              <p:par>
                                <p:cTn id="117" presetID="10" presetClass="entr" presetSubtype="0" fill="hold" nodeType="withEffect">
                                  <p:stCondLst>
                                    <p:cond delay="500"/>
                                  </p:stCondLst>
                                  <p:childTnLst>
                                    <p:set>
                                      <p:cBhvr>
                                        <p:cTn id="118" dur="1" fill="hold">
                                          <p:stCondLst>
                                            <p:cond delay="0"/>
                                          </p:stCondLst>
                                        </p:cTn>
                                        <p:tgtEl>
                                          <p:spTgt spid="20"/>
                                        </p:tgtEl>
                                        <p:attrNameLst>
                                          <p:attrName>style.visibility</p:attrName>
                                        </p:attrNameLst>
                                      </p:cBhvr>
                                      <p:to>
                                        <p:strVal val="visible"/>
                                      </p:to>
                                    </p:set>
                                    <p:animEffect transition="in" filter="fade">
                                      <p:cBhvr>
                                        <p:cTn id="119" dur="500"/>
                                        <p:tgtEl>
                                          <p:spTgt spid="20"/>
                                        </p:tgtEl>
                                      </p:cBhvr>
                                    </p:animEffect>
                                  </p:childTnLst>
                                </p:cTn>
                              </p:par>
                              <p:par>
                                <p:cTn id="120" presetID="10" presetClass="entr" presetSubtype="0" fill="hold" grpId="0" nodeType="withEffect">
                                  <p:stCondLst>
                                    <p:cond delay="500"/>
                                  </p:stCondLst>
                                  <p:childTnLst>
                                    <p:set>
                                      <p:cBhvr>
                                        <p:cTn id="121" dur="1" fill="hold">
                                          <p:stCondLst>
                                            <p:cond delay="0"/>
                                          </p:stCondLst>
                                        </p:cTn>
                                        <p:tgtEl>
                                          <p:spTgt spid="25"/>
                                        </p:tgtEl>
                                        <p:attrNameLst>
                                          <p:attrName>style.visibility</p:attrName>
                                        </p:attrNameLst>
                                      </p:cBhvr>
                                      <p:to>
                                        <p:strVal val="visible"/>
                                      </p:to>
                                    </p:set>
                                    <p:animEffect transition="in" filter="fade">
                                      <p:cBhvr>
                                        <p:cTn id="122" dur="500"/>
                                        <p:tgtEl>
                                          <p:spTgt spid="25"/>
                                        </p:tgtEl>
                                      </p:cBhvr>
                                    </p:animEffect>
                                  </p:childTnLst>
                                </p:cTn>
                              </p:par>
                              <p:par>
                                <p:cTn id="123" presetID="10" presetClass="entr" presetSubtype="0" fill="hold" grpId="0" nodeType="withEffect">
                                  <p:stCondLst>
                                    <p:cond delay="500"/>
                                  </p:stCondLst>
                                  <p:childTnLst>
                                    <p:set>
                                      <p:cBhvr>
                                        <p:cTn id="124" dur="1" fill="hold">
                                          <p:stCondLst>
                                            <p:cond delay="0"/>
                                          </p:stCondLst>
                                        </p:cTn>
                                        <p:tgtEl>
                                          <p:spTgt spid="26"/>
                                        </p:tgtEl>
                                        <p:attrNameLst>
                                          <p:attrName>style.visibility</p:attrName>
                                        </p:attrNameLst>
                                      </p:cBhvr>
                                      <p:to>
                                        <p:strVal val="visible"/>
                                      </p:to>
                                    </p:set>
                                    <p:animEffect transition="in" filter="fade">
                                      <p:cBhvr>
                                        <p:cTn id="125" dur="500"/>
                                        <p:tgtEl>
                                          <p:spTgt spid="26"/>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xit" presetSubtype="0" fill="hold" grpId="1" nodeType="clickEffect">
                                  <p:stCondLst>
                                    <p:cond delay="0"/>
                                  </p:stCondLst>
                                  <p:childTnLst>
                                    <p:animEffect transition="out" filter="fade">
                                      <p:cBhvr>
                                        <p:cTn id="129" dur="500"/>
                                        <p:tgtEl>
                                          <p:spTgt spid="25"/>
                                        </p:tgtEl>
                                      </p:cBhvr>
                                    </p:animEffect>
                                    <p:set>
                                      <p:cBhvr>
                                        <p:cTn id="130" dur="1" fill="hold">
                                          <p:stCondLst>
                                            <p:cond delay="499"/>
                                          </p:stCondLst>
                                        </p:cTn>
                                        <p:tgtEl>
                                          <p:spTgt spid="25"/>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26"/>
                                        </p:tgtEl>
                                      </p:cBhvr>
                                    </p:animEffect>
                                    <p:set>
                                      <p:cBhvr>
                                        <p:cTn id="133" dur="1" fill="hold">
                                          <p:stCondLst>
                                            <p:cond delay="499"/>
                                          </p:stCondLst>
                                        </p:cTn>
                                        <p:tgtEl>
                                          <p:spTgt spid="26"/>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12"/>
                                        </p:tgtEl>
                                      </p:cBhvr>
                                    </p:animEffect>
                                    <p:set>
                                      <p:cBhvr>
                                        <p:cTn id="136" dur="1" fill="hold">
                                          <p:stCondLst>
                                            <p:cond delay="499"/>
                                          </p:stCondLst>
                                        </p:cTn>
                                        <p:tgtEl>
                                          <p:spTgt spid="12"/>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20"/>
                                        </p:tgtEl>
                                      </p:cBhvr>
                                    </p:animEffect>
                                    <p:set>
                                      <p:cBhvr>
                                        <p:cTn id="139" dur="1" fill="hold">
                                          <p:stCondLst>
                                            <p:cond delay="499"/>
                                          </p:stCondLst>
                                        </p:cTn>
                                        <p:tgtEl>
                                          <p:spTgt spid="20"/>
                                        </p:tgtEl>
                                        <p:attrNameLst>
                                          <p:attrName>style.visibility</p:attrName>
                                        </p:attrNameLst>
                                      </p:cBhvr>
                                      <p:to>
                                        <p:strVal val="hidden"/>
                                      </p:to>
                                    </p:set>
                                  </p:childTnLst>
                                </p:cTn>
                              </p:par>
                              <p:par>
                                <p:cTn id="140" presetID="10" presetClass="entr" presetSubtype="0" fill="hold" grpId="0" nodeType="withEffect">
                                  <p:stCondLst>
                                    <p:cond delay="500"/>
                                  </p:stCondLst>
                                  <p:childTnLst>
                                    <p:set>
                                      <p:cBhvr>
                                        <p:cTn id="141" dur="1" fill="hold">
                                          <p:stCondLst>
                                            <p:cond delay="0"/>
                                          </p:stCondLst>
                                        </p:cTn>
                                        <p:tgtEl>
                                          <p:spTgt spid="29"/>
                                        </p:tgtEl>
                                        <p:attrNameLst>
                                          <p:attrName>style.visibility</p:attrName>
                                        </p:attrNameLst>
                                      </p:cBhvr>
                                      <p:to>
                                        <p:strVal val="visible"/>
                                      </p:to>
                                    </p:set>
                                    <p:animEffect transition="in" filter="fade">
                                      <p:cBhvr>
                                        <p:cTn id="142" dur="500"/>
                                        <p:tgtEl>
                                          <p:spTgt spid="29"/>
                                        </p:tgtEl>
                                      </p:cBhvr>
                                    </p:animEffect>
                                  </p:childTnLst>
                                </p:cTn>
                              </p:par>
                              <p:par>
                                <p:cTn id="143" presetID="10" presetClass="entr" presetSubtype="0" fill="hold" nodeType="withEffect">
                                  <p:stCondLst>
                                    <p:cond delay="500"/>
                                  </p:stCondLst>
                                  <p:childTnLst>
                                    <p:set>
                                      <p:cBhvr>
                                        <p:cTn id="144" dur="1" fill="hold">
                                          <p:stCondLst>
                                            <p:cond delay="0"/>
                                          </p:stCondLst>
                                        </p:cTn>
                                        <p:tgtEl>
                                          <p:spTgt spid="27"/>
                                        </p:tgtEl>
                                        <p:attrNameLst>
                                          <p:attrName>style.visibility</p:attrName>
                                        </p:attrNameLst>
                                      </p:cBhvr>
                                      <p:to>
                                        <p:strVal val="visible"/>
                                      </p:to>
                                    </p:set>
                                    <p:animEffect transition="in" filter="fade">
                                      <p:cBhvr>
                                        <p:cTn id="145" dur="500"/>
                                        <p:tgtEl>
                                          <p:spTgt spid="27"/>
                                        </p:tgtEl>
                                      </p:cBhvr>
                                    </p:animEffect>
                                  </p:childTnLst>
                                </p:cTn>
                              </p:par>
                              <p:par>
                                <p:cTn id="146" presetID="10" presetClass="entr" presetSubtype="0" fill="hold" nodeType="withEffect">
                                  <p:stCondLst>
                                    <p:cond delay="500"/>
                                  </p:stCondLst>
                                  <p:childTnLst>
                                    <p:set>
                                      <p:cBhvr>
                                        <p:cTn id="147" dur="1" fill="hold">
                                          <p:stCondLst>
                                            <p:cond delay="0"/>
                                          </p:stCondLst>
                                        </p:cTn>
                                        <p:tgtEl>
                                          <p:spTgt spid="28"/>
                                        </p:tgtEl>
                                        <p:attrNameLst>
                                          <p:attrName>style.visibility</p:attrName>
                                        </p:attrNameLst>
                                      </p:cBhvr>
                                      <p:to>
                                        <p:strVal val="visible"/>
                                      </p:to>
                                    </p:set>
                                    <p:animEffect transition="in" filter="fade">
                                      <p:cBhvr>
                                        <p:cTn id="148" dur="500"/>
                                        <p:tgtEl>
                                          <p:spTgt spid="28"/>
                                        </p:tgtEl>
                                      </p:cBhvr>
                                    </p:animEffect>
                                  </p:childTnLst>
                                </p:cTn>
                              </p:par>
                              <p:par>
                                <p:cTn id="149" presetID="10" presetClass="entr" presetSubtype="0" fill="hold" grpId="0" nodeType="withEffect">
                                  <p:stCondLst>
                                    <p:cond delay="500"/>
                                  </p:stCondLst>
                                  <p:childTnLst>
                                    <p:set>
                                      <p:cBhvr>
                                        <p:cTn id="150" dur="1" fill="hold">
                                          <p:stCondLst>
                                            <p:cond delay="0"/>
                                          </p:stCondLst>
                                        </p:cTn>
                                        <p:tgtEl>
                                          <p:spTgt spid="30"/>
                                        </p:tgtEl>
                                        <p:attrNameLst>
                                          <p:attrName>style.visibility</p:attrName>
                                        </p:attrNameLst>
                                      </p:cBhvr>
                                      <p:to>
                                        <p:strVal val="visible"/>
                                      </p:to>
                                    </p:set>
                                    <p:animEffect transition="in" filter="fade">
                                      <p:cBhvr>
                                        <p:cTn id="151" dur="500"/>
                                        <p:tgtEl>
                                          <p:spTgt spid="30"/>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xit" presetSubtype="0" fill="hold" grpId="1" nodeType="clickEffect">
                                  <p:stCondLst>
                                    <p:cond delay="0"/>
                                  </p:stCondLst>
                                  <p:childTnLst>
                                    <p:animEffect transition="out" filter="fade">
                                      <p:cBhvr>
                                        <p:cTn id="155" dur="500"/>
                                        <p:tgtEl>
                                          <p:spTgt spid="29"/>
                                        </p:tgtEl>
                                      </p:cBhvr>
                                    </p:animEffect>
                                    <p:set>
                                      <p:cBhvr>
                                        <p:cTn id="156" dur="1" fill="hold">
                                          <p:stCondLst>
                                            <p:cond delay="499"/>
                                          </p:stCondLst>
                                        </p:cTn>
                                        <p:tgtEl>
                                          <p:spTgt spid="29"/>
                                        </p:tgtEl>
                                        <p:attrNameLst>
                                          <p:attrName>style.visibility</p:attrName>
                                        </p:attrNameLst>
                                      </p:cBhvr>
                                      <p:to>
                                        <p:strVal val="hidden"/>
                                      </p:to>
                                    </p:set>
                                  </p:childTnLst>
                                </p:cTn>
                              </p:par>
                              <p:par>
                                <p:cTn id="157" presetID="10" presetClass="exit" presetSubtype="0" fill="hold" grpId="1" nodeType="withEffect">
                                  <p:stCondLst>
                                    <p:cond delay="0"/>
                                  </p:stCondLst>
                                  <p:childTnLst>
                                    <p:animEffect transition="out" filter="fade">
                                      <p:cBhvr>
                                        <p:cTn id="158" dur="500"/>
                                        <p:tgtEl>
                                          <p:spTgt spid="30"/>
                                        </p:tgtEl>
                                      </p:cBhvr>
                                    </p:animEffect>
                                    <p:set>
                                      <p:cBhvr>
                                        <p:cTn id="159" dur="1" fill="hold">
                                          <p:stCondLst>
                                            <p:cond delay="499"/>
                                          </p:stCondLst>
                                        </p:cTn>
                                        <p:tgtEl>
                                          <p:spTgt spid="30"/>
                                        </p:tgtEl>
                                        <p:attrNameLst>
                                          <p:attrName>style.visibility</p:attrName>
                                        </p:attrNameLst>
                                      </p:cBhvr>
                                      <p:to>
                                        <p:strVal val="hidden"/>
                                      </p:to>
                                    </p:set>
                                  </p:childTnLst>
                                </p:cTn>
                              </p:par>
                              <p:par>
                                <p:cTn id="160" presetID="10" presetClass="exit" presetSubtype="0" fill="hold" nodeType="withEffect">
                                  <p:stCondLst>
                                    <p:cond delay="0"/>
                                  </p:stCondLst>
                                  <p:childTnLst>
                                    <p:animEffect transition="out" filter="fade">
                                      <p:cBhvr>
                                        <p:cTn id="161" dur="500"/>
                                        <p:tgtEl>
                                          <p:spTgt spid="27"/>
                                        </p:tgtEl>
                                      </p:cBhvr>
                                    </p:animEffect>
                                    <p:set>
                                      <p:cBhvr>
                                        <p:cTn id="162" dur="1" fill="hold">
                                          <p:stCondLst>
                                            <p:cond delay="499"/>
                                          </p:stCondLst>
                                        </p:cTn>
                                        <p:tgtEl>
                                          <p:spTgt spid="27"/>
                                        </p:tgtEl>
                                        <p:attrNameLst>
                                          <p:attrName>style.visibility</p:attrName>
                                        </p:attrNameLst>
                                      </p:cBhvr>
                                      <p:to>
                                        <p:strVal val="hidden"/>
                                      </p:to>
                                    </p:set>
                                  </p:childTnLst>
                                </p:cTn>
                              </p:par>
                              <p:par>
                                <p:cTn id="163" presetID="10" presetClass="exit" presetSubtype="0" fill="hold" nodeType="withEffect">
                                  <p:stCondLst>
                                    <p:cond delay="0"/>
                                  </p:stCondLst>
                                  <p:childTnLst>
                                    <p:animEffect transition="out" filter="fade">
                                      <p:cBhvr>
                                        <p:cTn id="164" dur="500"/>
                                        <p:tgtEl>
                                          <p:spTgt spid="28"/>
                                        </p:tgtEl>
                                      </p:cBhvr>
                                    </p:animEffect>
                                    <p:set>
                                      <p:cBhvr>
                                        <p:cTn id="165" dur="1" fill="hold">
                                          <p:stCondLst>
                                            <p:cond delay="499"/>
                                          </p:stCondLst>
                                        </p:cTn>
                                        <p:tgtEl>
                                          <p:spTgt spid="28"/>
                                        </p:tgtEl>
                                        <p:attrNameLst>
                                          <p:attrName>style.visibility</p:attrName>
                                        </p:attrNameLst>
                                      </p:cBhvr>
                                      <p:to>
                                        <p:strVal val="hidden"/>
                                      </p:to>
                                    </p:set>
                                  </p:childTnLst>
                                </p:cTn>
                              </p:par>
                              <p:par>
                                <p:cTn id="166" presetID="10" presetClass="entr" presetSubtype="0" fill="hold" grpId="0" nodeType="withEffect">
                                  <p:stCondLst>
                                    <p:cond delay="500"/>
                                  </p:stCondLst>
                                  <p:childTnLst>
                                    <p:set>
                                      <p:cBhvr>
                                        <p:cTn id="167" dur="1" fill="hold">
                                          <p:stCondLst>
                                            <p:cond delay="0"/>
                                          </p:stCondLst>
                                        </p:cTn>
                                        <p:tgtEl>
                                          <p:spTgt spid="32"/>
                                        </p:tgtEl>
                                        <p:attrNameLst>
                                          <p:attrName>style.visibility</p:attrName>
                                        </p:attrNameLst>
                                      </p:cBhvr>
                                      <p:to>
                                        <p:strVal val="visible"/>
                                      </p:to>
                                    </p:set>
                                    <p:animEffect transition="in" filter="fade">
                                      <p:cBhvr>
                                        <p:cTn id="168" dur="500"/>
                                        <p:tgtEl>
                                          <p:spTgt spid="32"/>
                                        </p:tgtEl>
                                      </p:cBhvr>
                                    </p:animEffect>
                                  </p:childTnLst>
                                </p:cTn>
                              </p:par>
                              <p:par>
                                <p:cTn id="169" presetID="10" presetClass="entr" presetSubtype="0" fill="hold" nodeType="withEffect">
                                  <p:stCondLst>
                                    <p:cond delay="500"/>
                                  </p:stCondLst>
                                  <p:childTnLst>
                                    <p:set>
                                      <p:cBhvr>
                                        <p:cTn id="170" dur="1" fill="hold">
                                          <p:stCondLst>
                                            <p:cond delay="0"/>
                                          </p:stCondLst>
                                        </p:cTn>
                                        <p:tgtEl>
                                          <p:spTgt spid="6"/>
                                        </p:tgtEl>
                                        <p:attrNameLst>
                                          <p:attrName>style.visibility</p:attrName>
                                        </p:attrNameLst>
                                      </p:cBhvr>
                                      <p:to>
                                        <p:strVal val="visible"/>
                                      </p:to>
                                    </p:set>
                                    <p:animEffect transition="in" filter="fade">
                                      <p:cBhvr>
                                        <p:cTn id="171" dur="500"/>
                                        <p:tgtEl>
                                          <p:spTgt spid="6"/>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xit" presetSubtype="0" fill="hold" grpId="1" nodeType="clickEffect">
                                  <p:stCondLst>
                                    <p:cond delay="0"/>
                                  </p:stCondLst>
                                  <p:childTnLst>
                                    <p:animEffect transition="out" filter="fade">
                                      <p:cBhvr>
                                        <p:cTn id="175" dur="500"/>
                                        <p:tgtEl>
                                          <p:spTgt spid="32"/>
                                        </p:tgtEl>
                                      </p:cBhvr>
                                    </p:animEffect>
                                    <p:set>
                                      <p:cBhvr>
                                        <p:cTn id="176" dur="1" fill="hold">
                                          <p:stCondLst>
                                            <p:cond delay="499"/>
                                          </p:stCondLst>
                                        </p:cTn>
                                        <p:tgtEl>
                                          <p:spTgt spid="32"/>
                                        </p:tgtEl>
                                        <p:attrNameLst>
                                          <p:attrName>style.visibility</p:attrName>
                                        </p:attrNameLst>
                                      </p:cBhvr>
                                      <p:to>
                                        <p:strVal val="hidden"/>
                                      </p:to>
                                    </p:set>
                                  </p:childTnLst>
                                </p:cTn>
                              </p:par>
                              <p:par>
                                <p:cTn id="177" presetID="10" presetClass="exit" presetSubtype="0" fill="hold" nodeType="withEffect">
                                  <p:stCondLst>
                                    <p:cond delay="0"/>
                                  </p:stCondLst>
                                  <p:childTnLst>
                                    <p:animEffect transition="out" filter="fade">
                                      <p:cBhvr>
                                        <p:cTn id="178" dur="500"/>
                                        <p:tgtEl>
                                          <p:spTgt spid="6"/>
                                        </p:tgtEl>
                                      </p:cBhvr>
                                    </p:animEffect>
                                    <p:set>
                                      <p:cBhvr>
                                        <p:cTn id="179" dur="1" fill="hold">
                                          <p:stCondLst>
                                            <p:cond delay="499"/>
                                          </p:stCondLst>
                                        </p:cTn>
                                        <p:tgtEl>
                                          <p:spTgt spid="6"/>
                                        </p:tgtEl>
                                        <p:attrNameLst>
                                          <p:attrName>style.visibility</p:attrName>
                                        </p:attrNameLst>
                                      </p:cBhvr>
                                      <p:to>
                                        <p:strVal val="hidden"/>
                                      </p:to>
                                    </p:set>
                                  </p:childTnLst>
                                </p:cTn>
                              </p:par>
                              <p:par>
                                <p:cTn id="180" presetID="10" presetClass="entr" presetSubtype="0" fill="hold" nodeType="withEffect">
                                  <p:stCondLst>
                                    <p:cond delay="500"/>
                                  </p:stCondLst>
                                  <p:childTnLst>
                                    <p:set>
                                      <p:cBhvr>
                                        <p:cTn id="181" dur="1" fill="hold">
                                          <p:stCondLst>
                                            <p:cond delay="0"/>
                                          </p:stCondLst>
                                        </p:cTn>
                                        <p:tgtEl>
                                          <p:spTgt spid="31"/>
                                        </p:tgtEl>
                                        <p:attrNameLst>
                                          <p:attrName>style.visibility</p:attrName>
                                        </p:attrNameLst>
                                      </p:cBhvr>
                                      <p:to>
                                        <p:strVal val="visible"/>
                                      </p:to>
                                    </p:set>
                                    <p:animEffect transition="in" filter="fade">
                                      <p:cBhvr>
                                        <p:cTn id="182" dur="500"/>
                                        <p:tgtEl>
                                          <p:spTgt spid="31"/>
                                        </p:tgtEl>
                                      </p:cBhvr>
                                    </p:animEffect>
                                  </p:childTnLst>
                                </p:cTn>
                              </p:par>
                              <p:par>
                                <p:cTn id="183" presetID="10" presetClass="entr" presetSubtype="0" fill="hold" grpId="0" nodeType="withEffect">
                                  <p:stCondLst>
                                    <p:cond delay="500"/>
                                  </p:stCondLst>
                                  <p:childTnLst>
                                    <p:set>
                                      <p:cBhvr>
                                        <p:cTn id="184" dur="1" fill="hold">
                                          <p:stCondLst>
                                            <p:cond delay="0"/>
                                          </p:stCondLst>
                                        </p:cTn>
                                        <p:tgtEl>
                                          <p:spTgt spid="33"/>
                                        </p:tgtEl>
                                        <p:attrNameLst>
                                          <p:attrName>style.visibility</p:attrName>
                                        </p:attrNameLst>
                                      </p:cBhvr>
                                      <p:to>
                                        <p:strVal val="visible"/>
                                      </p:to>
                                    </p:set>
                                    <p:animEffect transition="in" filter="fade">
                                      <p:cBhvr>
                                        <p:cTn id="185" dur="500"/>
                                        <p:tgtEl>
                                          <p:spTgt spid="33"/>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xit" presetSubtype="0" fill="hold" grpId="1" nodeType="clickEffect">
                                  <p:stCondLst>
                                    <p:cond delay="0"/>
                                  </p:stCondLst>
                                  <p:childTnLst>
                                    <p:animEffect transition="out" filter="fade">
                                      <p:cBhvr>
                                        <p:cTn id="189" dur="500"/>
                                        <p:tgtEl>
                                          <p:spTgt spid="33"/>
                                        </p:tgtEl>
                                      </p:cBhvr>
                                    </p:animEffect>
                                    <p:set>
                                      <p:cBhvr>
                                        <p:cTn id="190" dur="1" fill="hold">
                                          <p:stCondLst>
                                            <p:cond delay="499"/>
                                          </p:stCondLst>
                                        </p:cTn>
                                        <p:tgtEl>
                                          <p:spTgt spid="33"/>
                                        </p:tgtEl>
                                        <p:attrNameLst>
                                          <p:attrName>style.visibility</p:attrName>
                                        </p:attrNameLst>
                                      </p:cBhvr>
                                      <p:to>
                                        <p:strVal val="hidden"/>
                                      </p:to>
                                    </p:set>
                                  </p:childTnLst>
                                </p:cTn>
                              </p:par>
                              <p:par>
                                <p:cTn id="191" presetID="10" presetClass="exit" presetSubtype="0" fill="hold" nodeType="withEffect">
                                  <p:stCondLst>
                                    <p:cond delay="0"/>
                                  </p:stCondLst>
                                  <p:childTnLst>
                                    <p:animEffect transition="out" filter="fade">
                                      <p:cBhvr>
                                        <p:cTn id="192" dur="500"/>
                                        <p:tgtEl>
                                          <p:spTgt spid="31"/>
                                        </p:tgtEl>
                                      </p:cBhvr>
                                    </p:animEffect>
                                    <p:set>
                                      <p:cBhvr>
                                        <p:cTn id="193" dur="1" fill="hold">
                                          <p:stCondLst>
                                            <p:cond delay="499"/>
                                          </p:stCondLst>
                                        </p:cTn>
                                        <p:tgtEl>
                                          <p:spTgt spid="31"/>
                                        </p:tgtEl>
                                        <p:attrNameLst>
                                          <p:attrName>style.visibility</p:attrName>
                                        </p:attrNameLst>
                                      </p:cBhvr>
                                      <p:to>
                                        <p:strVal val="hidden"/>
                                      </p:to>
                                    </p:set>
                                  </p:childTnLst>
                                </p:cTn>
                              </p:par>
                              <p:par>
                                <p:cTn id="194" presetID="10" presetClass="entr" presetSubtype="0" fill="hold" grpId="0" nodeType="withEffect">
                                  <p:stCondLst>
                                    <p:cond delay="500"/>
                                  </p:stCondLst>
                                  <p:childTnLst>
                                    <p:set>
                                      <p:cBhvr>
                                        <p:cTn id="195" dur="1" fill="hold">
                                          <p:stCondLst>
                                            <p:cond delay="0"/>
                                          </p:stCondLst>
                                        </p:cTn>
                                        <p:tgtEl>
                                          <p:spTgt spid="36"/>
                                        </p:tgtEl>
                                        <p:attrNameLst>
                                          <p:attrName>style.visibility</p:attrName>
                                        </p:attrNameLst>
                                      </p:cBhvr>
                                      <p:to>
                                        <p:strVal val="visible"/>
                                      </p:to>
                                    </p:set>
                                    <p:animEffect transition="in" filter="fade">
                                      <p:cBhvr>
                                        <p:cTn id="196" dur="500"/>
                                        <p:tgtEl>
                                          <p:spTgt spid="36"/>
                                        </p:tgtEl>
                                      </p:cBhvr>
                                    </p:animEffect>
                                  </p:childTnLst>
                                </p:cTn>
                              </p:par>
                              <p:par>
                                <p:cTn id="197" presetID="10" presetClass="entr" presetSubtype="0" fill="hold" nodeType="withEffect">
                                  <p:stCondLst>
                                    <p:cond delay="500"/>
                                  </p:stCondLst>
                                  <p:childTnLst>
                                    <p:set>
                                      <p:cBhvr>
                                        <p:cTn id="198" dur="1" fill="hold">
                                          <p:stCondLst>
                                            <p:cond delay="0"/>
                                          </p:stCondLst>
                                        </p:cTn>
                                        <p:tgtEl>
                                          <p:spTgt spid="34"/>
                                        </p:tgtEl>
                                        <p:attrNameLst>
                                          <p:attrName>style.visibility</p:attrName>
                                        </p:attrNameLst>
                                      </p:cBhvr>
                                      <p:to>
                                        <p:strVal val="visible"/>
                                      </p:to>
                                    </p:set>
                                    <p:animEffect transition="in" filter="fade">
                                      <p:cBhvr>
                                        <p:cTn id="199" dur="500"/>
                                        <p:tgtEl>
                                          <p:spTgt spid="34"/>
                                        </p:tgtEl>
                                      </p:cBhvr>
                                    </p:animEffect>
                                  </p:childTnLst>
                                </p:cTn>
                              </p:par>
                              <p:par>
                                <p:cTn id="200" presetID="10" presetClass="entr" presetSubtype="0" fill="hold" grpId="0" nodeType="withEffect">
                                  <p:stCondLst>
                                    <p:cond delay="500"/>
                                  </p:stCondLst>
                                  <p:childTnLst>
                                    <p:set>
                                      <p:cBhvr>
                                        <p:cTn id="201" dur="1" fill="hold">
                                          <p:stCondLst>
                                            <p:cond delay="0"/>
                                          </p:stCondLst>
                                        </p:cTn>
                                        <p:tgtEl>
                                          <p:spTgt spid="37"/>
                                        </p:tgtEl>
                                        <p:attrNameLst>
                                          <p:attrName>style.visibility</p:attrName>
                                        </p:attrNameLst>
                                      </p:cBhvr>
                                      <p:to>
                                        <p:strVal val="visible"/>
                                      </p:to>
                                    </p:set>
                                    <p:animEffect transition="in" filter="fade">
                                      <p:cBhvr>
                                        <p:cTn id="202" dur="500"/>
                                        <p:tgtEl>
                                          <p:spTgt spid="37"/>
                                        </p:tgtEl>
                                      </p:cBhvr>
                                    </p:animEffect>
                                  </p:childTnLst>
                                </p:cTn>
                              </p:par>
                              <p:par>
                                <p:cTn id="203" presetID="10" presetClass="entr" presetSubtype="0" fill="hold" nodeType="withEffect">
                                  <p:stCondLst>
                                    <p:cond delay="500"/>
                                  </p:stCondLst>
                                  <p:childTnLst>
                                    <p:set>
                                      <p:cBhvr>
                                        <p:cTn id="204" dur="1" fill="hold">
                                          <p:stCondLst>
                                            <p:cond delay="0"/>
                                          </p:stCondLst>
                                        </p:cTn>
                                        <p:tgtEl>
                                          <p:spTgt spid="35"/>
                                        </p:tgtEl>
                                        <p:attrNameLst>
                                          <p:attrName>style.visibility</p:attrName>
                                        </p:attrNameLst>
                                      </p:cBhvr>
                                      <p:to>
                                        <p:strVal val="visible"/>
                                      </p:to>
                                    </p:set>
                                    <p:animEffect transition="in" filter="fade">
                                      <p:cBhvr>
                                        <p:cTn id="205" dur="500"/>
                                        <p:tgtEl>
                                          <p:spTgt spid="35"/>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xit" presetSubtype="0" fill="hold" grpId="1" nodeType="clickEffect">
                                  <p:stCondLst>
                                    <p:cond delay="0"/>
                                  </p:stCondLst>
                                  <p:childTnLst>
                                    <p:animEffect transition="out" filter="fade">
                                      <p:cBhvr>
                                        <p:cTn id="209" dur="500"/>
                                        <p:tgtEl>
                                          <p:spTgt spid="36"/>
                                        </p:tgtEl>
                                      </p:cBhvr>
                                    </p:animEffect>
                                    <p:set>
                                      <p:cBhvr>
                                        <p:cTn id="210" dur="1" fill="hold">
                                          <p:stCondLst>
                                            <p:cond delay="499"/>
                                          </p:stCondLst>
                                        </p:cTn>
                                        <p:tgtEl>
                                          <p:spTgt spid="36"/>
                                        </p:tgtEl>
                                        <p:attrNameLst>
                                          <p:attrName>style.visibility</p:attrName>
                                        </p:attrNameLst>
                                      </p:cBhvr>
                                      <p:to>
                                        <p:strVal val="hidden"/>
                                      </p:to>
                                    </p:set>
                                  </p:childTnLst>
                                </p:cTn>
                              </p:par>
                              <p:par>
                                <p:cTn id="211" presetID="10" presetClass="exit" presetSubtype="0" fill="hold" grpId="1" nodeType="withEffect">
                                  <p:stCondLst>
                                    <p:cond delay="0"/>
                                  </p:stCondLst>
                                  <p:childTnLst>
                                    <p:animEffect transition="out" filter="fade">
                                      <p:cBhvr>
                                        <p:cTn id="212" dur="500"/>
                                        <p:tgtEl>
                                          <p:spTgt spid="37"/>
                                        </p:tgtEl>
                                      </p:cBhvr>
                                    </p:animEffect>
                                    <p:set>
                                      <p:cBhvr>
                                        <p:cTn id="213" dur="1" fill="hold">
                                          <p:stCondLst>
                                            <p:cond delay="499"/>
                                          </p:stCondLst>
                                        </p:cTn>
                                        <p:tgtEl>
                                          <p:spTgt spid="37"/>
                                        </p:tgtEl>
                                        <p:attrNameLst>
                                          <p:attrName>style.visibility</p:attrName>
                                        </p:attrNameLst>
                                      </p:cBhvr>
                                      <p:to>
                                        <p:strVal val="hidden"/>
                                      </p:to>
                                    </p:set>
                                  </p:childTnLst>
                                </p:cTn>
                              </p:par>
                              <p:par>
                                <p:cTn id="214" presetID="10" presetClass="exit" presetSubtype="0" fill="hold" nodeType="withEffect">
                                  <p:stCondLst>
                                    <p:cond delay="0"/>
                                  </p:stCondLst>
                                  <p:childTnLst>
                                    <p:animEffect transition="out" filter="fade">
                                      <p:cBhvr>
                                        <p:cTn id="215" dur="500"/>
                                        <p:tgtEl>
                                          <p:spTgt spid="34"/>
                                        </p:tgtEl>
                                      </p:cBhvr>
                                    </p:animEffect>
                                    <p:set>
                                      <p:cBhvr>
                                        <p:cTn id="216" dur="1" fill="hold">
                                          <p:stCondLst>
                                            <p:cond delay="499"/>
                                          </p:stCondLst>
                                        </p:cTn>
                                        <p:tgtEl>
                                          <p:spTgt spid="34"/>
                                        </p:tgtEl>
                                        <p:attrNameLst>
                                          <p:attrName>style.visibility</p:attrName>
                                        </p:attrNameLst>
                                      </p:cBhvr>
                                      <p:to>
                                        <p:strVal val="hidden"/>
                                      </p:to>
                                    </p:set>
                                  </p:childTnLst>
                                </p:cTn>
                              </p:par>
                              <p:par>
                                <p:cTn id="217" presetID="10" presetClass="exit" presetSubtype="0" fill="hold" nodeType="withEffect">
                                  <p:stCondLst>
                                    <p:cond delay="0"/>
                                  </p:stCondLst>
                                  <p:childTnLst>
                                    <p:animEffect transition="out" filter="fade">
                                      <p:cBhvr>
                                        <p:cTn id="218" dur="500"/>
                                        <p:tgtEl>
                                          <p:spTgt spid="35"/>
                                        </p:tgtEl>
                                      </p:cBhvr>
                                    </p:animEffect>
                                    <p:set>
                                      <p:cBhvr>
                                        <p:cTn id="219" dur="1" fill="hold">
                                          <p:stCondLst>
                                            <p:cond delay="499"/>
                                          </p:stCondLst>
                                        </p:cTn>
                                        <p:tgtEl>
                                          <p:spTgt spid="35"/>
                                        </p:tgtEl>
                                        <p:attrNameLst>
                                          <p:attrName>style.visibility</p:attrName>
                                        </p:attrNameLst>
                                      </p:cBhvr>
                                      <p:to>
                                        <p:strVal val="hidden"/>
                                      </p:to>
                                    </p:set>
                                  </p:childTnLst>
                                </p:cTn>
                              </p:par>
                              <p:par>
                                <p:cTn id="220" presetID="10" presetClass="entr" presetSubtype="0" fill="hold" grpId="0" nodeType="withEffect">
                                  <p:stCondLst>
                                    <p:cond delay="500"/>
                                  </p:stCondLst>
                                  <p:childTnLst>
                                    <p:set>
                                      <p:cBhvr>
                                        <p:cTn id="221" dur="1" fill="hold">
                                          <p:stCondLst>
                                            <p:cond delay="0"/>
                                          </p:stCondLst>
                                        </p:cTn>
                                        <p:tgtEl>
                                          <p:spTgt spid="40"/>
                                        </p:tgtEl>
                                        <p:attrNameLst>
                                          <p:attrName>style.visibility</p:attrName>
                                        </p:attrNameLst>
                                      </p:cBhvr>
                                      <p:to>
                                        <p:strVal val="visible"/>
                                      </p:to>
                                    </p:set>
                                    <p:animEffect transition="in" filter="fade">
                                      <p:cBhvr>
                                        <p:cTn id="222" dur="500"/>
                                        <p:tgtEl>
                                          <p:spTgt spid="40"/>
                                        </p:tgtEl>
                                      </p:cBhvr>
                                    </p:animEffect>
                                  </p:childTnLst>
                                </p:cTn>
                              </p:par>
                              <p:par>
                                <p:cTn id="223" presetID="10" presetClass="entr" presetSubtype="0" fill="hold" grpId="0" nodeType="withEffect">
                                  <p:stCondLst>
                                    <p:cond delay="500"/>
                                  </p:stCondLst>
                                  <p:childTnLst>
                                    <p:set>
                                      <p:cBhvr>
                                        <p:cTn id="224" dur="1" fill="hold">
                                          <p:stCondLst>
                                            <p:cond delay="0"/>
                                          </p:stCondLst>
                                        </p:cTn>
                                        <p:tgtEl>
                                          <p:spTgt spid="41"/>
                                        </p:tgtEl>
                                        <p:attrNameLst>
                                          <p:attrName>style.visibility</p:attrName>
                                        </p:attrNameLst>
                                      </p:cBhvr>
                                      <p:to>
                                        <p:strVal val="visible"/>
                                      </p:to>
                                    </p:set>
                                    <p:animEffect transition="in" filter="fade">
                                      <p:cBhvr>
                                        <p:cTn id="225" dur="500"/>
                                        <p:tgtEl>
                                          <p:spTgt spid="41"/>
                                        </p:tgtEl>
                                      </p:cBhvr>
                                    </p:animEffect>
                                  </p:childTnLst>
                                </p:cTn>
                              </p:par>
                              <p:par>
                                <p:cTn id="226" presetID="10" presetClass="entr" presetSubtype="0" fill="hold" nodeType="withEffect">
                                  <p:stCondLst>
                                    <p:cond delay="500"/>
                                  </p:stCondLst>
                                  <p:childTnLst>
                                    <p:set>
                                      <p:cBhvr>
                                        <p:cTn id="227" dur="1" fill="hold">
                                          <p:stCondLst>
                                            <p:cond delay="0"/>
                                          </p:stCondLst>
                                        </p:cTn>
                                        <p:tgtEl>
                                          <p:spTgt spid="38"/>
                                        </p:tgtEl>
                                        <p:attrNameLst>
                                          <p:attrName>style.visibility</p:attrName>
                                        </p:attrNameLst>
                                      </p:cBhvr>
                                      <p:to>
                                        <p:strVal val="visible"/>
                                      </p:to>
                                    </p:set>
                                    <p:animEffect transition="in" filter="fade">
                                      <p:cBhvr>
                                        <p:cTn id="228" dur="500"/>
                                        <p:tgtEl>
                                          <p:spTgt spid="38"/>
                                        </p:tgtEl>
                                      </p:cBhvr>
                                    </p:animEffect>
                                  </p:childTnLst>
                                </p:cTn>
                              </p:par>
                              <p:par>
                                <p:cTn id="229" presetID="10" presetClass="entr" presetSubtype="0" fill="hold" nodeType="withEffect">
                                  <p:stCondLst>
                                    <p:cond delay="500"/>
                                  </p:stCondLst>
                                  <p:childTnLst>
                                    <p:set>
                                      <p:cBhvr>
                                        <p:cTn id="230" dur="1" fill="hold">
                                          <p:stCondLst>
                                            <p:cond delay="0"/>
                                          </p:stCondLst>
                                        </p:cTn>
                                        <p:tgtEl>
                                          <p:spTgt spid="39"/>
                                        </p:tgtEl>
                                        <p:attrNameLst>
                                          <p:attrName>style.visibility</p:attrName>
                                        </p:attrNameLst>
                                      </p:cBhvr>
                                      <p:to>
                                        <p:strVal val="visible"/>
                                      </p:to>
                                    </p:set>
                                    <p:animEffect transition="in" filter="fade">
                                      <p:cBhvr>
                                        <p:cTn id="231" dur="500"/>
                                        <p:tgtEl>
                                          <p:spTgt spid="39"/>
                                        </p:tgtEl>
                                      </p:cBhvr>
                                    </p:animEffect>
                                  </p:childTnLst>
                                </p:cTn>
                              </p:par>
                            </p:childTnLst>
                          </p:cTn>
                        </p:par>
                      </p:childTnLst>
                    </p:cTn>
                  </p:par>
                  <p:par>
                    <p:cTn id="232" fill="hold">
                      <p:stCondLst>
                        <p:cond delay="indefinite"/>
                      </p:stCondLst>
                      <p:childTnLst>
                        <p:par>
                          <p:cTn id="233" fill="hold">
                            <p:stCondLst>
                              <p:cond delay="0"/>
                            </p:stCondLst>
                            <p:childTnLst>
                              <p:par>
                                <p:cTn id="234" presetID="10" presetClass="exit" presetSubtype="0" fill="hold" grpId="1" nodeType="clickEffect">
                                  <p:stCondLst>
                                    <p:cond delay="0"/>
                                  </p:stCondLst>
                                  <p:childTnLst>
                                    <p:animEffect transition="out" filter="fade">
                                      <p:cBhvr>
                                        <p:cTn id="235" dur="500"/>
                                        <p:tgtEl>
                                          <p:spTgt spid="40"/>
                                        </p:tgtEl>
                                      </p:cBhvr>
                                    </p:animEffect>
                                    <p:set>
                                      <p:cBhvr>
                                        <p:cTn id="236" dur="1" fill="hold">
                                          <p:stCondLst>
                                            <p:cond delay="499"/>
                                          </p:stCondLst>
                                        </p:cTn>
                                        <p:tgtEl>
                                          <p:spTgt spid="40"/>
                                        </p:tgtEl>
                                        <p:attrNameLst>
                                          <p:attrName>style.visibility</p:attrName>
                                        </p:attrNameLst>
                                      </p:cBhvr>
                                      <p:to>
                                        <p:strVal val="hidden"/>
                                      </p:to>
                                    </p:set>
                                  </p:childTnLst>
                                </p:cTn>
                              </p:par>
                              <p:par>
                                <p:cTn id="237" presetID="10" presetClass="exit" presetSubtype="0" fill="hold" grpId="1" nodeType="withEffect">
                                  <p:stCondLst>
                                    <p:cond delay="0"/>
                                  </p:stCondLst>
                                  <p:childTnLst>
                                    <p:animEffect transition="out" filter="fade">
                                      <p:cBhvr>
                                        <p:cTn id="238" dur="500"/>
                                        <p:tgtEl>
                                          <p:spTgt spid="41"/>
                                        </p:tgtEl>
                                      </p:cBhvr>
                                    </p:animEffect>
                                    <p:set>
                                      <p:cBhvr>
                                        <p:cTn id="239" dur="1" fill="hold">
                                          <p:stCondLst>
                                            <p:cond delay="499"/>
                                          </p:stCondLst>
                                        </p:cTn>
                                        <p:tgtEl>
                                          <p:spTgt spid="41"/>
                                        </p:tgtEl>
                                        <p:attrNameLst>
                                          <p:attrName>style.visibility</p:attrName>
                                        </p:attrNameLst>
                                      </p:cBhvr>
                                      <p:to>
                                        <p:strVal val="hidden"/>
                                      </p:to>
                                    </p:set>
                                  </p:childTnLst>
                                </p:cTn>
                              </p:par>
                              <p:par>
                                <p:cTn id="240" presetID="10" presetClass="exit" presetSubtype="0" fill="hold" nodeType="withEffect">
                                  <p:stCondLst>
                                    <p:cond delay="0"/>
                                  </p:stCondLst>
                                  <p:childTnLst>
                                    <p:animEffect transition="out" filter="fade">
                                      <p:cBhvr>
                                        <p:cTn id="241" dur="500"/>
                                        <p:tgtEl>
                                          <p:spTgt spid="38"/>
                                        </p:tgtEl>
                                      </p:cBhvr>
                                    </p:animEffect>
                                    <p:set>
                                      <p:cBhvr>
                                        <p:cTn id="242" dur="1" fill="hold">
                                          <p:stCondLst>
                                            <p:cond delay="499"/>
                                          </p:stCondLst>
                                        </p:cTn>
                                        <p:tgtEl>
                                          <p:spTgt spid="38"/>
                                        </p:tgtEl>
                                        <p:attrNameLst>
                                          <p:attrName>style.visibility</p:attrName>
                                        </p:attrNameLst>
                                      </p:cBhvr>
                                      <p:to>
                                        <p:strVal val="hidden"/>
                                      </p:to>
                                    </p:set>
                                  </p:childTnLst>
                                </p:cTn>
                              </p:par>
                              <p:par>
                                <p:cTn id="243" presetID="10" presetClass="exit" presetSubtype="0" fill="hold" nodeType="withEffect">
                                  <p:stCondLst>
                                    <p:cond delay="0"/>
                                  </p:stCondLst>
                                  <p:childTnLst>
                                    <p:animEffect transition="out" filter="fade">
                                      <p:cBhvr>
                                        <p:cTn id="244" dur="500"/>
                                        <p:tgtEl>
                                          <p:spTgt spid="39"/>
                                        </p:tgtEl>
                                      </p:cBhvr>
                                    </p:animEffect>
                                    <p:set>
                                      <p:cBhvr>
                                        <p:cTn id="245" dur="1" fill="hold">
                                          <p:stCondLst>
                                            <p:cond delay="499"/>
                                          </p:stCondLst>
                                        </p:cTn>
                                        <p:tgtEl>
                                          <p:spTgt spid="39"/>
                                        </p:tgtEl>
                                        <p:attrNameLst>
                                          <p:attrName>style.visibility</p:attrName>
                                        </p:attrNameLst>
                                      </p:cBhvr>
                                      <p:to>
                                        <p:strVal val="hidden"/>
                                      </p:to>
                                    </p:set>
                                  </p:childTnLst>
                                </p:cTn>
                              </p:par>
                              <p:par>
                                <p:cTn id="246" presetID="10" presetClass="entr" presetSubtype="0" fill="hold" grpId="0" nodeType="withEffect">
                                  <p:stCondLst>
                                    <p:cond delay="500"/>
                                  </p:stCondLst>
                                  <p:childTnLst>
                                    <p:set>
                                      <p:cBhvr>
                                        <p:cTn id="247" dur="1" fill="hold">
                                          <p:stCondLst>
                                            <p:cond delay="0"/>
                                          </p:stCondLst>
                                        </p:cTn>
                                        <p:tgtEl>
                                          <p:spTgt spid="43"/>
                                        </p:tgtEl>
                                        <p:attrNameLst>
                                          <p:attrName>style.visibility</p:attrName>
                                        </p:attrNameLst>
                                      </p:cBhvr>
                                      <p:to>
                                        <p:strVal val="visible"/>
                                      </p:to>
                                    </p:set>
                                    <p:animEffect transition="in" filter="fade">
                                      <p:cBhvr>
                                        <p:cTn id="248" dur="500"/>
                                        <p:tgtEl>
                                          <p:spTgt spid="43"/>
                                        </p:tgtEl>
                                      </p:cBhvr>
                                    </p:animEffect>
                                  </p:childTnLst>
                                </p:cTn>
                              </p:par>
                              <p:par>
                                <p:cTn id="249" presetID="10" presetClass="entr" presetSubtype="0" fill="hold" nodeType="withEffect">
                                  <p:stCondLst>
                                    <p:cond delay="500"/>
                                  </p:stCondLst>
                                  <p:childTnLst>
                                    <p:set>
                                      <p:cBhvr>
                                        <p:cTn id="250" dur="1" fill="hold">
                                          <p:stCondLst>
                                            <p:cond delay="0"/>
                                          </p:stCondLst>
                                        </p:cTn>
                                        <p:tgtEl>
                                          <p:spTgt spid="42"/>
                                        </p:tgtEl>
                                        <p:attrNameLst>
                                          <p:attrName>style.visibility</p:attrName>
                                        </p:attrNameLst>
                                      </p:cBhvr>
                                      <p:to>
                                        <p:strVal val="visible"/>
                                      </p:to>
                                    </p:set>
                                    <p:animEffect transition="in" filter="fade">
                                      <p:cBhvr>
                                        <p:cTn id="251" dur="500"/>
                                        <p:tgtEl>
                                          <p:spTgt spid="42"/>
                                        </p:tgtEl>
                                      </p:cBhvr>
                                    </p:animEffect>
                                  </p:childTnLst>
                                </p:cTn>
                              </p:par>
                            </p:childTnLst>
                          </p:cTn>
                        </p:par>
                      </p:childTnLst>
                    </p:cTn>
                  </p:par>
                  <p:par>
                    <p:cTn id="252" fill="hold">
                      <p:stCondLst>
                        <p:cond delay="indefinite"/>
                      </p:stCondLst>
                      <p:childTnLst>
                        <p:par>
                          <p:cTn id="253" fill="hold">
                            <p:stCondLst>
                              <p:cond delay="0"/>
                            </p:stCondLst>
                            <p:childTnLst>
                              <p:par>
                                <p:cTn id="254" presetID="10" presetClass="exit" presetSubtype="0" fill="hold" grpId="1" nodeType="clickEffect">
                                  <p:stCondLst>
                                    <p:cond delay="0"/>
                                  </p:stCondLst>
                                  <p:childTnLst>
                                    <p:animEffect transition="out" filter="fade">
                                      <p:cBhvr>
                                        <p:cTn id="255" dur="500"/>
                                        <p:tgtEl>
                                          <p:spTgt spid="43"/>
                                        </p:tgtEl>
                                      </p:cBhvr>
                                    </p:animEffect>
                                    <p:set>
                                      <p:cBhvr>
                                        <p:cTn id="256" dur="1" fill="hold">
                                          <p:stCondLst>
                                            <p:cond delay="499"/>
                                          </p:stCondLst>
                                        </p:cTn>
                                        <p:tgtEl>
                                          <p:spTgt spid="43"/>
                                        </p:tgtEl>
                                        <p:attrNameLst>
                                          <p:attrName>style.visibility</p:attrName>
                                        </p:attrNameLst>
                                      </p:cBhvr>
                                      <p:to>
                                        <p:strVal val="hidden"/>
                                      </p:to>
                                    </p:set>
                                  </p:childTnLst>
                                </p:cTn>
                              </p:par>
                              <p:par>
                                <p:cTn id="257" presetID="10" presetClass="exit" presetSubtype="0" fill="hold" nodeType="withEffect">
                                  <p:stCondLst>
                                    <p:cond delay="0"/>
                                  </p:stCondLst>
                                  <p:childTnLst>
                                    <p:animEffect transition="out" filter="fade">
                                      <p:cBhvr>
                                        <p:cTn id="258" dur="500"/>
                                        <p:tgtEl>
                                          <p:spTgt spid="42"/>
                                        </p:tgtEl>
                                      </p:cBhvr>
                                    </p:animEffect>
                                    <p:set>
                                      <p:cBhvr>
                                        <p:cTn id="259" dur="1" fill="hold">
                                          <p:stCondLst>
                                            <p:cond delay="499"/>
                                          </p:stCondLst>
                                        </p:cTn>
                                        <p:tgtEl>
                                          <p:spTgt spid="42"/>
                                        </p:tgtEl>
                                        <p:attrNameLst>
                                          <p:attrName>style.visibility</p:attrName>
                                        </p:attrNameLst>
                                      </p:cBhvr>
                                      <p:to>
                                        <p:strVal val="hidden"/>
                                      </p:to>
                                    </p:set>
                                  </p:childTnLst>
                                </p:cTn>
                              </p:par>
                              <p:par>
                                <p:cTn id="260" presetID="10" presetClass="entr" presetSubtype="0" fill="hold" grpId="0" nodeType="withEffect">
                                  <p:stCondLst>
                                    <p:cond delay="500"/>
                                  </p:stCondLst>
                                  <p:childTnLst>
                                    <p:set>
                                      <p:cBhvr>
                                        <p:cTn id="261" dur="1" fill="hold">
                                          <p:stCondLst>
                                            <p:cond delay="0"/>
                                          </p:stCondLst>
                                        </p:cTn>
                                        <p:tgtEl>
                                          <p:spTgt spid="47"/>
                                        </p:tgtEl>
                                        <p:attrNameLst>
                                          <p:attrName>style.visibility</p:attrName>
                                        </p:attrNameLst>
                                      </p:cBhvr>
                                      <p:to>
                                        <p:strVal val="visible"/>
                                      </p:to>
                                    </p:set>
                                    <p:animEffect transition="in" filter="fade">
                                      <p:cBhvr>
                                        <p:cTn id="262" dur="500"/>
                                        <p:tgtEl>
                                          <p:spTgt spid="47"/>
                                        </p:tgtEl>
                                      </p:cBhvr>
                                    </p:animEffect>
                                  </p:childTnLst>
                                </p:cTn>
                              </p:par>
                              <p:par>
                                <p:cTn id="263" presetID="10" presetClass="entr" presetSubtype="0" fill="hold" grpId="0" nodeType="withEffect">
                                  <p:stCondLst>
                                    <p:cond delay="500"/>
                                  </p:stCondLst>
                                  <p:childTnLst>
                                    <p:set>
                                      <p:cBhvr>
                                        <p:cTn id="264" dur="1" fill="hold">
                                          <p:stCondLst>
                                            <p:cond delay="0"/>
                                          </p:stCondLst>
                                        </p:cTn>
                                        <p:tgtEl>
                                          <p:spTgt spid="48"/>
                                        </p:tgtEl>
                                        <p:attrNameLst>
                                          <p:attrName>style.visibility</p:attrName>
                                        </p:attrNameLst>
                                      </p:cBhvr>
                                      <p:to>
                                        <p:strVal val="visible"/>
                                      </p:to>
                                    </p:set>
                                    <p:animEffect transition="in" filter="fade">
                                      <p:cBhvr>
                                        <p:cTn id="265" dur="500"/>
                                        <p:tgtEl>
                                          <p:spTgt spid="48"/>
                                        </p:tgtEl>
                                      </p:cBhvr>
                                    </p:animEffect>
                                  </p:childTnLst>
                                </p:cTn>
                              </p:par>
                              <p:par>
                                <p:cTn id="266" presetID="10" presetClass="entr" presetSubtype="0" fill="hold" grpId="0" nodeType="withEffect">
                                  <p:stCondLst>
                                    <p:cond delay="500"/>
                                  </p:stCondLst>
                                  <p:childTnLst>
                                    <p:set>
                                      <p:cBhvr>
                                        <p:cTn id="267" dur="1" fill="hold">
                                          <p:stCondLst>
                                            <p:cond delay="0"/>
                                          </p:stCondLst>
                                        </p:cTn>
                                        <p:tgtEl>
                                          <p:spTgt spid="49"/>
                                        </p:tgtEl>
                                        <p:attrNameLst>
                                          <p:attrName>style.visibility</p:attrName>
                                        </p:attrNameLst>
                                      </p:cBhvr>
                                      <p:to>
                                        <p:strVal val="visible"/>
                                      </p:to>
                                    </p:set>
                                    <p:animEffect transition="in" filter="fade">
                                      <p:cBhvr>
                                        <p:cTn id="268" dur="500"/>
                                        <p:tgtEl>
                                          <p:spTgt spid="49"/>
                                        </p:tgtEl>
                                      </p:cBhvr>
                                    </p:animEffect>
                                  </p:childTnLst>
                                </p:cTn>
                              </p:par>
                              <p:par>
                                <p:cTn id="269" presetID="10" presetClass="entr" presetSubtype="0" fill="hold" nodeType="withEffect">
                                  <p:stCondLst>
                                    <p:cond delay="500"/>
                                  </p:stCondLst>
                                  <p:childTnLst>
                                    <p:set>
                                      <p:cBhvr>
                                        <p:cTn id="270" dur="1" fill="hold">
                                          <p:stCondLst>
                                            <p:cond delay="0"/>
                                          </p:stCondLst>
                                        </p:cTn>
                                        <p:tgtEl>
                                          <p:spTgt spid="44"/>
                                        </p:tgtEl>
                                        <p:attrNameLst>
                                          <p:attrName>style.visibility</p:attrName>
                                        </p:attrNameLst>
                                      </p:cBhvr>
                                      <p:to>
                                        <p:strVal val="visible"/>
                                      </p:to>
                                    </p:set>
                                    <p:animEffect transition="in" filter="fade">
                                      <p:cBhvr>
                                        <p:cTn id="271" dur="500"/>
                                        <p:tgtEl>
                                          <p:spTgt spid="44"/>
                                        </p:tgtEl>
                                      </p:cBhvr>
                                    </p:animEffect>
                                  </p:childTnLst>
                                </p:cTn>
                              </p:par>
                              <p:par>
                                <p:cTn id="272" presetID="10" presetClass="entr" presetSubtype="0" fill="hold" nodeType="withEffect">
                                  <p:stCondLst>
                                    <p:cond delay="500"/>
                                  </p:stCondLst>
                                  <p:childTnLst>
                                    <p:set>
                                      <p:cBhvr>
                                        <p:cTn id="273" dur="1" fill="hold">
                                          <p:stCondLst>
                                            <p:cond delay="0"/>
                                          </p:stCondLst>
                                        </p:cTn>
                                        <p:tgtEl>
                                          <p:spTgt spid="45"/>
                                        </p:tgtEl>
                                        <p:attrNameLst>
                                          <p:attrName>style.visibility</p:attrName>
                                        </p:attrNameLst>
                                      </p:cBhvr>
                                      <p:to>
                                        <p:strVal val="visible"/>
                                      </p:to>
                                    </p:set>
                                    <p:animEffect transition="in" filter="fade">
                                      <p:cBhvr>
                                        <p:cTn id="274" dur="500"/>
                                        <p:tgtEl>
                                          <p:spTgt spid="45"/>
                                        </p:tgtEl>
                                      </p:cBhvr>
                                    </p:animEffect>
                                  </p:childTnLst>
                                </p:cTn>
                              </p:par>
                              <p:par>
                                <p:cTn id="275" presetID="10" presetClass="entr" presetSubtype="0" fill="hold" nodeType="withEffect">
                                  <p:stCondLst>
                                    <p:cond delay="500"/>
                                  </p:stCondLst>
                                  <p:childTnLst>
                                    <p:set>
                                      <p:cBhvr>
                                        <p:cTn id="276" dur="1" fill="hold">
                                          <p:stCondLst>
                                            <p:cond delay="0"/>
                                          </p:stCondLst>
                                        </p:cTn>
                                        <p:tgtEl>
                                          <p:spTgt spid="46"/>
                                        </p:tgtEl>
                                        <p:attrNameLst>
                                          <p:attrName>style.visibility</p:attrName>
                                        </p:attrNameLst>
                                      </p:cBhvr>
                                      <p:to>
                                        <p:strVal val="visible"/>
                                      </p:to>
                                    </p:set>
                                    <p:animEffect transition="in" filter="fade">
                                      <p:cBhvr>
                                        <p:cTn id="277" dur="500"/>
                                        <p:tgtEl>
                                          <p:spTgt spid="46"/>
                                        </p:tgtEl>
                                      </p:cBhvr>
                                    </p:animEffect>
                                  </p:childTnLst>
                                </p:cTn>
                              </p:par>
                              <p:par>
                                <p:cTn id="278" presetID="10" presetClass="exit" presetSubtype="0" fill="hold" nodeType="withEffect">
                                  <p:stCondLst>
                                    <p:cond delay="0"/>
                                  </p:stCondLst>
                                  <p:childTnLst>
                                    <p:animEffect transition="out" filter="fade">
                                      <p:cBhvr>
                                        <p:cTn id="279" dur="500"/>
                                        <p:tgtEl>
                                          <p:spTgt spid="46"/>
                                        </p:tgtEl>
                                      </p:cBhvr>
                                    </p:animEffect>
                                    <p:set>
                                      <p:cBhvr>
                                        <p:cTn id="280"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7" grpId="1"/>
      <p:bldP spid="18" grpId="0"/>
      <p:bldP spid="18" grpId="1"/>
      <p:bldP spid="14" grpId="0"/>
      <p:bldP spid="14" grpId="1"/>
      <p:bldP spid="21" grpId="0"/>
      <p:bldP spid="21" grpId="1"/>
      <p:bldP spid="23" grpId="0"/>
      <p:bldP spid="23" grpId="1"/>
      <p:bldP spid="24" grpId="0"/>
      <p:bldP spid="24" grpId="1"/>
      <p:bldP spid="25" grpId="0"/>
      <p:bldP spid="25" grpId="1"/>
      <p:bldP spid="26" grpId="0"/>
      <p:bldP spid="26" grpId="1"/>
      <p:bldP spid="29" grpId="0"/>
      <p:bldP spid="29" grpId="1"/>
      <p:bldP spid="30" grpId="0"/>
      <p:bldP spid="30" grpId="1"/>
      <p:bldP spid="32" grpId="0"/>
      <p:bldP spid="32" grpId="1"/>
      <p:bldP spid="33" grpId="0"/>
      <p:bldP spid="33" grpId="1"/>
      <p:bldP spid="36" grpId="0"/>
      <p:bldP spid="36" grpId="1"/>
      <p:bldP spid="37" grpId="0"/>
      <p:bldP spid="37" grpId="1"/>
      <p:bldP spid="40" grpId="0"/>
      <p:bldP spid="40" grpId="1"/>
      <p:bldP spid="41" grpId="0"/>
      <p:bldP spid="41" grpId="1"/>
      <p:bldP spid="43" grpId="0"/>
      <p:bldP spid="43" grpId="1"/>
      <p:bldP spid="47" grpId="0"/>
      <p:bldP spid="48" grpId="0"/>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Mô hình dòng dữ liệu</a:t>
            </a:r>
            <a:endParaRPr lang="en-US">
              <a:latin typeface="Segoe UI Light" panose="020B0502040204020203" pitchFamily="34" charset="0"/>
              <a:cs typeface="Segoe UI Light" panose="020B0502040204020203" pitchFamily="34" charset="0"/>
            </a:endParaRPr>
          </a:p>
        </p:txBody>
      </p:sp>
      <p:grpSp>
        <p:nvGrpSpPr>
          <p:cNvPr id="5" name="Group 4"/>
          <p:cNvGrpSpPr/>
          <p:nvPr/>
        </p:nvGrpSpPr>
        <p:grpSpPr>
          <a:xfrm>
            <a:off x="3230563" y="2852936"/>
            <a:ext cx="5727700" cy="1576860"/>
            <a:chOff x="3230563" y="2852936"/>
            <a:chExt cx="5727700" cy="157686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bwMode="auto">
            <a:xfrm>
              <a:off x="3230563" y="2852936"/>
              <a:ext cx="5727700" cy="1009015"/>
            </a:xfrm>
            <a:prstGeom prst="rect">
              <a:avLst/>
            </a:prstGeom>
            <a:noFill/>
            <a:ln>
              <a:noFill/>
            </a:ln>
          </p:spPr>
        </p:pic>
        <p:sp>
          <p:nvSpPr>
            <p:cNvPr id="4" name="TextBox 3"/>
            <p:cNvSpPr txBox="1"/>
            <p:nvPr/>
          </p:nvSpPr>
          <p:spPr>
            <a:xfrm>
              <a:off x="4078189" y="4005064"/>
              <a:ext cx="4032448"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Mô hình cấp 1</a:t>
              </a:r>
              <a:endParaRPr lang="vi-VN" sz="2400">
                <a:latin typeface="Segoe UI Light" panose="020B0502040204020203" pitchFamily="34" charset="0"/>
                <a:cs typeface="Segoe UI Light" panose="020B0502040204020203" pitchFamily="34" charset="0"/>
              </a:endParaRPr>
            </a:p>
          </p:txBody>
        </p:sp>
      </p:grpSp>
      <p:grpSp>
        <p:nvGrpSpPr>
          <p:cNvPr id="8" name="Group 7"/>
          <p:cNvGrpSpPr/>
          <p:nvPr/>
        </p:nvGrpSpPr>
        <p:grpSpPr>
          <a:xfrm>
            <a:off x="1720182" y="1752985"/>
            <a:ext cx="8748462" cy="4504158"/>
            <a:chOff x="1701924" y="1772816"/>
            <a:chExt cx="8748462" cy="4504158"/>
          </a:xfrm>
        </p:grpSpPr>
        <p:pic>
          <p:nvPicPr>
            <p:cNvPr id="6" name="Picture 5"/>
            <p:cNvPicPr/>
            <p:nvPr/>
          </p:nvPicPr>
          <p:blipFill>
            <a:blip r:embed="rId3">
              <a:extLst>
                <a:ext uri="{28A0092B-C50C-407E-A947-70E740481C1C}">
                  <a14:useLocalDpi xmlns:a14="http://schemas.microsoft.com/office/drawing/2010/main" val="0"/>
                </a:ext>
              </a:extLst>
            </a:blip>
            <a:stretch>
              <a:fillRect/>
            </a:stretch>
          </p:blipFill>
          <p:spPr bwMode="auto">
            <a:xfrm>
              <a:off x="1701924" y="1772816"/>
              <a:ext cx="8748462" cy="4032448"/>
            </a:xfrm>
            <a:prstGeom prst="rect">
              <a:avLst/>
            </a:prstGeom>
            <a:noFill/>
            <a:ln>
              <a:noFill/>
            </a:ln>
          </p:spPr>
        </p:pic>
        <p:sp>
          <p:nvSpPr>
            <p:cNvPr id="7" name="TextBox 6"/>
            <p:cNvSpPr txBox="1"/>
            <p:nvPr/>
          </p:nvSpPr>
          <p:spPr>
            <a:xfrm>
              <a:off x="3519871" y="5844926"/>
              <a:ext cx="5112568" cy="432048"/>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Mô hình cấp 2</a:t>
              </a:r>
              <a:endParaRPr lang="vi-VN" sz="2400">
                <a:latin typeface="Segoe UI Light" panose="020B0502040204020203" pitchFamily="34" charset="0"/>
                <a:cs typeface="Segoe UI Light" panose="020B0502040204020203" pitchFamily="34" charset="0"/>
              </a:endParaRPr>
            </a:p>
          </p:txBody>
        </p:sp>
      </p:grpSp>
      <p:grpSp>
        <p:nvGrpSpPr>
          <p:cNvPr id="11" name="Group 10"/>
          <p:cNvGrpSpPr/>
          <p:nvPr/>
        </p:nvGrpSpPr>
        <p:grpSpPr>
          <a:xfrm>
            <a:off x="1720182" y="1713323"/>
            <a:ext cx="8748462" cy="4536504"/>
            <a:chOff x="1701924" y="1733154"/>
            <a:chExt cx="8748462" cy="4536504"/>
          </a:xfrm>
        </p:grpSpPr>
        <p:pic>
          <p:nvPicPr>
            <p:cNvPr id="9" name="Picture 8"/>
            <p:cNvPicPr/>
            <p:nvPr/>
          </p:nvPicPr>
          <p:blipFill>
            <a:blip r:embed="rId4">
              <a:extLst>
                <a:ext uri="{28A0092B-C50C-407E-A947-70E740481C1C}">
                  <a14:useLocalDpi xmlns:a14="http://schemas.microsoft.com/office/drawing/2010/main" val="0"/>
                </a:ext>
              </a:extLst>
            </a:blip>
            <a:stretch>
              <a:fillRect/>
            </a:stretch>
          </p:blipFill>
          <p:spPr bwMode="auto">
            <a:xfrm>
              <a:off x="1701924" y="1733154"/>
              <a:ext cx="8748462" cy="4072110"/>
            </a:xfrm>
            <a:prstGeom prst="rect">
              <a:avLst/>
            </a:prstGeom>
            <a:noFill/>
            <a:ln>
              <a:noFill/>
            </a:ln>
          </p:spPr>
        </p:pic>
        <p:sp>
          <p:nvSpPr>
            <p:cNvPr id="10" name="TextBox 9"/>
            <p:cNvSpPr txBox="1"/>
            <p:nvPr/>
          </p:nvSpPr>
          <p:spPr>
            <a:xfrm>
              <a:off x="2907803" y="5844926"/>
              <a:ext cx="6336704"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Mô hình cấp 3 – Phân rã chức năng nhập hàng</a:t>
              </a:r>
              <a:endParaRPr lang="vi-VN" sz="2400">
                <a:latin typeface="Segoe UI Light" panose="020B0502040204020203" pitchFamily="34" charset="0"/>
                <a:cs typeface="Segoe UI Light" panose="020B0502040204020203" pitchFamily="34" charset="0"/>
              </a:endParaRPr>
            </a:p>
          </p:txBody>
        </p:sp>
      </p:grpSp>
      <p:grpSp>
        <p:nvGrpSpPr>
          <p:cNvPr id="14" name="Group 13"/>
          <p:cNvGrpSpPr/>
          <p:nvPr/>
        </p:nvGrpSpPr>
        <p:grpSpPr>
          <a:xfrm>
            <a:off x="1720182" y="1737069"/>
            <a:ext cx="8748462" cy="4512757"/>
            <a:chOff x="1720182" y="1737069"/>
            <a:chExt cx="8748462" cy="4512757"/>
          </a:xfrm>
        </p:grpSpPr>
        <p:pic>
          <p:nvPicPr>
            <p:cNvPr id="12" name="Picture 11"/>
            <p:cNvPicPr/>
            <p:nvPr/>
          </p:nvPicPr>
          <p:blipFill>
            <a:blip r:embed="rId5">
              <a:extLst>
                <a:ext uri="{28A0092B-C50C-407E-A947-70E740481C1C}">
                  <a14:useLocalDpi xmlns:a14="http://schemas.microsoft.com/office/drawing/2010/main" val="0"/>
                </a:ext>
              </a:extLst>
            </a:blip>
            <a:stretch>
              <a:fillRect/>
            </a:stretch>
          </p:blipFill>
          <p:spPr bwMode="auto">
            <a:xfrm>
              <a:off x="1720182" y="1737069"/>
              <a:ext cx="8748462" cy="4048363"/>
            </a:xfrm>
            <a:prstGeom prst="rect">
              <a:avLst/>
            </a:prstGeom>
            <a:noFill/>
            <a:ln>
              <a:noFill/>
            </a:ln>
          </p:spPr>
        </p:pic>
        <p:sp>
          <p:nvSpPr>
            <p:cNvPr id="13" name="TextBox 12"/>
            <p:cNvSpPr txBox="1"/>
            <p:nvPr/>
          </p:nvSpPr>
          <p:spPr>
            <a:xfrm>
              <a:off x="2854052" y="5825094"/>
              <a:ext cx="6336704"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Mô hình cấp 3 – Phân rã chức năng bán hàng</a:t>
              </a:r>
              <a:endParaRPr lang="vi-VN" sz="2400">
                <a:latin typeface="Segoe UI Light" panose="020B0502040204020203" pitchFamily="34" charset="0"/>
                <a:cs typeface="Segoe UI Light" panose="020B0502040204020203" pitchFamily="34" charset="0"/>
              </a:endParaRPr>
            </a:p>
          </p:txBody>
        </p:sp>
      </p:grpSp>
      <p:grpSp>
        <p:nvGrpSpPr>
          <p:cNvPr id="17" name="Group 16"/>
          <p:cNvGrpSpPr/>
          <p:nvPr/>
        </p:nvGrpSpPr>
        <p:grpSpPr>
          <a:xfrm>
            <a:off x="1697511" y="1726707"/>
            <a:ext cx="8748462" cy="4531048"/>
            <a:chOff x="1720182" y="1729753"/>
            <a:chExt cx="8748462" cy="4531048"/>
          </a:xfrm>
        </p:grpSpPr>
        <p:pic>
          <p:nvPicPr>
            <p:cNvPr id="15" name="Picture 14"/>
            <p:cNvPicPr/>
            <p:nvPr/>
          </p:nvPicPr>
          <p:blipFill>
            <a:blip r:embed="rId6">
              <a:extLst>
                <a:ext uri="{28A0092B-C50C-407E-A947-70E740481C1C}">
                  <a14:useLocalDpi xmlns:a14="http://schemas.microsoft.com/office/drawing/2010/main" val="0"/>
                </a:ext>
              </a:extLst>
            </a:blip>
            <a:stretch>
              <a:fillRect/>
            </a:stretch>
          </p:blipFill>
          <p:spPr bwMode="auto">
            <a:xfrm>
              <a:off x="1720182" y="1729753"/>
              <a:ext cx="8748462" cy="4055679"/>
            </a:xfrm>
            <a:prstGeom prst="rect">
              <a:avLst/>
            </a:prstGeom>
            <a:noFill/>
            <a:ln>
              <a:noFill/>
            </a:ln>
          </p:spPr>
        </p:pic>
        <p:sp>
          <p:nvSpPr>
            <p:cNvPr id="16" name="TextBox 15"/>
            <p:cNvSpPr txBox="1"/>
            <p:nvPr/>
          </p:nvSpPr>
          <p:spPr>
            <a:xfrm>
              <a:off x="2422004" y="5836069"/>
              <a:ext cx="7344816"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Mô hình cấp 3 – Phân rã chức năng quản lý người dùng</a:t>
              </a:r>
              <a:endParaRPr lang="vi-VN" sz="2400">
                <a:latin typeface="Segoe UI Light" panose="020B0502040204020203" pitchFamily="34" charset="0"/>
                <a:cs typeface="Segoe UI Light" panose="020B0502040204020203" pitchFamily="34" charset="0"/>
              </a:endParaRPr>
            </a:p>
          </p:txBody>
        </p:sp>
      </p:grpSp>
      <p:grpSp>
        <p:nvGrpSpPr>
          <p:cNvPr id="20" name="Group 19"/>
          <p:cNvGrpSpPr/>
          <p:nvPr/>
        </p:nvGrpSpPr>
        <p:grpSpPr>
          <a:xfrm>
            <a:off x="1708847" y="1690055"/>
            <a:ext cx="8748462" cy="4567394"/>
            <a:chOff x="1720182" y="1706007"/>
            <a:chExt cx="8748462" cy="4567394"/>
          </a:xfrm>
        </p:grpSpPr>
        <p:pic>
          <p:nvPicPr>
            <p:cNvPr id="18" name="Picture 17"/>
            <p:cNvPicPr/>
            <p:nvPr/>
          </p:nvPicPr>
          <p:blipFill>
            <a:blip r:embed="rId7">
              <a:extLst>
                <a:ext uri="{28A0092B-C50C-407E-A947-70E740481C1C}">
                  <a14:useLocalDpi xmlns:a14="http://schemas.microsoft.com/office/drawing/2010/main" val="0"/>
                </a:ext>
              </a:extLst>
            </a:blip>
            <a:stretch>
              <a:fillRect/>
            </a:stretch>
          </p:blipFill>
          <p:spPr bwMode="auto">
            <a:xfrm>
              <a:off x="1720182" y="1706007"/>
              <a:ext cx="8748462" cy="4079425"/>
            </a:xfrm>
            <a:prstGeom prst="rect">
              <a:avLst/>
            </a:prstGeom>
            <a:noFill/>
            <a:ln>
              <a:noFill/>
            </a:ln>
          </p:spPr>
        </p:pic>
        <p:sp>
          <p:nvSpPr>
            <p:cNvPr id="19" name="TextBox 18"/>
            <p:cNvSpPr txBox="1"/>
            <p:nvPr/>
          </p:nvSpPr>
          <p:spPr>
            <a:xfrm>
              <a:off x="2343608" y="5848669"/>
              <a:ext cx="7344816" cy="424732"/>
            </a:xfrm>
            <a:prstGeom prst="rect">
              <a:avLst/>
            </a:prstGeom>
            <a:noFill/>
          </p:spPr>
          <p:txBody>
            <a:bodyPr wrap="square" rtlCol="0">
              <a:spAutoFit/>
            </a:bodyPr>
            <a:lstStyle/>
            <a:p>
              <a:pPr algn="ctr">
                <a:lnSpc>
                  <a:spcPct val="90000"/>
                </a:lnSpc>
              </a:pPr>
              <a:r>
                <a:rPr lang="en-US" sz="2400" smtClean="0">
                  <a:latin typeface="Segoe UI Light" panose="020B0502040204020203" pitchFamily="34" charset="0"/>
                  <a:cs typeface="Segoe UI Light" panose="020B0502040204020203" pitchFamily="34" charset="0"/>
                </a:rPr>
                <a:t>Mô hình cấp 3 – Phân rã chức năng quản lý sản phẩm</a:t>
              </a:r>
              <a:endParaRPr lang="vi-VN" sz="2400">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031285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5"/>
                                        </p:tgtEl>
                                        <p:attrNameLst>
                                          <p:attrName>ppt_w</p:attrName>
                                        </p:attrNameLst>
                                      </p:cBhvr>
                                      <p:tavLst>
                                        <p:tav tm="0">
                                          <p:val>
                                            <p:strVal val="ppt_w"/>
                                          </p:val>
                                        </p:tav>
                                        <p:tav tm="100000">
                                          <p:val>
                                            <p:fltVal val="0"/>
                                          </p:val>
                                        </p:tav>
                                      </p:tavLst>
                                    </p:anim>
                                    <p:anim calcmode="lin" valueType="num">
                                      <p:cBhvr>
                                        <p:cTn id="14" dur="500"/>
                                        <p:tgtEl>
                                          <p:spTgt spid="5"/>
                                        </p:tgtEl>
                                        <p:attrNameLst>
                                          <p:attrName>ppt_h</p:attrName>
                                        </p:attrNameLst>
                                      </p:cBhvr>
                                      <p:tavLst>
                                        <p:tav tm="0">
                                          <p:val>
                                            <p:strVal val="ppt_h"/>
                                          </p:val>
                                        </p:tav>
                                        <p:tav tm="100000">
                                          <p:val>
                                            <p:fltVal val="0"/>
                                          </p:val>
                                        </p:tav>
                                      </p:tavLst>
                                    </p:anim>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53" presetClass="entr" presetSubtype="16" fill="hold" nodeType="withEffect">
                                  <p:stCondLst>
                                    <p:cond delay="50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xit" presetSubtype="32" fill="hold" nodeType="clickEffect">
                                  <p:stCondLst>
                                    <p:cond delay="0"/>
                                  </p:stCondLst>
                                  <p:childTnLst>
                                    <p:anim calcmode="lin" valueType="num">
                                      <p:cBhvr>
                                        <p:cTn id="25" dur="500"/>
                                        <p:tgtEl>
                                          <p:spTgt spid="8"/>
                                        </p:tgtEl>
                                        <p:attrNameLst>
                                          <p:attrName>ppt_w</p:attrName>
                                        </p:attrNameLst>
                                      </p:cBhvr>
                                      <p:tavLst>
                                        <p:tav tm="0">
                                          <p:val>
                                            <p:strVal val="ppt_w"/>
                                          </p:val>
                                        </p:tav>
                                        <p:tav tm="100000">
                                          <p:val>
                                            <p:fltVal val="0"/>
                                          </p:val>
                                        </p:tav>
                                      </p:tavLst>
                                    </p:anim>
                                    <p:anim calcmode="lin" valueType="num">
                                      <p:cBhvr>
                                        <p:cTn id="26" dur="500"/>
                                        <p:tgtEl>
                                          <p:spTgt spid="8"/>
                                        </p:tgtEl>
                                        <p:attrNameLst>
                                          <p:attrName>ppt_h</p:attrName>
                                        </p:attrNameLst>
                                      </p:cBhvr>
                                      <p:tavLst>
                                        <p:tav tm="0">
                                          <p:val>
                                            <p:strVal val="ppt_h"/>
                                          </p:val>
                                        </p:tav>
                                        <p:tav tm="100000">
                                          <p:val>
                                            <p:fltVal val="0"/>
                                          </p:val>
                                        </p:tav>
                                      </p:tavLst>
                                    </p:anim>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53" presetClass="entr" presetSubtype="16" fill="hold" nodeType="withEffect">
                                  <p:stCondLst>
                                    <p:cond delay="50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xit" presetSubtype="32" fill="hold" nodeType="clickEffect">
                                  <p:stCondLst>
                                    <p:cond delay="0"/>
                                  </p:stCondLst>
                                  <p:childTnLst>
                                    <p:anim calcmode="lin" valueType="num">
                                      <p:cBhvr>
                                        <p:cTn id="37" dur="500"/>
                                        <p:tgtEl>
                                          <p:spTgt spid="11"/>
                                        </p:tgtEl>
                                        <p:attrNameLst>
                                          <p:attrName>ppt_w</p:attrName>
                                        </p:attrNameLst>
                                      </p:cBhvr>
                                      <p:tavLst>
                                        <p:tav tm="0">
                                          <p:val>
                                            <p:strVal val="ppt_w"/>
                                          </p:val>
                                        </p:tav>
                                        <p:tav tm="100000">
                                          <p:val>
                                            <p:fltVal val="0"/>
                                          </p:val>
                                        </p:tav>
                                      </p:tavLst>
                                    </p:anim>
                                    <p:anim calcmode="lin" valueType="num">
                                      <p:cBhvr>
                                        <p:cTn id="38" dur="500"/>
                                        <p:tgtEl>
                                          <p:spTgt spid="11"/>
                                        </p:tgtEl>
                                        <p:attrNameLst>
                                          <p:attrName>ppt_h</p:attrName>
                                        </p:attrNameLst>
                                      </p:cBhvr>
                                      <p:tavLst>
                                        <p:tav tm="0">
                                          <p:val>
                                            <p:strVal val="ppt_h"/>
                                          </p:val>
                                        </p:tav>
                                        <p:tav tm="100000">
                                          <p:val>
                                            <p:fltVal val="0"/>
                                          </p:val>
                                        </p:tav>
                                      </p:tavLst>
                                    </p:anim>
                                    <p:animEffect transition="out" filter="fade">
                                      <p:cBhvr>
                                        <p:cTn id="39" dur="500"/>
                                        <p:tgtEl>
                                          <p:spTgt spid="11"/>
                                        </p:tgtEl>
                                      </p:cBhvr>
                                    </p:animEffect>
                                    <p:set>
                                      <p:cBhvr>
                                        <p:cTn id="40" dur="1" fill="hold">
                                          <p:stCondLst>
                                            <p:cond delay="499"/>
                                          </p:stCondLst>
                                        </p:cTn>
                                        <p:tgtEl>
                                          <p:spTgt spid="11"/>
                                        </p:tgtEl>
                                        <p:attrNameLst>
                                          <p:attrName>style.visibility</p:attrName>
                                        </p:attrNameLst>
                                      </p:cBhvr>
                                      <p:to>
                                        <p:strVal val="hidden"/>
                                      </p:to>
                                    </p:set>
                                  </p:childTnLst>
                                </p:cTn>
                              </p:par>
                              <p:par>
                                <p:cTn id="41" presetID="53" presetClass="entr" presetSubtype="16" fill="hold" nodeType="withEffect">
                                  <p:stCondLst>
                                    <p:cond delay="50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xit" presetSubtype="32" fill="hold" nodeType="clickEffect">
                                  <p:stCondLst>
                                    <p:cond delay="0"/>
                                  </p:stCondLst>
                                  <p:childTnLst>
                                    <p:anim calcmode="lin" valueType="num">
                                      <p:cBhvr>
                                        <p:cTn id="49" dur="500"/>
                                        <p:tgtEl>
                                          <p:spTgt spid="14"/>
                                        </p:tgtEl>
                                        <p:attrNameLst>
                                          <p:attrName>ppt_w</p:attrName>
                                        </p:attrNameLst>
                                      </p:cBhvr>
                                      <p:tavLst>
                                        <p:tav tm="0">
                                          <p:val>
                                            <p:strVal val="ppt_w"/>
                                          </p:val>
                                        </p:tav>
                                        <p:tav tm="100000">
                                          <p:val>
                                            <p:fltVal val="0"/>
                                          </p:val>
                                        </p:tav>
                                      </p:tavLst>
                                    </p:anim>
                                    <p:anim calcmode="lin" valueType="num">
                                      <p:cBhvr>
                                        <p:cTn id="50" dur="500"/>
                                        <p:tgtEl>
                                          <p:spTgt spid="14"/>
                                        </p:tgtEl>
                                        <p:attrNameLst>
                                          <p:attrName>ppt_h</p:attrName>
                                        </p:attrNameLst>
                                      </p:cBhvr>
                                      <p:tavLst>
                                        <p:tav tm="0">
                                          <p:val>
                                            <p:strVal val="ppt_h"/>
                                          </p:val>
                                        </p:tav>
                                        <p:tav tm="100000">
                                          <p:val>
                                            <p:fltVal val="0"/>
                                          </p:val>
                                        </p:tav>
                                      </p:tavLst>
                                    </p:anim>
                                    <p:animEffect transition="out" filter="fade">
                                      <p:cBhvr>
                                        <p:cTn id="51" dur="500"/>
                                        <p:tgtEl>
                                          <p:spTgt spid="14"/>
                                        </p:tgtEl>
                                      </p:cBhvr>
                                    </p:animEffect>
                                    <p:set>
                                      <p:cBhvr>
                                        <p:cTn id="52" dur="1" fill="hold">
                                          <p:stCondLst>
                                            <p:cond delay="499"/>
                                          </p:stCondLst>
                                        </p:cTn>
                                        <p:tgtEl>
                                          <p:spTgt spid="14"/>
                                        </p:tgtEl>
                                        <p:attrNameLst>
                                          <p:attrName>style.visibility</p:attrName>
                                        </p:attrNameLst>
                                      </p:cBhvr>
                                      <p:to>
                                        <p:strVal val="hidden"/>
                                      </p:to>
                                    </p:set>
                                  </p:childTnLst>
                                </p:cTn>
                              </p:par>
                              <p:par>
                                <p:cTn id="53" presetID="53" presetClass="entr" presetSubtype="16" fill="hold" nodeType="withEffect">
                                  <p:stCondLst>
                                    <p:cond delay="500"/>
                                  </p:stCondLst>
                                  <p:childTnLst>
                                    <p:set>
                                      <p:cBhvr>
                                        <p:cTn id="54" dur="1" fill="hold">
                                          <p:stCondLst>
                                            <p:cond delay="0"/>
                                          </p:stCondLst>
                                        </p:cTn>
                                        <p:tgtEl>
                                          <p:spTgt spid="17"/>
                                        </p:tgtEl>
                                        <p:attrNameLst>
                                          <p:attrName>style.visibility</p:attrName>
                                        </p:attrNameLst>
                                      </p:cBhvr>
                                      <p:to>
                                        <p:strVal val="visible"/>
                                      </p:to>
                                    </p:set>
                                    <p:anim calcmode="lin" valueType="num">
                                      <p:cBhvr>
                                        <p:cTn id="55" dur="500" fill="hold"/>
                                        <p:tgtEl>
                                          <p:spTgt spid="17"/>
                                        </p:tgtEl>
                                        <p:attrNameLst>
                                          <p:attrName>ppt_w</p:attrName>
                                        </p:attrNameLst>
                                      </p:cBhvr>
                                      <p:tavLst>
                                        <p:tav tm="0">
                                          <p:val>
                                            <p:fltVal val="0"/>
                                          </p:val>
                                        </p:tav>
                                        <p:tav tm="100000">
                                          <p:val>
                                            <p:strVal val="#ppt_w"/>
                                          </p:val>
                                        </p:tav>
                                      </p:tavLst>
                                    </p:anim>
                                    <p:anim calcmode="lin" valueType="num">
                                      <p:cBhvr>
                                        <p:cTn id="56" dur="500" fill="hold"/>
                                        <p:tgtEl>
                                          <p:spTgt spid="17"/>
                                        </p:tgtEl>
                                        <p:attrNameLst>
                                          <p:attrName>ppt_h</p:attrName>
                                        </p:attrNameLst>
                                      </p:cBhvr>
                                      <p:tavLst>
                                        <p:tav tm="0">
                                          <p:val>
                                            <p:fltVal val="0"/>
                                          </p:val>
                                        </p:tav>
                                        <p:tav tm="100000">
                                          <p:val>
                                            <p:strVal val="#ppt_h"/>
                                          </p:val>
                                        </p:tav>
                                      </p:tavLst>
                                    </p:anim>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xit" presetSubtype="32" fill="hold" nodeType="clickEffect">
                                  <p:stCondLst>
                                    <p:cond delay="0"/>
                                  </p:stCondLst>
                                  <p:childTnLst>
                                    <p:anim calcmode="lin" valueType="num">
                                      <p:cBhvr>
                                        <p:cTn id="61" dur="500"/>
                                        <p:tgtEl>
                                          <p:spTgt spid="17"/>
                                        </p:tgtEl>
                                        <p:attrNameLst>
                                          <p:attrName>ppt_w</p:attrName>
                                        </p:attrNameLst>
                                      </p:cBhvr>
                                      <p:tavLst>
                                        <p:tav tm="0">
                                          <p:val>
                                            <p:strVal val="ppt_w"/>
                                          </p:val>
                                        </p:tav>
                                        <p:tav tm="100000">
                                          <p:val>
                                            <p:fltVal val="0"/>
                                          </p:val>
                                        </p:tav>
                                      </p:tavLst>
                                    </p:anim>
                                    <p:anim calcmode="lin" valueType="num">
                                      <p:cBhvr>
                                        <p:cTn id="62" dur="500"/>
                                        <p:tgtEl>
                                          <p:spTgt spid="17"/>
                                        </p:tgtEl>
                                        <p:attrNameLst>
                                          <p:attrName>ppt_h</p:attrName>
                                        </p:attrNameLst>
                                      </p:cBhvr>
                                      <p:tavLst>
                                        <p:tav tm="0">
                                          <p:val>
                                            <p:strVal val="ppt_h"/>
                                          </p:val>
                                        </p:tav>
                                        <p:tav tm="100000">
                                          <p:val>
                                            <p:fltVal val="0"/>
                                          </p:val>
                                        </p:tav>
                                      </p:tavLst>
                                    </p:anim>
                                    <p:animEffect transition="out" filter="fade">
                                      <p:cBhvr>
                                        <p:cTn id="63" dur="500"/>
                                        <p:tgtEl>
                                          <p:spTgt spid="17"/>
                                        </p:tgtEl>
                                      </p:cBhvr>
                                    </p:animEffect>
                                    <p:set>
                                      <p:cBhvr>
                                        <p:cTn id="64" dur="1" fill="hold">
                                          <p:stCondLst>
                                            <p:cond delay="499"/>
                                          </p:stCondLst>
                                        </p:cTn>
                                        <p:tgtEl>
                                          <p:spTgt spid="17"/>
                                        </p:tgtEl>
                                        <p:attrNameLst>
                                          <p:attrName>style.visibility</p:attrName>
                                        </p:attrNameLst>
                                      </p:cBhvr>
                                      <p:to>
                                        <p:strVal val="hidden"/>
                                      </p:to>
                                    </p:set>
                                  </p:childTnLst>
                                </p:cTn>
                              </p:par>
                              <p:par>
                                <p:cTn id="65" presetID="53" presetClass="entr" presetSubtype="16" fill="hold" nodeType="withEffect">
                                  <p:stCondLst>
                                    <p:cond delay="50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7908" y="404664"/>
            <a:ext cx="9143998" cy="1020762"/>
          </a:xfrm>
        </p:spPr>
        <p:txBody>
          <a:bodyPr/>
          <a:lstStyle/>
          <a:p>
            <a:r>
              <a:rPr lang="en-US" smtClean="0">
                <a:latin typeface="Segoe UI Light" panose="020B0502040204020203" pitchFamily="34" charset="0"/>
                <a:cs typeface="Segoe UI Light" panose="020B0502040204020203" pitchFamily="34" charset="0"/>
              </a:rPr>
              <a:t>Mô hình phân cấp chức năng</a:t>
            </a:r>
            <a:endParaRPr lang="en-US">
              <a:latin typeface="Segoe UI Light" panose="020B0502040204020203" pitchFamily="34" charset="0"/>
              <a:cs typeface="Segoe UI Light" panose="020B0502040204020203" pitchFamily="34" charset="0"/>
            </a:endParaRPr>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1557908" y="1700808"/>
            <a:ext cx="9143998" cy="4176464"/>
          </a:xfrm>
          <a:prstGeom prst="rect">
            <a:avLst/>
          </a:prstGeom>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812800" indent="-812800">
              <a:defRPr/>
            </a:pPr>
            <a:r>
              <a:rPr lang="en-US">
                <a:latin typeface="Segoe UI Light" panose="020B0502040204020203" pitchFamily="34" charset="0"/>
                <a:ea typeface="Verdana" panose="020B0604030504040204" pitchFamily="34" charset="0"/>
                <a:cs typeface="Segoe UI Light" panose="020B0502040204020203" pitchFamily="34" charset="0"/>
              </a:rPr>
              <a:t>Nội dung đề tài gồm </a:t>
            </a:r>
            <a:r>
              <a:rPr lang="en-US" smtClean="0">
                <a:latin typeface="Segoe UI Light" panose="020B0502040204020203" pitchFamily="34" charset="0"/>
                <a:ea typeface="Verdana" panose="020B0604030504040204" pitchFamily="34" charset="0"/>
                <a:cs typeface="Segoe UI Light" panose="020B0502040204020203" pitchFamily="34" charset="0"/>
              </a:rPr>
              <a:t>5 </a:t>
            </a:r>
            <a:r>
              <a:rPr lang="en-US">
                <a:latin typeface="Segoe UI Light" panose="020B0502040204020203" pitchFamily="34" charset="0"/>
                <a:ea typeface="Verdana" panose="020B0604030504040204" pitchFamily="34" charset="0"/>
                <a:cs typeface="Segoe UI Light" panose="020B0502040204020203" pitchFamily="34" charset="0"/>
              </a:rPr>
              <a:t>phần:</a:t>
            </a:r>
          </a:p>
        </p:txBody>
      </p:sp>
      <p:sp>
        <p:nvSpPr>
          <p:cNvPr id="14" name="Content Placeholder 13"/>
          <p:cNvSpPr>
            <a:spLocks noGrp="1"/>
          </p:cNvSpPr>
          <p:nvPr>
            <p:ph idx="1"/>
          </p:nvPr>
        </p:nvSpPr>
        <p:spPr>
          <a:xfrm>
            <a:off x="2205980" y="1916832"/>
            <a:ext cx="9144000" cy="4267200"/>
          </a:xfrm>
        </p:spPr>
        <p:txBody>
          <a:bodyPr>
            <a:normAutofit lnSpcReduction="10000"/>
          </a:bodyPr>
          <a:lstStyle/>
          <a:p>
            <a:pPr marL="400050" lvl="1" indent="0">
              <a:buNone/>
              <a:defRPr/>
            </a:pPr>
            <a:r>
              <a:rPr lang="en-US" sz="3000" b="1">
                <a:latin typeface="Segoe UI Light" panose="020B0502040204020203" pitchFamily="34" charset="0"/>
                <a:ea typeface="Verdana" panose="020B0604030504040204" pitchFamily="34" charset="0"/>
                <a:cs typeface="Segoe UI Light" panose="020B0502040204020203" pitchFamily="34" charset="0"/>
              </a:rPr>
              <a:t>CHƯƠNG 1: </a:t>
            </a:r>
            <a:r>
              <a:rPr lang="en-US" sz="3000" b="1" smtClean="0">
                <a:latin typeface="Segoe UI Light" panose="020B0502040204020203" pitchFamily="34" charset="0"/>
                <a:ea typeface="Verdana" panose="020B0604030504040204" pitchFamily="34" charset="0"/>
                <a:cs typeface="Segoe UI Light" panose="020B0502040204020203" pitchFamily="34" charset="0"/>
              </a:rPr>
              <a:t>CODEIGNITER</a:t>
            </a:r>
          </a:p>
          <a:p>
            <a:pPr marL="400050" lvl="1" indent="0">
              <a:buNone/>
              <a:defRPr/>
            </a:pPr>
            <a:endParaRPr lang="vi-VN" sz="3000" b="1" smtClean="0">
              <a:latin typeface="Segoe UI Light" panose="020B0502040204020203" pitchFamily="34" charset="0"/>
              <a:ea typeface="Verdana" panose="020B0604030504040204" pitchFamily="34" charset="0"/>
              <a:cs typeface="Segoe UI Light" panose="020B0502040204020203" pitchFamily="34" charset="0"/>
            </a:endParaRPr>
          </a:p>
          <a:p>
            <a:pPr marL="400050" lvl="1" indent="0">
              <a:buFont typeface="Wingdings 3" panose="05040102010807070707" pitchFamily="18" charset="2"/>
              <a:buNone/>
              <a:defRPr/>
            </a:pPr>
            <a:r>
              <a:rPr lang="vi-VN" sz="3000" b="1" smtClean="0">
                <a:latin typeface="Segoe UI Light" panose="020B0502040204020203" pitchFamily="34" charset="0"/>
                <a:ea typeface="Verdana" panose="020B0604030504040204" pitchFamily="34" charset="0"/>
                <a:cs typeface="Segoe UI Light" panose="020B0502040204020203" pitchFamily="34" charset="0"/>
              </a:rPr>
              <a:t>CHƯƠNG 2: </a:t>
            </a:r>
            <a:r>
              <a:rPr lang="vi-VN" sz="3000" b="1">
                <a:latin typeface="Segoe UI Light" panose="020B0502040204020203" pitchFamily="34" charset="0"/>
                <a:ea typeface="Verdana" panose="020B0604030504040204" pitchFamily="34" charset="0"/>
                <a:cs typeface="Segoe UI Light" panose="020B0502040204020203" pitchFamily="34" charset="0"/>
              </a:rPr>
              <a:t>TỔNG </a:t>
            </a:r>
            <a:r>
              <a:rPr lang="vi-VN" sz="3000" b="1" smtClean="0">
                <a:latin typeface="Segoe UI Light" panose="020B0502040204020203" pitchFamily="34" charset="0"/>
                <a:ea typeface="Verdana" panose="020B0604030504040204" pitchFamily="34" charset="0"/>
                <a:cs typeface="Segoe UI Light" panose="020B0502040204020203" pitchFamily="34" charset="0"/>
              </a:rPr>
              <a:t>QUAN</a:t>
            </a:r>
          </a:p>
          <a:p>
            <a:pPr marL="400050" lvl="1" indent="0">
              <a:buFont typeface="Wingdings 3" panose="05040102010807070707" pitchFamily="18" charset="2"/>
              <a:buNone/>
              <a:defRPr/>
            </a:pPr>
            <a:endParaRPr lang="en-US" sz="3000">
              <a:latin typeface="Segoe UI Light" panose="020B0502040204020203" pitchFamily="34" charset="0"/>
              <a:ea typeface="Verdana" panose="020B0604030504040204" pitchFamily="34" charset="0"/>
              <a:cs typeface="Segoe UI Light" panose="020B0502040204020203" pitchFamily="34" charset="0"/>
            </a:endParaRPr>
          </a:p>
          <a:p>
            <a:pPr marL="400050" lvl="1" indent="0">
              <a:buFont typeface="Wingdings 3" panose="05040102010807070707" pitchFamily="18" charset="2"/>
              <a:buNone/>
              <a:defRPr/>
            </a:pPr>
            <a:r>
              <a:rPr lang="en-US" sz="3000" b="1">
                <a:latin typeface="Segoe UI Light" panose="020B0502040204020203" pitchFamily="34" charset="0"/>
                <a:ea typeface="Verdana" panose="020B0604030504040204" pitchFamily="34" charset="0"/>
                <a:cs typeface="Segoe UI Light" panose="020B0502040204020203" pitchFamily="34" charset="0"/>
              </a:rPr>
              <a:t>CHƯƠNG </a:t>
            </a:r>
            <a:r>
              <a:rPr lang="en-US" sz="3000" b="1" smtClean="0">
                <a:latin typeface="Segoe UI Light" panose="020B0502040204020203" pitchFamily="34" charset="0"/>
                <a:ea typeface="Verdana" panose="020B0604030504040204" pitchFamily="34" charset="0"/>
                <a:cs typeface="Segoe UI Light" panose="020B0502040204020203" pitchFamily="34" charset="0"/>
              </a:rPr>
              <a:t>3: </a:t>
            </a:r>
            <a:r>
              <a:rPr lang="en-US" sz="3000" b="1">
                <a:latin typeface="Segoe UI Light" panose="020B0502040204020203" pitchFamily="34" charset="0"/>
                <a:ea typeface="Verdana" panose="020B0604030504040204" pitchFamily="34" charset="0"/>
                <a:cs typeface="Segoe UI Light" panose="020B0502040204020203" pitchFamily="34" charset="0"/>
              </a:rPr>
              <a:t>PHÂN TÍCH HỆ </a:t>
            </a:r>
            <a:r>
              <a:rPr lang="en-US" sz="3000" b="1" smtClean="0">
                <a:latin typeface="Segoe UI Light" panose="020B0502040204020203" pitchFamily="34" charset="0"/>
                <a:ea typeface="Verdana" panose="020B0604030504040204" pitchFamily="34" charset="0"/>
                <a:cs typeface="Segoe UI Light" panose="020B0502040204020203" pitchFamily="34" charset="0"/>
              </a:rPr>
              <a:t>THỐNG</a:t>
            </a:r>
          </a:p>
          <a:p>
            <a:pPr marL="400050" lvl="1" indent="0">
              <a:buFont typeface="Wingdings 3" panose="05040102010807070707" pitchFamily="18" charset="2"/>
              <a:buNone/>
              <a:defRPr/>
            </a:pPr>
            <a:endParaRPr lang="en-US" sz="3000" b="1">
              <a:latin typeface="Segoe UI Light" panose="020B0502040204020203" pitchFamily="34" charset="0"/>
              <a:ea typeface="Verdana" panose="020B0604030504040204" pitchFamily="34" charset="0"/>
              <a:cs typeface="Segoe UI Light" panose="020B0502040204020203" pitchFamily="34" charset="0"/>
            </a:endParaRPr>
          </a:p>
          <a:p>
            <a:pPr marL="400050" lvl="1" indent="0">
              <a:buFont typeface="Wingdings 3" panose="05040102010807070707" pitchFamily="18" charset="2"/>
              <a:buNone/>
              <a:defRPr/>
            </a:pPr>
            <a:r>
              <a:rPr lang="en-US" sz="3000" b="1">
                <a:latin typeface="Segoe UI Light" panose="020B0502040204020203" pitchFamily="34" charset="0"/>
                <a:ea typeface="Verdana" panose="020B0604030504040204" pitchFamily="34" charset="0"/>
                <a:cs typeface="Segoe UI Light" panose="020B0502040204020203" pitchFamily="34" charset="0"/>
              </a:rPr>
              <a:t>CHƯƠNG </a:t>
            </a:r>
            <a:r>
              <a:rPr lang="en-US" sz="3000" b="1" smtClean="0">
                <a:latin typeface="Segoe UI Light" panose="020B0502040204020203" pitchFamily="34" charset="0"/>
                <a:ea typeface="Verdana" panose="020B0604030504040204" pitchFamily="34" charset="0"/>
                <a:cs typeface="Segoe UI Light" panose="020B0502040204020203" pitchFamily="34" charset="0"/>
              </a:rPr>
              <a:t>4: </a:t>
            </a:r>
            <a:r>
              <a:rPr lang="en-US" sz="3000" b="1">
                <a:latin typeface="Segoe UI Light" panose="020B0502040204020203" pitchFamily="34" charset="0"/>
                <a:ea typeface="Verdana" panose="020B0604030504040204" pitchFamily="34" charset="0"/>
                <a:cs typeface="Segoe UI Light" panose="020B0502040204020203" pitchFamily="34" charset="0"/>
              </a:rPr>
              <a:t>THIẾT KẾ HỆ </a:t>
            </a:r>
            <a:r>
              <a:rPr lang="en-US" sz="3000" b="1" smtClean="0">
                <a:latin typeface="Segoe UI Light" panose="020B0502040204020203" pitchFamily="34" charset="0"/>
                <a:ea typeface="Verdana" panose="020B0604030504040204" pitchFamily="34" charset="0"/>
                <a:cs typeface="Segoe UI Light" panose="020B0502040204020203" pitchFamily="34" charset="0"/>
              </a:rPr>
              <a:t>THỐNG</a:t>
            </a:r>
          </a:p>
          <a:p>
            <a:pPr marL="400050" lvl="1" indent="0">
              <a:buFont typeface="Wingdings 3" panose="05040102010807070707" pitchFamily="18" charset="2"/>
              <a:buNone/>
              <a:defRPr/>
            </a:pPr>
            <a:endParaRPr lang="vi-VN" sz="3000">
              <a:latin typeface="Segoe UI Light" panose="020B0502040204020203" pitchFamily="34" charset="0"/>
              <a:ea typeface="Verdana" panose="020B0604030504040204" pitchFamily="34" charset="0"/>
              <a:cs typeface="Segoe UI Light" panose="020B0502040204020203" pitchFamily="34" charset="0"/>
            </a:endParaRPr>
          </a:p>
          <a:p>
            <a:pPr marL="400050" lvl="1" indent="0">
              <a:buFont typeface="Wingdings 3" panose="05040102010807070707" pitchFamily="18" charset="2"/>
              <a:buNone/>
              <a:defRPr/>
            </a:pPr>
            <a:r>
              <a:rPr lang="en-US" sz="3000" b="1">
                <a:latin typeface="Segoe UI Light" panose="020B0502040204020203" pitchFamily="34" charset="0"/>
                <a:ea typeface="Verdana" panose="020B0604030504040204" pitchFamily="34" charset="0"/>
                <a:cs typeface="Segoe UI Light" panose="020B0502040204020203" pitchFamily="34" charset="0"/>
              </a:rPr>
              <a:t>CHƯƠNG </a:t>
            </a:r>
            <a:r>
              <a:rPr lang="en-US" sz="3000" b="1" smtClean="0">
                <a:latin typeface="Segoe UI Light" panose="020B0502040204020203" pitchFamily="34" charset="0"/>
                <a:ea typeface="Verdana" panose="020B0604030504040204" pitchFamily="34" charset="0"/>
                <a:cs typeface="Segoe UI Light" panose="020B0502040204020203" pitchFamily="34" charset="0"/>
              </a:rPr>
              <a:t>5: </a:t>
            </a:r>
            <a:r>
              <a:rPr lang="en-US" sz="3000" b="1">
                <a:latin typeface="Segoe UI Light" panose="020B0502040204020203" pitchFamily="34" charset="0"/>
                <a:ea typeface="Verdana" panose="020B0604030504040204" pitchFamily="34" charset="0"/>
                <a:cs typeface="Segoe UI Light" panose="020B0502040204020203" pitchFamily="34" charset="0"/>
              </a:rPr>
              <a:t>KẾT </a:t>
            </a:r>
            <a:r>
              <a:rPr lang="en-US" sz="3000" b="1" smtClean="0">
                <a:latin typeface="Segoe UI Light" panose="020B0502040204020203" pitchFamily="34" charset="0"/>
                <a:ea typeface="Verdana" panose="020B0604030504040204" pitchFamily="34" charset="0"/>
                <a:cs typeface="Segoe UI Light" panose="020B0502040204020203" pitchFamily="34" charset="0"/>
              </a:rPr>
              <a:t>LUẬN</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300"/>
                                  </p:stCondLst>
                                  <p:childTnLst>
                                    <p:set>
                                      <p:cBhvr>
                                        <p:cTn id="9" dur="1" fill="hold">
                                          <p:stCondLst>
                                            <p:cond delay="0"/>
                                          </p:stCondLst>
                                        </p:cTn>
                                        <p:tgtEl>
                                          <p:spTgt spid="14">
                                            <p:txEl>
                                              <p:pRg st="2" end="2"/>
                                            </p:txEl>
                                          </p:spTgt>
                                        </p:tgtEl>
                                        <p:attrNameLst>
                                          <p:attrName>style.visibility</p:attrName>
                                        </p:attrNameLst>
                                      </p:cBhvr>
                                      <p:to>
                                        <p:strVal val="visible"/>
                                      </p:to>
                                    </p:set>
                                    <p:animEffect transition="in" filter="fade">
                                      <p:cBhvr>
                                        <p:cTn id="10" dur="500"/>
                                        <p:tgtEl>
                                          <p:spTgt spid="14">
                                            <p:txEl>
                                              <p:pRg st="2" end="2"/>
                                            </p:txEl>
                                          </p:spTgt>
                                        </p:tgtEl>
                                      </p:cBhvr>
                                    </p:animEffect>
                                  </p:childTnLst>
                                </p:cTn>
                              </p:par>
                              <p:par>
                                <p:cTn id="11" presetID="10" presetClass="entr" presetSubtype="0" fill="hold" nodeType="withEffect">
                                  <p:stCondLst>
                                    <p:cond delay="600"/>
                                  </p:stCondLst>
                                  <p:childTnLst>
                                    <p:set>
                                      <p:cBhvr>
                                        <p:cTn id="12" dur="1" fill="hold">
                                          <p:stCondLst>
                                            <p:cond delay="0"/>
                                          </p:stCondLst>
                                        </p:cTn>
                                        <p:tgtEl>
                                          <p:spTgt spid="14">
                                            <p:txEl>
                                              <p:pRg st="4" end="4"/>
                                            </p:txEl>
                                          </p:spTgt>
                                        </p:tgtEl>
                                        <p:attrNameLst>
                                          <p:attrName>style.visibility</p:attrName>
                                        </p:attrNameLst>
                                      </p:cBhvr>
                                      <p:to>
                                        <p:strVal val="visible"/>
                                      </p:to>
                                    </p:set>
                                    <p:animEffect transition="in" filter="fade">
                                      <p:cBhvr>
                                        <p:cTn id="13" dur="500"/>
                                        <p:tgtEl>
                                          <p:spTgt spid="14">
                                            <p:txEl>
                                              <p:pRg st="4" end="4"/>
                                            </p:txEl>
                                          </p:spTgt>
                                        </p:tgtEl>
                                      </p:cBhvr>
                                    </p:animEffect>
                                  </p:childTnLst>
                                </p:cTn>
                              </p:par>
                              <p:par>
                                <p:cTn id="14" presetID="10" presetClass="entr" presetSubtype="0" fill="hold" nodeType="withEffect">
                                  <p:stCondLst>
                                    <p:cond delay="900"/>
                                  </p:stCondLst>
                                  <p:childTnLst>
                                    <p:set>
                                      <p:cBhvr>
                                        <p:cTn id="15" dur="1" fill="hold">
                                          <p:stCondLst>
                                            <p:cond delay="0"/>
                                          </p:stCondLst>
                                        </p:cTn>
                                        <p:tgtEl>
                                          <p:spTgt spid="14">
                                            <p:txEl>
                                              <p:pRg st="6" end="6"/>
                                            </p:txEl>
                                          </p:spTgt>
                                        </p:tgtEl>
                                        <p:attrNameLst>
                                          <p:attrName>style.visibility</p:attrName>
                                        </p:attrNameLst>
                                      </p:cBhvr>
                                      <p:to>
                                        <p:strVal val="visible"/>
                                      </p:to>
                                    </p:set>
                                    <p:animEffect transition="in" filter="fade">
                                      <p:cBhvr>
                                        <p:cTn id="16" dur="500"/>
                                        <p:tgtEl>
                                          <p:spTgt spid="14">
                                            <p:txEl>
                                              <p:pRg st="6" end="6"/>
                                            </p:txEl>
                                          </p:spTgt>
                                        </p:tgtEl>
                                      </p:cBhvr>
                                    </p:animEffect>
                                  </p:childTnLst>
                                </p:cTn>
                              </p:par>
                              <p:par>
                                <p:cTn id="17" presetID="10" presetClass="entr" presetSubtype="0" fill="hold" nodeType="withEffect">
                                  <p:stCondLst>
                                    <p:cond delay="1200"/>
                                  </p:stCondLst>
                                  <p:childTnLst>
                                    <p:set>
                                      <p:cBhvr>
                                        <p:cTn id="18" dur="1" fill="hold">
                                          <p:stCondLst>
                                            <p:cond delay="0"/>
                                          </p:stCondLst>
                                        </p:cTn>
                                        <p:tgtEl>
                                          <p:spTgt spid="14">
                                            <p:txEl>
                                              <p:pRg st="8" end="8"/>
                                            </p:txEl>
                                          </p:spTgt>
                                        </p:tgtEl>
                                        <p:attrNameLst>
                                          <p:attrName>style.visibility</p:attrName>
                                        </p:attrNameLst>
                                      </p:cBhvr>
                                      <p:to>
                                        <p:strVal val="visible"/>
                                      </p:to>
                                    </p:set>
                                    <p:animEffect transition="in" filter="fade">
                                      <p:cBhvr>
                                        <p:cTn id="19"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p:cNvSpPr txBox="1">
            <a:spLocks/>
          </p:cNvSpPr>
          <p:nvPr/>
        </p:nvSpPr>
        <p:spPr>
          <a:xfrm>
            <a:off x="2349996" y="1916832"/>
            <a:ext cx="8316416" cy="288032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None/>
            </a:pPr>
            <a:r>
              <a:rPr lang="en-US" sz="2800" smtClean="0">
                <a:latin typeface="Segoe UI Light" panose="020B0502040204020203" pitchFamily="34" charset="0"/>
                <a:cs typeface="Segoe UI Light" panose="020B0502040204020203" pitchFamily="34" charset="0"/>
              </a:rPr>
              <a:t>1. Giới thiệu CodeIgniter:</a:t>
            </a:r>
          </a:p>
          <a:p>
            <a:pPr marL="0" indent="0">
              <a:buNone/>
            </a:pPr>
            <a:r>
              <a:rPr lang="en-US">
                <a:latin typeface="Segoe UI Light" panose="020B0502040204020203" pitchFamily="34" charset="0"/>
                <a:cs typeface="Segoe UI Light" panose="020B0502040204020203" pitchFamily="34" charset="0"/>
              </a:rPr>
              <a:t>	CodeIgniter Framework được xem là một PHP Framework phổ biến và dễ tiếp cận nhất so với các PHP Framework hiện hành. CodeIgniter được xây dựng và ra mắt vào ngày 28-02-2006. Trải qua nhiều lần cải biên và phát triển, hiện phiên bản mới nhất tính cho tới thời điểm này là 2.2.0.</a:t>
            </a:r>
          </a:p>
        </p:txBody>
      </p:sp>
      <p:sp>
        <p:nvSpPr>
          <p:cNvPr id="13" name="Title 12"/>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CHƯƠNG 1: CODEIGNITER</a:t>
            </a:r>
            <a:endParaRPr lang="en-US">
              <a:latin typeface="Segoe UI Light" panose="020B0502040204020203" pitchFamily="34" charset="0"/>
              <a:cs typeface="Segoe UI Light" panose="020B0502040204020203" pitchFamily="34" charset="0"/>
            </a:endParaRPr>
          </a:p>
        </p:txBody>
      </p:sp>
      <p:sp>
        <p:nvSpPr>
          <p:cNvPr id="6" name="Content Placeholder 13"/>
          <p:cNvSpPr txBox="1">
            <a:spLocks/>
          </p:cNvSpPr>
          <p:nvPr/>
        </p:nvSpPr>
        <p:spPr>
          <a:xfrm>
            <a:off x="2349996" y="1916832"/>
            <a:ext cx="8424936" cy="4608512"/>
          </a:xfrm>
          <a:prstGeom prst="rect">
            <a:avLst/>
          </a:prstGeom>
        </p:spPr>
        <p:txBody>
          <a:bodyPr vert="horz" lIns="91440" tIns="45720" rIns="91440" bIns="45720" rtlCol="0">
            <a:normAutofit lnSpcReduction="1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None/>
            </a:pPr>
            <a:r>
              <a:rPr lang="en-US" sz="2800" smtClean="0">
                <a:latin typeface="Segoe UI Light" panose="020B0502040204020203" pitchFamily="34" charset="0"/>
                <a:cs typeface="Segoe UI Light" panose="020B0502040204020203" pitchFamily="34" charset="0"/>
              </a:rPr>
              <a:t>2. Giới thiệu MVC Framework:</a:t>
            </a:r>
          </a:p>
          <a:p>
            <a:pPr marL="0" indent="0">
              <a:buNone/>
            </a:pPr>
            <a:r>
              <a:rPr lang="en-US">
                <a:latin typeface="Segoe UI Light" panose="020B0502040204020203" pitchFamily="34" charset="0"/>
                <a:cs typeface="Segoe UI Light" panose="020B0502040204020203" pitchFamily="34" charset="0"/>
              </a:rPr>
              <a:t>	CodeIgniter là PHP Framework được xây dựng và phát triển dựa trên mô hình MVC (Model - View - Controller). </a:t>
            </a:r>
            <a:r>
              <a:rPr lang="en-US" smtClean="0">
                <a:latin typeface="Segoe UI Light" panose="020B0502040204020203" pitchFamily="34" charset="0"/>
                <a:cs typeface="Segoe UI Light" panose="020B0502040204020203" pitchFamily="34" charset="0"/>
              </a:rPr>
              <a:t>Mô hình này giúp tách biệt các tập tin giao diện với các tập xin xử lý dữ liệu. Mỗi thành phần có nhiệm vụ riêng biệt và độc lập với nhau:</a:t>
            </a:r>
          </a:p>
          <a:p>
            <a:pPr marL="0" indent="0">
              <a:buNone/>
            </a:pPr>
            <a:r>
              <a:rPr lang="en-US" smtClean="0">
                <a:latin typeface="Segoe UI Light" panose="020B0502040204020203" pitchFamily="34" charset="0"/>
                <a:cs typeface="Segoe UI Light" panose="020B0502040204020203" pitchFamily="34" charset="0"/>
              </a:rPr>
              <a:t>	- Model: </a:t>
            </a:r>
            <a:r>
              <a:rPr lang="vi-VN">
                <a:latin typeface="Segoe UI Light" panose="020B0502040204020203" pitchFamily="34" charset="0"/>
                <a:cs typeface="Segoe UI Light" panose="020B0502040204020203" pitchFamily="34" charset="0"/>
              </a:rPr>
              <a:t>thực hiện các tác vụ như truy vấn, thêm, xóa, cập nhật dữ </a:t>
            </a:r>
            <a:r>
              <a:rPr lang="vi-VN" smtClean="0">
                <a:latin typeface="Segoe UI Light" panose="020B0502040204020203" pitchFamily="34" charset="0"/>
                <a:cs typeface="Segoe UI Light" panose="020B0502040204020203" pitchFamily="34" charset="0"/>
              </a:rPr>
              <a:t>liệu.</a:t>
            </a:r>
            <a:endParaRPr lang="en-US" smtClean="0">
              <a:latin typeface="Segoe UI Light" panose="020B0502040204020203" pitchFamily="34" charset="0"/>
              <a:cs typeface="Segoe UI Light" panose="020B0502040204020203" pitchFamily="34" charset="0"/>
            </a:endParaRPr>
          </a:p>
          <a:p>
            <a:pPr marL="0" indent="0">
              <a:buNone/>
            </a:pPr>
            <a:r>
              <a:rPr lang="en-US" smtClean="0">
                <a:latin typeface="Segoe UI Light" panose="020B0502040204020203" pitchFamily="34" charset="0"/>
                <a:cs typeface="Segoe UI Light" panose="020B0502040204020203" pitchFamily="34" charset="0"/>
              </a:rPr>
              <a:t>	- View: </a:t>
            </a:r>
            <a:r>
              <a:rPr lang="vi-VN">
                <a:latin typeface="Segoe UI Light" panose="020B0502040204020203" pitchFamily="34" charset="0"/>
                <a:cs typeface="Segoe UI Light" panose="020B0502040204020203" pitchFamily="34" charset="0"/>
              </a:rPr>
              <a:t>thể hiện dữ liệu trong Model thành các giao diện tương tác với người sử </a:t>
            </a:r>
            <a:r>
              <a:rPr lang="vi-VN" smtClean="0">
                <a:latin typeface="Segoe UI Light" panose="020B0502040204020203" pitchFamily="34" charset="0"/>
                <a:cs typeface="Segoe UI Light" panose="020B0502040204020203" pitchFamily="34" charset="0"/>
              </a:rPr>
              <a:t>dụng</a:t>
            </a:r>
            <a:r>
              <a:rPr lang="en-US" smtClean="0">
                <a:latin typeface="Segoe UI Light" panose="020B0502040204020203" pitchFamily="34" charset="0"/>
                <a:cs typeface="Segoe UI Light" panose="020B0502040204020203" pitchFamily="34" charset="0"/>
              </a:rPr>
              <a:t>.</a:t>
            </a:r>
          </a:p>
          <a:p>
            <a:pPr marL="0" indent="0">
              <a:buNone/>
            </a:pPr>
            <a:r>
              <a:rPr lang="en-US" smtClean="0">
                <a:latin typeface="Segoe UI Light" panose="020B0502040204020203" pitchFamily="34" charset="0"/>
                <a:cs typeface="Segoe UI Light" panose="020B0502040204020203" pitchFamily="34" charset="0"/>
              </a:rPr>
              <a:t>	- Controller: </a:t>
            </a:r>
            <a:r>
              <a:rPr lang="vi-VN">
                <a:latin typeface="Segoe UI Light" panose="020B0502040204020203" pitchFamily="34" charset="0"/>
                <a:cs typeface="Segoe UI Light" panose="020B0502040204020203" pitchFamily="34" charset="0"/>
              </a:rPr>
              <a:t>đóng vai trò trung gian giữa Model và </a:t>
            </a:r>
            <a:r>
              <a:rPr lang="vi-VN" smtClean="0">
                <a:latin typeface="Segoe UI Light" panose="020B0502040204020203" pitchFamily="34" charset="0"/>
                <a:cs typeface="Segoe UI Light" panose="020B0502040204020203" pitchFamily="34" charset="0"/>
              </a:rPr>
              <a:t>View</a:t>
            </a:r>
            <a:r>
              <a:rPr lang="en-US" smtClean="0">
                <a:latin typeface="Segoe UI Light" panose="020B0502040204020203" pitchFamily="34" charset="0"/>
                <a:cs typeface="Segoe UI Light" panose="020B0502040204020203" pitchFamily="34" charset="0"/>
              </a:rPr>
              <a:t>.</a:t>
            </a:r>
          </a:p>
          <a:p>
            <a:pPr marL="0" indent="0">
              <a:buNone/>
            </a:pPr>
            <a:endParaRPr lang="en-US">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15773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80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
                                            <p:txEl>
                                              <p:pRg st="0" end="0"/>
                                            </p:txEl>
                                          </p:spTgt>
                                        </p:tgtEl>
                                      </p:cBhvr>
                                    </p:animEffect>
                                    <p:set>
                                      <p:cBhvr>
                                        <p:cTn id="15" dur="1" fill="hold">
                                          <p:stCondLst>
                                            <p:cond delay="499"/>
                                          </p:stCondLst>
                                        </p:cTn>
                                        <p:tgtEl>
                                          <p:spTgt spid="4">
                                            <p:txEl>
                                              <p:pRg st="0" end="0"/>
                                            </p:txEl>
                                          </p:spTgt>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4">
                                            <p:txEl>
                                              <p:pRg st="1" end="1"/>
                                            </p:txEl>
                                          </p:spTgt>
                                        </p:tgtEl>
                                      </p:cBhvr>
                                    </p:animEffect>
                                    <p:set>
                                      <p:cBhvr>
                                        <p:cTn id="18" dur="1" fill="hold">
                                          <p:stCondLst>
                                            <p:cond delay="499"/>
                                          </p:stCondLst>
                                        </p:cTn>
                                        <p:tgtEl>
                                          <p:spTgt spid="4">
                                            <p:txEl>
                                              <p:pRg st="1" end="1"/>
                                            </p:txEl>
                                          </p:spTgt>
                                        </p:tgtEl>
                                        <p:attrNameLst>
                                          <p:attrName>style.visibility</p:attrName>
                                        </p:attrNameLst>
                                      </p:cBhvr>
                                      <p:to>
                                        <p:strVal val="hidden"/>
                                      </p:to>
                                    </p:set>
                                  </p:childTnLst>
                                </p:cTn>
                              </p:par>
                              <p:par>
                                <p:cTn id="19" presetID="10" presetClass="entr" presetSubtype="0" fill="hold" nodeType="withEffect">
                                  <p:stCondLst>
                                    <p:cond delay="80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500"/>
                                        <p:tgtEl>
                                          <p:spTgt spid="6">
                                            <p:txEl>
                                              <p:pRg st="0" end="0"/>
                                            </p:txEl>
                                          </p:spTgt>
                                        </p:tgtEl>
                                      </p:cBhvr>
                                    </p:animEffect>
                                  </p:childTnLst>
                                </p:cTn>
                              </p:par>
                              <p:par>
                                <p:cTn id="22" presetID="10" presetClass="entr" presetSubtype="0" fill="hold" nodeType="withEffect">
                                  <p:stCondLst>
                                    <p:cond delay="160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500"/>
                                        <p:tgtEl>
                                          <p:spTgt spid="6">
                                            <p:txEl>
                                              <p:pRg st="1" end="1"/>
                                            </p:txEl>
                                          </p:spTgt>
                                        </p:tgtEl>
                                      </p:cBhvr>
                                    </p:animEffect>
                                  </p:childTnLst>
                                </p:cTn>
                              </p:par>
                              <p:par>
                                <p:cTn id="25" presetID="10" presetClass="entr" presetSubtype="0" fill="hold" nodeType="withEffect">
                                  <p:stCondLst>
                                    <p:cond delay="160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par>
                                <p:cTn id="28" presetID="10" presetClass="entr" presetSubtype="0" fill="hold" nodeType="withEffect">
                                  <p:stCondLst>
                                    <p:cond delay="160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fade">
                                      <p:cBhvr>
                                        <p:cTn id="30" dur="500"/>
                                        <p:tgtEl>
                                          <p:spTgt spid="6">
                                            <p:txEl>
                                              <p:pRg st="3" end="3"/>
                                            </p:txEl>
                                          </p:spTgt>
                                        </p:tgtEl>
                                      </p:cBhvr>
                                    </p:animEffect>
                                  </p:childTnLst>
                                </p:cTn>
                              </p:par>
                              <p:par>
                                <p:cTn id="31" presetID="10" presetClass="entr" presetSubtype="0" fill="hold" nodeType="withEffect">
                                  <p:stCondLst>
                                    <p:cond delay="160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fade">
                                      <p:cBhvr>
                                        <p:cTn id="3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905958" y="1884311"/>
            <a:ext cx="3733069" cy="4270637"/>
          </a:xfrm>
        </p:spPr>
        <p:txBody>
          <a:bodyPr>
            <a:normAutofit fontScale="92500" lnSpcReduction="10000"/>
          </a:bodyPr>
          <a:lstStyle/>
          <a:p>
            <a:endParaRPr lang="en-US" sz="2400" smtClean="0">
              <a:latin typeface="Segoe UI Light" panose="020B0502040204020203" pitchFamily="34" charset="0"/>
              <a:cs typeface="Segoe UI Light" panose="020B0502040204020203" pitchFamily="34" charset="0"/>
            </a:endParaRPr>
          </a:p>
          <a:p>
            <a:r>
              <a:rPr lang="en-US" sz="2400" smtClean="0">
                <a:latin typeface="Segoe UI Light" panose="020B0502040204020203" pitchFamily="34" charset="0"/>
                <a:cs typeface="Segoe UI Light" panose="020B0502040204020203" pitchFamily="34" charset="0"/>
              </a:rPr>
              <a:t>- Application: lưu các tập tin lập trình cho ứng dụng.</a:t>
            </a:r>
          </a:p>
          <a:p>
            <a:r>
              <a:rPr lang="en-US" sz="2400" smtClean="0">
                <a:latin typeface="Segoe UI Light" panose="020B0502040204020203" pitchFamily="34" charset="0"/>
                <a:cs typeface="Segoe UI Light" panose="020B0502040204020203" pitchFamily="34" charset="0"/>
              </a:rPr>
              <a:t>- Cache: bộ nhớ đệm, lưu các tập tin đã xử lý.</a:t>
            </a:r>
          </a:p>
          <a:p>
            <a:r>
              <a:rPr lang="en-US" sz="2400" smtClean="0">
                <a:latin typeface="Segoe UI Light" panose="020B0502040204020203" pitchFamily="34" charset="0"/>
                <a:cs typeface="Segoe UI Light" panose="020B0502040204020203" pitchFamily="34" charset="0"/>
              </a:rPr>
              <a:t>- Helpers và Libraries: các hàm và thư viện hỗ trợ.</a:t>
            </a:r>
          </a:p>
          <a:p>
            <a:r>
              <a:rPr lang="en-US" sz="2400" smtClean="0">
                <a:latin typeface="Segoe UI Light" panose="020B0502040204020203" pitchFamily="34" charset="0"/>
                <a:cs typeface="Segoe UI Light" panose="020B0502040204020203" pitchFamily="34" charset="0"/>
              </a:rPr>
              <a:t>- Config: lưu các tập tin cấu hình hệ thống.</a:t>
            </a:r>
          </a:p>
          <a:p>
            <a:r>
              <a:rPr lang="en-US" sz="2400" smtClean="0">
                <a:latin typeface="Segoe UI Light" panose="020B0502040204020203" pitchFamily="34" charset="0"/>
                <a:cs typeface="Segoe UI Light" panose="020B0502040204020203" pitchFamily="34" charset="0"/>
              </a:rPr>
              <a:t>- Controllers, Models, Views: chứa các lớp controller, model và view.</a:t>
            </a:r>
          </a:p>
          <a:p>
            <a:endParaRPr lang="en-US" sz="2400">
              <a:latin typeface="Segoe UI Light" panose="020B0502040204020203" pitchFamily="34" charset="0"/>
              <a:cs typeface="Segoe UI Light" panose="020B0502040204020203" pitchFamily="34" charset="0"/>
            </a:endParaRPr>
          </a:p>
        </p:txBody>
      </p:sp>
      <p:pic>
        <p:nvPicPr>
          <p:cNvPr id="3" name="Picture Placeholder 2"/>
          <p:cNvPicPr>
            <a:picLocks noGrp="1" noChangeAspect="1"/>
          </p:cNvPicPr>
          <p:nvPr>
            <p:ph type="pic" idx="1"/>
          </p:nvPr>
        </p:nvPicPr>
        <p:blipFill>
          <a:blip r:embed="rId2">
            <a:extLst>
              <a:ext uri="{28A0092B-C50C-407E-A947-70E740481C1C}">
                <a14:useLocalDpi xmlns:a14="http://schemas.microsoft.com/office/drawing/2010/main" val="0"/>
              </a:ext>
            </a:extLst>
          </a:blip>
          <a:srcRect t="5230" b="5230"/>
          <a:stretch>
            <a:fillRect/>
          </a:stretch>
        </p:blipFill>
        <p:spPr/>
      </p:pic>
      <p:sp>
        <p:nvSpPr>
          <p:cNvPr id="7" name="Content Placeholder 13"/>
          <p:cNvSpPr txBox="1">
            <a:spLocks/>
          </p:cNvSpPr>
          <p:nvPr/>
        </p:nvSpPr>
        <p:spPr>
          <a:xfrm>
            <a:off x="2854052" y="6309320"/>
            <a:ext cx="4780622" cy="1745445"/>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None/>
            </a:pPr>
            <a:r>
              <a:rPr lang="en-US" smtClean="0">
                <a:latin typeface="Segoe UI Light" panose="020B0502040204020203" pitchFamily="34" charset="0"/>
                <a:cs typeface="Segoe UI Light" panose="020B0502040204020203" pitchFamily="34" charset="0"/>
              </a:rPr>
              <a:t>Cấu trúc của CodeIgniter</a:t>
            </a:r>
          </a:p>
          <a:p>
            <a:pPr marL="0" indent="0">
              <a:buNone/>
            </a:pPr>
            <a:r>
              <a:rPr lang="en-US">
                <a:latin typeface="Segoe UI Light" panose="020B0502040204020203" pitchFamily="34" charset="0"/>
                <a:cs typeface="Segoe UI Light" panose="020B0502040204020203" pitchFamily="34" charset="0"/>
              </a:rPr>
              <a:t>	</a:t>
            </a:r>
          </a:p>
        </p:txBody>
      </p:sp>
      <p:sp>
        <p:nvSpPr>
          <p:cNvPr id="8" name="Content Placeholder 13"/>
          <p:cNvSpPr txBox="1">
            <a:spLocks/>
          </p:cNvSpPr>
          <p:nvPr/>
        </p:nvSpPr>
        <p:spPr>
          <a:xfrm>
            <a:off x="1745838" y="1124744"/>
            <a:ext cx="4780622" cy="1745445"/>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None/>
            </a:pPr>
            <a:r>
              <a:rPr lang="en-US" sz="2800" smtClean="0">
                <a:latin typeface="Segoe UI Light" panose="020B0502040204020203" pitchFamily="34" charset="0"/>
                <a:cs typeface="Segoe UI Light" panose="020B0502040204020203" pitchFamily="34" charset="0"/>
              </a:rPr>
              <a:t>3. Tìm hiểu CodeIgnier:</a:t>
            </a:r>
          </a:p>
          <a:p>
            <a:pPr marL="0" indent="0">
              <a:buNone/>
            </a:pPr>
            <a:r>
              <a:rPr lang="en-US">
                <a:latin typeface="Segoe UI Light" panose="020B0502040204020203" pitchFamily="34" charset="0"/>
                <a:cs typeface="Segoe UI Light" panose="020B0502040204020203" pitchFamily="34" charset="0"/>
              </a:rPr>
              <a:t>	</a:t>
            </a:r>
          </a:p>
        </p:txBody>
      </p:sp>
      <p:sp>
        <p:nvSpPr>
          <p:cNvPr id="9" name="Text Placeholder 3"/>
          <p:cNvSpPr txBox="1">
            <a:spLocks/>
          </p:cNvSpPr>
          <p:nvPr/>
        </p:nvSpPr>
        <p:spPr>
          <a:xfrm>
            <a:off x="7905957" y="1884311"/>
            <a:ext cx="3733069" cy="4270637"/>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200"/>
              </a:spcBef>
              <a:buSzPct val="100000"/>
              <a:buFont typeface="Arial"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9pPr>
          </a:lstStyle>
          <a:p>
            <a:endParaRPr lang="en-US" sz="2400" smtClean="0">
              <a:latin typeface="Segoe UI Light" panose="020B0502040204020203" pitchFamily="34" charset="0"/>
              <a:cs typeface="Segoe UI Light" panose="020B0502040204020203" pitchFamily="34" charset="0"/>
            </a:endParaRPr>
          </a:p>
          <a:p>
            <a:r>
              <a:rPr lang="en-US" sz="2400" smtClean="0">
                <a:latin typeface="Segoe UI Light" panose="020B0502040204020203" pitchFamily="34" charset="0"/>
                <a:cs typeface="Segoe UI Light" panose="020B0502040204020203" pitchFamily="34" charset="0"/>
              </a:rPr>
              <a:t>- Errors: chứa các tập tin lỗi.</a:t>
            </a:r>
          </a:p>
          <a:p>
            <a:r>
              <a:rPr lang="en-US" sz="2400" smtClean="0">
                <a:latin typeface="Segoe UI Light" panose="020B0502040204020203" pitchFamily="34" charset="0"/>
                <a:cs typeface="Segoe UI Light" panose="020B0502040204020203" pitchFamily="34" charset="0"/>
              </a:rPr>
              <a:t>- Helpers: chứa các hàm tiện ích do người dùng định nghĩa.</a:t>
            </a:r>
          </a:p>
          <a:p>
            <a:r>
              <a:rPr lang="en-US" sz="2400" smtClean="0">
                <a:latin typeface="Segoe UI Light" panose="020B0502040204020203" pitchFamily="34" charset="0"/>
                <a:cs typeface="Segoe UI Light" panose="020B0502040204020203" pitchFamily="34" charset="0"/>
              </a:rPr>
              <a:t>- Hooks: chứa các tập tin để mở rộng mã nguồn CodeIgniter.</a:t>
            </a:r>
          </a:p>
          <a:p>
            <a:r>
              <a:rPr lang="en-US" sz="2400" smtClean="0">
                <a:latin typeface="Segoe UI Light" panose="020B0502040204020203" pitchFamily="34" charset="0"/>
                <a:cs typeface="Segoe UI Light" panose="020B0502040204020203" pitchFamily="34" charset="0"/>
              </a:rPr>
              <a:t>- Language: chứa các tập tin ngôn ngữ.</a:t>
            </a:r>
          </a:p>
          <a:p>
            <a:endParaRPr lang="en-US" sz="240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1698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500"/>
                                        <p:tgtEl>
                                          <p:spTgt spid="4">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4">
                                            <p:txEl>
                                              <p:pRg st="1" end="1"/>
                                            </p:txEl>
                                          </p:spTgt>
                                        </p:tgtEl>
                                      </p:cBhvr>
                                    </p:animEffect>
                                    <p:set>
                                      <p:cBhvr>
                                        <p:cTn id="24" dur="1" fill="hold">
                                          <p:stCondLst>
                                            <p:cond delay="499"/>
                                          </p:stCondLst>
                                        </p:cTn>
                                        <p:tgtEl>
                                          <p:spTgt spid="4">
                                            <p:txEl>
                                              <p:pRg st="1" end="1"/>
                                            </p:txEl>
                                          </p:spTgt>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4">
                                            <p:txEl>
                                              <p:pRg st="2" end="2"/>
                                            </p:txEl>
                                          </p:spTgt>
                                        </p:tgtEl>
                                      </p:cBhvr>
                                    </p:animEffect>
                                    <p:set>
                                      <p:cBhvr>
                                        <p:cTn id="27" dur="1" fill="hold">
                                          <p:stCondLst>
                                            <p:cond delay="499"/>
                                          </p:stCondLst>
                                        </p:cTn>
                                        <p:tgtEl>
                                          <p:spTgt spid="4">
                                            <p:txEl>
                                              <p:pRg st="2" end="2"/>
                                            </p:txEl>
                                          </p:spTgt>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4">
                                            <p:txEl>
                                              <p:pRg st="3" end="3"/>
                                            </p:txEl>
                                          </p:spTgt>
                                        </p:tgtEl>
                                      </p:cBhvr>
                                    </p:animEffect>
                                    <p:set>
                                      <p:cBhvr>
                                        <p:cTn id="30" dur="1" fill="hold">
                                          <p:stCondLst>
                                            <p:cond delay="499"/>
                                          </p:stCondLst>
                                        </p:cTn>
                                        <p:tgtEl>
                                          <p:spTgt spid="4">
                                            <p:txEl>
                                              <p:pRg st="3" end="3"/>
                                            </p:txEl>
                                          </p:spTgt>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4">
                                            <p:txEl>
                                              <p:pRg st="4" end="4"/>
                                            </p:txEl>
                                          </p:spTgt>
                                        </p:tgtEl>
                                      </p:cBhvr>
                                    </p:animEffect>
                                    <p:set>
                                      <p:cBhvr>
                                        <p:cTn id="33" dur="1" fill="hold">
                                          <p:stCondLst>
                                            <p:cond delay="499"/>
                                          </p:stCondLst>
                                        </p:cTn>
                                        <p:tgtEl>
                                          <p:spTgt spid="4">
                                            <p:txEl>
                                              <p:pRg st="4" end="4"/>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4">
                                            <p:txEl>
                                              <p:pRg st="5" end="5"/>
                                            </p:txEl>
                                          </p:spTgt>
                                        </p:tgtEl>
                                      </p:cBhvr>
                                    </p:animEffect>
                                    <p:set>
                                      <p:cBhvr>
                                        <p:cTn id="36" dur="1" fill="hold">
                                          <p:stCondLst>
                                            <p:cond delay="499"/>
                                          </p:stCondLst>
                                        </p:cTn>
                                        <p:tgtEl>
                                          <p:spTgt spid="4">
                                            <p:txEl>
                                              <p:pRg st="5" end="5"/>
                                            </p:txEl>
                                          </p:spTgt>
                                        </p:tgtEl>
                                        <p:attrNameLst>
                                          <p:attrName>style.visibility</p:attrName>
                                        </p:attrNameLst>
                                      </p:cBhvr>
                                      <p:to>
                                        <p:strVal val="hidden"/>
                                      </p:to>
                                    </p:set>
                                  </p:childTnLst>
                                </p:cTn>
                              </p:par>
                              <p:par>
                                <p:cTn id="37" presetID="10" presetClass="entr" presetSubtype="0" fill="hold" grpId="0" nodeType="withEffect">
                                  <p:stCondLst>
                                    <p:cond delay="6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4" grpId="1" uiExpand="1" build="p"/>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06737" y="404664"/>
            <a:ext cx="9540550" cy="1020762"/>
          </a:xfrm>
        </p:spPr>
        <p:txBody>
          <a:bodyPr/>
          <a:lstStyle/>
          <a:p>
            <a:r>
              <a:rPr lang="vi-VN">
                <a:latin typeface="Segoe UI Light" panose="020B0502040204020203" pitchFamily="34" charset="0"/>
                <a:cs typeface="Segoe UI Light" panose="020B0502040204020203" pitchFamily="34" charset="0"/>
              </a:rPr>
              <a:t>Sơ đồ thể hiện dòng chảy dữ liệu trong CodeIgniter</a:t>
            </a:r>
            <a:endParaRPr lang="en-US">
              <a:latin typeface="Segoe UI Light" panose="020B0502040204020203" pitchFamily="34" charset="0"/>
              <a:cs typeface="Segoe UI Light" panose="020B0502040204020203"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516472" y="1988840"/>
            <a:ext cx="9721080" cy="3888432"/>
          </a:xfrm>
          <a:prstGeom prst="rect">
            <a:avLst/>
          </a:prstGeom>
        </p:spPr>
      </p:pic>
    </p:spTree>
    <p:extLst>
      <p:ext uri="{BB962C8B-B14F-4D97-AF65-F5344CB8AC3E}">
        <p14:creationId xmlns:p14="http://schemas.microsoft.com/office/powerpoint/2010/main" val="20687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22413" y="1905000"/>
            <a:ext cx="9756573" cy="4267200"/>
          </a:xfrm>
        </p:spPr>
        <p:txBody>
          <a:bodyPr/>
          <a:lstStyle/>
          <a:p>
            <a:pPr marL="0" indent="0">
              <a:buNone/>
            </a:pPr>
            <a:r>
              <a:rPr lang="en-US" smtClean="0">
                <a:latin typeface="Segoe UI Light" panose="020B0502040204020203" pitchFamily="34" charset="0"/>
                <a:cs typeface="Segoe UI Light" panose="020B0502040204020203" pitchFamily="34" charset="0"/>
              </a:rPr>
              <a:t>	Sức mạnh của CodeIgniter nằm ở các thư viện được xây dựng sẵn. Hiện tại, CodeIgniter có 26 thư viện hỗ trợ người dùng với những chức năng khác nhau.</a:t>
            </a:r>
          </a:p>
          <a:p>
            <a:pPr marL="0" indent="0">
              <a:buNone/>
            </a:pPr>
            <a:r>
              <a:rPr lang="en-US">
                <a:latin typeface="Segoe UI Light" panose="020B0502040204020203" pitchFamily="34" charset="0"/>
                <a:cs typeface="Segoe UI Light" panose="020B0502040204020203" pitchFamily="34" charset="0"/>
              </a:rPr>
              <a:t>	</a:t>
            </a:r>
            <a:r>
              <a:rPr lang="en-US" smtClean="0">
                <a:latin typeface="Segoe UI Light" panose="020B0502040204020203" pitchFamily="34" charset="0"/>
                <a:cs typeface="Segoe UI Light" panose="020B0502040204020203" pitchFamily="34" charset="0"/>
              </a:rPr>
              <a:t>Một số thư viện chính:</a:t>
            </a:r>
          </a:p>
          <a:p>
            <a:pPr marL="0" indent="0">
              <a:buNone/>
            </a:pPr>
            <a:r>
              <a:rPr lang="en-US">
                <a:latin typeface="Segoe UI Light" panose="020B0502040204020203" pitchFamily="34" charset="0"/>
                <a:cs typeface="Segoe UI Light" panose="020B0502040204020203" pitchFamily="34" charset="0"/>
              </a:rPr>
              <a:t>	</a:t>
            </a:r>
            <a:r>
              <a:rPr lang="en-US" smtClean="0">
                <a:latin typeface="Segoe UI Light" panose="020B0502040204020203" pitchFamily="34" charset="0"/>
                <a:cs typeface="Segoe UI Light" panose="020B0502040204020203" pitchFamily="34" charset="0"/>
              </a:rPr>
              <a:t>	- Input and Security: được xây dựng nhằm mục đích loại bỏ các mã độc trong dữ liệu trước khi chúng được đưa vào hệ thống để xử lý.</a:t>
            </a:r>
          </a:p>
          <a:p>
            <a:pPr marL="0" indent="0">
              <a:buNone/>
            </a:pPr>
            <a:r>
              <a:rPr lang="en-US">
                <a:latin typeface="Segoe UI Light" panose="020B0502040204020203" pitchFamily="34" charset="0"/>
                <a:cs typeface="Segoe UI Light" panose="020B0502040204020203" pitchFamily="34" charset="0"/>
              </a:rPr>
              <a:t>	</a:t>
            </a:r>
            <a:r>
              <a:rPr lang="en-US" smtClean="0">
                <a:latin typeface="Segoe UI Light" panose="020B0502040204020203" pitchFamily="34" charset="0"/>
                <a:cs typeface="Segoe UI Light" panose="020B0502040204020203" pitchFamily="34" charset="0"/>
              </a:rPr>
              <a:t>	- Form Validation: ràng buộc và kiểm tra dữ liệu được gửi lên từ phía người dùng.</a:t>
            </a:r>
            <a:endParaRPr lang="en-US">
              <a:latin typeface="Segoe UI Light" panose="020B0502040204020203" pitchFamily="34" charset="0"/>
              <a:cs typeface="Segoe UI Light" panose="020B0502040204020203" pitchFamily="34" charset="0"/>
            </a:endParaRPr>
          </a:p>
        </p:txBody>
      </p:sp>
      <p:sp>
        <p:nvSpPr>
          <p:cNvPr id="4" name="Title 12"/>
          <p:cNvSpPr txBox="1">
            <a:spLocks/>
          </p:cNvSpPr>
          <p:nvPr/>
        </p:nvSpPr>
        <p:spPr>
          <a:xfrm>
            <a:off x="1674814" y="427038"/>
            <a:ext cx="914399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mtClean="0">
                <a:latin typeface="Segoe UI Light" panose="020B0502040204020203" pitchFamily="34" charset="0"/>
                <a:cs typeface="Segoe UI Light" panose="020B0502040204020203" pitchFamily="34" charset="0"/>
              </a:rPr>
              <a:t>Các thư viện</a:t>
            </a:r>
            <a:endParaRPr lang="en-US">
              <a:latin typeface="Segoe UI Light" panose="020B0502040204020203" pitchFamily="34" charset="0"/>
              <a:cs typeface="Segoe UI Light" panose="020B0502040204020203" pitchFamily="34" charset="0"/>
            </a:endParaRPr>
          </a:p>
        </p:txBody>
      </p:sp>
      <p:sp>
        <p:nvSpPr>
          <p:cNvPr id="3" name="TextBox 2"/>
          <p:cNvSpPr txBox="1"/>
          <p:nvPr/>
        </p:nvSpPr>
        <p:spPr>
          <a:xfrm>
            <a:off x="1518392" y="3645024"/>
            <a:ext cx="9760595" cy="2419124"/>
          </a:xfrm>
          <a:prstGeom prst="rect">
            <a:avLst/>
          </a:prstGeom>
          <a:noFill/>
        </p:spPr>
        <p:txBody>
          <a:bodyPr wrap="square" rtlCol="0">
            <a:spAutoFit/>
          </a:bodyPr>
          <a:lstStyle/>
          <a:p>
            <a:pPr>
              <a:lnSpc>
                <a:spcPct val="90000"/>
              </a:lnSpc>
            </a:pPr>
            <a:r>
              <a:rPr lang="en-US" sz="2400" smtClean="0"/>
              <a:t>		</a:t>
            </a:r>
            <a:r>
              <a:rPr lang="en-US" sz="2400" smtClean="0">
                <a:latin typeface="Segoe UI Light" panose="020B0502040204020203" pitchFamily="34" charset="0"/>
                <a:cs typeface="Segoe UI Light" panose="020B0502040204020203" pitchFamily="34" charset="0"/>
              </a:rPr>
              <a:t>- Database: là một thư viện quan trọng giúp thao tác với cơ sở dữ liệu.</a:t>
            </a:r>
          </a:p>
          <a:p>
            <a:pPr>
              <a:lnSpc>
                <a:spcPct val="90000"/>
              </a:lnSpc>
            </a:pPr>
            <a:r>
              <a:rPr lang="en-US" sz="2400">
                <a:latin typeface="Segoe UI Light" panose="020B0502040204020203" pitchFamily="34" charset="0"/>
                <a:cs typeface="Segoe UI Light" panose="020B0502040204020203" pitchFamily="34" charset="0"/>
              </a:rPr>
              <a:t>	</a:t>
            </a:r>
            <a:r>
              <a:rPr lang="en-US" sz="2400" smtClean="0">
                <a:latin typeface="Segoe UI Light" panose="020B0502040204020203" pitchFamily="34" charset="0"/>
                <a:cs typeface="Segoe UI Light" panose="020B0502040204020203" pitchFamily="34" charset="0"/>
              </a:rPr>
              <a:t>	- Email: giúp gửi mail với những chức năng cao cấp hơn thư viện email có sẵn của PHP.</a:t>
            </a:r>
          </a:p>
          <a:p>
            <a:pPr>
              <a:lnSpc>
                <a:spcPct val="90000"/>
              </a:lnSpc>
            </a:pPr>
            <a:r>
              <a:rPr lang="en-US" sz="2400">
                <a:latin typeface="Segoe UI Light" panose="020B0502040204020203" pitchFamily="34" charset="0"/>
                <a:cs typeface="Segoe UI Light" panose="020B0502040204020203" pitchFamily="34" charset="0"/>
              </a:rPr>
              <a:t>	</a:t>
            </a:r>
            <a:r>
              <a:rPr lang="en-US" sz="2400" smtClean="0">
                <a:latin typeface="Segoe UI Light" panose="020B0502040204020203" pitchFamily="34" charset="0"/>
                <a:cs typeface="Segoe UI Light" panose="020B0502040204020203" pitchFamily="34" charset="0"/>
              </a:rPr>
              <a:t>	</a:t>
            </a:r>
            <a:r>
              <a:rPr lang="en-US" sz="2400">
                <a:latin typeface="Segoe UI Light" panose="020B0502040204020203" pitchFamily="34" charset="0"/>
                <a:cs typeface="Segoe UI Light" panose="020B0502040204020203" pitchFamily="34" charset="0"/>
              </a:rPr>
              <a:t>- Session: giúp quản lý trạng thái của người dùng khi họ truy cập website. Các thông tin này được lưu trữ (và mã hóa) trong một tập tin cookie.</a:t>
            </a:r>
            <a:endParaRPr lang="vi-VN" sz="240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4167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40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nodeType="withEffect">
                                  <p:stCondLst>
                                    <p:cond delay="80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0" presetClass="entr" presetSubtype="0" fill="hold" nodeType="withEffect">
                                  <p:stCondLst>
                                    <p:cond delay="120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fade">
                                      <p:cBhvr>
                                        <p:cTn id="16" dur="500"/>
                                        <p:tgtEl>
                                          <p:spTgt spid="1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4">
                                            <p:txEl>
                                              <p:pRg st="2" end="2"/>
                                            </p:txEl>
                                          </p:spTgt>
                                        </p:tgtEl>
                                      </p:cBhvr>
                                    </p:animEffect>
                                    <p:set>
                                      <p:cBhvr>
                                        <p:cTn id="21" dur="1" fill="hold">
                                          <p:stCondLst>
                                            <p:cond delay="499"/>
                                          </p:stCondLst>
                                        </p:cTn>
                                        <p:tgtEl>
                                          <p:spTgt spid="14">
                                            <p:txEl>
                                              <p:pRg st="2" end="2"/>
                                            </p:txEl>
                                          </p:spTgt>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4">
                                            <p:txEl>
                                              <p:pRg st="3" end="3"/>
                                            </p:txEl>
                                          </p:spTgt>
                                        </p:tgtEl>
                                      </p:cBhvr>
                                    </p:animEffect>
                                    <p:set>
                                      <p:cBhvr>
                                        <p:cTn id="24" dur="1" fill="hold">
                                          <p:stCondLst>
                                            <p:cond delay="499"/>
                                          </p:stCondLst>
                                        </p:cTn>
                                        <p:tgtEl>
                                          <p:spTgt spid="14">
                                            <p:txEl>
                                              <p:pRg st="3" end="3"/>
                                            </p:txEl>
                                          </p:spTgt>
                                        </p:tgtEl>
                                        <p:attrNameLst>
                                          <p:attrName>style.visibility</p:attrName>
                                        </p:attrNameLst>
                                      </p:cBhvr>
                                      <p:to>
                                        <p:strVal val="hidden"/>
                                      </p:to>
                                    </p:set>
                                  </p:childTnLst>
                                </p:cTn>
                              </p:par>
                              <p:par>
                                <p:cTn id="25" presetID="10" presetClass="entr" presetSubtype="0" fill="hold" grpId="0" nodeType="withEffect">
                                  <p:stCondLst>
                                    <p:cond delay="5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Các helper và plugin</a:t>
            </a:r>
            <a:endParaRPr lang="en-US">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idx="1"/>
          </p:nvPr>
        </p:nvSpPr>
        <p:spPr/>
        <p:txBody>
          <a:bodyPr/>
          <a:lstStyle/>
          <a:p>
            <a:pPr algn="ctr"/>
            <a:r>
              <a:rPr lang="en-US" smtClean="0">
                <a:latin typeface="Segoe UI Light" panose="020B0502040204020203" pitchFamily="34" charset="0"/>
                <a:cs typeface="Segoe UI Light" panose="020B0502040204020203" pitchFamily="34" charset="0"/>
              </a:rPr>
              <a:t>Helper</a:t>
            </a:r>
            <a:endParaRPr lang="en-US">
              <a:latin typeface="Segoe UI Light" panose="020B0502040204020203" pitchFamily="34" charset="0"/>
              <a:cs typeface="Segoe UI Light" panose="020B0502040204020203" pitchFamily="34" charset="0"/>
            </a:endParaRPr>
          </a:p>
        </p:txBody>
      </p:sp>
      <p:sp>
        <p:nvSpPr>
          <p:cNvPr id="4" name="Content Placeholder 3"/>
          <p:cNvSpPr>
            <a:spLocks noGrp="1"/>
          </p:cNvSpPr>
          <p:nvPr>
            <p:ph sz="half" idx="2"/>
          </p:nvPr>
        </p:nvSpPr>
        <p:spPr/>
        <p:txBody>
          <a:bodyPr>
            <a:normAutofit/>
          </a:bodyPr>
          <a:lstStyle/>
          <a:p>
            <a:pPr marL="0" indent="0">
              <a:buNone/>
            </a:pPr>
            <a:r>
              <a:rPr lang="en-US" smtClean="0">
                <a:latin typeface="Segoe UI Light" panose="020B0502040204020203" pitchFamily="34" charset="0"/>
                <a:cs typeface="Segoe UI Light" panose="020B0502040204020203" pitchFamily="34" charset="0"/>
              </a:rPr>
              <a:t>- Là </a:t>
            </a:r>
            <a:r>
              <a:rPr lang="en-US">
                <a:latin typeface="Segoe UI Light" panose="020B0502040204020203" pitchFamily="34" charset="0"/>
                <a:cs typeface="Segoe UI Light" panose="020B0502040204020203" pitchFamily="34" charset="0"/>
              </a:rPr>
              <a:t>tập hợp những hàm tiện ích được xây dựng nhằm hỗ trợ lập trình viên thực hiện một số công việc nào </a:t>
            </a:r>
            <a:r>
              <a:rPr lang="en-US" smtClean="0">
                <a:latin typeface="Segoe UI Light" panose="020B0502040204020203" pitchFamily="34" charset="0"/>
                <a:cs typeface="Segoe UI Light" panose="020B0502040204020203" pitchFamily="34" charset="0"/>
              </a:rPr>
              <a:t>đó.</a:t>
            </a:r>
          </a:p>
          <a:p>
            <a:pPr marL="0" indent="0">
              <a:buNone/>
            </a:pPr>
            <a:r>
              <a:rPr lang="en-US" smtClean="0">
                <a:latin typeface="Segoe UI Light" panose="020B0502040204020203" pitchFamily="34" charset="0"/>
                <a:cs typeface="Segoe UI Light" panose="020B0502040204020203" pitchFamily="34" charset="0"/>
              </a:rPr>
              <a:t>- </a:t>
            </a:r>
            <a:r>
              <a:rPr lang="en-US">
                <a:latin typeface="Segoe UI Light" panose="020B0502040204020203" pitchFamily="34" charset="0"/>
                <a:cs typeface="Segoe UI Light" panose="020B0502040204020203" pitchFamily="34" charset="0"/>
              </a:rPr>
              <a:t>Chẳng hạn, URL Helper giúp tạo liên kết, Form Helper giúp tạo form, Cookie Helper giúp xử lý cookie…</a:t>
            </a:r>
          </a:p>
        </p:txBody>
      </p:sp>
      <p:sp>
        <p:nvSpPr>
          <p:cNvPr id="5" name="Text Placeholder 4"/>
          <p:cNvSpPr>
            <a:spLocks noGrp="1"/>
          </p:cNvSpPr>
          <p:nvPr>
            <p:ph type="body" sz="quarter" idx="3"/>
          </p:nvPr>
        </p:nvSpPr>
        <p:spPr/>
        <p:txBody>
          <a:bodyPr/>
          <a:lstStyle/>
          <a:p>
            <a:pPr algn="ctr"/>
            <a:r>
              <a:rPr lang="en-US" smtClean="0">
                <a:latin typeface="Segoe UI Light" panose="020B0502040204020203" pitchFamily="34" charset="0"/>
                <a:cs typeface="Segoe UI Light" panose="020B0502040204020203" pitchFamily="34" charset="0"/>
              </a:rPr>
              <a:t>Plugin</a:t>
            </a:r>
            <a:endParaRPr lang="en-US">
              <a:latin typeface="Segoe UI Light" panose="020B0502040204020203" pitchFamily="34" charset="0"/>
              <a:cs typeface="Segoe UI Light" panose="020B0502040204020203" pitchFamily="34" charset="0"/>
            </a:endParaRPr>
          </a:p>
        </p:txBody>
      </p:sp>
      <p:sp>
        <p:nvSpPr>
          <p:cNvPr id="6" name="Content Placeholder 5"/>
          <p:cNvSpPr>
            <a:spLocks noGrp="1"/>
          </p:cNvSpPr>
          <p:nvPr>
            <p:ph sz="quarter" idx="4"/>
          </p:nvPr>
        </p:nvSpPr>
        <p:spPr/>
        <p:txBody>
          <a:bodyPr>
            <a:normAutofit/>
          </a:bodyPr>
          <a:lstStyle/>
          <a:p>
            <a:pPr marL="0" indent="0">
              <a:buNone/>
            </a:pPr>
            <a:r>
              <a:rPr lang="en-US" smtClean="0">
                <a:latin typeface="Segoe UI Light" panose="020B0502040204020203" pitchFamily="34" charset="0"/>
                <a:cs typeface="Segoe UI Light" panose="020B0502040204020203" pitchFamily="34" charset="0"/>
              </a:rPr>
              <a:t>- Có chức năng tương </a:t>
            </a:r>
            <a:r>
              <a:rPr lang="en-US">
                <a:latin typeface="Segoe UI Light" panose="020B0502040204020203" pitchFamily="34" charset="0"/>
                <a:cs typeface="Segoe UI Light" panose="020B0502040204020203" pitchFamily="34" charset="0"/>
              </a:rPr>
              <a:t>tự như helper. Điểm khác biệt là plugin thường chỉ có duy nhất một hàm, trong khi helper là tập hợp các hàm cùng thực hiện một loại tác vụ nào đó.</a:t>
            </a:r>
          </a:p>
        </p:txBody>
      </p:sp>
    </p:spTree>
    <p:extLst>
      <p:ext uri="{BB962C8B-B14F-4D97-AF65-F5344CB8AC3E}">
        <p14:creationId xmlns:p14="http://schemas.microsoft.com/office/powerpoint/2010/main" val="90508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Bảo mật</a:t>
            </a:r>
            <a:endParaRPr lang="en-US">
              <a:latin typeface="Segoe UI Light" panose="020B0502040204020203" pitchFamily="34" charset="0"/>
              <a:cs typeface="Segoe UI Light" panose="020B0502040204020203" pitchFamily="34" charset="0"/>
            </a:endParaRPr>
          </a:p>
        </p:txBody>
      </p:sp>
      <p:sp>
        <p:nvSpPr>
          <p:cNvPr id="3" name="TextBox 2"/>
          <p:cNvSpPr txBox="1"/>
          <p:nvPr/>
        </p:nvSpPr>
        <p:spPr>
          <a:xfrm>
            <a:off x="1396146" y="1772816"/>
            <a:ext cx="9396534" cy="3379387"/>
          </a:xfrm>
          <a:prstGeom prst="rect">
            <a:avLst/>
          </a:prstGeom>
          <a:noFill/>
        </p:spPr>
        <p:txBody>
          <a:bodyPr wrap="square" rtlCol="0">
            <a:spAutoFit/>
          </a:bodyPr>
          <a:lstStyle/>
          <a:p>
            <a:r>
              <a:rPr lang="en-US" sz="2400" smtClean="0">
                <a:latin typeface="Segoe UI Light" panose="020B0502040204020203" pitchFamily="34" charset="0"/>
                <a:cs typeface="Segoe UI Light" panose="020B0502040204020203" pitchFamily="34" charset="0"/>
              </a:rPr>
              <a:t>	Cơ </a:t>
            </a:r>
            <a:r>
              <a:rPr lang="en-US" sz="2400">
                <a:latin typeface="Segoe UI Light" panose="020B0502040204020203" pitchFamily="34" charset="0"/>
                <a:cs typeface="Segoe UI Light" panose="020B0502040204020203" pitchFamily="34" charset="0"/>
              </a:rPr>
              <a:t>chế bảo mật chặt chẽ của CodeIgniter giúp lập trình viên có thể yên tâm khi xây dựng ứng dụng. </a:t>
            </a:r>
            <a:endParaRPr lang="en-US" sz="2400" smtClean="0">
              <a:latin typeface="Segoe UI Light" panose="020B0502040204020203" pitchFamily="34" charset="0"/>
              <a:cs typeface="Segoe UI Light" panose="020B0502040204020203" pitchFamily="34" charset="0"/>
            </a:endParaRPr>
          </a:p>
          <a:p>
            <a:r>
              <a:rPr lang="en-US" sz="2400">
                <a:latin typeface="Segoe UI Light" panose="020B0502040204020203" pitchFamily="34" charset="0"/>
                <a:cs typeface="Segoe UI Light" panose="020B0502040204020203" pitchFamily="34" charset="0"/>
              </a:rPr>
              <a:t>	</a:t>
            </a:r>
            <a:r>
              <a:rPr lang="en-US" sz="2400" smtClean="0">
                <a:latin typeface="Segoe UI Light" panose="020B0502040204020203" pitchFamily="34" charset="0"/>
                <a:cs typeface="Segoe UI Light" panose="020B0502040204020203" pitchFamily="34" charset="0"/>
              </a:rPr>
              <a:t>Để </a:t>
            </a:r>
            <a:r>
              <a:rPr lang="en-US" sz="2400">
                <a:latin typeface="Segoe UI Light" panose="020B0502040204020203" pitchFamily="34" charset="0"/>
                <a:cs typeface="Segoe UI Light" panose="020B0502040204020203" pitchFamily="34" charset="0"/>
              </a:rPr>
              <a:t>phòng ngừa các phương thức tấn công phổ biến như XSS hay SQL Injection, CodeIgniter chỉ cho phép các ký tự sau xuất hiện trong URI</a:t>
            </a:r>
            <a:r>
              <a:rPr lang="en-US" sz="2400" smtClean="0">
                <a:latin typeface="Segoe UI Light" panose="020B0502040204020203" pitchFamily="34" charset="0"/>
                <a:cs typeface="Segoe UI Light" panose="020B0502040204020203" pitchFamily="34" charset="0"/>
              </a:rPr>
              <a:t>:</a:t>
            </a:r>
            <a:endParaRPr lang="vi-VN" sz="2400">
              <a:latin typeface="Segoe UI Light" panose="020B0502040204020203" pitchFamily="34" charset="0"/>
              <a:cs typeface="Segoe UI Light" panose="020B0502040204020203" pitchFamily="34" charset="0"/>
            </a:endParaRPr>
          </a:p>
          <a:p>
            <a:pPr lvl="0" fontAlgn="base"/>
            <a:r>
              <a:rPr lang="en-US" sz="2400" smtClean="0">
                <a:latin typeface="Segoe UI Light" panose="020B0502040204020203" pitchFamily="34" charset="0"/>
                <a:cs typeface="Segoe UI Light" panose="020B0502040204020203" pitchFamily="34" charset="0"/>
              </a:rPr>
              <a:t>	- Dữ </a:t>
            </a:r>
            <a:r>
              <a:rPr lang="en-US" sz="2400">
                <a:latin typeface="Segoe UI Light" panose="020B0502040204020203" pitchFamily="34" charset="0"/>
                <a:cs typeface="Segoe UI Light" panose="020B0502040204020203" pitchFamily="34" charset="0"/>
              </a:rPr>
              <a:t>liệu kiểu số và chữ.</a:t>
            </a:r>
            <a:endParaRPr lang="vi-VN" sz="2400">
              <a:latin typeface="Segoe UI Light" panose="020B0502040204020203" pitchFamily="34" charset="0"/>
              <a:cs typeface="Segoe UI Light" panose="020B0502040204020203" pitchFamily="34" charset="0"/>
            </a:endParaRPr>
          </a:p>
          <a:p>
            <a:pPr lvl="0" fontAlgn="base"/>
            <a:r>
              <a:rPr lang="en-US" sz="2400" smtClean="0">
                <a:latin typeface="Segoe UI Light" panose="020B0502040204020203" pitchFamily="34" charset="0"/>
                <a:cs typeface="Segoe UI Light" panose="020B0502040204020203" pitchFamily="34" charset="0"/>
              </a:rPr>
              <a:t>	- Dấu </a:t>
            </a:r>
            <a:r>
              <a:rPr lang="en-US" sz="2400">
                <a:latin typeface="Segoe UI Light" panose="020B0502040204020203" pitchFamily="34" charset="0"/>
                <a:cs typeface="Segoe UI Light" panose="020B0502040204020203" pitchFamily="34" charset="0"/>
              </a:rPr>
              <a:t>ngã ~, dấu chấm (.), dấu hai chấm (:), dấu gạch ngang (-), dấu gạch dưới (_).</a:t>
            </a:r>
            <a:endParaRPr lang="vi-VN" sz="2400">
              <a:latin typeface="Segoe UI Light" panose="020B0502040204020203" pitchFamily="34" charset="0"/>
              <a:cs typeface="Segoe UI Light" panose="020B0502040204020203" pitchFamily="34" charset="0"/>
            </a:endParaRPr>
          </a:p>
          <a:p>
            <a:pPr>
              <a:lnSpc>
                <a:spcPct val="90000"/>
              </a:lnSpc>
            </a:pPr>
            <a:endParaRPr lang="vi-VN" sz="240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1614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p:cNvSpPr txBox="1">
            <a:spLocks/>
          </p:cNvSpPr>
          <p:nvPr/>
        </p:nvSpPr>
        <p:spPr>
          <a:xfrm>
            <a:off x="2349996" y="1916832"/>
            <a:ext cx="8316416" cy="3888432"/>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None/>
            </a:pPr>
            <a:r>
              <a:rPr lang="en-US" sz="2800" smtClean="0">
                <a:latin typeface="Segoe UI Light" panose="020B0502040204020203" pitchFamily="34" charset="0"/>
                <a:cs typeface="Segoe UI Light" panose="020B0502040204020203" pitchFamily="34" charset="0"/>
              </a:rPr>
              <a:t>1. Giới thiệu:</a:t>
            </a:r>
          </a:p>
          <a:p>
            <a:pPr lvl="2">
              <a:buFont typeface="Wingdings" panose="05000000000000000000" pitchFamily="2" charset="2"/>
              <a:buChar char="Ø"/>
            </a:pPr>
            <a:r>
              <a:rPr lang="en-US" sz="2400" smtClean="0">
                <a:latin typeface="Segoe UI Light" panose="020B0502040204020203" pitchFamily="34" charset="0"/>
                <a:cs typeface="Segoe UI Light" panose="020B0502040204020203" pitchFamily="34" charset="0"/>
              </a:rPr>
              <a:t> Giới thiệu đề tài</a:t>
            </a:r>
          </a:p>
          <a:p>
            <a:pPr lvl="2">
              <a:buFont typeface="Wingdings" panose="05000000000000000000" pitchFamily="2" charset="2"/>
              <a:buChar char="Ø"/>
            </a:pPr>
            <a:r>
              <a:rPr lang="en-US" sz="2400">
                <a:latin typeface="Segoe UI Light" panose="020B0502040204020203" pitchFamily="34" charset="0"/>
                <a:cs typeface="Segoe UI Light" panose="020B0502040204020203" pitchFamily="34" charset="0"/>
              </a:rPr>
              <a:t> </a:t>
            </a:r>
            <a:r>
              <a:rPr lang="en-US" sz="2400" smtClean="0">
                <a:latin typeface="Segoe UI Light" panose="020B0502040204020203" pitchFamily="34" charset="0"/>
                <a:cs typeface="Segoe UI Light" panose="020B0502040204020203" pitchFamily="34" charset="0"/>
              </a:rPr>
              <a:t>Lý do chọn đề tài</a:t>
            </a:r>
          </a:p>
          <a:p>
            <a:pPr marL="45720" indent="0">
              <a:buNone/>
            </a:pPr>
            <a:r>
              <a:rPr lang="en-US" sz="2800" smtClean="0">
                <a:latin typeface="Segoe UI Light" panose="020B0502040204020203" pitchFamily="34" charset="0"/>
                <a:cs typeface="Segoe UI Light" panose="020B0502040204020203" pitchFamily="34" charset="0"/>
              </a:rPr>
              <a:t>2. Mục tiêu và phạm vi đề tài:</a:t>
            </a:r>
          </a:p>
          <a:p>
            <a:pPr lvl="2">
              <a:buFont typeface="Wingdings" panose="05000000000000000000" pitchFamily="2" charset="2"/>
              <a:buChar char="Ø"/>
            </a:pPr>
            <a:r>
              <a:rPr lang="en-US" sz="2400" smtClean="0">
                <a:latin typeface="Segoe UI Light" panose="020B0502040204020203" pitchFamily="34" charset="0"/>
                <a:cs typeface="Segoe UI Light" panose="020B0502040204020203" pitchFamily="34" charset="0"/>
              </a:rPr>
              <a:t> Mục tiêu đề tài</a:t>
            </a:r>
            <a:endParaRPr lang="en-US" sz="2400">
              <a:latin typeface="Segoe UI Light" panose="020B0502040204020203" pitchFamily="34" charset="0"/>
              <a:cs typeface="Segoe UI Light" panose="020B0502040204020203" pitchFamily="34" charset="0"/>
            </a:endParaRPr>
          </a:p>
          <a:p>
            <a:pPr lvl="2">
              <a:buFont typeface="Wingdings" panose="05000000000000000000" pitchFamily="2" charset="2"/>
              <a:buChar char="Ø"/>
            </a:pPr>
            <a:r>
              <a:rPr lang="en-US" sz="2400">
                <a:latin typeface="Segoe UI Light" panose="020B0502040204020203" pitchFamily="34" charset="0"/>
                <a:cs typeface="Segoe UI Light" panose="020B0502040204020203" pitchFamily="34" charset="0"/>
              </a:rPr>
              <a:t> </a:t>
            </a:r>
            <a:r>
              <a:rPr lang="en-US" sz="2400" smtClean="0">
                <a:latin typeface="Segoe UI Light" panose="020B0502040204020203" pitchFamily="34" charset="0"/>
                <a:cs typeface="Segoe UI Light" panose="020B0502040204020203" pitchFamily="34" charset="0"/>
              </a:rPr>
              <a:t>Các yêu cầu xử lý nghiệp vụ</a:t>
            </a:r>
            <a:endParaRPr lang="en-US" sz="2400">
              <a:latin typeface="Segoe UI Light" panose="020B0502040204020203" pitchFamily="34" charset="0"/>
              <a:cs typeface="Segoe UI Light" panose="020B0502040204020203" pitchFamily="34" charset="0"/>
            </a:endParaRPr>
          </a:p>
          <a:p>
            <a:pPr marL="45720" indent="0">
              <a:buNone/>
            </a:pPr>
            <a:endParaRPr lang="en-US" sz="2800">
              <a:latin typeface="Segoe UI Light" panose="020B0502040204020203" pitchFamily="34" charset="0"/>
              <a:cs typeface="Segoe UI Light" panose="020B0502040204020203" pitchFamily="34" charset="0"/>
            </a:endParaRPr>
          </a:p>
        </p:txBody>
      </p:sp>
      <p:sp>
        <p:nvSpPr>
          <p:cNvPr id="13" name="Title 12"/>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CHƯƠNG 2: TỔNG QUAN</a:t>
            </a:r>
            <a:endParaRPr lang="en-US">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9860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09A44C-857D-42FD-9219-94A36248C2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Chalkboard education presentation (widescreen)</Template>
  <TotalTime>0</TotalTime>
  <Words>1954</Words>
  <Application>Microsoft Office PowerPoint</Application>
  <PresentationFormat>Custom</PresentationFormat>
  <Paragraphs>886</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Consolas</vt:lpstr>
      <vt:lpstr>Corbel</vt:lpstr>
      <vt:lpstr>Segoe UI Light</vt:lpstr>
      <vt:lpstr>Tahoma</vt:lpstr>
      <vt:lpstr>Times New Roman</vt:lpstr>
      <vt:lpstr>Verdana</vt:lpstr>
      <vt:lpstr>Wingdings</vt:lpstr>
      <vt:lpstr>Wingdings 3</vt:lpstr>
      <vt:lpstr>Chalkboard 16x9</vt:lpstr>
      <vt:lpstr>   TÌM HIỂU CODEIGNITER, ỨNG DỤNG   XÂY DỰNG WEBSITE MUA BÁN MÁY TÍNH</vt:lpstr>
      <vt:lpstr>Nội dung đề tài gồm 5 phần:</vt:lpstr>
      <vt:lpstr>CHƯƠNG 1: CODEIGNITER</vt:lpstr>
      <vt:lpstr>PowerPoint Presentation</vt:lpstr>
      <vt:lpstr>Sơ đồ thể hiện dòng chảy dữ liệu trong CodeIgniter</vt:lpstr>
      <vt:lpstr>PowerPoint Presentation</vt:lpstr>
      <vt:lpstr>Các helper và plugin</vt:lpstr>
      <vt:lpstr>Bảo mật</vt:lpstr>
      <vt:lpstr>CHƯƠNG 2: TỔNG QUAN</vt:lpstr>
      <vt:lpstr>Yêu cầu xử lý nghiệp vụ</vt:lpstr>
      <vt:lpstr>CHƯƠNG 2: TỔNG QUAN</vt:lpstr>
      <vt:lpstr>CHƯƠNG 3: PHÂN TÍCH HỆ THỐNG</vt:lpstr>
      <vt:lpstr>Mô hình dòng dữ liệu</vt:lpstr>
      <vt:lpstr>Mô hình phân cấp chức năng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2014-06-17T08:46:51Z</dcterms:created>
  <dcterms:modified xsi:type="dcterms:W3CDTF">2014-06-20T04:22:15Z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TC028048469991</vt:lpwstr>
  </property>
</Properties>
</file>