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9/26/2019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967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9/26/2019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183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9/26/2019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51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9/26/2019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1914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9/26/2019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073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9/26/2019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37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9/26/2019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607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9/26/2019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407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9/26/2019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562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9/26/2019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02564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9/26/2019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5438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9/26/2019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30507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704" r:id="rId5"/>
    <p:sldLayoutId id="2147483698" r:id="rId6"/>
    <p:sldLayoutId id="2147483699" r:id="rId7"/>
    <p:sldLayoutId id="2147483700" r:id="rId8"/>
    <p:sldLayoutId id="2147483703" r:id="rId9"/>
    <p:sldLayoutId id="2147483701" r:id="rId10"/>
    <p:sldLayoutId id="2147483702"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animal, water, invertebrate&#10;&#10;Description automatically generated">
            <a:extLst>
              <a:ext uri="{FF2B5EF4-FFF2-40B4-BE49-F238E27FC236}">
                <a16:creationId xmlns:a16="http://schemas.microsoft.com/office/drawing/2014/main" id="{823CDA1F-9F03-4E6D-99B1-14272524C6B0}"/>
              </a:ext>
            </a:extLst>
          </p:cNvPr>
          <p:cNvPicPr>
            <a:picLocks noChangeAspect="1"/>
          </p:cNvPicPr>
          <p:nvPr/>
        </p:nvPicPr>
        <p:blipFill rotWithShape="1">
          <a:blip r:embed="rId2"/>
          <a:srcRect/>
          <a:stretch/>
        </p:blipFill>
        <p:spPr>
          <a:xfrm>
            <a:off x="-1" y="10"/>
            <a:ext cx="12191999" cy="6857990"/>
          </a:xfrm>
          <a:prstGeom prst="rect">
            <a:avLst/>
          </a:prstGeom>
        </p:spPr>
      </p:pic>
      <p:sp>
        <p:nvSpPr>
          <p:cNvPr id="26"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6FBE4F-4BCD-4934-B59B-1F6AC1FB7483}"/>
              </a:ext>
            </a:extLst>
          </p:cNvPr>
          <p:cNvSpPr>
            <a:spLocks noGrp="1"/>
          </p:cNvSpPr>
          <p:nvPr>
            <p:ph type="ctrTitle"/>
          </p:nvPr>
        </p:nvSpPr>
        <p:spPr>
          <a:xfrm>
            <a:off x="735791" y="3118982"/>
            <a:ext cx="6470692" cy="1441768"/>
          </a:xfrm>
        </p:spPr>
        <p:txBody>
          <a:bodyPr>
            <a:normAutofit/>
          </a:bodyPr>
          <a:lstStyle/>
          <a:p>
            <a:r>
              <a:rPr lang="en-SG" sz="4800" dirty="0">
                <a:solidFill>
                  <a:schemeClr val="tx1"/>
                </a:solidFill>
              </a:rPr>
              <a:t>Ways to increase SAT Participation in Oklahoma</a:t>
            </a:r>
          </a:p>
        </p:txBody>
      </p:sp>
      <p:sp>
        <p:nvSpPr>
          <p:cNvPr id="3" name="Subtitle 2">
            <a:extLst>
              <a:ext uri="{FF2B5EF4-FFF2-40B4-BE49-F238E27FC236}">
                <a16:creationId xmlns:a16="http://schemas.microsoft.com/office/drawing/2014/main" id="{1B918DF3-48CA-4EFC-BCC9-E026B1717FA6}"/>
              </a:ext>
            </a:extLst>
          </p:cNvPr>
          <p:cNvSpPr>
            <a:spLocks noGrp="1"/>
          </p:cNvSpPr>
          <p:nvPr>
            <p:ph type="subTitle" idx="1"/>
          </p:nvPr>
        </p:nvSpPr>
        <p:spPr>
          <a:xfrm>
            <a:off x="735791" y="4735799"/>
            <a:ext cx="6470693" cy="605256"/>
          </a:xfrm>
        </p:spPr>
        <p:txBody>
          <a:bodyPr>
            <a:normAutofit/>
          </a:bodyPr>
          <a:lstStyle/>
          <a:p>
            <a:endParaRPr lang="en-SG" dirty="0"/>
          </a:p>
        </p:txBody>
      </p:sp>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829746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159B-68B2-48D9-8790-BDCD30591A0B}"/>
              </a:ext>
            </a:extLst>
          </p:cNvPr>
          <p:cNvSpPr>
            <a:spLocks noGrp="1"/>
          </p:cNvSpPr>
          <p:nvPr>
            <p:ph type="title"/>
          </p:nvPr>
        </p:nvSpPr>
        <p:spPr/>
        <p:txBody>
          <a:bodyPr/>
          <a:lstStyle/>
          <a:p>
            <a:r>
              <a:rPr lang="en-SG" dirty="0"/>
              <a:t>Background information</a:t>
            </a:r>
          </a:p>
        </p:txBody>
      </p:sp>
      <p:sp>
        <p:nvSpPr>
          <p:cNvPr id="3" name="Content Placeholder 2">
            <a:extLst>
              <a:ext uri="{FF2B5EF4-FFF2-40B4-BE49-F238E27FC236}">
                <a16:creationId xmlns:a16="http://schemas.microsoft.com/office/drawing/2014/main" id="{CA6381A7-C5B7-4A57-AE8C-6827D8838382}"/>
              </a:ext>
            </a:extLst>
          </p:cNvPr>
          <p:cNvSpPr>
            <a:spLocks noGrp="1"/>
          </p:cNvSpPr>
          <p:nvPr>
            <p:ph idx="1"/>
          </p:nvPr>
        </p:nvSpPr>
        <p:spPr/>
        <p:txBody>
          <a:bodyPr/>
          <a:lstStyle/>
          <a:p>
            <a:pPr marL="457200" indent="-457200">
              <a:buFont typeface="+mj-lt"/>
              <a:buAutoNum type="arabicPeriod"/>
            </a:pPr>
            <a:r>
              <a:rPr lang="en-SG" dirty="0"/>
              <a:t>Oklahoma has a low SAT participation rate for the SAT in both 2017 and 2018.</a:t>
            </a:r>
          </a:p>
          <a:p>
            <a:pPr marL="457200" indent="-457200">
              <a:buFont typeface="+mj-lt"/>
              <a:buAutoNum type="arabicPeriod"/>
            </a:pPr>
            <a:r>
              <a:rPr lang="en-SG" dirty="0"/>
              <a:t>However, Oklahoma boasts a 100 participation for the ACT exam in both 2017 and 2018.</a:t>
            </a:r>
          </a:p>
          <a:p>
            <a:pPr marL="457200" indent="-457200">
              <a:buFont typeface="+mj-lt"/>
              <a:buAutoNum type="arabicPeriod"/>
            </a:pPr>
            <a:r>
              <a:rPr lang="en-SG" dirty="0"/>
              <a:t>The five districts in Oklahoma has a choice to take either the SAT or ACT.</a:t>
            </a:r>
          </a:p>
          <a:p>
            <a:pPr marL="457200" indent="-457200">
              <a:buFont typeface="+mj-lt"/>
              <a:buAutoNum type="arabicPeriod"/>
            </a:pPr>
            <a:endParaRPr lang="en-SG" dirty="0"/>
          </a:p>
          <a:p>
            <a:pPr marL="457200" indent="-457200">
              <a:buFont typeface="+mj-lt"/>
              <a:buAutoNum type="arabicPeriod"/>
            </a:pPr>
            <a:endParaRPr lang="en-SG" dirty="0"/>
          </a:p>
        </p:txBody>
      </p:sp>
    </p:spTree>
    <p:extLst>
      <p:ext uri="{BB962C8B-B14F-4D97-AF65-F5344CB8AC3E}">
        <p14:creationId xmlns:p14="http://schemas.microsoft.com/office/powerpoint/2010/main" val="573561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DB79-B08E-41F8-9537-621697DA8DFA}"/>
              </a:ext>
            </a:extLst>
          </p:cNvPr>
          <p:cNvSpPr>
            <a:spLocks noGrp="1"/>
          </p:cNvSpPr>
          <p:nvPr>
            <p:ph type="title"/>
          </p:nvPr>
        </p:nvSpPr>
        <p:spPr/>
        <p:txBody>
          <a:bodyPr/>
          <a:lstStyle/>
          <a:p>
            <a:r>
              <a:rPr lang="en-SG" dirty="0"/>
              <a:t>Why is this?</a:t>
            </a:r>
          </a:p>
        </p:txBody>
      </p:sp>
      <p:sp>
        <p:nvSpPr>
          <p:cNvPr id="3" name="Content Placeholder 2">
            <a:extLst>
              <a:ext uri="{FF2B5EF4-FFF2-40B4-BE49-F238E27FC236}">
                <a16:creationId xmlns:a16="http://schemas.microsoft.com/office/drawing/2014/main" id="{4C8F84D3-69A8-4D1C-A065-483A605C6FF1}"/>
              </a:ext>
            </a:extLst>
          </p:cNvPr>
          <p:cNvSpPr>
            <a:spLocks noGrp="1"/>
          </p:cNvSpPr>
          <p:nvPr>
            <p:ph idx="1"/>
          </p:nvPr>
        </p:nvSpPr>
        <p:spPr/>
        <p:txBody>
          <a:bodyPr/>
          <a:lstStyle/>
          <a:p>
            <a:pPr marL="457200" indent="-457200">
              <a:buFont typeface="+mj-lt"/>
              <a:buAutoNum type="arabicPeriod"/>
            </a:pPr>
            <a:r>
              <a:rPr lang="en-SG" dirty="0"/>
              <a:t>All Districts in Oklahoma choose to let their students take the ACT over the SAT.</a:t>
            </a:r>
          </a:p>
          <a:p>
            <a:pPr marL="457200" indent="-457200">
              <a:buFont typeface="+mj-lt"/>
              <a:buAutoNum type="arabicPeriod"/>
            </a:pPr>
            <a:r>
              <a:rPr lang="en-SG" dirty="0"/>
              <a:t>Students have to take SAT on their own if they want to.</a:t>
            </a:r>
          </a:p>
          <a:p>
            <a:pPr marL="457200" indent="-457200">
              <a:buFont typeface="+mj-lt"/>
              <a:buAutoNum type="arabicPeriod"/>
            </a:pPr>
            <a:r>
              <a:rPr lang="en-SG" dirty="0"/>
              <a:t>SAT are administered on weekends which are inaccessible to some students due to religious reasons etc.</a:t>
            </a:r>
          </a:p>
          <a:p>
            <a:pPr marL="457200" indent="-457200">
              <a:buFont typeface="+mj-lt"/>
              <a:buAutoNum type="arabicPeriod"/>
            </a:pPr>
            <a:r>
              <a:rPr lang="en-SG" dirty="0"/>
              <a:t>ACT was much more convenient an exam to take.</a:t>
            </a:r>
          </a:p>
          <a:p>
            <a:pPr marL="457200" indent="-457200">
              <a:buFont typeface="+mj-lt"/>
              <a:buAutoNum type="arabicPeriod"/>
            </a:pPr>
            <a:endParaRPr lang="en-SG" dirty="0"/>
          </a:p>
        </p:txBody>
      </p:sp>
    </p:spTree>
    <p:extLst>
      <p:ext uri="{BB962C8B-B14F-4D97-AF65-F5344CB8AC3E}">
        <p14:creationId xmlns:p14="http://schemas.microsoft.com/office/powerpoint/2010/main" val="1139725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2E79-A102-40DB-8806-A6FC9596ED9A}"/>
              </a:ext>
            </a:extLst>
          </p:cNvPr>
          <p:cNvSpPr>
            <a:spLocks noGrp="1"/>
          </p:cNvSpPr>
          <p:nvPr>
            <p:ph type="title"/>
          </p:nvPr>
        </p:nvSpPr>
        <p:spPr/>
        <p:txBody>
          <a:bodyPr/>
          <a:lstStyle/>
          <a:p>
            <a:r>
              <a:rPr lang="en-SG" dirty="0"/>
              <a:t>Why the need to improve SAT Participation?</a:t>
            </a:r>
          </a:p>
        </p:txBody>
      </p:sp>
      <p:sp>
        <p:nvSpPr>
          <p:cNvPr id="3" name="Content Placeholder 2">
            <a:extLst>
              <a:ext uri="{FF2B5EF4-FFF2-40B4-BE49-F238E27FC236}">
                <a16:creationId xmlns:a16="http://schemas.microsoft.com/office/drawing/2014/main" id="{C7AE5AEE-5FF1-4583-859B-10CF2F8D1A40}"/>
              </a:ext>
            </a:extLst>
          </p:cNvPr>
          <p:cNvSpPr>
            <a:spLocks noGrp="1"/>
          </p:cNvSpPr>
          <p:nvPr>
            <p:ph idx="1"/>
          </p:nvPr>
        </p:nvSpPr>
        <p:spPr/>
        <p:txBody>
          <a:bodyPr/>
          <a:lstStyle/>
          <a:p>
            <a:pPr marL="457200" indent="-457200">
              <a:buFont typeface="+mj-lt"/>
              <a:buAutoNum type="arabicPeriod"/>
            </a:pPr>
            <a:r>
              <a:rPr lang="en-SG" dirty="0"/>
              <a:t>SAT fees are cheaper than ACT fees.</a:t>
            </a:r>
          </a:p>
          <a:p>
            <a:pPr marL="457200" indent="-457200">
              <a:buFont typeface="+mj-lt"/>
              <a:buAutoNum type="arabicPeriod"/>
            </a:pPr>
            <a:r>
              <a:rPr lang="en-SG" dirty="0"/>
              <a:t>More cost efficient to take SAT than ACT.</a:t>
            </a:r>
          </a:p>
          <a:p>
            <a:pPr marL="457200" indent="-457200">
              <a:buFont typeface="+mj-lt"/>
              <a:buAutoNum type="arabicPeriod"/>
            </a:pPr>
            <a:r>
              <a:rPr lang="en-SG" dirty="0"/>
              <a:t>More accessible for people in the lower income group.</a:t>
            </a:r>
          </a:p>
          <a:p>
            <a:pPr marL="457200" indent="-457200">
              <a:buFont typeface="+mj-lt"/>
              <a:buAutoNum type="arabicPeriod"/>
            </a:pPr>
            <a:r>
              <a:rPr lang="en-SG" dirty="0"/>
              <a:t>SAT getting more and more recognized compared to ACT (Number of SAT takers overtook ACT takers as of 2018, ACT has held the throne since 2012)</a:t>
            </a:r>
          </a:p>
        </p:txBody>
      </p:sp>
    </p:spTree>
    <p:extLst>
      <p:ext uri="{BB962C8B-B14F-4D97-AF65-F5344CB8AC3E}">
        <p14:creationId xmlns:p14="http://schemas.microsoft.com/office/powerpoint/2010/main" val="428212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1987F-66AB-49ED-8CAF-630551EEFF8C}"/>
              </a:ext>
            </a:extLst>
          </p:cNvPr>
          <p:cNvSpPr>
            <a:spLocks noGrp="1"/>
          </p:cNvSpPr>
          <p:nvPr>
            <p:ph type="title"/>
          </p:nvPr>
        </p:nvSpPr>
        <p:spPr/>
        <p:txBody>
          <a:bodyPr/>
          <a:lstStyle/>
          <a:p>
            <a:r>
              <a:rPr lang="en-SG" dirty="0"/>
              <a:t>Case Study </a:t>
            </a:r>
          </a:p>
        </p:txBody>
      </p:sp>
      <p:pic>
        <p:nvPicPr>
          <p:cNvPr id="7" name="Content Placeholder 6">
            <a:extLst>
              <a:ext uri="{FF2B5EF4-FFF2-40B4-BE49-F238E27FC236}">
                <a16:creationId xmlns:a16="http://schemas.microsoft.com/office/drawing/2014/main" id="{DDE2BE96-8A1E-4C23-B917-8C446C012104}"/>
              </a:ext>
            </a:extLst>
          </p:cNvPr>
          <p:cNvPicPr>
            <a:picLocks noGrp="1" noChangeAspect="1"/>
          </p:cNvPicPr>
          <p:nvPr>
            <p:ph idx="1"/>
          </p:nvPr>
        </p:nvPicPr>
        <p:blipFill>
          <a:blip r:embed="rId2"/>
          <a:stretch>
            <a:fillRect/>
          </a:stretch>
        </p:blipFill>
        <p:spPr>
          <a:xfrm>
            <a:off x="3054481" y="2108200"/>
            <a:ext cx="6143364" cy="3760788"/>
          </a:xfrm>
          <a:prstGeom prst="rect">
            <a:avLst/>
          </a:prstGeom>
        </p:spPr>
      </p:pic>
    </p:spTree>
    <p:extLst>
      <p:ext uri="{BB962C8B-B14F-4D97-AF65-F5344CB8AC3E}">
        <p14:creationId xmlns:p14="http://schemas.microsoft.com/office/powerpoint/2010/main" val="129397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C136-4A16-417F-9C68-9AD4F75B2FE8}"/>
              </a:ext>
            </a:extLst>
          </p:cNvPr>
          <p:cNvSpPr>
            <a:spLocks noGrp="1"/>
          </p:cNvSpPr>
          <p:nvPr>
            <p:ph type="title"/>
          </p:nvPr>
        </p:nvSpPr>
        <p:spPr/>
        <p:txBody>
          <a:bodyPr/>
          <a:lstStyle/>
          <a:p>
            <a:r>
              <a:rPr lang="en-SG" dirty="0"/>
              <a:t>Case Study(cont.)</a:t>
            </a:r>
          </a:p>
        </p:txBody>
      </p:sp>
      <p:sp>
        <p:nvSpPr>
          <p:cNvPr id="3" name="Content Placeholder 2">
            <a:extLst>
              <a:ext uri="{FF2B5EF4-FFF2-40B4-BE49-F238E27FC236}">
                <a16:creationId xmlns:a16="http://schemas.microsoft.com/office/drawing/2014/main" id="{8E10A707-19B5-46C9-91BB-4DE270D0B498}"/>
              </a:ext>
            </a:extLst>
          </p:cNvPr>
          <p:cNvSpPr>
            <a:spLocks noGrp="1"/>
          </p:cNvSpPr>
          <p:nvPr>
            <p:ph idx="1"/>
          </p:nvPr>
        </p:nvSpPr>
        <p:spPr/>
        <p:txBody>
          <a:bodyPr/>
          <a:lstStyle/>
          <a:p>
            <a:pPr marL="457200" indent="-457200">
              <a:buFont typeface="+mj-lt"/>
              <a:buAutoNum type="arabicPeriod"/>
            </a:pPr>
            <a:r>
              <a:rPr lang="en-SG" dirty="0"/>
              <a:t>As seen from above, Colorado and Illinois had low participation rates for 2017 and had a drastic increase to 100% participation rate in 2018</a:t>
            </a:r>
          </a:p>
          <a:p>
            <a:pPr marL="457200" indent="-457200">
              <a:buFont typeface="+mj-lt"/>
              <a:buAutoNum type="arabicPeriod"/>
            </a:pPr>
            <a:r>
              <a:rPr lang="en-SG" dirty="0"/>
              <a:t>It was made compulsory for students to take the SAT to qualify for college.</a:t>
            </a:r>
          </a:p>
          <a:p>
            <a:pPr marL="457200" indent="-457200">
              <a:buFont typeface="+mj-lt"/>
              <a:buAutoNum type="arabicPeriod"/>
            </a:pPr>
            <a:r>
              <a:rPr lang="en-SG" dirty="0"/>
              <a:t>Government policy.</a:t>
            </a:r>
          </a:p>
          <a:p>
            <a:pPr marL="457200" indent="-457200">
              <a:buFont typeface="+mj-lt"/>
              <a:buAutoNum type="arabicPeriod"/>
            </a:pPr>
            <a:r>
              <a:rPr lang="en-SG" dirty="0"/>
              <a:t>Henceforth, an effective policy through enforcing it.</a:t>
            </a:r>
          </a:p>
        </p:txBody>
      </p:sp>
    </p:spTree>
    <p:extLst>
      <p:ext uri="{BB962C8B-B14F-4D97-AF65-F5344CB8AC3E}">
        <p14:creationId xmlns:p14="http://schemas.microsoft.com/office/powerpoint/2010/main" val="148738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F22C-D6F6-46A4-B24D-56C6F90DB994}"/>
              </a:ext>
            </a:extLst>
          </p:cNvPr>
          <p:cNvSpPr>
            <a:spLocks noGrp="1"/>
          </p:cNvSpPr>
          <p:nvPr>
            <p:ph type="title"/>
          </p:nvPr>
        </p:nvSpPr>
        <p:spPr/>
        <p:txBody>
          <a:bodyPr/>
          <a:lstStyle/>
          <a:p>
            <a:r>
              <a:rPr lang="en-SG" dirty="0"/>
              <a:t>Ways to improve SAT participation in Oklahoma</a:t>
            </a:r>
          </a:p>
        </p:txBody>
      </p:sp>
      <p:sp>
        <p:nvSpPr>
          <p:cNvPr id="3" name="Content Placeholder 2">
            <a:extLst>
              <a:ext uri="{FF2B5EF4-FFF2-40B4-BE49-F238E27FC236}">
                <a16:creationId xmlns:a16="http://schemas.microsoft.com/office/drawing/2014/main" id="{B1153C18-2ACC-444A-90EA-C1EAD4296DFF}"/>
              </a:ext>
            </a:extLst>
          </p:cNvPr>
          <p:cNvSpPr>
            <a:spLocks noGrp="1"/>
          </p:cNvSpPr>
          <p:nvPr>
            <p:ph idx="1"/>
          </p:nvPr>
        </p:nvSpPr>
        <p:spPr/>
        <p:txBody>
          <a:bodyPr/>
          <a:lstStyle/>
          <a:p>
            <a:pPr marL="457200" indent="-457200">
              <a:buFont typeface="+mj-lt"/>
              <a:buAutoNum type="arabicPeriod"/>
            </a:pPr>
            <a:r>
              <a:rPr lang="en-SG" dirty="0"/>
              <a:t>Provide subsidy for SAT courses to the lower income students.</a:t>
            </a:r>
          </a:p>
          <a:p>
            <a:pPr marL="457200" indent="-457200">
              <a:buFont typeface="+mj-lt"/>
              <a:buAutoNum type="arabicPeriod"/>
            </a:pPr>
            <a:r>
              <a:rPr lang="en-SG" dirty="0"/>
              <a:t>Adopt SAT School Day to administer SAT examinations on weekdays and weekends for more flexibility</a:t>
            </a:r>
          </a:p>
          <a:p>
            <a:pPr marL="457200" indent="-457200">
              <a:buFont typeface="+mj-lt"/>
              <a:buAutoNum type="arabicPeriod"/>
            </a:pPr>
            <a:r>
              <a:rPr lang="en-SG" dirty="0"/>
              <a:t>Make similar to ACT examination schedule.</a:t>
            </a:r>
          </a:p>
          <a:p>
            <a:pPr marL="457200" indent="-457200">
              <a:buFont typeface="+mj-lt"/>
              <a:buAutoNum type="arabicPeriod"/>
            </a:pPr>
            <a:r>
              <a:rPr lang="en-SG" dirty="0"/>
              <a:t>Improve subsidies further down the road into college, instead of stopping at only subsidizing the examination if they entered the college via SAT results.</a:t>
            </a:r>
          </a:p>
          <a:p>
            <a:pPr marL="457200" indent="-457200">
              <a:buFont typeface="+mj-lt"/>
              <a:buAutoNum type="arabicPeriod"/>
            </a:pPr>
            <a:r>
              <a:rPr lang="en-SG" dirty="0"/>
              <a:t>More lower income students will be inclined to take SAT since there is much more support for taking up this course to qualify for college.</a:t>
            </a:r>
          </a:p>
        </p:txBody>
      </p:sp>
    </p:spTree>
    <p:extLst>
      <p:ext uri="{BB962C8B-B14F-4D97-AF65-F5344CB8AC3E}">
        <p14:creationId xmlns:p14="http://schemas.microsoft.com/office/powerpoint/2010/main" val="141593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916E-FB39-4B7B-9480-8E995A73A227}"/>
              </a:ext>
            </a:extLst>
          </p:cNvPr>
          <p:cNvSpPr>
            <a:spLocks noGrp="1"/>
          </p:cNvSpPr>
          <p:nvPr>
            <p:ph type="title"/>
          </p:nvPr>
        </p:nvSpPr>
        <p:spPr/>
        <p:txBody>
          <a:bodyPr/>
          <a:lstStyle/>
          <a:p>
            <a:r>
              <a:rPr lang="en-SG" dirty="0"/>
              <a:t>Additional Data needed</a:t>
            </a:r>
          </a:p>
        </p:txBody>
      </p:sp>
      <p:sp>
        <p:nvSpPr>
          <p:cNvPr id="3" name="Content Placeholder 2">
            <a:extLst>
              <a:ext uri="{FF2B5EF4-FFF2-40B4-BE49-F238E27FC236}">
                <a16:creationId xmlns:a16="http://schemas.microsoft.com/office/drawing/2014/main" id="{01DB047F-BB1C-4CBD-8B56-48A829DA37BA}"/>
              </a:ext>
            </a:extLst>
          </p:cNvPr>
          <p:cNvSpPr>
            <a:spLocks noGrp="1"/>
          </p:cNvSpPr>
          <p:nvPr>
            <p:ph idx="1"/>
          </p:nvPr>
        </p:nvSpPr>
        <p:spPr/>
        <p:txBody>
          <a:bodyPr/>
          <a:lstStyle/>
          <a:p>
            <a:pPr marL="457200" indent="-457200">
              <a:buFont typeface="+mj-lt"/>
              <a:buAutoNum type="arabicPeriod"/>
            </a:pPr>
            <a:r>
              <a:rPr lang="en-SG" dirty="0"/>
              <a:t>One key data set that I believe would be allow me to make more informed suggestions would be to have the break down of the different colleges that students made into with respect to the examination they took.</a:t>
            </a:r>
          </a:p>
          <a:p>
            <a:pPr marL="457200" indent="-457200">
              <a:buFont typeface="+mj-lt"/>
              <a:buAutoNum type="arabicPeriod"/>
            </a:pPr>
            <a:r>
              <a:rPr lang="en-SG" dirty="0"/>
              <a:t>Make comparison with SAT against ACT, which schools do students that take SAT and ACT usually go into and how prestigious they are.</a:t>
            </a:r>
          </a:p>
          <a:p>
            <a:pPr marL="457200" indent="-457200">
              <a:buFont typeface="+mj-lt"/>
              <a:buAutoNum type="arabicPeriod"/>
            </a:pPr>
            <a:r>
              <a:rPr lang="en-SG" dirty="0"/>
              <a:t>Gather data on whether SAT takers or ACT takers go to more prestigious colleges after this examination.</a:t>
            </a:r>
          </a:p>
          <a:p>
            <a:pPr marL="457200" indent="-457200">
              <a:buFont typeface="+mj-lt"/>
              <a:buAutoNum type="arabicPeriod"/>
            </a:pPr>
            <a:r>
              <a:rPr lang="en-SG" dirty="0"/>
              <a:t>Make a better pitch on why students should focus more on the SAT or ACT vice versa.</a:t>
            </a:r>
          </a:p>
        </p:txBody>
      </p:sp>
    </p:spTree>
    <p:extLst>
      <p:ext uri="{BB962C8B-B14F-4D97-AF65-F5344CB8AC3E}">
        <p14:creationId xmlns:p14="http://schemas.microsoft.com/office/powerpoint/2010/main" val="92175543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341833"/>
      </a:dk2>
      <a:lt2>
        <a:srgbClr val="F4F1F4"/>
      </a:lt2>
      <a:accent1>
        <a:srgbClr val="A84BA6"/>
      </a:accent1>
      <a:accent2>
        <a:srgbClr val="9B57D3"/>
      </a:accent2>
      <a:accent3>
        <a:srgbClr val="755DD9"/>
      </a:accent3>
      <a:accent4>
        <a:srgbClr val="6D65BB"/>
      </a:accent4>
      <a:accent5>
        <a:srgbClr val="45A5ED"/>
      </a:accent5>
      <a:accent6>
        <a:srgbClr val="5982DB"/>
      </a:accent6>
      <a:hlink>
        <a:srgbClr val="3887FF"/>
      </a:hlink>
      <a:folHlink>
        <a:srgbClr val="6767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29</TotalTime>
  <Words>437</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RetrospectVTI</vt:lpstr>
      <vt:lpstr>Ways to increase SAT Participation in Oklahoma</vt:lpstr>
      <vt:lpstr>Background information</vt:lpstr>
      <vt:lpstr>Why is this?</vt:lpstr>
      <vt:lpstr>Why the need to improve SAT Participation?</vt:lpstr>
      <vt:lpstr>Case Study </vt:lpstr>
      <vt:lpstr>Case Study(cont.)</vt:lpstr>
      <vt:lpstr>Ways to improve SAT participation in Oklahoma</vt:lpstr>
      <vt:lpstr>Additional Data needed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Ways to increase SAT/ACT Participation in Oklahoma</dc:title>
  <dc:creator>Kelvin Lim</dc:creator>
  <cp:lastModifiedBy>Kelvin Lim</cp:lastModifiedBy>
  <cp:revision>4</cp:revision>
  <dcterms:created xsi:type="dcterms:W3CDTF">2019-09-26T05:02:18Z</dcterms:created>
  <dcterms:modified xsi:type="dcterms:W3CDTF">2019-09-26T05:31:51Z</dcterms:modified>
</cp:coreProperties>
</file>