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6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41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3933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466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0201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17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5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9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6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8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4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5C4D8-9D6F-4BB9-B27B-925343E3E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4536C52F-C11B-4718-8B63-3E4A4346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2DFCB-6095-4BF9-8DB6-490E8170B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>
            <a:normAutofit fontScale="90000"/>
          </a:bodyPr>
          <a:lstStyle/>
          <a:p>
            <a:r>
              <a:rPr lang="en-SG" sz="4400" dirty="0">
                <a:solidFill>
                  <a:srgbClr val="FEFFFF"/>
                </a:solidFill>
              </a:rPr>
              <a:t>Project 2 : Ames Housing Data and Kaggle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4C949-AFF3-4EEF-A4E5-E03491C4F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8458200" cy="524935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EFFFF"/>
                </a:solidFill>
              </a:rPr>
              <a:t>Kelvin Lim, Kelvin Kong, Pei Qing</a:t>
            </a:r>
          </a:p>
        </p:txBody>
      </p:sp>
    </p:spTree>
    <p:extLst>
      <p:ext uri="{BB962C8B-B14F-4D97-AF65-F5344CB8AC3E}">
        <p14:creationId xmlns:p14="http://schemas.microsoft.com/office/powerpoint/2010/main" val="98055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27E-C54D-4B03-9AB4-E0433CCE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 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9DAF99-2B64-462C-A5C0-24AC9393D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88900"/>
            <a:ext cx="4771931" cy="4350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1800D-DE22-4BCE-BD3F-7227AAD0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342" y="1988901"/>
            <a:ext cx="5819970" cy="43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2AD5-1EA5-4EEB-9241-E834F4EA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4. EDA Visualization (Correlation Scatter Plot)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004806D-3B6D-4998-96B0-323499C567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3" y="1634815"/>
            <a:ext cx="3776218" cy="249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2CEF43A-DA79-4270-80BD-71D32C74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19" y="1578348"/>
            <a:ext cx="38290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DFEAB7A-9F57-4C0E-A8B1-BD94969B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69" y="4003603"/>
            <a:ext cx="38290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1EA811C-3836-4465-B69D-7C1C2ADA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69" y="1617019"/>
            <a:ext cx="38290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2D2D97FE-8531-48A5-A105-CCC9DD00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1" y="4018769"/>
            <a:ext cx="38290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>
            <a:extLst>
              <a:ext uri="{FF2B5EF4-FFF2-40B4-BE49-F238E27FC236}">
                <a16:creationId xmlns:a16="http://schemas.microsoft.com/office/drawing/2014/main" id="{B286550F-4D9E-4811-A8DC-23C7A182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19" y="4003603"/>
            <a:ext cx="38290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8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C39D-DEDF-432C-AF06-6DA72BCA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5. Modelling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6C1C-8603-4762-B094-6DF2200C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MLR with 1 predictor feature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4D1A11-8C8E-4DE3-989C-C7CF7ED72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13" y="859693"/>
            <a:ext cx="4863106" cy="449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654F73E-C954-4D3E-851A-0825E52411C1}"/>
              </a:ext>
            </a:extLst>
          </p:cNvPr>
          <p:cNvSpPr txBox="1">
            <a:spLocks/>
          </p:cNvSpPr>
          <p:nvPr/>
        </p:nvSpPr>
        <p:spPr>
          <a:xfrm>
            <a:off x="5590879" y="5447057"/>
            <a:ext cx="5829078" cy="10567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Mean Squared Error: 41853.45</a:t>
            </a:r>
          </a:p>
          <a:p>
            <a:pPr algn="ctr"/>
            <a:r>
              <a:rPr lang="en-SG" dirty="0"/>
              <a:t>R2 Score: 0.6184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8E5AD1-DC93-497B-B1AC-A02D3CFA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41853.445556205515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4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C39D-DEDF-432C-AF06-6DA72BCA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5. Modelling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6C1C-8603-4762-B094-6DF2200C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MLR with 5 predictor features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654F73E-C954-4D3E-851A-0825E52411C1}"/>
              </a:ext>
            </a:extLst>
          </p:cNvPr>
          <p:cNvSpPr txBox="1">
            <a:spLocks/>
          </p:cNvSpPr>
          <p:nvPr/>
        </p:nvSpPr>
        <p:spPr>
          <a:xfrm>
            <a:off x="5590879" y="5447057"/>
            <a:ext cx="5829078" cy="10567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Mean Squared Error: 29921.59</a:t>
            </a:r>
          </a:p>
          <a:p>
            <a:pPr algn="ctr"/>
            <a:r>
              <a:rPr lang="en-SG" dirty="0"/>
              <a:t>R2 Score: 0.8050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8E5AD1-DC93-497B-B1AC-A02D3CFA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41853.445556205515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E3ADB1F-F1EF-4A18-9183-2E790D84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93" y="894945"/>
            <a:ext cx="4809132" cy="44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0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C39D-DEDF-432C-AF06-6DA72BCA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5. Modelling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6C1C-8603-4762-B094-6DF2200C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MLR with 10 predictor features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654F73E-C954-4D3E-851A-0825E52411C1}"/>
              </a:ext>
            </a:extLst>
          </p:cNvPr>
          <p:cNvSpPr txBox="1">
            <a:spLocks/>
          </p:cNvSpPr>
          <p:nvPr/>
        </p:nvSpPr>
        <p:spPr>
          <a:xfrm>
            <a:off x="5593188" y="5499240"/>
            <a:ext cx="5829078" cy="10567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Mean Squared Error: 26906.07 </a:t>
            </a:r>
          </a:p>
          <a:p>
            <a:pPr algn="ctr"/>
            <a:r>
              <a:rPr lang="en-SG" dirty="0"/>
              <a:t>R2 Score: 0.8423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8E5AD1-DC93-497B-B1AC-A02D3CFA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41853.445556205515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0128E-4AF8-4901-B3B2-5FFC92843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842" y="869780"/>
            <a:ext cx="49720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8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377AB-AF07-4825-BDC1-AB728FC4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100"/>
              <a:t>5. Lasso Regression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EB4AEE-1F2B-4B4A-9044-7C2B458F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Top 20 and bottom 5 features selected for Lasso Regression Model.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3DA4D3-E081-4B92-B3D8-2866012B5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33" y="640080"/>
            <a:ext cx="6629942" cy="546970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1D1F74-1425-4E47-B0D5-9ADC571C7C62}"/>
              </a:ext>
            </a:extLst>
          </p:cNvPr>
          <p:cNvSpPr txBox="1">
            <a:spLocks/>
          </p:cNvSpPr>
          <p:nvPr/>
        </p:nvSpPr>
        <p:spPr>
          <a:xfrm>
            <a:off x="407774" y="3150631"/>
            <a:ext cx="4505060" cy="29058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SG" sz="2400" dirty="0"/>
              <a:t> </a:t>
            </a:r>
          </a:p>
          <a:p>
            <a:pPr marL="36900" indent="0" algn="ctr">
              <a:buNone/>
            </a:pPr>
            <a:r>
              <a:rPr lang="en-SG" sz="2400" dirty="0"/>
              <a:t>Before Feature Selection R2 Score:</a:t>
            </a:r>
            <a:br>
              <a:rPr lang="en-SG" sz="2400" dirty="0"/>
            </a:br>
            <a:r>
              <a:rPr lang="en-SG" sz="2400" dirty="0"/>
              <a:t>0.8607</a:t>
            </a:r>
          </a:p>
          <a:p>
            <a:pPr marL="36900" indent="0" algn="ctr">
              <a:buNone/>
            </a:pPr>
            <a:endParaRPr lang="en-SG" sz="2400" dirty="0"/>
          </a:p>
          <a:p>
            <a:pPr marL="36900" indent="0" algn="ctr">
              <a:buNone/>
            </a:pPr>
            <a:r>
              <a:rPr lang="en-SG" sz="2400" dirty="0"/>
              <a:t>After Feature Selection R2 Score:</a:t>
            </a:r>
          </a:p>
          <a:p>
            <a:pPr marL="36900" indent="0" algn="ctr">
              <a:buNone/>
            </a:pPr>
            <a:r>
              <a:rPr lang="en-SG" sz="2400" dirty="0"/>
              <a:t>0.8431</a:t>
            </a:r>
          </a:p>
        </p:txBody>
      </p:sp>
    </p:spTree>
    <p:extLst>
      <p:ext uri="{BB962C8B-B14F-4D97-AF65-F5344CB8AC3E}">
        <p14:creationId xmlns:p14="http://schemas.microsoft.com/office/powerpoint/2010/main" val="314652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F261-CC57-4AD0-9779-A8AF83CA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Generate Final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9A08-2D65-4CC1-83C4-9D29C370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Generate </a:t>
            </a:r>
            <a:r>
              <a:rPr lang="en-SG" dirty="0" err="1"/>
              <a:t>DataFrame</a:t>
            </a:r>
            <a:r>
              <a:rPr lang="en-SG" dirty="0"/>
              <a:t> for Kaggle Submission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8E511-F935-46CF-951C-D7256F38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13741"/>
            <a:ext cx="3943350" cy="39147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66074-FB55-481B-85C5-75A6268A2D7C}"/>
              </a:ext>
            </a:extLst>
          </p:cNvPr>
          <p:cNvSpPr txBox="1">
            <a:spLocks/>
          </p:cNvSpPr>
          <p:nvPr/>
        </p:nvSpPr>
        <p:spPr>
          <a:xfrm>
            <a:off x="6999552" y="2613741"/>
            <a:ext cx="4505060" cy="39147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SG" sz="2400" dirty="0"/>
              <a:t>Kaggle Scores:</a:t>
            </a:r>
          </a:p>
          <a:p>
            <a:pPr marL="494100" indent="-457200" algn="just">
              <a:buAutoNum type="arabicPeriod"/>
            </a:pPr>
            <a:r>
              <a:rPr lang="en-SG" sz="2400" dirty="0"/>
              <a:t>MLR 10 features – 33415</a:t>
            </a:r>
          </a:p>
          <a:p>
            <a:pPr marL="494100" indent="-457200" algn="just">
              <a:buAutoNum type="arabicPeriod"/>
            </a:pPr>
            <a:r>
              <a:rPr lang="en-SG" sz="2400" dirty="0"/>
              <a:t>Ridge 25 features – 33052</a:t>
            </a:r>
          </a:p>
          <a:p>
            <a:pPr marL="494100" indent="-457200" algn="just">
              <a:buAutoNum type="arabicPeriod"/>
            </a:pPr>
            <a:r>
              <a:rPr lang="en-SG" sz="2400" dirty="0"/>
              <a:t>Lasso 25 features - 35154</a:t>
            </a:r>
          </a:p>
        </p:txBody>
      </p:sp>
    </p:spTree>
    <p:extLst>
      <p:ext uri="{BB962C8B-B14F-4D97-AF65-F5344CB8AC3E}">
        <p14:creationId xmlns:p14="http://schemas.microsoft.com/office/powerpoint/2010/main" val="87327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95B4-0BD0-423A-A391-140E1A77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A06E-834B-4079-B94A-26AB86D7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Business Recommendations:</a:t>
            </a:r>
          </a:p>
          <a:p>
            <a:pPr lvl="1"/>
            <a:r>
              <a:rPr lang="en-SG" sz="2800" dirty="0"/>
              <a:t>Ground Living Area</a:t>
            </a:r>
          </a:p>
          <a:p>
            <a:pPr lvl="1"/>
            <a:r>
              <a:rPr lang="en-SG" sz="2800" dirty="0"/>
              <a:t>Location within City</a:t>
            </a:r>
          </a:p>
          <a:p>
            <a:pPr lvl="1"/>
            <a:r>
              <a:rPr lang="en-SG" sz="2800" dirty="0"/>
              <a:t>Year Built</a:t>
            </a:r>
          </a:p>
        </p:txBody>
      </p:sp>
    </p:spTree>
    <p:extLst>
      <p:ext uri="{BB962C8B-B14F-4D97-AF65-F5344CB8AC3E}">
        <p14:creationId xmlns:p14="http://schemas.microsoft.com/office/powerpoint/2010/main" val="42973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C38B-7772-4A9F-961D-98062785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EE1B-DC60-4849-A346-5A8C7585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SG" dirty="0"/>
              <a:t>Problem Statement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Data Cleaning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Feature Engineering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Exploratory Data Analysis/Visualization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Modelling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Generate Final Prediction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Conclusion</a:t>
            </a:r>
          </a:p>
          <a:p>
            <a:pPr marL="494100" indent="-457200">
              <a:buFont typeface="+mj-lt"/>
              <a:buAutoNum type="arabicPeriod"/>
            </a:pPr>
            <a:endParaRPr lang="en-SG" dirty="0"/>
          </a:p>
          <a:p>
            <a:pPr marL="494100" indent="-457200">
              <a:buFont typeface="+mj-lt"/>
              <a:buAutoNum type="arabicPeriod"/>
            </a:pPr>
            <a:endParaRPr lang="en-SG" dirty="0"/>
          </a:p>
          <a:p>
            <a:pPr marL="4941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547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433C-99E6-4DE0-A8E2-BCA80D2D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D846-9F88-46E8-9C93-17C6217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dirty="0"/>
              <a:t>Predict the price of a house at sale with the use of a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348928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7F42-74F0-4563-AC71-7C6280DF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159E03-184C-4B59-8AA4-6AA3EAFF0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684" y="1866900"/>
            <a:ext cx="4916598" cy="23461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8213DC-E039-46BC-A214-85996EB43B16}"/>
              </a:ext>
            </a:extLst>
          </p:cNvPr>
          <p:cNvSpPr txBox="1">
            <a:spLocks/>
          </p:cNvSpPr>
          <p:nvPr/>
        </p:nvSpPr>
        <p:spPr>
          <a:xfrm>
            <a:off x="924443" y="2076449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SG" sz="3600" dirty="0"/>
              <a:t> </a:t>
            </a:r>
            <a:r>
              <a:rPr lang="en-SG" sz="2000" dirty="0"/>
              <a:t>Handling Null Values</a:t>
            </a:r>
          </a:p>
          <a:p>
            <a:pPr lvl="1"/>
            <a:r>
              <a:rPr lang="en-SG" sz="1800" dirty="0"/>
              <a:t>Ordinal (‘None’)</a:t>
            </a:r>
          </a:p>
          <a:p>
            <a:pPr lvl="1"/>
            <a:r>
              <a:rPr lang="en-SG" sz="1800" dirty="0"/>
              <a:t>Numerical (‘Median’)</a:t>
            </a:r>
          </a:p>
          <a:p>
            <a:pPr marL="450000" lvl="1" indent="0">
              <a:buNone/>
            </a:pPr>
            <a:endParaRPr lang="en-SG" sz="1800" dirty="0"/>
          </a:p>
          <a:p>
            <a:endParaRPr lang="en-SG" sz="2000" dirty="0"/>
          </a:p>
          <a:p>
            <a:r>
              <a:rPr lang="en-SG" sz="2000" dirty="0"/>
              <a:t>Drop columns with many NULL values</a:t>
            </a:r>
          </a:p>
          <a:p>
            <a:pPr marL="36900" indent="0">
              <a:buNone/>
            </a:pPr>
            <a:endParaRPr lang="en-SG" sz="2000" dirty="0"/>
          </a:p>
          <a:p>
            <a:pPr lvl="1"/>
            <a:endParaRPr lang="en-SG" sz="3400" dirty="0"/>
          </a:p>
        </p:txBody>
      </p:sp>
      <p:pic>
        <p:nvPicPr>
          <p:cNvPr id="6" name="Picture 5" descr="Screen of a cell phone&#10;&#10;Description automatically generated">
            <a:extLst>
              <a:ext uri="{FF2B5EF4-FFF2-40B4-BE49-F238E27FC236}">
                <a16:creationId xmlns:a16="http://schemas.microsoft.com/office/drawing/2014/main" id="{CDCC9421-0198-463F-A80C-A71522D7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4" y="4219322"/>
            <a:ext cx="4922232" cy="22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2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26C5-98FF-4568-AD52-9A878BAC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8E1B-65F9-446E-B280-A4782FFA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Dropping of outliers in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011EF-3C97-4EA7-8B8E-C927CDB3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41" y="3129092"/>
            <a:ext cx="9286869" cy="254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F984-7F1D-4FE0-AB0B-78859FBA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Feature Engineering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27115E-85DB-46D7-8917-E5E01ECE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621" y="3463809"/>
            <a:ext cx="9262110" cy="9220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B361DD-4630-4A85-B91A-23A93BD90D36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038F43-F2A3-49B9-8BD7-1E381C9A9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221" y="4646135"/>
            <a:ext cx="4232910" cy="5448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4B0E640-21CD-462F-B19E-5EE56EC8D722}"/>
              </a:ext>
            </a:extLst>
          </p:cNvPr>
          <p:cNvSpPr txBox="1">
            <a:spLocks/>
          </p:cNvSpPr>
          <p:nvPr/>
        </p:nvSpPr>
        <p:spPr>
          <a:xfrm>
            <a:off x="1066195" y="22288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Encoding of Ordinal Columns with Find-and-Replace method</a:t>
            </a:r>
          </a:p>
          <a:p>
            <a:r>
              <a:rPr lang="en-SG" dirty="0"/>
              <a:t>One-hot-encode Nominal columns with pandas get_dummies()</a:t>
            </a:r>
          </a:p>
        </p:txBody>
      </p:sp>
    </p:spTree>
    <p:extLst>
      <p:ext uri="{BB962C8B-B14F-4D97-AF65-F5344CB8AC3E}">
        <p14:creationId xmlns:p14="http://schemas.microsoft.com/office/powerpoint/2010/main" val="168226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F0DF-3F15-4591-8D9F-D7EDA427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Feature Engineering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B9CE06-8DCE-48AB-9609-605E9F7E3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6061" y="1905000"/>
            <a:ext cx="578179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AFFAD4-8054-49DE-B568-A383896BE8F1}"/>
              </a:ext>
            </a:extLst>
          </p:cNvPr>
          <p:cNvSpPr txBox="1">
            <a:spLocks/>
          </p:cNvSpPr>
          <p:nvPr/>
        </p:nvSpPr>
        <p:spPr>
          <a:xfrm>
            <a:off x="1066196" y="2023353"/>
            <a:ext cx="3486350" cy="39202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Drop independent features that are highly correlated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68782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9008-C30E-4AAD-83A7-B83F99B4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17" y="441294"/>
            <a:ext cx="9976366" cy="9049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4. Exploratory Data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3E3D6-7DBE-4542-A0C6-7B74B7FCD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96" y="4244156"/>
            <a:ext cx="9785580" cy="1663547"/>
          </a:xfrm>
          <a:prstGeom prst="rect">
            <a:avLst/>
          </a:prstGeom>
        </p:spPr>
      </p:pic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BAF1D55-D613-41C6-BD46-640D50633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7" y="1533799"/>
            <a:ext cx="6604784" cy="2674935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75ACFE-8EAA-43D2-88DB-B76B9833B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187" y="1521123"/>
            <a:ext cx="3113930" cy="280253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B2434-5A5B-45F1-8879-9C5023A0FC8D}"/>
              </a:ext>
            </a:extLst>
          </p:cNvPr>
          <p:cNvSpPr txBox="1">
            <a:spLocks/>
          </p:cNvSpPr>
          <p:nvPr/>
        </p:nvSpPr>
        <p:spPr>
          <a:xfrm>
            <a:off x="1066196" y="2023353"/>
            <a:ext cx="3486350" cy="39202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01F0C22-18C0-481A-95A1-3F7719755E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541C-E415-4D11-AB42-04C0007C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 EDA on Categorical Columns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AE2BB0-E0C5-46E0-BC6F-AEDAD7E1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3" y="1635007"/>
            <a:ext cx="10018234" cy="304308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9BFF9C-17CD-4CF1-938B-3420872D7687}"/>
              </a:ext>
            </a:extLst>
          </p:cNvPr>
          <p:cNvSpPr txBox="1">
            <a:spLocks/>
          </p:cNvSpPr>
          <p:nvPr/>
        </p:nvSpPr>
        <p:spPr>
          <a:xfrm>
            <a:off x="1066195" y="4776281"/>
            <a:ext cx="10353762" cy="1167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Correlation of categorical columns against Sale Price</a:t>
            </a:r>
          </a:p>
          <a:p>
            <a:r>
              <a:rPr lang="en-SG" dirty="0"/>
              <a:t>E.g. Houses with Pavement and Houses with Gravel</a:t>
            </a:r>
          </a:p>
        </p:txBody>
      </p:sp>
    </p:spTree>
    <p:extLst>
      <p:ext uri="{BB962C8B-B14F-4D97-AF65-F5344CB8AC3E}">
        <p14:creationId xmlns:p14="http://schemas.microsoft.com/office/powerpoint/2010/main" val="21020065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284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 New</vt:lpstr>
      <vt:lpstr>Wingdings 2</vt:lpstr>
      <vt:lpstr>Wingdings 3</vt:lpstr>
      <vt:lpstr>Wisp</vt:lpstr>
      <vt:lpstr>Project 2 : Ames Housing Data and Kaggle Challenge</vt:lpstr>
      <vt:lpstr>Table of Contents</vt:lpstr>
      <vt:lpstr>1. Problem Statement</vt:lpstr>
      <vt:lpstr>2. Data Cleaning</vt:lpstr>
      <vt:lpstr>2. Data Cleaning</vt:lpstr>
      <vt:lpstr>3. Feature Engineering</vt:lpstr>
      <vt:lpstr>3. Feature Engineering</vt:lpstr>
      <vt:lpstr>4. Exploratory Data Analysis</vt:lpstr>
      <vt:lpstr>4. EDA on Categorical Columns</vt:lpstr>
      <vt:lpstr>4. Exploratory Data Analysis</vt:lpstr>
      <vt:lpstr>4. EDA Visualization (Correlation Scatter Plot)</vt:lpstr>
      <vt:lpstr>5. Modelling</vt:lpstr>
      <vt:lpstr>5. Modelling</vt:lpstr>
      <vt:lpstr>5. Modelling</vt:lpstr>
      <vt:lpstr>5. Lasso Regression Model</vt:lpstr>
      <vt:lpstr>6. Generate Final Prediction </vt:lpstr>
      <vt:lpstr>7.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Kelvin Lim</dc:creator>
  <cp:lastModifiedBy>Kelvin Lim</cp:lastModifiedBy>
  <cp:revision>5</cp:revision>
  <dcterms:created xsi:type="dcterms:W3CDTF">2019-10-11T03:03:29Z</dcterms:created>
  <dcterms:modified xsi:type="dcterms:W3CDTF">2019-10-11T03:24:43Z</dcterms:modified>
</cp:coreProperties>
</file>