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2" r:id="rId1"/>
  </p:sldMasterIdLst>
  <p:sldIdLst>
    <p:sldId id="256" r:id="rId2"/>
    <p:sldId id="259" r:id="rId3"/>
    <p:sldId id="257" r:id="rId4"/>
    <p:sldId id="258" r:id="rId5"/>
    <p:sldId id="260" r:id="rId6"/>
    <p:sldId id="273" r:id="rId7"/>
    <p:sldId id="274" r:id="rId8"/>
    <p:sldId id="275" r:id="rId9"/>
    <p:sldId id="261" r:id="rId10"/>
    <p:sldId id="262" r:id="rId11"/>
    <p:sldId id="276" r:id="rId12"/>
    <p:sldId id="277" r:id="rId13"/>
    <p:sldId id="278" r:id="rId14"/>
    <p:sldId id="279" r:id="rId15"/>
    <p:sldId id="280" r:id="rId16"/>
    <p:sldId id="281" r:id="rId17"/>
    <p:sldId id="282" r:id="rId18"/>
    <p:sldId id="283" r:id="rId19"/>
    <p:sldId id="284" r:id="rId20"/>
    <p:sldId id="285"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p:cViewPr varScale="1">
        <p:scale>
          <a:sx n="82" d="100"/>
          <a:sy n="82" d="100"/>
        </p:scale>
        <p:origin x="74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8DECC06-BA00-4556-9F8A-921D31CB62C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DB68FAC-6EB6-4AB7-A407-4BE7721C23E0}">
      <dgm:prSet/>
      <dgm:spPr/>
      <dgm:t>
        <a:bodyPr/>
        <a:lstStyle/>
        <a:p>
          <a:r>
            <a:rPr lang="en-US" b="0" i="0" dirty="0"/>
            <a:t>No model is too simple to utilize</a:t>
          </a:r>
          <a:endParaRPr lang="en-US" dirty="0"/>
        </a:p>
      </dgm:t>
    </dgm:pt>
    <dgm:pt modelId="{3324A6CA-53A5-4FA1-8B9B-C1AF645C887E}" type="parTrans" cxnId="{23BA8053-FE34-4D35-B689-5094492CA688}">
      <dgm:prSet/>
      <dgm:spPr/>
      <dgm:t>
        <a:bodyPr/>
        <a:lstStyle/>
        <a:p>
          <a:endParaRPr lang="en-US"/>
        </a:p>
      </dgm:t>
    </dgm:pt>
    <dgm:pt modelId="{DC360A83-9423-45A3-AEF6-C20FF23186A5}" type="sibTrans" cxnId="{23BA8053-FE34-4D35-B689-5094492CA688}">
      <dgm:prSet/>
      <dgm:spPr/>
      <dgm:t>
        <a:bodyPr/>
        <a:lstStyle/>
        <a:p>
          <a:endParaRPr lang="en-US"/>
        </a:p>
      </dgm:t>
    </dgm:pt>
    <dgm:pt modelId="{E5A34394-B3BD-438D-91A2-06F5297B1F08}">
      <dgm:prSet/>
      <dgm:spPr/>
      <dgm:t>
        <a:bodyPr/>
        <a:lstStyle/>
        <a:p>
          <a:r>
            <a:rPr lang="en-US" b="0" i="0" dirty="0"/>
            <a:t>Data Science does not need to be as complex as people say.</a:t>
          </a:r>
          <a:endParaRPr lang="en-US" dirty="0"/>
        </a:p>
      </dgm:t>
    </dgm:pt>
    <dgm:pt modelId="{0C0C6748-D001-47B5-AAA8-D03D552D0078}" type="parTrans" cxnId="{D9BDD165-45D4-4688-A3BF-1C6049C5C00C}">
      <dgm:prSet/>
      <dgm:spPr/>
      <dgm:t>
        <a:bodyPr/>
        <a:lstStyle/>
        <a:p>
          <a:endParaRPr lang="en-US"/>
        </a:p>
      </dgm:t>
    </dgm:pt>
    <dgm:pt modelId="{DF6567AD-8023-4E72-B71C-43235E941D65}" type="sibTrans" cxnId="{D9BDD165-45D4-4688-A3BF-1C6049C5C00C}">
      <dgm:prSet/>
      <dgm:spPr/>
      <dgm:t>
        <a:bodyPr/>
        <a:lstStyle/>
        <a:p>
          <a:endParaRPr lang="en-US"/>
        </a:p>
      </dgm:t>
    </dgm:pt>
    <dgm:pt modelId="{E4BB390E-7BCB-4B33-8D2C-E08EEFA905E9}">
      <dgm:prSet/>
      <dgm:spPr/>
      <dgm:t>
        <a:bodyPr/>
        <a:lstStyle/>
        <a:p>
          <a:r>
            <a:rPr lang="en-US" b="0" i="0" dirty="0"/>
            <a:t>Sometimes, a simple approach and good intuition is all we need.</a:t>
          </a:r>
          <a:endParaRPr lang="en-US" dirty="0"/>
        </a:p>
      </dgm:t>
    </dgm:pt>
    <dgm:pt modelId="{2ADBC43C-C1BF-46DB-BC76-D4B6355E7020}" type="parTrans" cxnId="{0AAD6978-0981-4120-94FE-838481CAA162}">
      <dgm:prSet/>
      <dgm:spPr/>
      <dgm:t>
        <a:bodyPr/>
        <a:lstStyle/>
        <a:p>
          <a:endParaRPr lang="en-US"/>
        </a:p>
      </dgm:t>
    </dgm:pt>
    <dgm:pt modelId="{D467716C-BCD3-4440-B50F-8D8C039A7E35}" type="sibTrans" cxnId="{0AAD6978-0981-4120-94FE-838481CAA162}">
      <dgm:prSet/>
      <dgm:spPr/>
      <dgm:t>
        <a:bodyPr/>
        <a:lstStyle/>
        <a:p>
          <a:endParaRPr lang="en-US"/>
        </a:p>
      </dgm:t>
    </dgm:pt>
    <dgm:pt modelId="{AA2A1860-726F-439F-ABE7-A55AF9D7B8D6}" type="pres">
      <dgm:prSet presAssocID="{A8DECC06-BA00-4556-9F8A-921D31CB62C6}" presName="root" presStyleCnt="0">
        <dgm:presLayoutVars>
          <dgm:dir/>
          <dgm:resizeHandles val="exact"/>
        </dgm:presLayoutVars>
      </dgm:prSet>
      <dgm:spPr/>
    </dgm:pt>
    <dgm:pt modelId="{7D78A543-2805-4372-BD18-5EDB6F0E31DB}" type="pres">
      <dgm:prSet presAssocID="{1DB68FAC-6EB6-4AB7-A407-4BE7721C23E0}" presName="compNode" presStyleCnt="0"/>
      <dgm:spPr/>
    </dgm:pt>
    <dgm:pt modelId="{A22BD43C-DF43-4A77-AC8E-7C4FF3BD937A}" type="pres">
      <dgm:prSet presAssocID="{1DB68FAC-6EB6-4AB7-A407-4BE7721C23E0}" presName="bgRect" presStyleLbl="bgShp" presStyleIdx="0" presStyleCnt="3"/>
      <dgm:spPr/>
    </dgm:pt>
    <dgm:pt modelId="{05A558D8-676F-4D32-9461-73CA4CB99FD8}" type="pres">
      <dgm:prSet presAssocID="{1DB68FAC-6EB6-4AB7-A407-4BE7721C23E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mono"/>
        </a:ext>
      </dgm:extLst>
    </dgm:pt>
    <dgm:pt modelId="{AEE99DA3-2EB8-4220-95AE-CC339FA01683}" type="pres">
      <dgm:prSet presAssocID="{1DB68FAC-6EB6-4AB7-A407-4BE7721C23E0}" presName="spaceRect" presStyleCnt="0"/>
      <dgm:spPr/>
    </dgm:pt>
    <dgm:pt modelId="{C8CF24CA-34F6-4B82-A503-F60576B300D6}" type="pres">
      <dgm:prSet presAssocID="{1DB68FAC-6EB6-4AB7-A407-4BE7721C23E0}" presName="parTx" presStyleLbl="revTx" presStyleIdx="0" presStyleCnt="3">
        <dgm:presLayoutVars>
          <dgm:chMax val="0"/>
          <dgm:chPref val="0"/>
        </dgm:presLayoutVars>
      </dgm:prSet>
      <dgm:spPr/>
    </dgm:pt>
    <dgm:pt modelId="{3AF01268-3A2B-4443-91C6-BAB974D6F479}" type="pres">
      <dgm:prSet presAssocID="{DC360A83-9423-45A3-AEF6-C20FF23186A5}" presName="sibTrans" presStyleCnt="0"/>
      <dgm:spPr/>
    </dgm:pt>
    <dgm:pt modelId="{568139CB-1EB6-4C33-806C-2F6F15C9A078}" type="pres">
      <dgm:prSet presAssocID="{E5A34394-B3BD-438D-91A2-06F5297B1F08}" presName="compNode" presStyleCnt="0"/>
      <dgm:spPr/>
    </dgm:pt>
    <dgm:pt modelId="{105294C0-69C3-4783-B086-78CE53A54CC3}" type="pres">
      <dgm:prSet presAssocID="{E5A34394-B3BD-438D-91A2-06F5297B1F08}" presName="bgRect" presStyleLbl="bgShp" presStyleIdx="1" presStyleCnt="3"/>
      <dgm:spPr/>
    </dgm:pt>
    <dgm:pt modelId="{D6EF7E3E-8DAD-46A6-805F-336F2F3D8F06}" type="pres">
      <dgm:prSet presAssocID="{E5A34394-B3BD-438D-91A2-06F5297B1F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scope"/>
        </a:ext>
      </dgm:extLst>
    </dgm:pt>
    <dgm:pt modelId="{4A833171-774A-4532-8F59-D7CD833E3852}" type="pres">
      <dgm:prSet presAssocID="{E5A34394-B3BD-438D-91A2-06F5297B1F08}" presName="spaceRect" presStyleCnt="0"/>
      <dgm:spPr/>
    </dgm:pt>
    <dgm:pt modelId="{681C5C2D-1572-4F4F-B96B-3EC40F97A847}" type="pres">
      <dgm:prSet presAssocID="{E5A34394-B3BD-438D-91A2-06F5297B1F08}" presName="parTx" presStyleLbl="revTx" presStyleIdx="1" presStyleCnt="3">
        <dgm:presLayoutVars>
          <dgm:chMax val="0"/>
          <dgm:chPref val="0"/>
        </dgm:presLayoutVars>
      </dgm:prSet>
      <dgm:spPr/>
    </dgm:pt>
    <dgm:pt modelId="{B06ACB17-3BB1-4A7B-853D-55166E2D13AB}" type="pres">
      <dgm:prSet presAssocID="{DF6567AD-8023-4E72-B71C-43235E941D65}" presName="sibTrans" presStyleCnt="0"/>
      <dgm:spPr/>
    </dgm:pt>
    <dgm:pt modelId="{C5C1272B-0B84-4446-95F7-77C4D92B34DD}" type="pres">
      <dgm:prSet presAssocID="{E4BB390E-7BCB-4B33-8D2C-E08EEFA905E9}" presName="compNode" presStyleCnt="0"/>
      <dgm:spPr/>
    </dgm:pt>
    <dgm:pt modelId="{12AA8ED6-02D5-484B-953A-5432E63856BE}" type="pres">
      <dgm:prSet presAssocID="{E4BB390E-7BCB-4B33-8D2C-E08EEFA905E9}" presName="bgRect" presStyleLbl="bgShp" presStyleIdx="2" presStyleCnt="3"/>
      <dgm:spPr/>
    </dgm:pt>
    <dgm:pt modelId="{74FD91CC-EF15-40D1-8DDF-C40CC15970AC}" type="pres">
      <dgm:prSet presAssocID="{E4BB390E-7BCB-4B33-8D2C-E08EEFA905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556B112F-3E67-4DE0-96B1-FD1E9C63008E}" type="pres">
      <dgm:prSet presAssocID="{E4BB390E-7BCB-4B33-8D2C-E08EEFA905E9}" presName="spaceRect" presStyleCnt="0"/>
      <dgm:spPr/>
    </dgm:pt>
    <dgm:pt modelId="{67C988FD-C909-4508-85FC-1BC095F93F97}" type="pres">
      <dgm:prSet presAssocID="{E4BB390E-7BCB-4B33-8D2C-E08EEFA905E9}" presName="parTx" presStyleLbl="revTx" presStyleIdx="2" presStyleCnt="3">
        <dgm:presLayoutVars>
          <dgm:chMax val="0"/>
          <dgm:chPref val="0"/>
        </dgm:presLayoutVars>
      </dgm:prSet>
      <dgm:spPr/>
    </dgm:pt>
  </dgm:ptLst>
  <dgm:cxnLst>
    <dgm:cxn modelId="{B772692A-50CB-4807-B3F6-0C4624AB43B0}" type="presOf" srcId="{E4BB390E-7BCB-4B33-8D2C-E08EEFA905E9}" destId="{67C988FD-C909-4508-85FC-1BC095F93F97}" srcOrd="0" destOrd="0" presId="urn:microsoft.com/office/officeart/2018/2/layout/IconVerticalSolidList"/>
    <dgm:cxn modelId="{D9BDD165-45D4-4688-A3BF-1C6049C5C00C}" srcId="{A8DECC06-BA00-4556-9F8A-921D31CB62C6}" destId="{E5A34394-B3BD-438D-91A2-06F5297B1F08}" srcOrd="1" destOrd="0" parTransId="{0C0C6748-D001-47B5-AAA8-D03D552D0078}" sibTransId="{DF6567AD-8023-4E72-B71C-43235E941D65}"/>
    <dgm:cxn modelId="{23BA8053-FE34-4D35-B689-5094492CA688}" srcId="{A8DECC06-BA00-4556-9F8A-921D31CB62C6}" destId="{1DB68FAC-6EB6-4AB7-A407-4BE7721C23E0}" srcOrd="0" destOrd="0" parTransId="{3324A6CA-53A5-4FA1-8B9B-C1AF645C887E}" sibTransId="{DC360A83-9423-45A3-AEF6-C20FF23186A5}"/>
    <dgm:cxn modelId="{0AAD6978-0981-4120-94FE-838481CAA162}" srcId="{A8DECC06-BA00-4556-9F8A-921D31CB62C6}" destId="{E4BB390E-7BCB-4B33-8D2C-E08EEFA905E9}" srcOrd="2" destOrd="0" parTransId="{2ADBC43C-C1BF-46DB-BC76-D4B6355E7020}" sibTransId="{D467716C-BCD3-4440-B50F-8D8C039A7E35}"/>
    <dgm:cxn modelId="{97542A91-C86B-4710-AD30-474BEC113628}" type="presOf" srcId="{1DB68FAC-6EB6-4AB7-A407-4BE7721C23E0}" destId="{C8CF24CA-34F6-4B82-A503-F60576B300D6}" srcOrd="0" destOrd="0" presId="urn:microsoft.com/office/officeart/2018/2/layout/IconVerticalSolidList"/>
    <dgm:cxn modelId="{643914B8-C241-4DC1-800A-EE98C093A0B9}" type="presOf" srcId="{A8DECC06-BA00-4556-9F8A-921D31CB62C6}" destId="{AA2A1860-726F-439F-ABE7-A55AF9D7B8D6}" srcOrd="0" destOrd="0" presId="urn:microsoft.com/office/officeart/2018/2/layout/IconVerticalSolidList"/>
    <dgm:cxn modelId="{441681D9-FA24-4E49-A87D-312EF16651DD}" type="presOf" srcId="{E5A34394-B3BD-438D-91A2-06F5297B1F08}" destId="{681C5C2D-1572-4F4F-B96B-3EC40F97A847}" srcOrd="0" destOrd="0" presId="urn:microsoft.com/office/officeart/2018/2/layout/IconVerticalSolidList"/>
    <dgm:cxn modelId="{4B550E96-73E1-4B7F-BE03-EC3E812D2915}" type="presParOf" srcId="{AA2A1860-726F-439F-ABE7-A55AF9D7B8D6}" destId="{7D78A543-2805-4372-BD18-5EDB6F0E31DB}" srcOrd="0" destOrd="0" presId="urn:microsoft.com/office/officeart/2018/2/layout/IconVerticalSolidList"/>
    <dgm:cxn modelId="{5CA26696-417E-44C3-983A-46592AA4E222}" type="presParOf" srcId="{7D78A543-2805-4372-BD18-5EDB6F0E31DB}" destId="{A22BD43C-DF43-4A77-AC8E-7C4FF3BD937A}" srcOrd="0" destOrd="0" presId="urn:microsoft.com/office/officeart/2018/2/layout/IconVerticalSolidList"/>
    <dgm:cxn modelId="{09676AEB-1618-4E68-809A-89685A059C95}" type="presParOf" srcId="{7D78A543-2805-4372-BD18-5EDB6F0E31DB}" destId="{05A558D8-676F-4D32-9461-73CA4CB99FD8}" srcOrd="1" destOrd="0" presId="urn:microsoft.com/office/officeart/2018/2/layout/IconVerticalSolidList"/>
    <dgm:cxn modelId="{E0719F4F-F090-4B8B-AF86-006BE755ACF1}" type="presParOf" srcId="{7D78A543-2805-4372-BD18-5EDB6F0E31DB}" destId="{AEE99DA3-2EB8-4220-95AE-CC339FA01683}" srcOrd="2" destOrd="0" presId="urn:microsoft.com/office/officeart/2018/2/layout/IconVerticalSolidList"/>
    <dgm:cxn modelId="{8DA3B68A-5C02-4FFF-A4F3-343C0223065A}" type="presParOf" srcId="{7D78A543-2805-4372-BD18-5EDB6F0E31DB}" destId="{C8CF24CA-34F6-4B82-A503-F60576B300D6}" srcOrd="3" destOrd="0" presId="urn:microsoft.com/office/officeart/2018/2/layout/IconVerticalSolidList"/>
    <dgm:cxn modelId="{2A650B9B-AD47-464B-B950-1807E186838C}" type="presParOf" srcId="{AA2A1860-726F-439F-ABE7-A55AF9D7B8D6}" destId="{3AF01268-3A2B-4443-91C6-BAB974D6F479}" srcOrd="1" destOrd="0" presId="urn:microsoft.com/office/officeart/2018/2/layout/IconVerticalSolidList"/>
    <dgm:cxn modelId="{A00FB717-9B4A-4383-BB59-06259F492F99}" type="presParOf" srcId="{AA2A1860-726F-439F-ABE7-A55AF9D7B8D6}" destId="{568139CB-1EB6-4C33-806C-2F6F15C9A078}" srcOrd="2" destOrd="0" presId="urn:microsoft.com/office/officeart/2018/2/layout/IconVerticalSolidList"/>
    <dgm:cxn modelId="{3E8E4C81-189B-4AB7-A295-5CB83ADDAC0E}" type="presParOf" srcId="{568139CB-1EB6-4C33-806C-2F6F15C9A078}" destId="{105294C0-69C3-4783-B086-78CE53A54CC3}" srcOrd="0" destOrd="0" presId="urn:microsoft.com/office/officeart/2018/2/layout/IconVerticalSolidList"/>
    <dgm:cxn modelId="{AB2B0F70-43C7-4460-81E6-E5596D123AEE}" type="presParOf" srcId="{568139CB-1EB6-4C33-806C-2F6F15C9A078}" destId="{D6EF7E3E-8DAD-46A6-805F-336F2F3D8F06}" srcOrd="1" destOrd="0" presId="urn:microsoft.com/office/officeart/2018/2/layout/IconVerticalSolidList"/>
    <dgm:cxn modelId="{6934EEBE-3DD6-47E4-A2B3-A10F69ACD613}" type="presParOf" srcId="{568139CB-1EB6-4C33-806C-2F6F15C9A078}" destId="{4A833171-774A-4532-8F59-D7CD833E3852}" srcOrd="2" destOrd="0" presId="urn:microsoft.com/office/officeart/2018/2/layout/IconVerticalSolidList"/>
    <dgm:cxn modelId="{1E380BC0-1EAB-4829-943A-C0D5B82B2545}" type="presParOf" srcId="{568139CB-1EB6-4C33-806C-2F6F15C9A078}" destId="{681C5C2D-1572-4F4F-B96B-3EC40F97A847}" srcOrd="3" destOrd="0" presId="urn:microsoft.com/office/officeart/2018/2/layout/IconVerticalSolidList"/>
    <dgm:cxn modelId="{F71FCF9E-2582-41C0-8EAA-B915FDB1241D}" type="presParOf" srcId="{AA2A1860-726F-439F-ABE7-A55AF9D7B8D6}" destId="{B06ACB17-3BB1-4A7B-853D-55166E2D13AB}" srcOrd="3" destOrd="0" presId="urn:microsoft.com/office/officeart/2018/2/layout/IconVerticalSolidList"/>
    <dgm:cxn modelId="{3C2D171E-EA5D-49BD-9B83-4D9A7240215D}" type="presParOf" srcId="{AA2A1860-726F-439F-ABE7-A55AF9D7B8D6}" destId="{C5C1272B-0B84-4446-95F7-77C4D92B34DD}" srcOrd="4" destOrd="0" presId="urn:microsoft.com/office/officeart/2018/2/layout/IconVerticalSolidList"/>
    <dgm:cxn modelId="{B4473AE1-B377-477E-936F-9E4ECA177572}" type="presParOf" srcId="{C5C1272B-0B84-4446-95F7-77C4D92B34DD}" destId="{12AA8ED6-02D5-484B-953A-5432E63856BE}" srcOrd="0" destOrd="0" presId="urn:microsoft.com/office/officeart/2018/2/layout/IconVerticalSolidList"/>
    <dgm:cxn modelId="{912A9B15-CFC0-4C76-9F6A-2640A1DC9866}" type="presParOf" srcId="{C5C1272B-0B84-4446-95F7-77C4D92B34DD}" destId="{74FD91CC-EF15-40D1-8DDF-C40CC15970AC}" srcOrd="1" destOrd="0" presId="urn:microsoft.com/office/officeart/2018/2/layout/IconVerticalSolidList"/>
    <dgm:cxn modelId="{2596FA7F-F9AA-4E45-B46F-41BFF10594B0}" type="presParOf" srcId="{C5C1272B-0B84-4446-95F7-77C4D92B34DD}" destId="{556B112F-3E67-4DE0-96B1-FD1E9C63008E}" srcOrd="2" destOrd="0" presId="urn:microsoft.com/office/officeart/2018/2/layout/IconVerticalSolidList"/>
    <dgm:cxn modelId="{D91CD22B-7B22-4EF9-8E8C-AB63E2D97266}" type="presParOf" srcId="{C5C1272B-0B84-4446-95F7-77C4D92B34DD}" destId="{67C988FD-C909-4508-85FC-1BC095F93F9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BD43C-DF43-4A77-AC8E-7C4FF3BD937A}">
      <dsp:nvSpPr>
        <dsp:cNvPr id="0" name=""/>
        <dsp:cNvSpPr/>
      </dsp:nvSpPr>
      <dsp:spPr>
        <a:xfrm>
          <a:off x="0" y="558"/>
          <a:ext cx="6496050" cy="13059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A558D8-676F-4D32-9461-73CA4CB99FD8}">
      <dsp:nvSpPr>
        <dsp:cNvPr id="0" name=""/>
        <dsp:cNvSpPr/>
      </dsp:nvSpPr>
      <dsp:spPr>
        <a:xfrm>
          <a:off x="395054" y="294400"/>
          <a:ext cx="718281" cy="718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CF24CA-34F6-4B82-A503-F60576B300D6}">
      <dsp:nvSpPr>
        <dsp:cNvPr id="0" name=""/>
        <dsp:cNvSpPr/>
      </dsp:nvSpPr>
      <dsp:spPr>
        <a:xfrm>
          <a:off x="1508391" y="558"/>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1066800">
            <a:lnSpc>
              <a:spcPct val="90000"/>
            </a:lnSpc>
            <a:spcBef>
              <a:spcPct val="0"/>
            </a:spcBef>
            <a:spcAft>
              <a:spcPct val="35000"/>
            </a:spcAft>
            <a:buNone/>
          </a:pPr>
          <a:r>
            <a:rPr lang="en-US" sz="2400" b="0" i="0" kern="1200" dirty="0"/>
            <a:t>No model is too simple to utilize</a:t>
          </a:r>
          <a:endParaRPr lang="en-US" sz="2400" kern="1200" dirty="0"/>
        </a:p>
      </dsp:txBody>
      <dsp:txXfrm>
        <a:off x="1508391" y="558"/>
        <a:ext cx="4987658" cy="1305966"/>
      </dsp:txXfrm>
    </dsp:sp>
    <dsp:sp modelId="{105294C0-69C3-4783-B086-78CE53A54CC3}">
      <dsp:nvSpPr>
        <dsp:cNvPr id="0" name=""/>
        <dsp:cNvSpPr/>
      </dsp:nvSpPr>
      <dsp:spPr>
        <a:xfrm>
          <a:off x="0" y="1633016"/>
          <a:ext cx="6496050" cy="13059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EF7E3E-8DAD-46A6-805F-336F2F3D8F06}">
      <dsp:nvSpPr>
        <dsp:cNvPr id="0" name=""/>
        <dsp:cNvSpPr/>
      </dsp:nvSpPr>
      <dsp:spPr>
        <a:xfrm>
          <a:off x="395054" y="1926859"/>
          <a:ext cx="718281" cy="718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81C5C2D-1572-4F4F-B96B-3EC40F97A847}">
      <dsp:nvSpPr>
        <dsp:cNvPr id="0" name=""/>
        <dsp:cNvSpPr/>
      </dsp:nvSpPr>
      <dsp:spPr>
        <a:xfrm>
          <a:off x="1508391" y="1633016"/>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1066800">
            <a:lnSpc>
              <a:spcPct val="90000"/>
            </a:lnSpc>
            <a:spcBef>
              <a:spcPct val="0"/>
            </a:spcBef>
            <a:spcAft>
              <a:spcPct val="35000"/>
            </a:spcAft>
            <a:buNone/>
          </a:pPr>
          <a:r>
            <a:rPr lang="en-US" sz="2400" b="0" i="0" kern="1200" dirty="0"/>
            <a:t>Data Science does not need to be as complex as people say.</a:t>
          </a:r>
          <a:endParaRPr lang="en-US" sz="2400" kern="1200" dirty="0"/>
        </a:p>
      </dsp:txBody>
      <dsp:txXfrm>
        <a:off x="1508391" y="1633016"/>
        <a:ext cx="4987658" cy="1305966"/>
      </dsp:txXfrm>
    </dsp:sp>
    <dsp:sp modelId="{12AA8ED6-02D5-484B-953A-5432E63856BE}">
      <dsp:nvSpPr>
        <dsp:cNvPr id="0" name=""/>
        <dsp:cNvSpPr/>
      </dsp:nvSpPr>
      <dsp:spPr>
        <a:xfrm>
          <a:off x="0" y="3265475"/>
          <a:ext cx="6496050" cy="13059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FD91CC-EF15-40D1-8DDF-C40CC15970AC}">
      <dsp:nvSpPr>
        <dsp:cNvPr id="0" name=""/>
        <dsp:cNvSpPr/>
      </dsp:nvSpPr>
      <dsp:spPr>
        <a:xfrm>
          <a:off x="395054" y="3559317"/>
          <a:ext cx="718281" cy="718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7C988FD-C909-4508-85FC-1BC095F93F97}">
      <dsp:nvSpPr>
        <dsp:cNvPr id="0" name=""/>
        <dsp:cNvSpPr/>
      </dsp:nvSpPr>
      <dsp:spPr>
        <a:xfrm>
          <a:off x="1508391" y="3265475"/>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1066800">
            <a:lnSpc>
              <a:spcPct val="90000"/>
            </a:lnSpc>
            <a:spcBef>
              <a:spcPct val="0"/>
            </a:spcBef>
            <a:spcAft>
              <a:spcPct val="35000"/>
            </a:spcAft>
            <a:buNone/>
          </a:pPr>
          <a:r>
            <a:rPr lang="en-US" sz="2400" b="0" i="0" kern="1200" dirty="0"/>
            <a:t>Sometimes, a simple approach and good intuition is all we need.</a:t>
          </a:r>
          <a:endParaRPr lang="en-US" sz="2400" kern="1200" dirty="0"/>
        </a:p>
      </dsp:txBody>
      <dsp:txXfrm>
        <a:off x="1508391" y="3265475"/>
        <a:ext cx="4987658" cy="13059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3228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90765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35648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23109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38164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3ED0CC-082F-4160-86E5-0D6041F12778}" type="datetime1">
              <a:rPr lang="en-US" smtClean="0"/>
              <a:t>12/4/2019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81292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3ED0CC-082F-4160-86E5-0D6041F12778}" type="datetime1">
              <a:rPr lang="en-US" smtClean="0"/>
              <a:t>12/4/2019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71694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4116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7449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C55A3C-5767-4844-A0A3-83778C2E5409}" type="datetime1">
              <a:rPr lang="en-US" smtClean="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0726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47039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3737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7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143DE9B-B678-4EFB-BB7D-A4370204A0B0}" type="datetime1">
              <a:rPr lang="en-US" smtClean="0"/>
              <a:t>12/4/2019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954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8812DA-F765-4142-A6A3-A8ED7235E082}" type="datetime1">
              <a:rPr lang="en-US" smtClean="0"/>
              <a:t>12/4/2019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467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E0277FD-7DE6-41D4-930D-AC99F5AFE54E}" type="datetime1">
              <a:rPr lang="en-US" smtClean="0"/>
              <a:t>12/4/2019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6611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12/4/2019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6586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73ED0CC-082F-4160-86E5-0D6041F12778}" type="datetime1">
              <a:rPr lang="en-US" smtClean="0"/>
              <a:t>12/4/2019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735529198"/>
      </p:ext>
    </p:extLst>
  </p:cSld>
  <p:clrMap bg1="dk1" tx1="lt1" bg2="dk2" tx2="lt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 id="214748399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F5C4D8-9D6F-4BB9-B27B-925343E3EAF4}"/>
              </a:ext>
            </a:extLst>
          </p:cNvPr>
          <p:cNvPicPr>
            <a:picLocks noChangeAspect="1"/>
          </p:cNvPicPr>
          <p:nvPr/>
        </p:nvPicPr>
        <p:blipFill rotWithShape="1">
          <a:blip r:embed="rId2"/>
          <a:srcRect l="9091" t="23391"/>
          <a:stretch/>
        </p:blipFill>
        <p:spPr>
          <a:xfrm>
            <a:off x="20" y="10"/>
            <a:ext cx="12191980" cy="6857990"/>
          </a:xfrm>
          <a:prstGeom prst="rect">
            <a:avLst/>
          </a:prstGeom>
        </p:spPr>
      </p:pic>
      <p:sp>
        <p:nvSpPr>
          <p:cNvPr id="2" name="Title 1">
            <a:extLst>
              <a:ext uri="{FF2B5EF4-FFF2-40B4-BE49-F238E27FC236}">
                <a16:creationId xmlns:a16="http://schemas.microsoft.com/office/drawing/2014/main" id="{2742DFCB-6095-4BF9-8DB6-490E8170B049}"/>
              </a:ext>
            </a:extLst>
          </p:cNvPr>
          <p:cNvSpPr>
            <a:spLocks noGrp="1"/>
          </p:cNvSpPr>
          <p:nvPr>
            <p:ph type="ctrTitle"/>
          </p:nvPr>
        </p:nvSpPr>
        <p:spPr>
          <a:xfrm>
            <a:off x="1083733" y="3429000"/>
            <a:ext cx="8458200" cy="1492311"/>
          </a:xfrm>
        </p:spPr>
        <p:txBody>
          <a:bodyPr>
            <a:normAutofit fontScale="90000"/>
          </a:bodyPr>
          <a:lstStyle/>
          <a:p>
            <a:r>
              <a:rPr lang="en-SG" sz="4400" dirty="0">
                <a:solidFill>
                  <a:schemeClr val="bg1">
                    <a:lumMod val="95000"/>
                    <a:lumOff val="5000"/>
                  </a:schemeClr>
                </a:solidFill>
                <a:latin typeface="Calibri" panose="020F0502020204030204" pitchFamily="34" charset="0"/>
                <a:cs typeface="Calibri" panose="020F0502020204030204" pitchFamily="34" charset="0"/>
              </a:rPr>
              <a:t>Capstone Project: NLP Sentiment Analysis on Rotten Tomatoes Comments</a:t>
            </a:r>
          </a:p>
        </p:txBody>
      </p:sp>
      <p:sp>
        <p:nvSpPr>
          <p:cNvPr id="3" name="Subtitle 2">
            <a:extLst>
              <a:ext uri="{FF2B5EF4-FFF2-40B4-BE49-F238E27FC236}">
                <a16:creationId xmlns:a16="http://schemas.microsoft.com/office/drawing/2014/main" id="{1FC4C949-AFF3-4EEF-A4E5-E03491C4FF34}"/>
              </a:ext>
            </a:extLst>
          </p:cNvPr>
          <p:cNvSpPr>
            <a:spLocks noGrp="1"/>
          </p:cNvSpPr>
          <p:nvPr>
            <p:ph type="subTitle" idx="1"/>
          </p:nvPr>
        </p:nvSpPr>
        <p:spPr>
          <a:xfrm>
            <a:off x="1083733" y="4944531"/>
            <a:ext cx="8458200" cy="524935"/>
          </a:xfrm>
        </p:spPr>
        <p:txBody>
          <a:bodyPr>
            <a:normAutofit/>
          </a:bodyPr>
          <a:lstStyle/>
          <a:p>
            <a:r>
              <a:rPr lang="en-SG" dirty="0">
                <a:solidFill>
                  <a:srgbClr val="FEFFFF"/>
                </a:solidFill>
              </a:rPr>
              <a:t>Kelvin Lim (DSI 10)</a:t>
            </a:r>
          </a:p>
        </p:txBody>
      </p:sp>
    </p:spTree>
    <p:extLst>
      <p:ext uri="{BB962C8B-B14F-4D97-AF65-F5344CB8AC3E}">
        <p14:creationId xmlns:p14="http://schemas.microsoft.com/office/powerpoint/2010/main" val="980557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0"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A457F0DF-3F15-4591-8D9F-D7EDA4270DDE}"/>
              </a:ext>
            </a:extLst>
          </p:cNvPr>
          <p:cNvSpPr>
            <a:spLocks noGrp="1"/>
          </p:cNvSpPr>
          <p:nvPr>
            <p:ph type="title"/>
          </p:nvPr>
        </p:nvSpPr>
        <p:spPr>
          <a:xfrm>
            <a:off x="806195" y="804672"/>
            <a:ext cx="3521359" cy="5248656"/>
          </a:xfrm>
        </p:spPr>
        <p:txBody>
          <a:bodyPr vert="horz" lIns="91440" tIns="45720" rIns="91440" bIns="45720" rtlCol="0" anchor="ctr">
            <a:normAutofit/>
          </a:bodyPr>
          <a:lstStyle/>
          <a:p>
            <a:pPr algn="ctr"/>
            <a:r>
              <a:rPr lang="en-US" b="0" i="0" kern="1200" dirty="0">
                <a:solidFill>
                  <a:schemeClr val="tx2"/>
                </a:solidFill>
                <a:latin typeface="+mj-lt"/>
                <a:ea typeface="+mj-ea"/>
                <a:cs typeface="+mj-cs"/>
              </a:rPr>
              <a:t>4. Machine Learning Modelling</a:t>
            </a:r>
          </a:p>
        </p:txBody>
      </p:sp>
      <p:sp>
        <p:nvSpPr>
          <p:cNvPr id="7" name="Content Placeholder 2">
            <a:extLst>
              <a:ext uri="{FF2B5EF4-FFF2-40B4-BE49-F238E27FC236}">
                <a16:creationId xmlns:a16="http://schemas.microsoft.com/office/drawing/2014/main" id="{3DAFFAD4-8054-49DE-B568-A383896BE8F1}"/>
              </a:ext>
            </a:extLst>
          </p:cNvPr>
          <p:cNvSpPr txBox="1">
            <a:spLocks/>
          </p:cNvSpPr>
          <p:nvPr/>
        </p:nvSpPr>
        <p:spPr>
          <a:xfrm>
            <a:off x="4975861" y="804671"/>
            <a:ext cx="6399930" cy="5248657"/>
          </a:xfrm>
          <a:prstGeom prst="rect">
            <a:avLst/>
          </a:prstGeom>
        </p:spPr>
        <p:txBody>
          <a:bodyPr vert="horz" lIns="91440" tIns="45720" rIns="91440" bIns="45720" rtlCol="0" anchor="ctr">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spcBef>
                <a:spcPts val="1000"/>
              </a:spcBef>
              <a:spcAft>
                <a:spcPts val="0"/>
              </a:spcAft>
              <a:buClr>
                <a:schemeClr val="bg2">
                  <a:lumMod val="40000"/>
                  <a:lumOff val="60000"/>
                </a:schemeClr>
              </a:buClr>
              <a:buSzPct val="80000"/>
              <a:buFont typeface="Wingdings 3" charset="2"/>
              <a:buChar char=""/>
            </a:pPr>
            <a:r>
              <a:rPr lang="en-US">
                <a:solidFill>
                  <a:schemeClr val="tx1"/>
                </a:solidFill>
                <a:latin typeface="+mj-lt"/>
                <a:ea typeface="+mj-ea"/>
                <a:cs typeface="+mj-cs"/>
              </a:rPr>
              <a:t>Models ran (both with and without Lemmatizing/Stemming):</a:t>
            </a:r>
          </a:p>
          <a:p>
            <a:pPr lvl="1">
              <a:spcBef>
                <a:spcPts val="1000"/>
              </a:spcBef>
              <a:spcAft>
                <a:spcPts val="0"/>
              </a:spcAft>
              <a:buClr>
                <a:schemeClr val="bg2">
                  <a:lumMod val="40000"/>
                  <a:lumOff val="60000"/>
                </a:schemeClr>
              </a:buClr>
              <a:buSzPct val="80000"/>
              <a:buFont typeface="Wingdings 3" charset="2"/>
              <a:buChar char=""/>
            </a:pPr>
            <a:r>
              <a:rPr lang="en-US">
                <a:solidFill>
                  <a:schemeClr val="tx1"/>
                </a:solidFill>
                <a:latin typeface="+mj-lt"/>
                <a:ea typeface="+mj-ea"/>
                <a:cs typeface="+mj-cs"/>
              </a:rPr>
              <a:t>Logistic Regression with Count Vectorizer</a:t>
            </a:r>
          </a:p>
          <a:p>
            <a:pPr lvl="1">
              <a:spcBef>
                <a:spcPts val="1000"/>
              </a:spcBef>
              <a:spcAft>
                <a:spcPts val="0"/>
              </a:spcAft>
              <a:buClr>
                <a:schemeClr val="bg2">
                  <a:lumMod val="40000"/>
                  <a:lumOff val="60000"/>
                </a:schemeClr>
              </a:buClr>
              <a:buSzPct val="80000"/>
              <a:buFont typeface="Wingdings 3" charset="2"/>
              <a:buChar char=""/>
            </a:pPr>
            <a:r>
              <a:rPr lang="en-US">
                <a:solidFill>
                  <a:schemeClr val="tx1"/>
                </a:solidFill>
                <a:latin typeface="+mj-lt"/>
                <a:ea typeface="+mj-ea"/>
                <a:cs typeface="+mj-cs"/>
              </a:rPr>
              <a:t>Logistic Regression with Tfidf Vectorizer</a:t>
            </a:r>
          </a:p>
          <a:p>
            <a:pPr lvl="1">
              <a:spcBef>
                <a:spcPts val="1000"/>
              </a:spcBef>
              <a:spcAft>
                <a:spcPts val="0"/>
              </a:spcAft>
              <a:buClr>
                <a:schemeClr val="bg2">
                  <a:lumMod val="40000"/>
                  <a:lumOff val="60000"/>
                </a:schemeClr>
              </a:buClr>
              <a:buSzPct val="80000"/>
              <a:buFont typeface="Wingdings 3" charset="2"/>
              <a:buChar char=""/>
            </a:pPr>
            <a:r>
              <a:rPr lang="en-US">
                <a:solidFill>
                  <a:schemeClr val="tx1"/>
                </a:solidFill>
                <a:latin typeface="+mj-lt"/>
                <a:ea typeface="+mj-ea"/>
                <a:cs typeface="+mj-cs"/>
              </a:rPr>
              <a:t>Multinomial NB with Count Vectorizer</a:t>
            </a:r>
          </a:p>
          <a:p>
            <a:pPr lvl="1">
              <a:spcBef>
                <a:spcPts val="1000"/>
              </a:spcBef>
              <a:spcAft>
                <a:spcPts val="0"/>
              </a:spcAft>
              <a:buClr>
                <a:schemeClr val="bg2">
                  <a:lumMod val="40000"/>
                  <a:lumOff val="60000"/>
                </a:schemeClr>
              </a:buClr>
              <a:buSzPct val="80000"/>
              <a:buFont typeface="Wingdings 3" charset="2"/>
              <a:buChar char=""/>
            </a:pPr>
            <a:r>
              <a:rPr lang="en-US">
                <a:solidFill>
                  <a:schemeClr val="tx1"/>
                </a:solidFill>
                <a:latin typeface="+mj-lt"/>
                <a:ea typeface="+mj-ea"/>
                <a:cs typeface="+mj-cs"/>
              </a:rPr>
              <a:t>Multinomial NB with Tfidf Vectorizer</a:t>
            </a:r>
          </a:p>
          <a:p>
            <a:pPr lvl="1">
              <a:spcBef>
                <a:spcPts val="1000"/>
              </a:spcBef>
              <a:spcAft>
                <a:spcPts val="0"/>
              </a:spcAft>
              <a:buClr>
                <a:schemeClr val="bg2">
                  <a:lumMod val="40000"/>
                  <a:lumOff val="60000"/>
                </a:schemeClr>
              </a:buClr>
              <a:buSzPct val="80000"/>
              <a:buFont typeface="Wingdings 3" charset="2"/>
              <a:buChar char=""/>
            </a:pPr>
            <a:r>
              <a:rPr lang="en-US">
                <a:solidFill>
                  <a:schemeClr val="tx1"/>
                </a:solidFill>
                <a:latin typeface="+mj-lt"/>
                <a:ea typeface="+mj-ea"/>
                <a:cs typeface="+mj-cs"/>
              </a:rPr>
              <a:t>Random Forest Classifier with Count Vectorizer</a:t>
            </a:r>
          </a:p>
          <a:p>
            <a:pPr lvl="1">
              <a:spcBef>
                <a:spcPts val="1000"/>
              </a:spcBef>
              <a:spcAft>
                <a:spcPts val="0"/>
              </a:spcAft>
              <a:buClr>
                <a:schemeClr val="bg2">
                  <a:lumMod val="40000"/>
                  <a:lumOff val="60000"/>
                </a:schemeClr>
              </a:buClr>
              <a:buSzPct val="80000"/>
              <a:buFont typeface="Wingdings 3" charset="2"/>
              <a:buChar char=""/>
            </a:pPr>
            <a:r>
              <a:rPr lang="en-US">
                <a:solidFill>
                  <a:schemeClr val="tx1"/>
                </a:solidFill>
                <a:latin typeface="+mj-lt"/>
                <a:ea typeface="+mj-ea"/>
                <a:cs typeface="+mj-cs"/>
              </a:rPr>
              <a:t>Random Forest Classifier with Tfidf Vectorizer</a:t>
            </a:r>
          </a:p>
          <a:p>
            <a:pPr lvl="1">
              <a:spcBef>
                <a:spcPts val="1000"/>
              </a:spcBef>
              <a:spcAft>
                <a:spcPts val="0"/>
              </a:spcAft>
              <a:buClr>
                <a:schemeClr val="bg2">
                  <a:lumMod val="40000"/>
                  <a:lumOff val="60000"/>
                </a:schemeClr>
              </a:buClr>
              <a:buSzPct val="80000"/>
              <a:buFont typeface="Wingdings 3" charset="2"/>
              <a:buChar char=""/>
            </a:pPr>
            <a:r>
              <a:rPr lang="en-US">
                <a:solidFill>
                  <a:schemeClr val="tx1"/>
                </a:solidFill>
                <a:latin typeface="+mj-lt"/>
                <a:ea typeface="+mj-ea"/>
                <a:cs typeface="+mj-cs"/>
              </a:rPr>
              <a:t>XGBoost with Count Vectorizer</a:t>
            </a:r>
          </a:p>
          <a:p>
            <a:pPr lvl="1">
              <a:spcBef>
                <a:spcPts val="1000"/>
              </a:spcBef>
              <a:spcAft>
                <a:spcPts val="0"/>
              </a:spcAft>
              <a:buClr>
                <a:schemeClr val="bg2">
                  <a:lumMod val="40000"/>
                  <a:lumOff val="60000"/>
                </a:schemeClr>
              </a:buClr>
              <a:buSzPct val="80000"/>
              <a:buFont typeface="Wingdings 3" charset="2"/>
              <a:buChar char=""/>
            </a:pPr>
            <a:r>
              <a:rPr lang="en-US">
                <a:solidFill>
                  <a:schemeClr val="tx1"/>
                </a:solidFill>
                <a:latin typeface="+mj-lt"/>
                <a:ea typeface="+mj-ea"/>
                <a:cs typeface="+mj-cs"/>
              </a:rPr>
              <a:t>XGBoost with Tfidf Vectorizer</a:t>
            </a:r>
          </a:p>
          <a:p>
            <a:pPr lvl="1">
              <a:spcBef>
                <a:spcPts val="1000"/>
              </a:spcBef>
              <a:spcAft>
                <a:spcPts val="0"/>
              </a:spcAft>
              <a:buClr>
                <a:schemeClr val="bg2">
                  <a:lumMod val="40000"/>
                  <a:lumOff val="60000"/>
                </a:schemeClr>
              </a:buClr>
              <a:buSzPct val="80000"/>
              <a:buFont typeface="Wingdings 3" charset="2"/>
              <a:buChar char=""/>
            </a:pPr>
            <a:endParaRPr lang="en-US">
              <a:solidFill>
                <a:schemeClr val="tx1"/>
              </a:solidFill>
              <a:latin typeface="+mj-lt"/>
              <a:ea typeface="+mj-ea"/>
              <a:cs typeface="+mj-cs"/>
            </a:endParaRPr>
          </a:p>
        </p:txBody>
      </p:sp>
    </p:spTree>
    <p:extLst>
      <p:ext uri="{BB962C8B-B14F-4D97-AF65-F5344CB8AC3E}">
        <p14:creationId xmlns:p14="http://schemas.microsoft.com/office/powerpoint/2010/main" val="1687826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F0DF-3F15-4591-8D9F-D7EDA4270DDE}"/>
              </a:ext>
            </a:extLst>
          </p:cNvPr>
          <p:cNvSpPr>
            <a:spLocks noGrp="1"/>
          </p:cNvSpPr>
          <p:nvPr>
            <p:ph type="title"/>
          </p:nvPr>
        </p:nvSpPr>
        <p:spPr/>
        <p:txBody>
          <a:bodyPr/>
          <a:lstStyle/>
          <a:p>
            <a:r>
              <a:rPr lang="en-SG" dirty="0"/>
              <a:t>4. Machine Learning Modelling</a:t>
            </a:r>
          </a:p>
        </p:txBody>
      </p:sp>
      <p:graphicFrame>
        <p:nvGraphicFramePr>
          <p:cNvPr id="3" name="Table 3">
            <a:extLst>
              <a:ext uri="{FF2B5EF4-FFF2-40B4-BE49-F238E27FC236}">
                <a16:creationId xmlns:a16="http://schemas.microsoft.com/office/drawing/2014/main" id="{C834C1B9-F7C9-4DF3-9D39-B3B340638E98}"/>
              </a:ext>
            </a:extLst>
          </p:cNvPr>
          <p:cNvGraphicFramePr>
            <a:graphicFrameLocks noGrp="1"/>
          </p:cNvGraphicFramePr>
          <p:nvPr>
            <p:extLst>
              <p:ext uri="{D42A27DB-BD31-4B8C-83A1-F6EECF244321}">
                <p14:modId xmlns:p14="http://schemas.microsoft.com/office/powerpoint/2010/main" val="4135715168"/>
              </p:ext>
            </p:extLst>
          </p:nvPr>
        </p:nvGraphicFramePr>
        <p:xfrm>
          <a:off x="1638168" y="1771157"/>
          <a:ext cx="8128000" cy="388270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99470670"/>
                    </a:ext>
                  </a:extLst>
                </a:gridCol>
                <a:gridCol w="2032000">
                  <a:extLst>
                    <a:ext uri="{9D8B030D-6E8A-4147-A177-3AD203B41FA5}">
                      <a16:colId xmlns:a16="http://schemas.microsoft.com/office/drawing/2014/main" val="3598832161"/>
                    </a:ext>
                  </a:extLst>
                </a:gridCol>
                <a:gridCol w="2032000">
                  <a:extLst>
                    <a:ext uri="{9D8B030D-6E8A-4147-A177-3AD203B41FA5}">
                      <a16:colId xmlns:a16="http://schemas.microsoft.com/office/drawing/2014/main" val="3088113172"/>
                    </a:ext>
                  </a:extLst>
                </a:gridCol>
              </a:tblGrid>
              <a:tr h="431412">
                <a:tc>
                  <a:txBody>
                    <a:bodyPr/>
                    <a:lstStyle/>
                    <a:p>
                      <a:r>
                        <a:rPr lang="en-SG" dirty="0"/>
                        <a:t>Without Lemmatization/Stemming</a:t>
                      </a:r>
                    </a:p>
                  </a:txBody>
                  <a:tcPr/>
                </a:tc>
                <a:tc>
                  <a:txBody>
                    <a:bodyPr/>
                    <a:lstStyle/>
                    <a:p>
                      <a:pPr algn="ctr"/>
                      <a:r>
                        <a:rPr lang="en-SG" dirty="0"/>
                        <a:t>Training</a:t>
                      </a:r>
                    </a:p>
                  </a:txBody>
                  <a:tcPr/>
                </a:tc>
                <a:tc>
                  <a:txBody>
                    <a:bodyPr/>
                    <a:lstStyle/>
                    <a:p>
                      <a:pPr algn="ctr"/>
                      <a:r>
                        <a:rPr lang="en-SG" dirty="0"/>
                        <a:t>Validation</a:t>
                      </a:r>
                    </a:p>
                  </a:txBody>
                  <a:tcPr/>
                </a:tc>
                <a:extLst>
                  <a:ext uri="{0D108BD9-81ED-4DB2-BD59-A6C34878D82A}">
                    <a16:rowId xmlns:a16="http://schemas.microsoft.com/office/drawing/2014/main" val="87390696"/>
                  </a:ext>
                </a:extLst>
              </a:tr>
              <a:tr h="4314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sz="1200" dirty="0"/>
                        <a:t>Logistic Regression with Count Vectorizer</a:t>
                      </a:r>
                    </a:p>
                  </a:txBody>
                  <a:tcPr/>
                </a:tc>
                <a:tc>
                  <a:txBody>
                    <a:bodyPr/>
                    <a:lstStyle/>
                    <a:p>
                      <a:pPr algn="ctr"/>
                      <a:r>
                        <a:rPr lang="en-SG" sz="1600" dirty="0"/>
                        <a:t>0.76445</a:t>
                      </a:r>
                    </a:p>
                  </a:txBody>
                  <a:tcPr/>
                </a:tc>
                <a:tc>
                  <a:txBody>
                    <a:bodyPr/>
                    <a:lstStyle/>
                    <a:p>
                      <a:pPr algn="ctr"/>
                      <a:r>
                        <a:rPr lang="en-SG" sz="1600" dirty="0"/>
                        <a:t>0.76668</a:t>
                      </a:r>
                    </a:p>
                  </a:txBody>
                  <a:tcPr/>
                </a:tc>
                <a:extLst>
                  <a:ext uri="{0D108BD9-81ED-4DB2-BD59-A6C34878D82A}">
                    <a16:rowId xmlns:a16="http://schemas.microsoft.com/office/drawing/2014/main" val="3414321370"/>
                  </a:ext>
                </a:extLst>
              </a:tr>
              <a:tr h="4314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sz="1200" dirty="0"/>
                        <a:t>Logistic Regression with </a:t>
                      </a:r>
                      <a:r>
                        <a:rPr lang="en-SG" sz="1200" dirty="0" err="1"/>
                        <a:t>Tfidf</a:t>
                      </a:r>
                      <a:r>
                        <a:rPr lang="en-SG" sz="1200" dirty="0"/>
                        <a:t> Vectorizer</a:t>
                      </a:r>
                    </a:p>
                  </a:txBody>
                  <a:tcPr/>
                </a:tc>
                <a:tc>
                  <a:txBody>
                    <a:bodyPr/>
                    <a:lstStyle/>
                    <a:p>
                      <a:pPr algn="ctr"/>
                      <a:r>
                        <a:rPr lang="en-SG" sz="1600" dirty="0"/>
                        <a:t>0.76470</a:t>
                      </a:r>
                    </a:p>
                  </a:txBody>
                  <a:tcPr/>
                </a:tc>
                <a:tc>
                  <a:txBody>
                    <a:bodyPr/>
                    <a:lstStyle/>
                    <a:p>
                      <a:pPr algn="ctr"/>
                      <a:r>
                        <a:rPr lang="en-SG" sz="1600" dirty="0"/>
                        <a:t>0.76708</a:t>
                      </a:r>
                    </a:p>
                  </a:txBody>
                  <a:tcPr/>
                </a:tc>
                <a:extLst>
                  <a:ext uri="{0D108BD9-81ED-4DB2-BD59-A6C34878D82A}">
                    <a16:rowId xmlns:a16="http://schemas.microsoft.com/office/drawing/2014/main" val="2789206249"/>
                  </a:ext>
                </a:extLst>
              </a:tr>
              <a:tr h="4314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sz="1200" dirty="0"/>
                        <a:t>Multinomial NB with Count Vectorizer</a:t>
                      </a:r>
                    </a:p>
                  </a:txBody>
                  <a:tcPr/>
                </a:tc>
                <a:tc>
                  <a:txBody>
                    <a:bodyPr/>
                    <a:lstStyle/>
                    <a:p>
                      <a:pPr algn="ctr"/>
                      <a:r>
                        <a:rPr lang="en-SG" sz="1600" dirty="0"/>
                        <a:t>0.75575</a:t>
                      </a:r>
                    </a:p>
                  </a:txBody>
                  <a:tcPr/>
                </a:tc>
                <a:tc>
                  <a:txBody>
                    <a:bodyPr/>
                    <a:lstStyle/>
                    <a:p>
                      <a:pPr algn="ctr"/>
                      <a:r>
                        <a:rPr lang="en-SG" sz="1600" dirty="0"/>
                        <a:t>0.75650</a:t>
                      </a:r>
                    </a:p>
                  </a:txBody>
                  <a:tcPr/>
                </a:tc>
                <a:extLst>
                  <a:ext uri="{0D108BD9-81ED-4DB2-BD59-A6C34878D82A}">
                    <a16:rowId xmlns:a16="http://schemas.microsoft.com/office/drawing/2014/main" val="1441996803"/>
                  </a:ext>
                </a:extLst>
              </a:tr>
              <a:tr h="4314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sz="1200" dirty="0"/>
                        <a:t>Multinomial NB with </a:t>
                      </a:r>
                      <a:r>
                        <a:rPr lang="en-SG" sz="1200" dirty="0" err="1"/>
                        <a:t>Tfidf</a:t>
                      </a:r>
                      <a:r>
                        <a:rPr lang="en-SG" sz="1200" dirty="0"/>
                        <a:t> Vectorizer</a:t>
                      </a:r>
                    </a:p>
                  </a:txBody>
                  <a:tcPr/>
                </a:tc>
                <a:tc>
                  <a:txBody>
                    <a:bodyPr/>
                    <a:lstStyle/>
                    <a:p>
                      <a:pPr algn="ctr"/>
                      <a:r>
                        <a:rPr lang="en-SG" sz="1600" dirty="0"/>
                        <a:t>0.75568</a:t>
                      </a:r>
                    </a:p>
                  </a:txBody>
                  <a:tcPr/>
                </a:tc>
                <a:tc>
                  <a:txBody>
                    <a:bodyPr/>
                    <a:lstStyle/>
                    <a:p>
                      <a:pPr algn="ctr"/>
                      <a:r>
                        <a:rPr lang="en-SG" sz="1600" dirty="0"/>
                        <a:t>0.75604</a:t>
                      </a:r>
                    </a:p>
                  </a:txBody>
                  <a:tcPr/>
                </a:tc>
                <a:extLst>
                  <a:ext uri="{0D108BD9-81ED-4DB2-BD59-A6C34878D82A}">
                    <a16:rowId xmlns:a16="http://schemas.microsoft.com/office/drawing/2014/main" val="388079150"/>
                  </a:ext>
                </a:extLst>
              </a:tr>
              <a:tr h="4314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sz="1200" dirty="0"/>
                        <a:t>Random Forest Classifier with Count Vectorizer</a:t>
                      </a:r>
                    </a:p>
                  </a:txBody>
                  <a:tcPr/>
                </a:tc>
                <a:tc>
                  <a:txBody>
                    <a:bodyPr/>
                    <a:lstStyle/>
                    <a:p>
                      <a:pPr algn="ctr"/>
                      <a:r>
                        <a:rPr lang="en-SG" sz="1600" dirty="0"/>
                        <a:t>0.52131</a:t>
                      </a:r>
                    </a:p>
                  </a:txBody>
                  <a:tcPr/>
                </a:tc>
                <a:tc>
                  <a:txBody>
                    <a:bodyPr/>
                    <a:lstStyle/>
                    <a:p>
                      <a:pPr algn="ctr"/>
                      <a:r>
                        <a:rPr lang="en-SG" sz="1600" dirty="0"/>
                        <a:t>0.51882</a:t>
                      </a:r>
                    </a:p>
                  </a:txBody>
                  <a:tcPr/>
                </a:tc>
                <a:extLst>
                  <a:ext uri="{0D108BD9-81ED-4DB2-BD59-A6C34878D82A}">
                    <a16:rowId xmlns:a16="http://schemas.microsoft.com/office/drawing/2014/main" val="2063337083"/>
                  </a:ext>
                </a:extLst>
              </a:tr>
              <a:tr h="4314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sz="1200" dirty="0"/>
                        <a:t>Random Forest Classifier with </a:t>
                      </a:r>
                      <a:r>
                        <a:rPr lang="en-SG" sz="1200" dirty="0" err="1"/>
                        <a:t>Tfidf</a:t>
                      </a:r>
                      <a:r>
                        <a:rPr lang="en-SG" sz="1200" dirty="0"/>
                        <a:t> Vectorizer</a:t>
                      </a:r>
                    </a:p>
                  </a:txBody>
                  <a:tcPr/>
                </a:tc>
                <a:tc>
                  <a:txBody>
                    <a:bodyPr/>
                    <a:lstStyle/>
                    <a:p>
                      <a:pPr algn="ctr"/>
                      <a:r>
                        <a:rPr lang="en-SG" sz="1600" dirty="0"/>
                        <a:t>0.52142</a:t>
                      </a:r>
                    </a:p>
                  </a:txBody>
                  <a:tcPr/>
                </a:tc>
                <a:tc>
                  <a:txBody>
                    <a:bodyPr/>
                    <a:lstStyle/>
                    <a:p>
                      <a:pPr algn="ctr"/>
                      <a:r>
                        <a:rPr lang="en-SG" sz="1600" dirty="0"/>
                        <a:t>0.51880</a:t>
                      </a:r>
                    </a:p>
                  </a:txBody>
                  <a:tcPr/>
                </a:tc>
                <a:extLst>
                  <a:ext uri="{0D108BD9-81ED-4DB2-BD59-A6C34878D82A}">
                    <a16:rowId xmlns:a16="http://schemas.microsoft.com/office/drawing/2014/main" val="512784642"/>
                  </a:ext>
                </a:extLst>
              </a:tr>
              <a:tr h="4314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sz="1200" dirty="0" err="1"/>
                        <a:t>XGBoost</a:t>
                      </a:r>
                      <a:r>
                        <a:rPr lang="en-SG" sz="1200" dirty="0"/>
                        <a:t> with Count Vectorizer</a:t>
                      </a:r>
                    </a:p>
                  </a:txBody>
                  <a:tcPr/>
                </a:tc>
                <a:tc>
                  <a:txBody>
                    <a:bodyPr/>
                    <a:lstStyle/>
                    <a:p>
                      <a:pPr algn="ctr"/>
                      <a:r>
                        <a:rPr lang="en-SG" sz="1600" dirty="0"/>
                        <a:t>0.64125</a:t>
                      </a:r>
                    </a:p>
                  </a:txBody>
                  <a:tcPr/>
                </a:tc>
                <a:tc>
                  <a:txBody>
                    <a:bodyPr/>
                    <a:lstStyle/>
                    <a:p>
                      <a:pPr algn="ctr"/>
                      <a:r>
                        <a:rPr lang="en-SG" sz="1600" dirty="0"/>
                        <a:t>0.64263</a:t>
                      </a:r>
                    </a:p>
                  </a:txBody>
                  <a:tcPr/>
                </a:tc>
                <a:extLst>
                  <a:ext uri="{0D108BD9-81ED-4DB2-BD59-A6C34878D82A}">
                    <a16:rowId xmlns:a16="http://schemas.microsoft.com/office/drawing/2014/main" val="4236501780"/>
                  </a:ext>
                </a:extLst>
              </a:tr>
              <a:tr h="4314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sz="1200" dirty="0" err="1"/>
                        <a:t>XGBoost</a:t>
                      </a:r>
                      <a:r>
                        <a:rPr lang="en-SG" sz="1200" dirty="0"/>
                        <a:t> with </a:t>
                      </a:r>
                      <a:r>
                        <a:rPr lang="en-SG" sz="1200" dirty="0" err="1"/>
                        <a:t>Tfidf</a:t>
                      </a:r>
                      <a:r>
                        <a:rPr lang="en-SG" sz="1200" dirty="0"/>
                        <a:t> Vectorizer</a:t>
                      </a:r>
                    </a:p>
                  </a:txBody>
                  <a:tcPr/>
                </a:tc>
                <a:tc>
                  <a:txBody>
                    <a:bodyPr/>
                    <a:lstStyle/>
                    <a:p>
                      <a:pPr algn="ctr"/>
                      <a:r>
                        <a:rPr lang="en-SG" sz="1600" dirty="0"/>
                        <a:t>0.64382</a:t>
                      </a:r>
                    </a:p>
                  </a:txBody>
                  <a:tcPr/>
                </a:tc>
                <a:tc>
                  <a:txBody>
                    <a:bodyPr/>
                    <a:lstStyle/>
                    <a:p>
                      <a:pPr algn="ctr"/>
                      <a:r>
                        <a:rPr lang="en-SG" sz="1600" dirty="0"/>
                        <a:t>0.64423</a:t>
                      </a:r>
                    </a:p>
                  </a:txBody>
                  <a:tcPr/>
                </a:tc>
                <a:extLst>
                  <a:ext uri="{0D108BD9-81ED-4DB2-BD59-A6C34878D82A}">
                    <a16:rowId xmlns:a16="http://schemas.microsoft.com/office/drawing/2014/main" val="1972787659"/>
                  </a:ext>
                </a:extLst>
              </a:tr>
            </a:tbl>
          </a:graphicData>
        </a:graphic>
      </p:graphicFrame>
    </p:spTree>
    <p:extLst>
      <p:ext uri="{BB962C8B-B14F-4D97-AF65-F5344CB8AC3E}">
        <p14:creationId xmlns:p14="http://schemas.microsoft.com/office/powerpoint/2010/main" val="250388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F0DF-3F15-4591-8D9F-D7EDA4270DDE}"/>
              </a:ext>
            </a:extLst>
          </p:cNvPr>
          <p:cNvSpPr>
            <a:spLocks noGrp="1"/>
          </p:cNvSpPr>
          <p:nvPr>
            <p:ph type="title"/>
          </p:nvPr>
        </p:nvSpPr>
        <p:spPr/>
        <p:txBody>
          <a:bodyPr/>
          <a:lstStyle/>
          <a:p>
            <a:r>
              <a:rPr lang="en-SG" dirty="0"/>
              <a:t>4. Machine Learning Modelling</a:t>
            </a:r>
          </a:p>
        </p:txBody>
      </p:sp>
      <p:graphicFrame>
        <p:nvGraphicFramePr>
          <p:cNvPr id="3" name="Table 3">
            <a:extLst>
              <a:ext uri="{FF2B5EF4-FFF2-40B4-BE49-F238E27FC236}">
                <a16:creationId xmlns:a16="http://schemas.microsoft.com/office/drawing/2014/main" id="{C834C1B9-F7C9-4DF3-9D39-B3B340638E98}"/>
              </a:ext>
            </a:extLst>
          </p:cNvPr>
          <p:cNvGraphicFramePr>
            <a:graphicFrameLocks noGrp="1"/>
          </p:cNvGraphicFramePr>
          <p:nvPr>
            <p:extLst>
              <p:ext uri="{D42A27DB-BD31-4B8C-83A1-F6EECF244321}">
                <p14:modId xmlns:p14="http://schemas.microsoft.com/office/powerpoint/2010/main" val="2391429547"/>
              </p:ext>
            </p:extLst>
          </p:nvPr>
        </p:nvGraphicFramePr>
        <p:xfrm>
          <a:off x="1638168" y="1771157"/>
          <a:ext cx="8128000" cy="388270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99470670"/>
                    </a:ext>
                  </a:extLst>
                </a:gridCol>
                <a:gridCol w="2032000">
                  <a:extLst>
                    <a:ext uri="{9D8B030D-6E8A-4147-A177-3AD203B41FA5}">
                      <a16:colId xmlns:a16="http://schemas.microsoft.com/office/drawing/2014/main" val="3598832161"/>
                    </a:ext>
                  </a:extLst>
                </a:gridCol>
                <a:gridCol w="2032000">
                  <a:extLst>
                    <a:ext uri="{9D8B030D-6E8A-4147-A177-3AD203B41FA5}">
                      <a16:colId xmlns:a16="http://schemas.microsoft.com/office/drawing/2014/main" val="3088113172"/>
                    </a:ext>
                  </a:extLst>
                </a:gridCol>
              </a:tblGrid>
              <a:tr h="431412">
                <a:tc>
                  <a:txBody>
                    <a:bodyPr/>
                    <a:lstStyle/>
                    <a:p>
                      <a:r>
                        <a:rPr lang="en-SG" dirty="0"/>
                        <a:t>With Lemmatization/Stemming</a:t>
                      </a:r>
                    </a:p>
                  </a:txBody>
                  <a:tcPr/>
                </a:tc>
                <a:tc>
                  <a:txBody>
                    <a:bodyPr/>
                    <a:lstStyle/>
                    <a:p>
                      <a:pPr algn="ctr"/>
                      <a:r>
                        <a:rPr lang="en-SG" dirty="0"/>
                        <a:t>Training</a:t>
                      </a:r>
                    </a:p>
                  </a:txBody>
                  <a:tcPr/>
                </a:tc>
                <a:tc>
                  <a:txBody>
                    <a:bodyPr/>
                    <a:lstStyle/>
                    <a:p>
                      <a:pPr algn="ctr"/>
                      <a:r>
                        <a:rPr lang="en-SG" dirty="0"/>
                        <a:t>Validation</a:t>
                      </a:r>
                    </a:p>
                  </a:txBody>
                  <a:tcPr/>
                </a:tc>
                <a:extLst>
                  <a:ext uri="{0D108BD9-81ED-4DB2-BD59-A6C34878D82A}">
                    <a16:rowId xmlns:a16="http://schemas.microsoft.com/office/drawing/2014/main" val="87390696"/>
                  </a:ext>
                </a:extLst>
              </a:tr>
              <a:tr h="4314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sz="1200" dirty="0"/>
                        <a:t>Logistic Regression with Count Vectorizer</a:t>
                      </a:r>
                    </a:p>
                  </a:txBody>
                  <a:tcPr/>
                </a:tc>
                <a:tc>
                  <a:txBody>
                    <a:bodyPr/>
                    <a:lstStyle/>
                    <a:p>
                      <a:pPr algn="ctr"/>
                      <a:r>
                        <a:rPr lang="en-SG" sz="1600" dirty="0"/>
                        <a:t>0.76822</a:t>
                      </a:r>
                    </a:p>
                  </a:txBody>
                  <a:tcPr/>
                </a:tc>
                <a:tc>
                  <a:txBody>
                    <a:bodyPr/>
                    <a:lstStyle/>
                    <a:p>
                      <a:pPr algn="ctr"/>
                      <a:r>
                        <a:rPr lang="en-SG" sz="1600" dirty="0"/>
                        <a:t>0.76828</a:t>
                      </a:r>
                    </a:p>
                  </a:txBody>
                  <a:tcPr/>
                </a:tc>
                <a:extLst>
                  <a:ext uri="{0D108BD9-81ED-4DB2-BD59-A6C34878D82A}">
                    <a16:rowId xmlns:a16="http://schemas.microsoft.com/office/drawing/2014/main" val="3414321370"/>
                  </a:ext>
                </a:extLst>
              </a:tr>
              <a:tr h="4314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sz="1200" dirty="0"/>
                        <a:t>Logistic Regression with </a:t>
                      </a:r>
                      <a:r>
                        <a:rPr lang="en-SG" sz="1200" dirty="0" err="1"/>
                        <a:t>Tfidf</a:t>
                      </a:r>
                      <a:r>
                        <a:rPr lang="en-SG" sz="1200" dirty="0"/>
                        <a:t> Vectorizer</a:t>
                      </a:r>
                    </a:p>
                  </a:txBody>
                  <a:tcPr/>
                </a:tc>
                <a:tc>
                  <a:txBody>
                    <a:bodyPr/>
                    <a:lstStyle/>
                    <a:p>
                      <a:pPr algn="ctr"/>
                      <a:r>
                        <a:rPr lang="en-SG" sz="1600" dirty="0"/>
                        <a:t>0.76836</a:t>
                      </a:r>
                    </a:p>
                  </a:txBody>
                  <a:tcPr/>
                </a:tc>
                <a:tc>
                  <a:txBody>
                    <a:bodyPr/>
                    <a:lstStyle/>
                    <a:p>
                      <a:pPr algn="ctr"/>
                      <a:r>
                        <a:rPr lang="en-SG" sz="1600" dirty="0"/>
                        <a:t>0.76830</a:t>
                      </a:r>
                    </a:p>
                  </a:txBody>
                  <a:tcPr/>
                </a:tc>
                <a:extLst>
                  <a:ext uri="{0D108BD9-81ED-4DB2-BD59-A6C34878D82A}">
                    <a16:rowId xmlns:a16="http://schemas.microsoft.com/office/drawing/2014/main" val="2789206249"/>
                  </a:ext>
                </a:extLst>
              </a:tr>
              <a:tr h="4314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sz="1200" dirty="0"/>
                        <a:t>Multinomial NB with Count Vectorizer</a:t>
                      </a:r>
                    </a:p>
                  </a:txBody>
                  <a:tcPr/>
                </a:tc>
                <a:tc>
                  <a:txBody>
                    <a:bodyPr/>
                    <a:lstStyle/>
                    <a:p>
                      <a:pPr algn="ctr"/>
                      <a:r>
                        <a:rPr lang="en-SG" sz="1600" dirty="0"/>
                        <a:t>0.75916</a:t>
                      </a:r>
                    </a:p>
                  </a:txBody>
                  <a:tcPr/>
                </a:tc>
                <a:tc>
                  <a:txBody>
                    <a:bodyPr/>
                    <a:lstStyle/>
                    <a:p>
                      <a:pPr algn="ctr"/>
                      <a:r>
                        <a:rPr lang="en-SG" sz="1600" dirty="0"/>
                        <a:t>0.75953</a:t>
                      </a:r>
                    </a:p>
                  </a:txBody>
                  <a:tcPr/>
                </a:tc>
                <a:extLst>
                  <a:ext uri="{0D108BD9-81ED-4DB2-BD59-A6C34878D82A}">
                    <a16:rowId xmlns:a16="http://schemas.microsoft.com/office/drawing/2014/main" val="1441996803"/>
                  </a:ext>
                </a:extLst>
              </a:tr>
              <a:tr h="4314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sz="1200" dirty="0"/>
                        <a:t>Multinomial NB with </a:t>
                      </a:r>
                      <a:r>
                        <a:rPr lang="en-SG" sz="1200" dirty="0" err="1"/>
                        <a:t>Tfidf</a:t>
                      </a:r>
                      <a:r>
                        <a:rPr lang="en-SG" sz="1200" dirty="0"/>
                        <a:t> Vectorizer</a:t>
                      </a:r>
                    </a:p>
                  </a:txBody>
                  <a:tcPr/>
                </a:tc>
                <a:tc>
                  <a:txBody>
                    <a:bodyPr/>
                    <a:lstStyle/>
                    <a:p>
                      <a:pPr algn="ctr"/>
                      <a:r>
                        <a:rPr lang="en-SG" sz="1600" dirty="0"/>
                        <a:t>0.75869</a:t>
                      </a:r>
                    </a:p>
                  </a:txBody>
                  <a:tcPr/>
                </a:tc>
                <a:tc>
                  <a:txBody>
                    <a:bodyPr/>
                    <a:lstStyle/>
                    <a:p>
                      <a:pPr algn="ctr"/>
                      <a:r>
                        <a:rPr lang="en-SG" sz="1600" dirty="0"/>
                        <a:t>0.75868</a:t>
                      </a:r>
                    </a:p>
                  </a:txBody>
                  <a:tcPr/>
                </a:tc>
                <a:extLst>
                  <a:ext uri="{0D108BD9-81ED-4DB2-BD59-A6C34878D82A}">
                    <a16:rowId xmlns:a16="http://schemas.microsoft.com/office/drawing/2014/main" val="388079150"/>
                  </a:ext>
                </a:extLst>
              </a:tr>
              <a:tr h="4314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sz="1200" dirty="0"/>
                        <a:t>Random Forest Classifier with Count Vectorizer</a:t>
                      </a:r>
                    </a:p>
                  </a:txBody>
                  <a:tcPr/>
                </a:tc>
                <a:tc>
                  <a:txBody>
                    <a:bodyPr/>
                    <a:lstStyle/>
                    <a:p>
                      <a:pPr algn="ctr"/>
                      <a:r>
                        <a:rPr lang="en-SG" sz="1600" dirty="0"/>
                        <a:t>0.52926</a:t>
                      </a:r>
                    </a:p>
                  </a:txBody>
                  <a:tcPr/>
                </a:tc>
                <a:tc>
                  <a:txBody>
                    <a:bodyPr/>
                    <a:lstStyle/>
                    <a:p>
                      <a:pPr algn="ctr"/>
                      <a:r>
                        <a:rPr lang="en-SG" sz="1600" dirty="0"/>
                        <a:t>0.52312</a:t>
                      </a:r>
                    </a:p>
                  </a:txBody>
                  <a:tcPr/>
                </a:tc>
                <a:extLst>
                  <a:ext uri="{0D108BD9-81ED-4DB2-BD59-A6C34878D82A}">
                    <a16:rowId xmlns:a16="http://schemas.microsoft.com/office/drawing/2014/main" val="2063337083"/>
                  </a:ext>
                </a:extLst>
              </a:tr>
              <a:tr h="4314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sz="1200" dirty="0"/>
                        <a:t>Random Forest Classifier with </a:t>
                      </a:r>
                      <a:r>
                        <a:rPr lang="en-SG" sz="1200" dirty="0" err="1"/>
                        <a:t>Tfidf</a:t>
                      </a:r>
                      <a:r>
                        <a:rPr lang="en-SG" sz="1200" dirty="0"/>
                        <a:t> Vectorizer</a:t>
                      </a:r>
                    </a:p>
                  </a:txBody>
                  <a:tcPr/>
                </a:tc>
                <a:tc>
                  <a:txBody>
                    <a:bodyPr/>
                    <a:lstStyle/>
                    <a:p>
                      <a:pPr algn="ctr"/>
                      <a:r>
                        <a:rPr lang="en-SG" sz="1600" dirty="0"/>
                        <a:t>0.53021</a:t>
                      </a:r>
                    </a:p>
                  </a:txBody>
                  <a:tcPr/>
                </a:tc>
                <a:tc>
                  <a:txBody>
                    <a:bodyPr/>
                    <a:lstStyle/>
                    <a:p>
                      <a:pPr algn="ctr"/>
                      <a:r>
                        <a:rPr lang="en-SG" sz="1600" dirty="0"/>
                        <a:t>0.52313</a:t>
                      </a:r>
                    </a:p>
                  </a:txBody>
                  <a:tcPr/>
                </a:tc>
                <a:extLst>
                  <a:ext uri="{0D108BD9-81ED-4DB2-BD59-A6C34878D82A}">
                    <a16:rowId xmlns:a16="http://schemas.microsoft.com/office/drawing/2014/main" val="512784642"/>
                  </a:ext>
                </a:extLst>
              </a:tr>
              <a:tr h="4314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sz="1200" dirty="0" err="1"/>
                        <a:t>XGBoost</a:t>
                      </a:r>
                      <a:r>
                        <a:rPr lang="en-SG" sz="1200" dirty="0"/>
                        <a:t> with Count Vectorizer</a:t>
                      </a:r>
                    </a:p>
                  </a:txBody>
                  <a:tcPr/>
                </a:tc>
                <a:tc>
                  <a:txBody>
                    <a:bodyPr/>
                    <a:lstStyle/>
                    <a:p>
                      <a:pPr algn="ctr"/>
                      <a:r>
                        <a:rPr lang="en-SG" sz="1600" dirty="0"/>
                        <a:t>0.65086</a:t>
                      </a:r>
                    </a:p>
                  </a:txBody>
                  <a:tcPr/>
                </a:tc>
                <a:tc>
                  <a:txBody>
                    <a:bodyPr/>
                    <a:lstStyle/>
                    <a:p>
                      <a:pPr algn="ctr"/>
                      <a:r>
                        <a:rPr lang="en-SG" sz="1600" dirty="0"/>
                        <a:t>0.65277</a:t>
                      </a:r>
                    </a:p>
                  </a:txBody>
                  <a:tcPr/>
                </a:tc>
                <a:extLst>
                  <a:ext uri="{0D108BD9-81ED-4DB2-BD59-A6C34878D82A}">
                    <a16:rowId xmlns:a16="http://schemas.microsoft.com/office/drawing/2014/main" val="4236501780"/>
                  </a:ext>
                </a:extLst>
              </a:tr>
              <a:tr h="4314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sz="1200" dirty="0" err="1"/>
                        <a:t>XGBoost</a:t>
                      </a:r>
                      <a:r>
                        <a:rPr lang="en-SG" sz="1200" dirty="0"/>
                        <a:t> with </a:t>
                      </a:r>
                      <a:r>
                        <a:rPr lang="en-SG" sz="1200" dirty="0" err="1"/>
                        <a:t>Tfidf</a:t>
                      </a:r>
                      <a:r>
                        <a:rPr lang="en-SG" sz="1200" dirty="0"/>
                        <a:t> Vectorizer</a:t>
                      </a:r>
                    </a:p>
                  </a:txBody>
                  <a:tcPr/>
                </a:tc>
                <a:tc>
                  <a:txBody>
                    <a:bodyPr/>
                    <a:lstStyle/>
                    <a:p>
                      <a:pPr algn="ctr"/>
                      <a:r>
                        <a:rPr lang="en-SG" sz="1600" dirty="0"/>
                        <a:t>0.65193</a:t>
                      </a:r>
                    </a:p>
                  </a:txBody>
                  <a:tcPr/>
                </a:tc>
                <a:tc>
                  <a:txBody>
                    <a:bodyPr/>
                    <a:lstStyle/>
                    <a:p>
                      <a:pPr algn="ctr"/>
                      <a:r>
                        <a:rPr lang="en-SG" sz="1600" dirty="0"/>
                        <a:t>0.65310</a:t>
                      </a:r>
                    </a:p>
                  </a:txBody>
                  <a:tcPr/>
                </a:tc>
                <a:extLst>
                  <a:ext uri="{0D108BD9-81ED-4DB2-BD59-A6C34878D82A}">
                    <a16:rowId xmlns:a16="http://schemas.microsoft.com/office/drawing/2014/main" val="1972787659"/>
                  </a:ext>
                </a:extLst>
              </a:tr>
            </a:tbl>
          </a:graphicData>
        </a:graphic>
      </p:graphicFrame>
    </p:spTree>
    <p:extLst>
      <p:ext uri="{BB962C8B-B14F-4D97-AF65-F5344CB8AC3E}">
        <p14:creationId xmlns:p14="http://schemas.microsoft.com/office/powerpoint/2010/main" val="3894862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3F59-6468-446F-BD5F-821AD433999F}"/>
              </a:ext>
            </a:extLst>
          </p:cNvPr>
          <p:cNvSpPr>
            <a:spLocks noGrp="1"/>
          </p:cNvSpPr>
          <p:nvPr>
            <p:ph type="title"/>
          </p:nvPr>
        </p:nvSpPr>
        <p:spPr/>
        <p:txBody>
          <a:bodyPr/>
          <a:lstStyle/>
          <a:p>
            <a:r>
              <a:rPr lang="en-SG" dirty="0"/>
              <a:t>5. Deep Learning Data Preparation</a:t>
            </a:r>
          </a:p>
        </p:txBody>
      </p:sp>
      <p:sp>
        <p:nvSpPr>
          <p:cNvPr id="3" name="Content Placeholder 2">
            <a:extLst>
              <a:ext uri="{FF2B5EF4-FFF2-40B4-BE49-F238E27FC236}">
                <a16:creationId xmlns:a16="http://schemas.microsoft.com/office/drawing/2014/main" id="{2E79EFA8-BCC6-4D03-830D-A4B9E83703BE}"/>
              </a:ext>
            </a:extLst>
          </p:cNvPr>
          <p:cNvSpPr>
            <a:spLocks noGrp="1"/>
          </p:cNvSpPr>
          <p:nvPr>
            <p:ph idx="1"/>
          </p:nvPr>
        </p:nvSpPr>
        <p:spPr/>
        <p:txBody>
          <a:bodyPr/>
          <a:lstStyle/>
          <a:p>
            <a:r>
              <a:rPr lang="en-SG" dirty="0"/>
              <a:t>Create a word-to-index dictionary</a:t>
            </a:r>
          </a:p>
          <a:p>
            <a:pPr lvl="1"/>
            <a:r>
              <a:rPr lang="en-SG" dirty="0"/>
              <a:t>Padding so that lists with size greater than 30 will be truncated to 30 and lists with lesser than 30, zeros are added to the list until it reaches the max length.</a:t>
            </a:r>
          </a:p>
        </p:txBody>
      </p:sp>
      <p:pic>
        <p:nvPicPr>
          <p:cNvPr id="4" name="Picture 3">
            <a:extLst>
              <a:ext uri="{FF2B5EF4-FFF2-40B4-BE49-F238E27FC236}">
                <a16:creationId xmlns:a16="http://schemas.microsoft.com/office/drawing/2014/main" id="{9A92F45F-FB99-4E98-8D01-BE774E01E26D}"/>
              </a:ext>
            </a:extLst>
          </p:cNvPr>
          <p:cNvPicPr>
            <a:picLocks noChangeAspect="1"/>
          </p:cNvPicPr>
          <p:nvPr/>
        </p:nvPicPr>
        <p:blipFill>
          <a:blip r:embed="rId2"/>
          <a:stretch>
            <a:fillRect/>
          </a:stretch>
        </p:blipFill>
        <p:spPr>
          <a:xfrm>
            <a:off x="3057219" y="3625813"/>
            <a:ext cx="5038725" cy="2133600"/>
          </a:xfrm>
          <a:prstGeom prst="rect">
            <a:avLst/>
          </a:prstGeom>
        </p:spPr>
      </p:pic>
    </p:spTree>
    <p:extLst>
      <p:ext uri="{BB962C8B-B14F-4D97-AF65-F5344CB8AC3E}">
        <p14:creationId xmlns:p14="http://schemas.microsoft.com/office/powerpoint/2010/main" val="439791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3F59-6468-446F-BD5F-821AD433999F}"/>
              </a:ext>
            </a:extLst>
          </p:cNvPr>
          <p:cNvSpPr>
            <a:spLocks noGrp="1"/>
          </p:cNvSpPr>
          <p:nvPr>
            <p:ph type="title"/>
          </p:nvPr>
        </p:nvSpPr>
        <p:spPr/>
        <p:txBody>
          <a:bodyPr/>
          <a:lstStyle/>
          <a:p>
            <a:r>
              <a:rPr lang="en-SG" dirty="0"/>
              <a:t>5. Deep Learning Data Preparation</a:t>
            </a:r>
          </a:p>
        </p:txBody>
      </p:sp>
      <p:sp>
        <p:nvSpPr>
          <p:cNvPr id="3" name="Content Placeholder 2">
            <a:extLst>
              <a:ext uri="{FF2B5EF4-FFF2-40B4-BE49-F238E27FC236}">
                <a16:creationId xmlns:a16="http://schemas.microsoft.com/office/drawing/2014/main" id="{2E79EFA8-BCC6-4D03-830D-A4B9E83703BE}"/>
              </a:ext>
            </a:extLst>
          </p:cNvPr>
          <p:cNvSpPr>
            <a:spLocks noGrp="1"/>
          </p:cNvSpPr>
          <p:nvPr>
            <p:ph idx="1"/>
          </p:nvPr>
        </p:nvSpPr>
        <p:spPr/>
        <p:txBody>
          <a:bodyPr/>
          <a:lstStyle/>
          <a:p>
            <a:r>
              <a:rPr lang="en-SG" dirty="0"/>
              <a:t>Creating embedding matrix using </a:t>
            </a:r>
            <a:r>
              <a:rPr lang="en-SG" dirty="0" err="1"/>
              <a:t>GloVe</a:t>
            </a:r>
            <a:r>
              <a:rPr lang="en-SG" dirty="0"/>
              <a:t> Embeddings</a:t>
            </a:r>
          </a:p>
          <a:p>
            <a:pPr lvl="1"/>
            <a:r>
              <a:rPr lang="en-SG" dirty="0"/>
              <a:t>Creates a dictionary that will contain words as keys and their corresponding embedding list as values. </a:t>
            </a:r>
          </a:p>
        </p:txBody>
      </p:sp>
      <p:pic>
        <p:nvPicPr>
          <p:cNvPr id="5" name="Picture 4">
            <a:extLst>
              <a:ext uri="{FF2B5EF4-FFF2-40B4-BE49-F238E27FC236}">
                <a16:creationId xmlns:a16="http://schemas.microsoft.com/office/drawing/2014/main" id="{7C14E58A-673F-4CF2-8164-122D997178D4}"/>
              </a:ext>
            </a:extLst>
          </p:cNvPr>
          <p:cNvPicPr>
            <a:picLocks noChangeAspect="1"/>
          </p:cNvPicPr>
          <p:nvPr/>
        </p:nvPicPr>
        <p:blipFill>
          <a:blip r:embed="rId2"/>
          <a:stretch>
            <a:fillRect/>
          </a:stretch>
        </p:blipFill>
        <p:spPr>
          <a:xfrm>
            <a:off x="2819400" y="3152419"/>
            <a:ext cx="6553200" cy="3295650"/>
          </a:xfrm>
          <a:prstGeom prst="rect">
            <a:avLst/>
          </a:prstGeom>
        </p:spPr>
      </p:pic>
    </p:spTree>
    <p:extLst>
      <p:ext uri="{BB962C8B-B14F-4D97-AF65-F5344CB8AC3E}">
        <p14:creationId xmlns:p14="http://schemas.microsoft.com/office/powerpoint/2010/main" val="884984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F0DF-3F15-4591-8D9F-D7EDA4270DDE}"/>
              </a:ext>
            </a:extLst>
          </p:cNvPr>
          <p:cNvSpPr>
            <a:spLocks noGrp="1"/>
          </p:cNvSpPr>
          <p:nvPr>
            <p:ph type="title"/>
          </p:nvPr>
        </p:nvSpPr>
        <p:spPr>
          <a:xfrm>
            <a:off x="806195" y="804672"/>
            <a:ext cx="3521359" cy="5248656"/>
          </a:xfrm>
        </p:spPr>
        <p:txBody>
          <a:bodyPr vert="horz" lIns="91440" tIns="45720" rIns="91440" bIns="45720" rtlCol="0" anchor="ctr">
            <a:normAutofit/>
          </a:bodyPr>
          <a:lstStyle/>
          <a:p>
            <a:pPr algn="ctr"/>
            <a:r>
              <a:rPr lang="en-US" dirty="0"/>
              <a:t>6</a:t>
            </a:r>
            <a:r>
              <a:rPr lang="en-US" b="0" i="0" kern="1200" dirty="0">
                <a:solidFill>
                  <a:schemeClr val="tx2"/>
                </a:solidFill>
                <a:latin typeface="+mj-lt"/>
                <a:ea typeface="+mj-ea"/>
                <a:cs typeface="+mj-cs"/>
              </a:rPr>
              <a:t>. Deep Learning Modelling</a:t>
            </a:r>
          </a:p>
        </p:txBody>
      </p:sp>
      <p:sp>
        <p:nvSpPr>
          <p:cNvPr id="7" name="Content Placeholder 2">
            <a:extLst>
              <a:ext uri="{FF2B5EF4-FFF2-40B4-BE49-F238E27FC236}">
                <a16:creationId xmlns:a16="http://schemas.microsoft.com/office/drawing/2014/main" id="{3DAFFAD4-8054-49DE-B568-A383896BE8F1}"/>
              </a:ext>
            </a:extLst>
          </p:cNvPr>
          <p:cNvSpPr txBox="1">
            <a:spLocks/>
          </p:cNvSpPr>
          <p:nvPr/>
        </p:nvSpPr>
        <p:spPr>
          <a:xfrm>
            <a:off x="4975861" y="804671"/>
            <a:ext cx="6399930" cy="5248657"/>
          </a:xfrm>
          <a:prstGeom prst="rect">
            <a:avLst/>
          </a:prstGeom>
        </p:spPr>
        <p:txBody>
          <a:bodyPr vert="horz" lIns="91440" tIns="45720" rIns="91440" bIns="45720" rtlCol="0" anchor="ctr">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spcBef>
                <a:spcPts val="1000"/>
              </a:spcBef>
              <a:spcAft>
                <a:spcPts val="0"/>
              </a:spcAft>
              <a:buClr>
                <a:schemeClr val="bg2">
                  <a:lumMod val="40000"/>
                  <a:lumOff val="60000"/>
                </a:schemeClr>
              </a:buClr>
              <a:buSzPct val="80000"/>
              <a:buFont typeface="Wingdings 3" charset="2"/>
              <a:buChar char=""/>
            </a:pPr>
            <a:r>
              <a:rPr lang="en-US" dirty="0">
                <a:solidFill>
                  <a:schemeClr val="tx1"/>
                </a:solidFill>
                <a:latin typeface="+mj-lt"/>
                <a:ea typeface="+mj-ea"/>
                <a:cs typeface="+mj-cs"/>
              </a:rPr>
              <a:t>Models ran:</a:t>
            </a:r>
          </a:p>
          <a:p>
            <a:pPr marL="792900" lvl="1" indent="-342900">
              <a:spcBef>
                <a:spcPts val="1000"/>
              </a:spcBef>
              <a:spcAft>
                <a:spcPts val="0"/>
              </a:spcAft>
              <a:buClr>
                <a:schemeClr val="bg2">
                  <a:lumMod val="40000"/>
                  <a:lumOff val="60000"/>
                </a:schemeClr>
              </a:buClr>
              <a:buSzPct val="80000"/>
              <a:buFont typeface="+mj-lt"/>
              <a:buAutoNum type="arabicPeriod"/>
            </a:pPr>
            <a:r>
              <a:rPr lang="en-US" dirty="0">
                <a:solidFill>
                  <a:schemeClr val="tx1"/>
                </a:solidFill>
                <a:latin typeface="+mj-lt"/>
                <a:ea typeface="+mj-ea"/>
                <a:cs typeface="+mj-cs"/>
              </a:rPr>
              <a:t>Simple Neural Network</a:t>
            </a:r>
          </a:p>
          <a:p>
            <a:pPr lvl="2">
              <a:spcBef>
                <a:spcPts val="1000"/>
              </a:spcBef>
              <a:spcAft>
                <a:spcPts val="0"/>
              </a:spcAft>
              <a:buClr>
                <a:schemeClr val="bg2">
                  <a:lumMod val="40000"/>
                  <a:lumOff val="60000"/>
                </a:schemeClr>
              </a:buClr>
              <a:buSzPct val="80000"/>
            </a:pPr>
            <a:r>
              <a:rPr lang="en-US" dirty="0">
                <a:solidFill>
                  <a:schemeClr val="tx1"/>
                </a:solidFill>
                <a:latin typeface="+mj-lt"/>
                <a:ea typeface="+mj-ea"/>
                <a:cs typeface="+mj-cs"/>
              </a:rPr>
              <a:t>Training on single Embedding layer</a:t>
            </a:r>
          </a:p>
          <a:p>
            <a:pPr marL="792900" lvl="1" indent="-342900">
              <a:spcBef>
                <a:spcPts val="1000"/>
              </a:spcBef>
              <a:spcAft>
                <a:spcPts val="0"/>
              </a:spcAft>
              <a:buClr>
                <a:schemeClr val="bg2">
                  <a:lumMod val="40000"/>
                  <a:lumOff val="60000"/>
                </a:schemeClr>
              </a:buClr>
              <a:buSzPct val="80000"/>
              <a:buFont typeface="+mj-lt"/>
              <a:buAutoNum type="arabicPeriod"/>
            </a:pPr>
            <a:r>
              <a:rPr lang="en-US" dirty="0">
                <a:solidFill>
                  <a:schemeClr val="tx1"/>
                </a:solidFill>
                <a:latin typeface="+mj-lt"/>
                <a:ea typeface="+mj-ea"/>
                <a:cs typeface="+mj-cs"/>
              </a:rPr>
              <a:t>Convolutional Neural Network (CNN)</a:t>
            </a:r>
          </a:p>
          <a:p>
            <a:pPr marL="1098900" lvl="2" indent="-342900">
              <a:spcBef>
                <a:spcPts val="1000"/>
              </a:spcBef>
              <a:spcAft>
                <a:spcPts val="0"/>
              </a:spcAft>
              <a:buClr>
                <a:schemeClr val="bg2">
                  <a:lumMod val="40000"/>
                  <a:lumOff val="60000"/>
                </a:schemeClr>
              </a:buClr>
              <a:buSzPct val="80000"/>
            </a:pPr>
            <a:r>
              <a:rPr lang="en-US" dirty="0">
                <a:solidFill>
                  <a:schemeClr val="tx1"/>
                </a:solidFill>
                <a:latin typeface="+mj-lt"/>
                <a:ea typeface="+mj-ea"/>
                <a:cs typeface="+mj-cs"/>
              </a:rPr>
              <a:t>Training on single CONV1D layer</a:t>
            </a:r>
          </a:p>
          <a:p>
            <a:pPr marL="792900" lvl="1" indent="-342900">
              <a:spcBef>
                <a:spcPts val="1000"/>
              </a:spcBef>
              <a:spcAft>
                <a:spcPts val="0"/>
              </a:spcAft>
              <a:buClr>
                <a:schemeClr val="bg2">
                  <a:lumMod val="40000"/>
                  <a:lumOff val="60000"/>
                </a:schemeClr>
              </a:buClr>
              <a:buSzPct val="80000"/>
              <a:buFont typeface="+mj-lt"/>
              <a:buAutoNum type="arabicPeriod"/>
            </a:pPr>
            <a:r>
              <a:rPr lang="en-US" dirty="0">
                <a:solidFill>
                  <a:schemeClr val="tx1"/>
                </a:solidFill>
                <a:latin typeface="+mj-lt"/>
                <a:ea typeface="+mj-ea"/>
                <a:cs typeface="+mj-cs"/>
              </a:rPr>
              <a:t>Recurrent Neural Network (RNN)</a:t>
            </a:r>
          </a:p>
          <a:p>
            <a:pPr marL="1098900" lvl="2" indent="-342900">
              <a:spcBef>
                <a:spcPts val="1000"/>
              </a:spcBef>
              <a:spcAft>
                <a:spcPts val="0"/>
              </a:spcAft>
              <a:buClr>
                <a:schemeClr val="bg2">
                  <a:lumMod val="40000"/>
                  <a:lumOff val="60000"/>
                </a:schemeClr>
              </a:buClr>
              <a:buSzPct val="80000"/>
            </a:pPr>
            <a:r>
              <a:rPr lang="en-US" dirty="0">
                <a:solidFill>
                  <a:schemeClr val="tx1"/>
                </a:solidFill>
                <a:latin typeface="+mj-lt"/>
                <a:ea typeface="+mj-ea"/>
                <a:cs typeface="+mj-cs"/>
              </a:rPr>
              <a:t>Training on single LSTM layer</a:t>
            </a:r>
          </a:p>
          <a:p>
            <a:pPr lvl="1">
              <a:spcBef>
                <a:spcPts val="1000"/>
              </a:spcBef>
              <a:spcAft>
                <a:spcPts val="0"/>
              </a:spcAft>
              <a:buClr>
                <a:schemeClr val="bg2">
                  <a:lumMod val="40000"/>
                  <a:lumOff val="60000"/>
                </a:schemeClr>
              </a:buClr>
              <a:buSzPct val="80000"/>
              <a:buFont typeface="Wingdings 3" charset="2"/>
              <a:buChar char=""/>
            </a:pPr>
            <a:endParaRPr lang="en-US" dirty="0">
              <a:solidFill>
                <a:schemeClr val="tx1"/>
              </a:solidFill>
              <a:latin typeface="+mj-lt"/>
              <a:ea typeface="+mj-ea"/>
              <a:cs typeface="+mj-cs"/>
            </a:endParaRPr>
          </a:p>
        </p:txBody>
      </p:sp>
    </p:spTree>
    <p:extLst>
      <p:ext uri="{BB962C8B-B14F-4D97-AF65-F5344CB8AC3E}">
        <p14:creationId xmlns:p14="http://schemas.microsoft.com/office/powerpoint/2010/main" val="2658811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9D4F9-29EA-432B-8378-D5D83934655D}"/>
              </a:ext>
            </a:extLst>
          </p:cNvPr>
          <p:cNvSpPr>
            <a:spLocks noGrp="1"/>
          </p:cNvSpPr>
          <p:nvPr>
            <p:ph type="title"/>
          </p:nvPr>
        </p:nvSpPr>
        <p:spPr/>
        <p:txBody>
          <a:bodyPr/>
          <a:lstStyle/>
          <a:p>
            <a:r>
              <a:rPr lang="en-SG" dirty="0"/>
              <a:t>6. Deep Learning Modelling</a:t>
            </a:r>
          </a:p>
        </p:txBody>
      </p:sp>
      <p:sp>
        <p:nvSpPr>
          <p:cNvPr id="3" name="Content Placeholder 2">
            <a:extLst>
              <a:ext uri="{FF2B5EF4-FFF2-40B4-BE49-F238E27FC236}">
                <a16:creationId xmlns:a16="http://schemas.microsoft.com/office/drawing/2014/main" id="{847D5CFD-BE8E-42B2-9DD4-472C12C2FE44}"/>
              </a:ext>
            </a:extLst>
          </p:cNvPr>
          <p:cNvSpPr>
            <a:spLocks noGrp="1"/>
          </p:cNvSpPr>
          <p:nvPr>
            <p:ph idx="1"/>
          </p:nvPr>
        </p:nvSpPr>
        <p:spPr/>
        <p:txBody>
          <a:bodyPr/>
          <a:lstStyle/>
          <a:p>
            <a:r>
              <a:rPr lang="en-SG" dirty="0"/>
              <a:t>Simple Neural Network</a:t>
            </a:r>
          </a:p>
          <a:p>
            <a:endParaRPr lang="en-SG" dirty="0"/>
          </a:p>
          <a:p>
            <a:endParaRPr lang="en-SG" dirty="0"/>
          </a:p>
          <a:p>
            <a:endParaRPr lang="en-SG" dirty="0"/>
          </a:p>
          <a:p>
            <a:endParaRPr lang="en-SG" dirty="0"/>
          </a:p>
          <a:p>
            <a:endParaRPr lang="en-SG" dirty="0"/>
          </a:p>
          <a:p>
            <a:r>
              <a:rPr lang="en-SG" dirty="0"/>
              <a:t>Test Score: 0.59324</a:t>
            </a:r>
          </a:p>
          <a:p>
            <a:r>
              <a:rPr lang="en-SG" dirty="0"/>
              <a:t>Training Score: 0.68534</a:t>
            </a:r>
          </a:p>
          <a:p>
            <a:endParaRPr lang="en-SG" dirty="0"/>
          </a:p>
        </p:txBody>
      </p:sp>
      <p:pic>
        <p:nvPicPr>
          <p:cNvPr id="4" name="Picture 3">
            <a:extLst>
              <a:ext uri="{FF2B5EF4-FFF2-40B4-BE49-F238E27FC236}">
                <a16:creationId xmlns:a16="http://schemas.microsoft.com/office/drawing/2014/main" id="{6BC1CB71-CC44-4208-8476-5BDE407682C4}"/>
              </a:ext>
            </a:extLst>
          </p:cNvPr>
          <p:cNvPicPr>
            <a:picLocks noChangeAspect="1"/>
          </p:cNvPicPr>
          <p:nvPr/>
        </p:nvPicPr>
        <p:blipFill>
          <a:blip r:embed="rId2"/>
          <a:stretch>
            <a:fillRect/>
          </a:stretch>
        </p:blipFill>
        <p:spPr>
          <a:xfrm>
            <a:off x="1531907" y="2632427"/>
            <a:ext cx="3675717" cy="1518231"/>
          </a:xfrm>
          <a:prstGeom prst="rect">
            <a:avLst/>
          </a:prstGeom>
        </p:spPr>
      </p:pic>
      <p:pic>
        <p:nvPicPr>
          <p:cNvPr id="7" name="Picture 6">
            <a:extLst>
              <a:ext uri="{FF2B5EF4-FFF2-40B4-BE49-F238E27FC236}">
                <a16:creationId xmlns:a16="http://schemas.microsoft.com/office/drawing/2014/main" id="{8E06C2DC-30A7-470A-946A-45A627FF2714}"/>
              </a:ext>
            </a:extLst>
          </p:cNvPr>
          <p:cNvPicPr>
            <a:picLocks noChangeAspect="1"/>
          </p:cNvPicPr>
          <p:nvPr/>
        </p:nvPicPr>
        <p:blipFill>
          <a:blip r:embed="rId3"/>
          <a:stretch>
            <a:fillRect/>
          </a:stretch>
        </p:blipFill>
        <p:spPr>
          <a:xfrm>
            <a:off x="6547104" y="1152983"/>
            <a:ext cx="3962400" cy="5372100"/>
          </a:xfrm>
          <a:prstGeom prst="rect">
            <a:avLst/>
          </a:prstGeom>
        </p:spPr>
      </p:pic>
    </p:spTree>
    <p:extLst>
      <p:ext uri="{BB962C8B-B14F-4D97-AF65-F5344CB8AC3E}">
        <p14:creationId xmlns:p14="http://schemas.microsoft.com/office/powerpoint/2010/main" val="2840672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9D4F9-29EA-432B-8378-D5D83934655D}"/>
              </a:ext>
            </a:extLst>
          </p:cNvPr>
          <p:cNvSpPr>
            <a:spLocks noGrp="1"/>
          </p:cNvSpPr>
          <p:nvPr>
            <p:ph type="title"/>
          </p:nvPr>
        </p:nvSpPr>
        <p:spPr/>
        <p:txBody>
          <a:bodyPr/>
          <a:lstStyle/>
          <a:p>
            <a:r>
              <a:rPr lang="en-SG" dirty="0"/>
              <a:t>6. Deep Learning Modelling</a:t>
            </a:r>
          </a:p>
        </p:txBody>
      </p:sp>
      <p:sp>
        <p:nvSpPr>
          <p:cNvPr id="3" name="Content Placeholder 2">
            <a:extLst>
              <a:ext uri="{FF2B5EF4-FFF2-40B4-BE49-F238E27FC236}">
                <a16:creationId xmlns:a16="http://schemas.microsoft.com/office/drawing/2014/main" id="{847D5CFD-BE8E-42B2-9DD4-472C12C2FE44}"/>
              </a:ext>
            </a:extLst>
          </p:cNvPr>
          <p:cNvSpPr>
            <a:spLocks noGrp="1"/>
          </p:cNvSpPr>
          <p:nvPr>
            <p:ph idx="1"/>
          </p:nvPr>
        </p:nvSpPr>
        <p:spPr/>
        <p:txBody>
          <a:bodyPr/>
          <a:lstStyle/>
          <a:p>
            <a:r>
              <a:rPr lang="en-SG" dirty="0"/>
              <a:t>Convolutional Neural Network</a:t>
            </a:r>
          </a:p>
          <a:p>
            <a:endParaRPr lang="en-SG" dirty="0"/>
          </a:p>
          <a:p>
            <a:endParaRPr lang="en-SG" dirty="0"/>
          </a:p>
          <a:p>
            <a:endParaRPr lang="en-SG" dirty="0"/>
          </a:p>
          <a:p>
            <a:endParaRPr lang="en-SG" dirty="0"/>
          </a:p>
          <a:p>
            <a:endParaRPr lang="en-SG" dirty="0"/>
          </a:p>
          <a:p>
            <a:r>
              <a:rPr lang="en-SG" dirty="0"/>
              <a:t>Test Score: 0.61662</a:t>
            </a:r>
          </a:p>
          <a:p>
            <a:r>
              <a:rPr lang="en-SG" dirty="0"/>
              <a:t>Training Score: 0.77802</a:t>
            </a:r>
          </a:p>
        </p:txBody>
      </p:sp>
      <p:pic>
        <p:nvPicPr>
          <p:cNvPr id="5" name="Picture 4">
            <a:extLst>
              <a:ext uri="{FF2B5EF4-FFF2-40B4-BE49-F238E27FC236}">
                <a16:creationId xmlns:a16="http://schemas.microsoft.com/office/drawing/2014/main" id="{EB821A92-8C93-4975-8C1F-48A623189DFF}"/>
              </a:ext>
            </a:extLst>
          </p:cNvPr>
          <p:cNvPicPr>
            <a:picLocks noChangeAspect="1"/>
          </p:cNvPicPr>
          <p:nvPr/>
        </p:nvPicPr>
        <p:blipFill>
          <a:blip r:embed="rId2"/>
          <a:stretch>
            <a:fillRect/>
          </a:stretch>
        </p:blipFill>
        <p:spPr>
          <a:xfrm>
            <a:off x="1534859" y="2648122"/>
            <a:ext cx="3658934" cy="1758714"/>
          </a:xfrm>
          <a:prstGeom prst="rect">
            <a:avLst/>
          </a:prstGeom>
        </p:spPr>
      </p:pic>
      <p:pic>
        <p:nvPicPr>
          <p:cNvPr id="6" name="Picture 5">
            <a:extLst>
              <a:ext uri="{FF2B5EF4-FFF2-40B4-BE49-F238E27FC236}">
                <a16:creationId xmlns:a16="http://schemas.microsoft.com/office/drawing/2014/main" id="{2A218502-71FE-4208-A33E-876FA51E1C53}"/>
              </a:ext>
            </a:extLst>
          </p:cNvPr>
          <p:cNvPicPr>
            <a:picLocks noChangeAspect="1"/>
          </p:cNvPicPr>
          <p:nvPr/>
        </p:nvPicPr>
        <p:blipFill>
          <a:blip r:embed="rId3"/>
          <a:stretch>
            <a:fillRect/>
          </a:stretch>
        </p:blipFill>
        <p:spPr>
          <a:xfrm>
            <a:off x="6551048" y="1152983"/>
            <a:ext cx="4038600" cy="5448300"/>
          </a:xfrm>
          <a:prstGeom prst="rect">
            <a:avLst/>
          </a:prstGeom>
        </p:spPr>
      </p:pic>
    </p:spTree>
    <p:extLst>
      <p:ext uri="{BB962C8B-B14F-4D97-AF65-F5344CB8AC3E}">
        <p14:creationId xmlns:p14="http://schemas.microsoft.com/office/powerpoint/2010/main" val="3688104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9D4F9-29EA-432B-8378-D5D83934655D}"/>
              </a:ext>
            </a:extLst>
          </p:cNvPr>
          <p:cNvSpPr>
            <a:spLocks noGrp="1"/>
          </p:cNvSpPr>
          <p:nvPr>
            <p:ph type="title"/>
          </p:nvPr>
        </p:nvSpPr>
        <p:spPr/>
        <p:txBody>
          <a:bodyPr/>
          <a:lstStyle/>
          <a:p>
            <a:r>
              <a:rPr lang="en-SG" dirty="0"/>
              <a:t>6. Deep Learning Modelling</a:t>
            </a:r>
          </a:p>
        </p:txBody>
      </p:sp>
      <p:sp>
        <p:nvSpPr>
          <p:cNvPr id="3" name="Content Placeholder 2">
            <a:extLst>
              <a:ext uri="{FF2B5EF4-FFF2-40B4-BE49-F238E27FC236}">
                <a16:creationId xmlns:a16="http://schemas.microsoft.com/office/drawing/2014/main" id="{847D5CFD-BE8E-42B2-9DD4-472C12C2FE44}"/>
              </a:ext>
            </a:extLst>
          </p:cNvPr>
          <p:cNvSpPr>
            <a:spLocks noGrp="1"/>
          </p:cNvSpPr>
          <p:nvPr>
            <p:ph idx="1"/>
          </p:nvPr>
        </p:nvSpPr>
        <p:spPr/>
        <p:txBody>
          <a:bodyPr/>
          <a:lstStyle/>
          <a:p>
            <a:r>
              <a:rPr lang="en-SG" dirty="0"/>
              <a:t>Recurrent Neural Network</a:t>
            </a:r>
          </a:p>
          <a:p>
            <a:endParaRPr lang="en-SG" dirty="0"/>
          </a:p>
          <a:p>
            <a:endParaRPr lang="en-SG" dirty="0"/>
          </a:p>
          <a:p>
            <a:endParaRPr lang="en-SG" dirty="0"/>
          </a:p>
          <a:p>
            <a:endParaRPr lang="en-SG" dirty="0"/>
          </a:p>
          <a:p>
            <a:endParaRPr lang="en-SG" dirty="0"/>
          </a:p>
          <a:p>
            <a:r>
              <a:rPr lang="en-SG" dirty="0"/>
              <a:t>Test Score: 0.7506</a:t>
            </a:r>
          </a:p>
          <a:p>
            <a:r>
              <a:rPr lang="en-SG" dirty="0"/>
              <a:t>Training Score: 0.81745</a:t>
            </a:r>
          </a:p>
        </p:txBody>
      </p:sp>
      <p:pic>
        <p:nvPicPr>
          <p:cNvPr id="5" name="Picture 4">
            <a:extLst>
              <a:ext uri="{FF2B5EF4-FFF2-40B4-BE49-F238E27FC236}">
                <a16:creationId xmlns:a16="http://schemas.microsoft.com/office/drawing/2014/main" id="{746BF064-F305-40E7-A3A2-F46F233710F4}"/>
              </a:ext>
            </a:extLst>
          </p:cNvPr>
          <p:cNvPicPr>
            <a:picLocks noChangeAspect="1"/>
          </p:cNvPicPr>
          <p:nvPr/>
        </p:nvPicPr>
        <p:blipFill>
          <a:blip r:embed="rId2"/>
          <a:stretch>
            <a:fillRect/>
          </a:stretch>
        </p:blipFill>
        <p:spPr>
          <a:xfrm>
            <a:off x="1549473" y="2779109"/>
            <a:ext cx="3651619" cy="1519237"/>
          </a:xfrm>
          <a:prstGeom prst="rect">
            <a:avLst/>
          </a:prstGeom>
        </p:spPr>
      </p:pic>
      <p:pic>
        <p:nvPicPr>
          <p:cNvPr id="6" name="Picture 5">
            <a:extLst>
              <a:ext uri="{FF2B5EF4-FFF2-40B4-BE49-F238E27FC236}">
                <a16:creationId xmlns:a16="http://schemas.microsoft.com/office/drawing/2014/main" id="{DBA389C2-F654-4527-906F-2BFAEB1119DC}"/>
              </a:ext>
            </a:extLst>
          </p:cNvPr>
          <p:cNvPicPr>
            <a:picLocks noChangeAspect="1"/>
          </p:cNvPicPr>
          <p:nvPr/>
        </p:nvPicPr>
        <p:blipFill>
          <a:blip r:embed="rId3"/>
          <a:stretch>
            <a:fillRect/>
          </a:stretch>
        </p:blipFill>
        <p:spPr>
          <a:xfrm>
            <a:off x="6753505" y="1152983"/>
            <a:ext cx="3733800" cy="5438775"/>
          </a:xfrm>
          <a:prstGeom prst="rect">
            <a:avLst/>
          </a:prstGeom>
        </p:spPr>
      </p:pic>
    </p:spTree>
    <p:extLst>
      <p:ext uri="{BB962C8B-B14F-4D97-AF65-F5344CB8AC3E}">
        <p14:creationId xmlns:p14="http://schemas.microsoft.com/office/powerpoint/2010/main" val="392869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59849-F5E3-4164-A55F-37E772F6D1F7}"/>
              </a:ext>
            </a:extLst>
          </p:cNvPr>
          <p:cNvSpPr>
            <a:spLocks noGrp="1"/>
          </p:cNvSpPr>
          <p:nvPr>
            <p:ph type="title"/>
          </p:nvPr>
        </p:nvSpPr>
        <p:spPr/>
        <p:txBody>
          <a:bodyPr/>
          <a:lstStyle/>
          <a:p>
            <a:r>
              <a:rPr lang="en-SG" dirty="0"/>
              <a:t>6. Deep Learning Modelling (Observations)</a:t>
            </a:r>
          </a:p>
        </p:txBody>
      </p:sp>
      <p:sp>
        <p:nvSpPr>
          <p:cNvPr id="3" name="Content Placeholder 2">
            <a:extLst>
              <a:ext uri="{FF2B5EF4-FFF2-40B4-BE49-F238E27FC236}">
                <a16:creationId xmlns:a16="http://schemas.microsoft.com/office/drawing/2014/main" id="{97CDA1F3-F245-481B-A58D-75EDA65B6F44}"/>
              </a:ext>
            </a:extLst>
          </p:cNvPr>
          <p:cNvSpPr>
            <a:spLocks noGrp="1"/>
          </p:cNvSpPr>
          <p:nvPr>
            <p:ph idx="1"/>
          </p:nvPr>
        </p:nvSpPr>
        <p:spPr/>
        <p:txBody>
          <a:bodyPr>
            <a:normAutofit/>
          </a:bodyPr>
          <a:lstStyle/>
          <a:p>
            <a:pPr marL="457200" indent="-457200">
              <a:buFont typeface="+mj-lt"/>
              <a:buAutoNum type="arabicPeriod"/>
            </a:pPr>
            <a:r>
              <a:rPr lang="en-SG" dirty="0"/>
              <a:t>Unrepresentative train dataset (RNN)</a:t>
            </a:r>
          </a:p>
          <a:p>
            <a:pPr marL="857250" lvl="1" indent="-457200"/>
            <a:r>
              <a:rPr lang="en-SG" dirty="0"/>
              <a:t>Training Dataset has too few examples as compared to the validation data set.</a:t>
            </a:r>
          </a:p>
          <a:p>
            <a:pPr marL="457200" indent="-457200">
              <a:buFont typeface="+mj-lt"/>
              <a:buAutoNum type="arabicPeriod"/>
            </a:pPr>
            <a:r>
              <a:rPr lang="en-SG" dirty="0"/>
              <a:t>Unrepresentative test dataset (Simple NN and CNN)</a:t>
            </a:r>
          </a:p>
          <a:p>
            <a:pPr marL="857250" lvl="1" indent="-457200"/>
            <a:r>
              <a:rPr lang="en-SG" dirty="0"/>
              <a:t>Validation dataset does not provide sufficient information to evaluate the ability of the model to generalize. (Shown by noisy movements around training loss.)</a:t>
            </a:r>
          </a:p>
          <a:p>
            <a:pPr marL="857250" lvl="1" indent="-457200"/>
            <a:endParaRPr lang="en-SG" dirty="0"/>
          </a:p>
          <a:p>
            <a:pPr marL="0" indent="0">
              <a:buNone/>
            </a:pPr>
            <a:r>
              <a:rPr lang="en-SG" dirty="0"/>
              <a:t>How to rectify: More data could be scraped and training/testing sizes can be tweaked accordingly to achieve better results.</a:t>
            </a:r>
          </a:p>
        </p:txBody>
      </p:sp>
    </p:spTree>
    <p:extLst>
      <p:ext uri="{BB962C8B-B14F-4D97-AF65-F5344CB8AC3E}">
        <p14:creationId xmlns:p14="http://schemas.microsoft.com/office/powerpoint/2010/main" val="218437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4C38B-7772-4A9F-961D-98062785204F}"/>
              </a:ext>
            </a:extLst>
          </p:cNvPr>
          <p:cNvSpPr>
            <a:spLocks noGrp="1"/>
          </p:cNvSpPr>
          <p:nvPr>
            <p:ph type="title"/>
          </p:nvPr>
        </p:nvSpPr>
        <p:spPr/>
        <p:txBody>
          <a:bodyPr/>
          <a:lstStyle/>
          <a:p>
            <a:r>
              <a:rPr lang="en-SG" dirty="0"/>
              <a:t>Table of Contents</a:t>
            </a:r>
          </a:p>
        </p:txBody>
      </p:sp>
      <p:sp>
        <p:nvSpPr>
          <p:cNvPr id="3" name="Content Placeholder 2">
            <a:extLst>
              <a:ext uri="{FF2B5EF4-FFF2-40B4-BE49-F238E27FC236}">
                <a16:creationId xmlns:a16="http://schemas.microsoft.com/office/drawing/2014/main" id="{04C8EE1B-DC60-4849-A346-5A8C7585E09A}"/>
              </a:ext>
            </a:extLst>
          </p:cNvPr>
          <p:cNvSpPr>
            <a:spLocks noGrp="1"/>
          </p:cNvSpPr>
          <p:nvPr>
            <p:ph idx="1"/>
          </p:nvPr>
        </p:nvSpPr>
        <p:spPr/>
        <p:txBody>
          <a:bodyPr>
            <a:normAutofit/>
          </a:bodyPr>
          <a:lstStyle/>
          <a:p>
            <a:pPr marL="494100" indent="-457200">
              <a:buFont typeface="+mj-lt"/>
              <a:buAutoNum type="arabicPeriod"/>
            </a:pPr>
            <a:r>
              <a:rPr lang="en-SG" dirty="0"/>
              <a:t>Problem Statement</a:t>
            </a:r>
          </a:p>
          <a:p>
            <a:pPr marL="494100" indent="-457200">
              <a:buFont typeface="+mj-lt"/>
              <a:buAutoNum type="arabicPeriod"/>
            </a:pPr>
            <a:r>
              <a:rPr lang="en-SG" dirty="0"/>
              <a:t>Data Set</a:t>
            </a:r>
          </a:p>
          <a:p>
            <a:pPr marL="494100" indent="-457200">
              <a:buFont typeface="+mj-lt"/>
              <a:buAutoNum type="arabicPeriod"/>
            </a:pPr>
            <a:r>
              <a:rPr lang="en-SG" dirty="0"/>
              <a:t>Data Cleaning/Preparation</a:t>
            </a:r>
          </a:p>
          <a:p>
            <a:pPr marL="494100" indent="-457200">
              <a:buFont typeface="+mj-lt"/>
              <a:buAutoNum type="arabicPeriod"/>
            </a:pPr>
            <a:r>
              <a:rPr lang="en-SG" dirty="0"/>
              <a:t>Machine Learning Modelling</a:t>
            </a:r>
          </a:p>
          <a:p>
            <a:pPr marL="494100" indent="-457200">
              <a:buFont typeface="+mj-lt"/>
              <a:buAutoNum type="arabicPeriod"/>
            </a:pPr>
            <a:r>
              <a:rPr lang="en-SG" dirty="0"/>
              <a:t>Deep Learning Data Preparation</a:t>
            </a:r>
          </a:p>
          <a:p>
            <a:pPr marL="494100" indent="-457200">
              <a:buFont typeface="+mj-lt"/>
              <a:buAutoNum type="arabicPeriod"/>
            </a:pPr>
            <a:r>
              <a:rPr lang="en-SG" dirty="0"/>
              <a:t>Deep Learning Modelling</a:t>
            </a:r>
          </a:p>
          <a:p>
            <a:pPr marL="494100" indent="-457200">
              <a:buFont typeface="+mj-lt"/>
              <a:buAutoNum type="arabicPeriod"/>
            </a:pPr>
            <a:r>
              <a:rPr lang="en-SG" dirty="0"/>
              <a:t>Conclusion</a:t>
            </a:r>
          </a:p>
          <a:p>
            <a:pPr marL="494100" indent="-457200">
              <a:buFont typeface="+mj-lt"/>
              <a:buAutoNum type="arabicPeriod"/>
            </a:pPr>
            <a:endParaRPr lang="en-SG" dirty="0"/>
          </a:p>
          <a:p>
            <a:pPr marL="494100" indent="-457200">
              <a:buFont typeface="+mj-lt"/>
              <a:buAutoNum type="arabicPeriod"/>
            </a:pPr>
            <a:endParaRPr lang="en-SG" dirty="0"/>
          </a:p>
          <a:p>
            <a:pPr marL="494100" indent="-457200">
              <a:buFont typeface="+mj-lt"/>
              <a:buAutoNum type="arabicPeriod"/>
            </a:pPr>
            <a:endParaRPr lang="en-SG" dirty="0"/>
          </a:p>
        </p:txBody>
      </p:sp>
    </p:spTree>
    <p:extLst>
      <p:ext uri="{BB962C8B-B14F-4D97-AF65-F5344CB8AC3E}">
        <p14:creationId xmlns:p14="http://schemas.microsoft.com/office/powerpoint/2010/main" val="3835474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FAB3-2A16-43F9-ADD8-BD4B11351E3B}"/>
              </a:ext>
            </a:extLst>
          </p:cNvPr>
          <p:cNvSpPr>
            <a:spLocks noGrp="1"/>
          </p:cNvSpPr>
          <p:nvPr>
            <p:ph type="title"/>
          </p:nvPr>
        </p:nvSpPr>
        <p:spPr/>
        <p:txBody>
          <a:bodyPr/>
          <a:lstStyle/>
          <a:p>
            <a:r>
              <a:rPr lang="en-SG" dirty="0"/>
              <a:t>7. Conclusion</a:t>
            </a:r>
          </a:p>
        </p:txBody>
      </p:sp>
      <p:sp>
        <p:nvSpPr>
          <p:cNvPr id="3" name="Content Placeholder 2">
            <a:extLst>
              <a:ext uri="{FF2B5EF4-FFF2-40B4-BE49-F238E27FC236}">
                <a16:creationId xmlns:a16="http://schemas.microsoft.com/office/drawing/2014/main" id="{672D81D0-773A-4378-8DA8-5D1ED7F211C7}"/>
              </a:ext>
            </a:extLst>
          </p:cNvPr>
          <p:cNvSpPr>
            <a:spLocks noGrp="1"/>
          </p:cNvSpPr>
          <p:nvPr>
            <p:ph idx="1"/>
          </p:nvPr>
        </p:nvSpPr>
        <p:spPr>
          <a:xfrm>
            <a:off x="1103312" y="2052918"/>
            <a:ext cx="8946541" cy="4195481"/>
          </a:xfrm>
        </p:spPr>
        <p:txBody>
          <a:bodyPr/>
          <a:lstStyle/>
          <a:p>
            <a:r>
              <a:rPr lang="en-SG" dirty="0"/>
              <a:t>Will rather default to </a:t>
            </a:r>
            <a:r>
              <a:rPr lang="en-SG" u="sng" dirty="0"/>
              <a:t>Machine Learning</a:t>
            </a:r>
            <a:r>
              <a:rPr lang="en-SG" dirty="0"/>
              <a:t> for deployment in real life scenario for such problems.</a:t>
            </a:r>
          </a:p>
          <a:p>
            <a:r>
              <a:rPr lang="en-SG" dirty="0"/>
              <a:t>Neural Networks require much more understanding compared to Machine Learning.</a:t>
            </a:r>
          </a:p>
          <a:p>
            <a:r>
              <a:rPr lang="en-SG" dirty="0"/>
              <a:t>Hard to interpret Neural Networks, even though RNN (with just 1 LSTM layer) seems to give the best results.</a:t>
            </a:r>
          </a:p>
        </p:txBody>
      </p:sp>
    </p:spTree>
    <p:extLst>
      <p:ext uri="{BB962C8B-B14F-4D97-AF65-F5344CB8AC3E}">
        <p14:creationId xmlns:p14="http://schemas.microsoft.com/office/powerpoint/2010/main" val="1849807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495B4-0BD0-423A-A391-140E1A77F755}"/>
              </a:ext>
            </a:extLst>
          </p:cNvPr>
          <p:cNvSpPr>
            <a:spLocks noGrp="1"/>
          </p:cNvSpPr>
          <p:nvPr>
            <p:ph type="title"/>
          </p:nvPr>
        </p:nvSpPr>
        <p:spPr>
          <a:xfrm>
            <a:off x="643855" y="1447800"/>
            <a:ext cx="3108626" cy="4572000"/>
          </a:xfrm>
        </p:spPr>
        <p:txBody>
          <a:bodyPr vert="horz" lIns="91440" tIns="45720" rIns="91440" bIns="45720" rtlCol="0" anchor="ctr">
            <a:normAutofit/>
          </a:bodyPr>
          <a:lstStyle/>
          <a:p>
            <a:pPr algn="ctr"/>
            <a:r>
              <a:rPr lang="en-US" sz="6000" b="0" i="0" kern="1200" dirty="0">
                <a:solidFill>
                  <a:srgbClr val="F2F2F2"/>
                </a:solidFill>
                <a:latin typeface="+mj-lt"/>
                <a:ea typeface="+mj-ea"/>
                <a:cs typeface="+mj-cs"/>
              </a:rPr>
              <a:t>The End</a:t>
            </a:r>
          </a:p>
        </p:txBody>
      </p:sp>
      <p:sp>
        <p:nvSpPr>
          <p:cNvPr id="95" name="Freeform: Shape 94">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99" name="Rectangle 98">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88" name="Content Placeholder 2">
            <a:extLst>
              <a:ext uri="{FF2B5EF4-FFF2-40B4-BE49-F238E27FC236}">
                <a16:creationId xmlns:a16="http://schemas.microsoft.com/office/drawing/2014/main" id="{CFD9B47D-2E4C-4DBB-BA30-A3125C12DC40}"/>
              </a:ext>
            </a:extLst>
          </p:cNvPr>
          <p:cNvGraphicFramePr>
            <a:graphicFrameLocks noGrp="1"/>
          </p:cNvGraphicFramePr>
          <p:nvPr>
            <p:ph idx="1"/>
            <p:extLst>
              <p:ext uri="{D42A27DB-BD31-4B8C-83A1-F6EECF244321}">
                <p14:modId xmlns:p14="http://schemas.microsoft.com/office/powerpoint/2010/main" val="384018150"/>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73596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433C-99E6-4DE0-A8E2-BCA80D2D7EF3}"/>
              </a:ext>
            </a:extLst>
          </p:cNvPr>
          <p:cNvSpPr>
            <a:spLocks noGrp="1"/>
          </p:cNvSpPr>
          <p:nvPr>
            <p:ph type="title"/>
          </p:nvPr>
        </p:nvSpPr>
        <p:spPr/>
        <p:txBody>
          <a:bodyPr/>
          <a:lstStyle/>
          <a:p>
            <a:r>
              <a:rPr lang="en-SG" dirty="0"/>
              <a:t>1. Problem Statement</a:t>
            </a:r>
          </a:p>
        </p:txBody>
      </p:sp>
      <p:sp>
        <p:nvSpPr>
          <p:cNvPr id="3" name="Content Placeholder 2">
            <a:extLst>
              <a:ext uri="{FF2B5EF4-FFF2-40B4-BE49-F238E27FC236}">
                <a16:creationId xmlns:a16="http://schemas.microsoft.com/office/drawing/2014/main" id="{8A97D846-9F88-46E8-9C93-17C621794EE7}"/>
              </a:ext>
            </a:extLst>
          </p:cNvPr>
          <p:cNvSpPr>
            <a:spLocks noGrp="1"/>
          </p:cNvSpPr>
          <p:nvPr>
            <p:ph idx="1"/>
          </p:nvPr>
        </p:nvSpPr>
        <p:spPr/>
        <p:txBody>
          <a:bodyPr>
            <a:normAutofit/>
          </a:bodyPr>
          <a:lstStyle/>
          <a:p>
            <a:r>
              <a:rPr lang="en-SG" sz="2800" dirty="0"/>
              <a:t>Predict whether a certain comment made on Rotten Tomatoes is Fresh (Positive) or Not Fresh (Negative)</a:t>
            </a:r>
          </a:p>
          <a:p>
            <a:endParaRPr lang="en-SG" sz="2800" dirty="0"/>
          </a:p>
          <a:p>
            <a:r>
              <a:rPr lang="en-SG" sz="2800" dirty="0"/>
              <a:t>Techniques used:</a:t>
            </a:r>
          </a:p>
          <a:p>
            <a:pPr lvl="1"/>
            <a:r>
              <a:rPr lang="en-SG" sz="2800" dirty="0"/>
              <a:t>Machine Learning</a:t>
            </a:r>
          </a:p>
          <a:p>
            <a:pPr lvl="1"/>
            <a:r>
              <a:rPr lang="en-SG" sz="2800" dirty="0"/>
              <a:t>Deep Learning</a:t>
            </a:r>
          </a:p>
        </p:txBody>
      </p:sp>
    </p:spTree>
    <p:extLst>
      <p:ext uri="{BB962C8B-B14F-4D97-AF65-F5344CB8AC3E}">
        <p14:creationId xmlns:p14="http://schemas.microsoft.com/office/powerpoint/2010/main" val="348928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57F42-74F0-4563-AC71-7C6280DFA28B}"/>
              </a:ext>
            </a:extLst>
          </p:cNvPr>
          <p:cNvSpPr>
            <a:spLocks noGrp="1"/>
          </p:cNvSpPr>
          <p:nvPr>
            <p:ph type="title"/>
          </p:nvPr>
        </p:nvSpPr>
        <p:spPr>
          <a:xfrm>
            <a:off x="646112" y="452718"/>
            <a:ext cx="4165580" cy="1400530"/>
          </a:xfrm>
        </p:spPr>
        <p:txBody>
          <a:bodyPr vert="horz" lIns="91440" tIns="45720" rIns="91440" bIns="45720" rtlCol="0" anchor="t">
            <a:normAutofit/>
          </a:bodyPr>
          <a:lstStyle/>
          <a:p>
            <a:r>
              <a:rPr lang="en-US"/>
              <a:t>2. Data Set</a:t>
            </a:r>
          </a:p>
        </p:txBody>
      </p:sp>
      <p:sp>
        <p:nvSpPr>
          <p:cNvPr id="14" name="Freeform: Shape 13">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6"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8" name="Picture 7">
            <a:extLst>
              <a:ext uri="{FF2B5EF4-FFF2-40B4-BE49-F238E27FC236}">
                <a16:creationId xmlns:a16="http://schemas.microsoft.com/office/drawing/2014/main" id="{2F7D615A-D23A-46FA-B468-0E21F64D940D}"/>
              </a:ext>
            </a:extLst>
          </p:cNvPr>
          <p:cNvPicPr>
            <a:picLocks noChangeAspect="1"/>
          </p:cNvPicPr>
          <p:nvPr/>
        </p:nvPicPr>
        <p:blipFill>
          <a:blip r:embed="rId3"/>
          <a:stretch>
            <a:fillRect/>
          </a:stretch>
        </p:blipFill>
        <p:spPr>
          <a:xfrm>
            <a:off x="6549262" y="1155488"/>
            <a:ext cx="4539766" cy="1957406"/>
          </a:xfrm>
          <a:prstGeom prst="rect">
            <a:avLst/>
          </a:prstGeom>
          <a:effectLst/>
        </p:spPr>
      </p:pic>
      <p:sp>
        <p:nvSpPr>
          <p:cNvPr id="18" name="Rectangle 17">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Content Placeholder 2">
            <a:extLst>
              <a:ext uri="{FF2B5EF4-FFF2-40B4-BE49-F238E27FC236}">
                <a16:creationId xmlns:a16="http://schemas.microsoft.com/office/drawing/2014/main" id="{FA8213DC-E039-46BC-A214-85996EB43B16}"/>
              </a:ext>
            </a:extLst>
          </p:cNvPr>
          <p:cNvSpPr txBox="1">
            <a:spLocks/>
          </p:cNvSpPr>
          <p:nvPr/>
        </p:nvSpPr>
        <p:spPr>
          <a:xfrm>
            <a:off x="646113" y="2052918"/>
            <a:ext cx="4165146" cy="4195481"/>
          </a:xfrm>
          <a:prstGeom prst="rect">
            <a:avLst/>
          </a:prstGeom>
        </p:spPr>
        <p:txBody>
          <a:bodyPr vert="horz" lIns="91440" tIns="45720" rIns="91440" bIns="45720" rtlCol="0">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spcBef>
                <a:spcPts val="1000"/>
              </a:spcBef>
              <a:spcAft>
                <a:spcPts val="0"/>
              </a:spcAft>
              <a:buClr>
                <a:schemeClr val="bg2">
                  <a:lumMod val="40000"/>
                  <a:lumOff val="60000"/>
                </a:schemeClr>
              </a:buClr>
              <a:buSzPct val="80000"/>
              <a:buFont typeface="Wingdings 3" charset="2"/>
              <a:buChar char=""/>
            </a:pPr>
            <a:r>
              <a:rPr lang="en-US" dirty="0">
                <a:solidFill>
                  <a:schemeClr val="tx1"/>
                </a:solidFill>
                <a:latin typeface="+mj-lt"/>
                <a:ea typeface="+mj-ea"/>
                <a:cs typeface="+mj-cs"/>
              </a:rPr>
              <a:t>480,000 rows of comments scraped from Rotten Tomatoes Website.</a:t>
            </a:r>
          </a:p>
          <a:p>
            <a:pPr>
              <a:spcBef>
                <a:spcPts val="1000"/>
              </a:spcBef>
              <a:spcAft>
                <a:spcPts val="0"/>
              </a:spcAft>
              <a:buClr>
                <a:schemeClr val="bg2">
                  <a:lumMod val="40000"/>
                  <a:lumOff val="60000"/>
                </a:schemeClr>
              </a:buClr>
              <a:buSzPct val="80000"/>
              <a:buFont typeface="Wingdings 3" charset="2"/>
              <a:buChar char=""/>
            </a:pPr>
            <a:r>
              <a:rPr lang="en-US" dirty="0">
                <a:solidFill>
                  <a:schemeClr val="tx1"/>
                </a:solidFill>
                <a:latin typeface="+mj-lt"/>
                <a:ea typeface="+mj-ea"/>
                <a:cs typeface="+mj-cs"/>
              </a:rPr>
              <a:t>240,000 Fresh</a:t>
            </a:r>
          </a:p>
          <a:p>
            <a:pPr>
              <a:spcBef>
                <a:spcPts val="1000"/>
              </a:spcBef>
              <a:spcAft>
                <a:spcPts val="0"/>
              </a:spcAft>
              <a:buClr>
                <a:schemeClr val="bg2">
                  <a:lumMod val="40000"/>
                  <a:lumOff val="60000"/>
                </a:schemeClr>
              </a:buClr>
              <a:buSzPct val="80000"/>
              <a:buFont typeface="Wingdings 3" charset="2"/>
              <a:buChar char=""/>
            </a:pPr>
            <a:r>
              <a:rPr lang="en-US" dirty="0">
                <a:solidFill>
                  <a:schemeClr val="tx1"/>
                </a:solidFill>
                <a:latin typeface="+mj-lt"/>
                <a:ea typeface="+mj-ea"/>
                <a:cs typeface="+mj-cs"/>
              </a:rPr>
              <a:t>240,000 Not Fresh</a:t>
            </a:r>
          </a:p>
          <a:p>
            <a:pPr>
              <a:spcBef>
                <a:spcPts val="1000"/>
              </a:spcBef>
              <a:spcAft>
                <a:spcPts val="0"/>
              </a:spcAft>
              <a:buClr>
                <a:schemeClr val="bg2">
                  <a:lumMod val="40000"/>
                  <a:lumOff val="60000"/>
                </a:schemeClr>
              </a:buClr>
              <a:buSzPct val="80000"/>
              <a:buFont typeface="Wingdings 3" charset="2"/>
              <a:buChar char=""/>
            </a:pPr>
            <a:r>
              <a:rPr lang="en-US" dirty="0">
                <a:solidFill>
                  <a:schemeClr val="tx1"/>
                </a:solidFill>
                <a:latin typeface="+mj-lt"/>
                <a:ea typeface="+mj-ea"/>
                <a:cs typeface="+mj-cs"/>
              </a:rPr>
              <a:t>Randomly shuffled all rows in Excel.</a:t>
            </a:r>
          </a:p>
          <a:p>
            <a:pPr lvl="1">
              <a:spcBef>
                <a:spcPts val="1000"/>
              </a:spcBef>
              <a:spcAft>
                <a:spcPts val="0"/>
              </a:spcAft>
              <a:buClr>
                <a:schemeClr val="bg2">
                  <a:lumMod val="40000"/>
                  <a:lumOff val="60000"/>
                </a:schemeClr>
              </a:buClr>
              <a:buSzPct val="80000"/>
              <a:buFont typeface="Wingdings 3" charset="2"/>
              <a:buChar char=""/>
            </a:pPr>
            <a:endParaRPr lang="en-US" dirty="0">
              <a:solidFill>
                <a:schemeClr val="tx1"/>
              </a:solidFill>
              <a:latin typeface="+mj-lt"/>
              <a:ea typeface="+mj-ea"/>
              <a:cs typeface="+mj-cs"/>
            </a:endParaRPr>
          </a:p>
        </p:txBody>
      </p:sp>
      <p:pic>
        <p:nvPicPr>
          <p:cNvPr id="9" name="Picture 8">
            <a:extLst>
              <a:ext uri="{FF2B5EF4-FFF2-40B4-BE49-F238E27FC236}">
                <a16:creationId xmlns:a16="http://schemas.microsoft.com/office/drawing/2014/main" id="{7ED3B7F0-6572-47A1-AF00-6C9CA7A15B91}"/>
              </a:ext>
            </a:extLst>
          </p:cNvPr>
          <p:cNvPicPr>
            <a:picLocks noChangeAspect="1"/>
          </p:cNvPicPr>
          <p:nvPr/>
        </p:nvPicPr>
        <p:blipFill>
          <a:blip r:embed="rId4"/>
          <a:stretch>
            <a:fillRect/>
          </a:stretch>
        </p:blipFill>
        <p:spPr>
          <a:xfrm>
            <a:off x="6591164" y="3526971"/>
            <a:ext cx="4455962" cy="2721427"/>
          </a:xfrm>
          <a:prstGeom prst="rect">
            <a:avLst/>
          </a:prstGeom>
          <a:effectLst/>
        </p:spPr>
      </p:pic>
    </p:spTree>
    <p:extLst>
      <p:ext uri="{BB962C8B-B14F-4D97-AF65-F5344CB8AC3E}">
        <p14:creationId xmlns:p14="http://schemas.microsoft.com/office/powerpoint/2010/main" val="1534029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26C5-98FF-4568-AD52-9A878BACA312}"/>
              </a:ext>
            </a:extLst>
          </p:cNvPr>
          <p:cNvSpPr>
            <a:spLocks noGrp="1"/>
          </p:cNvSpPr>
          <p:nvPr>
            <p:ph type="title"/>
          </p:nvPr>
        </p:nvSpPr>
        <p:spPr/>
        <p:txBody>
          <a:bodyPr/>
          <a:lstStyle/>
          <a:p>
            <a:r>
              <a:rPr lang="en-SG" dirty="0"/>
              <a:t>3. Data Cleaning/Preparation</a:t>
            </a:r>
          </a:p>
        </p:txBody>
      </p:sp>
      <p:sp>
        <p:nvSpPr>
          <p:cNvPr id="3" name="Content Placeholder 2">
            <a:extLst>
              <a:ext uri="{FF2B5EF4-FFF2-40B4-BE49-F238E27FC236}">
                <a16:creationId xmlns:a16="http://schemas.microsoft.com/office/drawing/2014/main" id="{AE788E1B-65F9-446E-B280-A4782FFA4A40}"/>
              </a:ext>
            </a:extLst>
          </p:cNvPr>
          <p:cNvSpPr>
            <a:spLocks noGrp="1"/>
          </p:cNvSpPr>
          <p:nvPr>
            <p:ph idx="1"/>
          </p:nvPr>
        </p:nvSpPr>
        <p:spPr/>
        <p:txBody>
          <a:bodyPr/>
          <a:lstStyle/>
          <a:p>
            <a:r>
              <a:rPr lang="en-SG" dirty="0"/>
              <a:t>Using Regex function to remove all irrelevant items from comments</a:t>
            </a:r>
          </a:p>
        </p:txBody>
      </p:sp>
      <p:pic>
        <p:nvPicPr>
          <p:cNvPr id="4" name="Picture 3">
            <a:extLst>
              <a:ext uri="{FF2B5EF4-FFF2-40B4-BE49-F238E27FC236}">
                <a16:creationId xmlns:a16="http://schemas.microsoft.com/office/drawing/2014/main" id="{871432D6-3939-43D6-941A-C9773E605BB2}"/>
              </a:ext>
            </a:extLst>
          </p:cNvPr>
          <p:cNvPicPr>
            <a:picLocks noChangeAspect="1"/>
          </p:cNvPicPr>
          <p:nvPr/>
        </p:nvPicPr>
        <p:blipFill>
          <a:blip r:embed="rId2"/>
          <a:stretch>
            <a:fillRect/>
          </a:stretch>
        </p:blipFill>
        <p:spPr>
          <a:xfrm>
            <a:off x="3967162" y="2822150"/>
            <a:ext cx="4257675" cy="2952750"/>
          </a:xfrm>
          <a:prstGeom prst="rect">
            <a:avLst/>
          </a:prstGeom>
        </p:spPr>
      </p:pic>
    </p:spTree>
    <p:extLst>
      <p:ext uri="{BB962C8B-B14F-4D97-AF65-F5344CB8AC3E}">
        <p14:creationId xmlns:p14="http://schemas.microsoft.com/office/powerpoint/2010/main" val="376622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26C5-98FF-4568-AD52-9A878BACA312}"/>
              </a:ext>
            </a:extLst>
          </p:cNvPr>
          <p:cNvSpPr>
            <a:spLocks noGrp="1"/>
          </p:cNvSpPr>
          <p:nvPr>
            <p:ph type="title"/>
          </p:nvPr>
        </p:nvSpPr>
        <p:spPr/>
        <p:txBody>
          <a:bodyPr/>
          <a:lstStyle/>
          <a:p>
            <a:r>
              <a:rPr lang="en-SG" dirty="0"/>
              <a:t>3. Data Cleaning/Preparation</a:t>
            </a:r>
          </a:p>
        </p:txBody>
      </p:sp>
      <p:sp>
        <p:nvSpPr>
          <p:cNvPr id="3" name="Content Placeholder 2">
            <a:extLst>
              <a:ext uri="{FF2B5EF4-FFF2-40B4-BE49-F238E27FC236}">
                <a16:creationId xmlns:a16="http://schemas.microsoft.com/office/drawing/2014/main" id="{AE788E1B-65F9-446E-B280-A4782FFA4A40}"/>
              </a:ext>
            </a:extLst>
          </p:cNvPr>
          <p:cNvSpPr>
            <a:spLocks noGrp="1"/>
          </p:cNvSpPr>
          <p:nvPr>
            <p:ph idx="1"/>
          </p:nvPr>
        </p:nvSpPr>
        <p:spPr/>
        <p:txBody>
          <a:bodyPr/>
          <a:lstStyle/>
          <a:p>
            <a:r>
              <a:rPr lang="en-SG" dirty="0"/>
              <a:t>Using NLTK </a:t>
            </a:r>
            <a:r>
              <a:rPr lang="en-SG" dirty="0" err="1"/>
              <a:t>stopwords</a:t>
            </a:r>
            <a:r>
              <a:rPr lang="en-SG" dirty="0"/>
              <a:t> to remove stop words from comments</a:t>
            </a:r>
          </a:p>
        </p:txBody>
      </p:sp>
      <p:pic>
        <p:nvPicPr>
          <p:cNvPr id="5" name="Picture 4">
            <a:extLst>
              <a:ext uri="{FF2B5EF4-FFF2-40B4-BE49-F238E27FC236}">
                <a16:creationId xmlns:a16="http://schemas.microsoft.com/office/drawing/2014/main" id="{A6ADEFA9-4F87-489C-BEFE-C6D82897581F}"/>
              </a:ext>
            </a:extLst>
          </p:cNvPr>
          <p:cNvPicPr>
            <a:picLocks noChangeAspect="1"/>
          </p:cNvPicPr>
          <p:nvPr/>
        </p:nvPicPr>
        <p:blipFill>
          <a:blip r:embed="rId2"/>
          <a:stretch>
            <a:fillRect/>
          </a:stretch>
        </p:blipFill>
        <p:spPr>
          <a:xfrm>
            <a:off x="3238500" y="3298170"/>
            <a:ext cx="5715000" cy="1704975"/>
          </a:xfrm>
          <a:prstGeom prst="rect">
            <a:avLst/>
          </a:prstGeom>
        </p:spPr>
      </p:pic>
    </p:spTree>
    <p:extLst>
      <p:ext uri="{BB962C8B-B14F-4D97-AF65-F5344CB8AC3E}">
        <p14:creationId xmlns:p14="http://schemas.microsoft.com/office/powerpoint/2010/main" val="3525823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26C5-98FF-4568-AD52-9A878BACA312}"/>
              </a:ext>
            </a:extLst>
          </p:cNvPr>
          <p:cNvSpPr>
            <a:spLocks noGrp="1"/>
          </p:cNvSpPr>
          <p:nvPr>
            <p:ph type="title"/>
          </p:nvPr>
        </p:nvSpPr>
        <p:spPr/>
        <p:txBody>
          <a:bodyPr/>
          <a:lstStyle/>
          <a:p>
            <a:r>
              <a:rPr lang="en-SG" dirty="0"/>
              <a:t>3. Data Cleaning/Preparation</a:t>
            </a:r>
          </a:p>
        </p:txBody>
      </p:sp>
      <p:sp>
        <p:nvSpPr>
          <p:cNvPr id="3" name="Content Placeholder 2">
            <a:extLst>
              <a:ext uri="{FF2B5EF4-FFF2-40B4-BE49-F238E27FC236}">
                <a16:creationId xmlns:a16="http://schemas.microsoft.com/office/drawing/2014/main" id="{AE788E1B-65F9-446E-B280-A4782FFA4A40}"/>
              </a:ext>
            </a:extLst>
          </p:cNvPr>
          <p:cNvSpPr>
            <a:spLocks noGrp="1"/>
          </p:cNvSpPr>
          <p:nvPr>
            <p:ph idx="1"/>
          </p:nvPr>
        </p:nvSpPr>
        <p:spPr/>
        <p:txBody>
          <a:bodyPr/>
          <a:lstStyle/>
          <a:p>
            <a:r>
              <a:rPr lang="en-SG" dirty="0"/>
              <a:t>Using NLTK </a:t>
            </a:r>
            <a:r>
              <a:rPr lang="en-SG" dirty="0" err="1"/>
              <a:t>Lemmatizer</a:t>
            </a:r>
            <a:r>
              <a:rPr lang="en-SG" dirty="0"/>
              <a:t> and Stemmer on comments</a:t>
            </a:r>
          </a:p>
        </p:txBody>
      </p:sp>
      <p:pic>
        <p:nvPicPr>
          <p:cNvPr id="4" name="Picture 3">
            <a:extLst>
              <a:ext uri="{FF2B5EF4-FFF2-40B4-BE49-F238E27FC236}">
                <a16:creationId xmlns:a16="http://schemas.microsoft.com/office/drawing/2014/main" id="{CFF77CBE-7F90-45B9-8CFB-F002F17BF894}"/>
              </a:ext>
            </a:extLst>
          </p:cNvPr>
          <p:cNvPicPr>
            <a:picLocks noChangeAspect="1"/>
          </p:cNvPicPr>
          <p:nvPr/>
        </p:nvPicPr>
        <p:blipFill>
          <a:blip r:embed="rId2"/>
          <a:stretch>
            <a:fillRect/>
          </a:stretch>
        </p:blipFill>
        <p:spPr>
          <a:xfrm>
            <a:off x="3800475" y="3204033"/>
            <a:ext cx="4591050" cy="1581150"/>
          </a:xfrm>
          <a:prstGeom prst="rect">
            <a:avLst/>
          </a:prstGeom>
        </p:spPr>
      </p:pic>
    </p:spTree>
    <p:extLst>
      <p:ext uri="{BB962C8B-B14F-4D97-AF65-F5344CB8AC3E}">
        <p14:creationId xmlns:p14="http://schemas.microsoft.com/office/powerpoint/2010/main" val="3457070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26C5-98FF-4568-AD52-9A878BACA312}"/>
              </a:ext>
            </a:extLst>
          </p:cNvPr>
          <p:cNvSpPr>
            <a:spLocks noGrp="1"/>
          </p:cNvSpPr>
          <p:nvPr>
            <p:ph type="title"/>
          </p:nvPr>
        </p:nvSpPr>
        <p:spPr/>
        <p:txBody>
          <a:bodyPr/>
          <a:lstStyle/>
          <a:p>
            <a:r>
              <a:rPr lang="en-SG" dirty="0"/>
              <a:t>3. Data Cleaning/Preparation</a:t>
            </a:r>
          </a:p>
        </p:txBody>
      </p:sp>
      <p:sp>
        <p:nvSpPr>
          <p:cNvPr id="3" name="Content Placeholder 2">
            <a:extLst>
              <a:ext uri="{FF2B5EF4-FFF2-40B4-BE49-F238E27FC236}">
                <a16:creationId xmlns:a16="http://schemas.microsoft.com/office/drawing/2014/main" id="{AE788E1B-65F9-446E-B280-A4782FFA4A40}"/>
              </a:ext>
            </a:extLst>
          </p:cNvPr>
          <p:cNvSpPr>
            <a:spLocks noGrp="1"/>
          </p:cNvSpPr>
          <p:nvPr>
            <p:ph idx="1"/>
          </p:nvPr>
        </p:nvSpPr>
        <p:spPr/>
        <p:txBody>
          <a:bodyPr/>
          <a:lstStyle/>
          <a:p>
            <a:r>
              <a:rPr lang="en-SG" dirty="0" err="1"/>
              <a:t>Cleaned_review</a:t>
            </a:r>
            <a:r>
              <a:rPr lang="en-SG" dirty="0"/>
              <a:t> = Regex used</a:t>
            </a:r>
          </a:p>
          <a:p>
            <a:r>
              <a:rPr lang="en-SG" dirty="0" err="1"/>
              <a:t>Stopped_review</a:t>
            </a:r>
            <a:r>
              <a:rPr lang="en-SG" dirty="0"/>
              <a:t> = NLTK </a:t>
            </a:r>
            <a:r>
              <a:rPr lang="en-SG" dirty="0" err="1"/>
              <a:t>stopwords</a:t>
            </a:r>
            <a:r>
              <a:rPr lang="en-SG" dirty="0"/>
              <a:t> function used</a:t>
            </a:r>
          </a:p>
          <a:p>
            <a:r>
              <a:rPr lang="en-SG" dirty="0" err="1"/>
              <a:t>Final_review</a:t>
            </a:r>
            <a:r>
              <a:rPr lang="en-SG" dirty="0"/>
              <a:t> = Lemmatized and Stemmed</a:t>
            </a:r>
          </a:p>
        </p:txBody>
      </p:sp>
      <p:pic>
        <p:nvPicPr>
          <p:cNvPr id="5" name="Picture 4">
            <a:extLst>
              <a:ext uri="{FF2B5EF4-FFF2-40B4-BE49-F238E27FC236}">
                <a16:creationId xmlns:a16="http://schemas.microsoft.com/office/drawing/2014/main" id="{9EDA3820-9DD1-4E57-8431-3A7F484EC60F}"/>
              </a:ext>
            </a:extLst>
          </p:cNvPr>
          <p:cNvPicPr>
            <a:picLocks noChangeAspect="1"/>
          </p:cNvPicPr>
          <p:nvPr/>
        </p:nvPicPr>
        <p:blipFill>
          <a:blip r:embed="rId2"/>
          <a:stretch>
            <a:fillRect/>
          </a:stretch>
        </p:blipFill>
        <p:spPr>
          <a:xfrm>
            <a:off x="1409700" y="3594476"/>
            <a:ext cx="9372600" cy="2171700"/>
          </a:xfrm>
          <a:prstGeom prst="rect">
            <a:avLst/>
          </a:prstGeom>
        </p:spPr>
      </p:pic>
    </p:spTree>
    <p:extLst>
      <p:ext uri="{BB962C8B-B14F-4D97-AF65-F5344CB8AC3E}">
        <p14:creationId xmlns:p14="http://schemas.microsoft.com/office/powerpoint/2010/main" val="2771174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F984-7F1D-4FE0-AB0B-78859FBAD25A}"/>
              </a:ext>
            </a:extLst>
          </p:cNvPr>
          <p:cNvSpPr>
            <a:spLocks noGrp="1"/>
          </p:cNvSpPr>
          <p:nvPr>
            <p:ph type="title"/>
          </p:nvPr>
        </p:nvSpPr>
        <p:spPr/>
        <p:txBody>
          <a:bodyPr/>
          <a:lstStyle/>
          <a:p>
            <a:r>
              <a:rPr lang="en-SG" dirty="0"/>
              <a:t>4. Machine Learning Modelling</a:t>
            </a:r>
          </a:p>
        </p:txBody>
      </p:sp>
      <p:sp>
        <p:nvSpPr>
          <p:cNvPr id="6" name="Content Placeholder 2">
            <a:extLst>
              <a:ext uri="{FF2B5EF4-FFF2-40B4-BE49-F238E27FC236}">
                <a16:creationId xmlns:a16="http://schemas.microsoft.com/office/drawing/2014/main" id="{14B361DD-4630-4A85-B91A-23A93BD90D36}"/>
              </a:ext>
            </a:extLst>
          </p:cNvPr>
          <p:cNvSpPr txBox="1">
            <a:spLocks/>
          </p:cNvSpPr>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SG" dirty="0"/>
          </a:p>
        </p:txBody>
      </p:sp>
      <p:sp>
        <p:nvSpPr>
          <p:cNvPr id="12" name="Content Placeholder 2">
            <a:extLst>
              <a:ext uri="{FF2B5EF4-FFF2-40B4-BE49-F238E27FC236}">
                <a16:creationId xmlns:a16="http://schemas.microsoft.com/office/drawing/2014/main" id="{54B0E640-21CD-462F-B19E-5EE56EC8D722}"/>
              </a:ext>
            </a:extLst>
          </p:cNvPr>
          <p:cNvSpPr txBox="1">
            <a:spLocks/>
          </p:cNvSpPr>
          <p:nvPr/>
        </p:nvSpPr>
        <p:spPr>
          <a:xfrm>
            <a:off x="1028488" y="1571625"/>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SG" dirty="0"/>
              <a:t>Written function to run </a:t>
            </a:r>
            <a:r>
              <a:rPr lang="en-SG" dirty="0" err="1"/>
              <a:t>GridSearch</a:t>
            </a:r>
            <a:r>
              <a:rPr lang="en-SG" dirty="0"/>
              <a:t> on various Machine Learning Models.</a:t>
            </a:r>
          </a:p>
        </p:txBody>
      </p:sp>
      <p:pic>
        <p:nvPicPr>
          <p:cNvPr id="7" name="Picture 6">
            <a:extLst>
              <a:ext uri="{FF2B5EF4-FFF2-40B4-BE49-F238E27FC236}">
                <a16:creationId xmlns:a16="http://schemas.microsoft.com/office/drawing/2014/main" id="{99A90CCD-77E8-4801-92D4-F68E375FA858}"/>
              </a:ext>
            </a:extLst>
          </p:cNvPr>
          <p:cNvPicPr>
            <a:picLocks noChangeAspect="1"/>
          </p:cNvPicPr>
          <p:nvPr/>
        </p:nvPicPr>
        <p:blipFill>
          <a:blip r:embed="rId2"/>
          <a:stretch>
            <a:fillRect/>
          </a:stretch>
        </p:blipFill>
        <p:spPr>
          <a:xfrm>
            <a:off x="1733564" y="2076450"/>
            <a:ext cx="3855563" cy="4522155"/>
          </a:xfrm>
          <a:prstGeom prst="rect">
            <a:avLst/>
          </a:prstGeom>
        </p:spPr>
      </p:pic>
      <p:pic>
        <p:nvPicPr>
          <p:cNvPr id="8" name="Picture 7">
            <a:extLst>
              <a:ext uri="{FF2B5EF4-FFF2-40B4-BE49-F238E27FC236}">
                <a16:creationId xmlns:a16="http://schemas.microsoft.com/office/drawing/2014/main" id="{9C60A9B7-B9EA-4BF5-B845-152A82C54EEF}"/>
              </a:ext>
            </a:extLst>
          </p:cNvPr>
          <p:cNvPicPr>
            <a:picLocks noChangeAspect="1"/>
          </p:cNvPicPr>
          <p:nvPr/>
        </p:nvPicPr>
        <p:blipFill>
          <a:blip r:embed="rId3"/>
          <a:stretch>
            <a:fillRect/>
          </a:stretch>
        </p:blipFill>
        <p:spPr>
          <a:xfrm>
            <a:off x="5589127" y="2583815"/>
            <a:ext cx="4779391" cy="3106261"/>
          </a:xfrm>
          <a:prstGeom prst="rect">
            <a:avLst/>
          </a:prstGeom>
        </p:spPr>
      </p:pic>
    </p:spTree>
    <p:extLst>
      <p:ext uri="{BB962C8B-B14F-4D97-AF65-F5344CB8AC3E}">
        <p14:creationId xmlns:p14="http://schemas.microsoft.com/office/powerpoint/2010/main" val="1682269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625</TotalTime>
  <Words>705</Words>
  <Application>Microsoft Office PowerPoint</Application>
  <PresentationFormat>Widescreen</PresentationFormat>
  <Paragraphs>156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Wingdings 2</vt:lpstr>
      <vt:lpstr>Wingdings 3</vt:lpstr>
      <vt:lpstr>Ion</vt:lpstr>
      <vt:lpstr>Capstone Project: NLP Sentiment Analysis on Rotten Tomatoes Comments</vt:lpstr>
      <vt:lpstr>Table of Contents</vt:lpstr>
      <vt:lpstr>1. Problem Statement</vt:lpstr>
      <vt:lpstr>2. Data Set</vt:lpstr>
      <vt:lpstr>3. Data Cleaning/Preparation</vt:lpstr>
      <vt:lpstr>3. Data Cleaning/Preparation</vt:lpstr>
      <vt:lpstr>3. Data Cleaning/Preparation</vt:lpstr>
      <vt:lpstr>3. Data Cleaning/Preparation</vt:lpstr>
      <vt:lpstr>4. Machine Learning Modelling</vt:lpstr>
      <vt:lpstr>4. Machine Learning Modelling</vt:lpstr>
      <vt:lpstr>4. Machine Learning Modelling</vt:lpstr>
      <vt:lpstr>4. Machine Learning Modelling</vt:lpstr>
      <vt:lpstr>5. Deep Learning Data Preparation</vt:lpstr>
      <vt:lpstr>5. Deep Learning Data Preparation</vt:lpstr>
      <vt:lpstr>6. Deep Learning Modelling</vt:lpstr>
      <vt:lpstr>6. Deep Learning Modelling</vt:lpstr>
      <vt:lpstr>6. Deep Learning Modelling</vt:lpstr>
      <vt:lpstr>6. Deep Learning Modelling</vt:lpstr>
      <vt:lpstr>6. Deep Learning Modelling (Observations)</vt:lpstr>
      <vt:lpstr>7. Conclusion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NLP Sentiment Analysis on Rotten Tomatoes</dc:title>
  <dc:creator>Kelvin Lim</dc:creator>
  <cp:lastModifiedBy>Kelvin Lim</cp:lastModifiedBy>
  <cp:revision>4</cp:revision>
  <dcterms:created xsi:type="dcterms:W3CDTF">2019-12-04T15:05:25Z</dcterms:created>
  <dcterms:modified xsi:type="dcterms:W3CDTF">2019-12-05T01:31:07Z</dcterms:modified>
</cp:coreProperties>
</file>