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81" r:id="rId11"/>
    <p:sldId id="271" r:id="rId12"/>
    <p:sldId id="272" r:id="rId13"/>
    <p:sldId id="273" r:id="rId14"/>
    <p:sldId id="274" r:id="rId15"/>
    <p:sldId id="275" r:id="rId16"/>
    <p:sldId id="258" r:id="rId17"/>
    <p:sldId id="262" r:id="rId18"/>
    <p:sldId id="277" r:id="rId19"/>
    <p:sldId id="278" r:id="rId20"/>
    <p:sldId id="279" r:id="rId21"/>
    <p:sldId id="280" r:id="rId22"/>
    <p:sldId id="260" r:id="rId23"/>
    <p:sldId id="259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CC7E835-702F-4F7F-9AA5-E16DC960F0FC}">
          <p14:sldIdLst>
            <p14:sldId id="256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81"/>
            <p14:sldId id="271"/>
            <p14:sldId id="272"/>
            <p14:sldId id="273"/>
            <p14:sldId id="274"/>
            <p14:sldId id="275"/>
            <p14:sldId id="258"/>
            <p14:sldId id="262"/>
            <p14:sldId id="277"/>
            <p14:sldId id="278"/>
            <p14:sldId id="279"/>
            <p14:sldId id="280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5A5537-183A-42F6-9457-F6F3416D7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ECF258-8D82-4D31-B2CD-23776F0CA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47E83-7CC3-4092-8910-280C391C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EB6B-9395-4EC1-9E07-EE3EE33002FB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000BCB-09EF-4EEC-8D0D-F9DA6479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96E0BC-D1FA-4BDB-8023-65119FE9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D59-8F50-4390-96B6-14F8D39AA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43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0584A8-E48E-4E9B-8A10-CAE93973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25357D-15C8-45B1-A5C9-A9468D86D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21741-9C8A-48C4-A1F2-03CAB486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EB6B-9395-4EC1-9E07-EE3EE33002FB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2DB3BB-D770-4585-A99D-CA2EA34F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B1690A-C486-4246-85F6-AFB6035C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D59-8F50-4390-96B6-14F8D39AA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02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66D961-C4EE-460E-AFBF-10BDFD27A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5F074F-610B-4841-98A4-04FAB4946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BD6A1D-1D72-41CA-9B06-5BAFB849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EB6B-9395-4EC1-9E07-EE3EE33002FB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620C60-D504-477D-98CF-094F3CAF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B8DD5C-3BAC-4BD9-91A6-DDA7E83C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D59-8F50-4390-96B6-14F8D39AA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85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09B7AD-9081-4A4F-9798-C2A37AE1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653EB-7C9D-4433-B2BA-1772C5D7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6A0028-0783-4E35-A2DE-C31D63C1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EB6B-9395-4EC1-9E07-EE3EE33002FB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BF905E-F2D3-4F07-8926-5C53180F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45CDA2-5109-4B87-AD51-C195D692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D59-8F50-4390-96B6-14F8D39AA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69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9A804-1920-4134-ACD5-299CC39C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41CDAD-15DE-43CF-93F6-D86D15810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097E1B-9E16-4ED3-923F-AADC6CDF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EB6B-9395-4EC1-9E07-EE3EE33002FB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B842F5-309C-4DDB-B2C1-4FC715E4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1BBBA0-D2BC-4CEC-BFBF-86A076C0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D59-8F50-4390-96B6-14F8D39AA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52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44F7F-6FA3-412F-89B2-6E10EC3D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3D248F-916C-4397-921A-CBA437489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A9DF23-6CD9-4015-905E-12C387408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39E401-0579-40C5-A5DE-4476863E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EB6B-9395-4EC1-9E07-EE3EE33002FB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76BF73-D8E5-475B-AD5B-1C4A4F96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29EBC0-AA79-4CD7-8A5A-3DD0E03F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D59-8F50-4390-96B6-14F8D39AA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74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923B8-3002-4BA8-8FFA-692B4C96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6A740-7C32-4BB9-8EA4-FD25693A0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CE52CB-4D97-4F59-9B96-A1590C3EC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E9C5C7F-E667-4EB5-8B04-801132194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992840-5572-4B72-916D-B3F1BF13E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E857D5-8E34-4FD3-8891-D75B909B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EB6B-9395-4EC1-9E07-EE3EE33002FB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2B7245B-0009-4F4B-A1BA-C76CA7F1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205F177-2CB5-4294-8DAA-8EB786FC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D59-8F50-4390-96B6-14F8D39AA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3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1E503-1CBE-4898-8021-A79B7D95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289B26-BFBE-46A0-87D4-AD9FEB2E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EB6B-9395-4EC1-9E07-EE3EE33002FB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5D1BCA-AF85-4416-87F0-A867F4C3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202BE3-B43E-45BD-815E-270D4578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D59-8F50-4390-96B6-14F8D39AA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5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6EC318-6FAE-4430-8380-5B002F8B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EB6B-9395-4EC1-9E07-EE3EE33002FB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2E9510-8045-4D1E-B400-578EA0BE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DDB318-C1C2-45F6-9779-B13A6195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D59-8F50-4390-96B6-14F8D39AA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7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2E8B8-4AB5-4DB5-A4E5-E0109ACC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B5AA93-D3EC-42AE-9E8D-0BC65B3EE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F5F857-A873-4285-9363-20A56E016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D5DEE2-E5ED-4675-B41F-3D23EE5E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EB6B-9395-4EC1-9E07-EE3EE33002FB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264D0B-400D-495F-842D-ED41D6AE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5D58C3-E2B0-421C-8384-1DA3E996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D59-8F50-4390-96B6-14F8D39AA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1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1E59D-4AE5-435F-B57E-8CA0DA2C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09AC34A-7C13-4316-ACFE-F4135817A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B52E11-1E3D-424D-93E1-3C861C15F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C60FFF-5E84-4A7E-AD38-246F3AC6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EB6B-9395-4EC1-9E07-EE3EE33002FB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AFFF89-B484-4CED-8286-648A024F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44121E-C432-4389-930E-9E8BB19F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D59-8F50-4390-96B6-14F8D39AA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29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EC60B75-06DF-4B87-B0B4-ADA3683F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07E2A2-7CB8-4B5D-88B2-28E2D43E2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DF22A7-AE7F-4A8E-9FA6-0889C38B2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4EB6B-9395-4EC1-9E07-EE3EE33002FB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D186F3-BD8A-4C2D-890B-49F1997A5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2C77BB-DB8F-4B44-B46B-7524030DC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3D59-8F50-4390-96B6-14F8D39AA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39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698CE-9BE1-464A-9DA8-052F07BD7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zh-CN" altLang="en-US" dirty="0"/>
              <a:t>撲克</a:t>
            </a:r>
            <a:r>
              <a:rPr lang="en-US" altLang="zh-CN" dirty="0"/>
              <a:t>21</a:t>
            </a:r>
            <a:r>
              <a:rPr lang="zh-CN" altLang="en-US" dirty="0"/>
              <a:t>點游戲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991B97-2205-489E-A773-7B0AFBA79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1747"/>
            <a:ext cx="9144000" cy="2306053"/>
          </a:xfrm>
        </p:spPr>
        <p:txBody>
          <a:bodyPr>
            <a:normAutofit/>
          </a:bodyPr>
          <a:lstStyle/>
          <a:p>
            <a:r>
              <a:rPr lang="en-US" altLang="zh-TW" dirty="0"/>
              <a:t>B11170085 </a:t>
            </a:r>
            <a:r>
              <a:rPr lang="zh-CN" altLang="en-US" dirty="0"/>
              <a:t>駱家輝</a:t>
            </a:r>
            <a:endParaRPr lang="en-US" altLang="zh-CN" dirty="0"/>
          </a:p>
          <a:p>
            <a:r>
              <a:rPr lang="en-US" altLang="zh-CN" dirty="0"/>
              <a:t>B11170066 </a:t>
            </a:r>
            <a:r>
              <a:rPr lang="zh-CN" altLang="en-US" dirty="0"/>
              <a:t>林潤承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2025/6/10</a:t>
            </a:r>
          </a:p>
          <a:p>
            <a:r>
              <a:rPr lang="zh-CN" altLang="en-US" dirty="0"/>
              <a:t>課程名稱：</a:t>
            </a:r>
            <a:r>
              <a:rPr lang="en-US" altLang="zh-TW" dirty="0"/>
              <a:t>C#</a:t>
            </a:r>
            <a:r>
              <a:rPr lang="zh-TW" altLang="en-US" dirty="0"/>
              <a:t>程式設計專題報告</a:t>
            </a:r>
          </a:p>
        </p:txBody>
      </p:sp>
    </p:spTree>
    <p:extLst>
      <p:ext uri="{BB962C8B-B14F-4D97-AF65-F5344CB8AC3E}">
        <p14:creationId xmlns:p14="http://schemas.microsoft.com/office/powerpoint/2010/main" val="829637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E77EB5B-14E1-4014-9811-3AF5AA082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142875"/>
            <a:ext cx="9953625" cy="6572250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A2B15BE6-F365-49C3-8545-44E27049BB01}"/>
              </a:ext>
            </a:extLst>
          </p:cNvPr>
          <p:cNvSpPr/>
          <p:nvPr/>
        </p:nvSpPr>
        <p:spPr>
          <a:xfrm>
            <a:off x="8871439" y="237392"/>
            <a:ext cx="2122243" cy="6594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68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FEFCD-5ACE-462D-A57D-0080A7A64355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7CA3465E-02F2-421D-BCF3-F1B6EEE19ABB}"/>
              </a:ext>
            </a:extLst>
          </p:cNvPr>
          <p:cNvSpPr txBox="1"/>
          <p:nvPr/>
        </p:nvSpPr>
        <p:spPr>
          <a:xfrm flipH="1">
            <a:off x="5651578" y="3409466"/>
            <a:ext cx="2823432" cy="1343589"/>
          </a:xfrm>
          <a:prstGeom prst="rect">
            <a:avLst/>
          </a:prstGeom>
          <a:solidFill>
            <a:schemeClr val="bg1"/>
          </a:solidFill>
          <a:ln w="22225" cap="sq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D676ADE-D0FF-44C2-B6E9-C0AF772B99BB}"/>
              </a:ext>
            </a:extLst>
          </p:cNvPr>
          <p:cNvSpPr txBox="1"/>
          <p:nvPr/>
        </p:nvSpPr>
        <p:spPr>
          <a:xfrm rot="10800000" flipH="1" flipV="1">
            <a:off x="749886" y="1445801"/>
            <a:ext cx="4530287" cy="4789898"/>
          </a:xfrm>
          <a:prstGeom prst="snip1Rect">
            <a:avLst/>
          </a:prstGeom>
          <a:solidFill>
            <a:schemeClr val="accent1"/>
          </a:solidFill>
          <a:ln w="14163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72E04A4-7CC1-4C3A-9EF4-27936BEEDE13}"/>
              </a:ext>
            </a:extLst>
          </p:cNvPr>
          <p:cNvSpPr txBox="1"/>
          <p:nvPr/>
        </p:nvSpPr>
        <p:spPr>
          <a:xfrm flipH="1">
            <a:off x="5651578" y="4873515"/>
            <a:ext cx="2823432" cy="1343589"/>
          </a:xfrm>
          <a:prstGeom prst="rect">
            <a:avLst/>
          </a:prstGeom>
          <a:solidFill>
            <a:schemeClr val="bg1"/>
          </a:solidFill>
          <a:ln w="22225" cap="sq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C2B87AA-CE9D-4506-8DB7-A6785FDFBDD1}"/>
              </a:ext>
            </a:extLst>
          </p:cNvPr>
          <p:cNvSpPr txBox="1"/>
          <p:nvPr/>
        </p:nvSpPr>
        <p:spPr>
          <a:xfrm flipV="1">
            <a:off x="8695468" y="1945532"/>
            <a:ext cx="2823432" cy="1343589"/>
          </a:xfrm>
          <a:prstGeom prst="snip1Rect">
            <a:avLst>
              <a:gd name="adj" fmla="val 120"/>
            </a:avLst>
          </a:prstGeom>
          <a:solidFill>
            <a:schemeClr val="bg1"/>
          </a:solidFill>
          <a:ln w="22225" cap="sq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061422A-46E1-4B4B-88DA-5D322A86A3A7}"/>
              </a:ext>
            </a:extLst>
          </p:cNvPr>
          <p:cNvSpPr txBox="1"/>
          <p:nvPr/>
        </p:nvSpPr>
        <p:spPr>
          <a:xfrm>
            <a:off x="980986" y="3944986"/>
            <a:ext cx="4068087" cy="19958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10000"/>
              </a:lnSpc>
            </a:pPr>
            <a:r>
              <a:rPr kumimoji="1" lang="en-US" altLang="zh-CN" sz="2000" dirty="0" err="1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模組清單</a:t>
            </a:r>
            <a:endParaRPr kumimoji="1" lang="zh-CN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" name="线条 1">
            <a:extLst>
              <a:ext uri="{FF2B5EF4-FFF2-40B4-BE49-F238E27FC236}">
                <a16:creationId xmlns:a16="http://schemas.microsoft.com/office/drawing/2014/main" id="{2980116E-5D82-4242-B797-DA6CBC575F7B}"/>
              </a:ext>
            </a:extLst>
          </p:cNvPr>
          <p:cNvCxnSpPr/>
          <p:nvPr/>
        </p:nvCxnSpPr>
        <p:spPr>
          <a:xfrm flipH="1">
            <a:off x="989695" y="3590750"/>
            <a:ext cx="364589" cy="0"/>
          </a:xfrm>
          <a:prstGeom prst="line">
            <a:avLst/>
          </a:prstGeom>
          <a:noFill/>
          <a:ln w="28575" cap="sq">
            <a:solidFill>
              <a:schemeClr val="bg1">
                <a:alpha val="35000"/>
              </a:schemeClr>
            </a:solidFill>
            <a:miter/>
          </a:ln>
        </p:spPr>
      </p:cxnSp>
      <p:sp>
        <p:nvSpPr>
          <p:cNvPr id="9" name="标题 1">
            <a:extLst>
              <a:ext uri="{FF2B5EF4-FFF2-40B4-BE49-F238E27FC236}">
                <a16:creationId xmlns:a16="http://schemas.microsoft.com/office/drawing/2014/main" id="{3FD4DDC8-A27F-4F87-8A69-700C5ECCA571}"/>
              </a:ext>
            </a:extLst>
          </p:cNvPr>
          <p:cNvSpPr txBox="1"/>
          <p:nvPr/>
        </p:nvSpPr>
        <p:spPr>
          <a:xfrm>
            <a:off x="6607867" y="3724680"/>
            <a:ext cx="1663700" cy="45692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2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更換密碼界面：用戶安全性提升</a:t>
            </a:r>
            <a:endParaRPr kumimoji="1" lang="zh-CN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" name="线条 1">
            <a:extLst>
              <a:ext uri="{FF2B5EF4-FFF2-40B4-BE49-F238E27FC236}">
                <a16:creationId xmlns:a16="http://schemas.microsoft.com/office/drawing/2014/main" id="{A473C5D5-6957-4DF5-9F54-474CB7C16C29}"/>
              </a:ext>
            </a:extLst>
          </p:cNvPr>
          <p:cNvCxnSpPr/>
          <p:nvPr/>
        </p:nvCxnSpPr>
        <p:spPr>
          <a:xfrm>
            <a:off x="6649099" y="3727735"/>
            <a:ext cx="371475" cy="0"/>
          </a:xfrm>
          <a:prstGeom prst="line">
            <a:avLst/>
          </a:prstGeom>
          <a:noFill/>
          <a:ln w="19050" cap="sq">
            <a:solidFill>
              <a:schemeClr val="tx1">
                <a:lumMod val="85000"/>
                <a:lumOff val="15000"/>
              </a:schemeClr>
            </a:solidFill>
            <a:miter/>
          </a:ln>
        </p:spPr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2976BB4-085E-4EA9-BF7D-9AA753FF378D}"/>
              </a:ext>
            </a:extLst>
          </p:cNvPr>
          <p:cNvGrpSpPr/>
          <p:nvPr/>
        </p:nvGrpSpPr>
        <p:grpSpPr>
          <a:xfrm>
            <a:off x="5811632" y="3754693"/>
            <a:ext cx="615941" cy="615941"/>
            <a:chOff x="5811632" y="3754693"/>
            <a:chExt cx="615941" cy="615941"/>
          </a:xfrm>
        </p:grpSpPr>
        <p:sp>
          <p:nvSpPr>
            <p:cNvPr id="12" name="标题 1">
              <a:extLst>
                <a:ext uri="{FF2B5EF4-FFF2-40B4-BE49-F238E27FC236}">
                  <a16:creationId xmlns:a16="http://schemas.microsoft.com/office/drawing/2014/main" id="{3A0ABBD0-3794-433F-9C6A-700B93D34C16}"/>
                </a:ext>
              </a:extLst>
            </p:cNvPr>
            <p:cNvSpPr txBox="1"/>
            <p:nvPr/>
          </p:nvSpPr>
          <p:spPr>
            <a:xfrm>
              <a:off x="5974975" y="3918036"/>
              <a:ext cx="289255" cy="289255"/>
            </a:xfrm>
            <a:custGeom>
              <a:avLst/>
              <a:gdLst>
                <a:gd name="connsiteX0" fmla="*/ 438553 w 720000"/>
                <a:gd name="connsiteY0" fmla="*/ 189601 h 720000"/>
                <a:gd name="connsiteX1" fmla="*/ 373556 w 720000"/>
                <a:gd name="connsiteY1" fmla="*/ 216451 h 720000"/>
                <a:gd name="connsiteX2" fmla="*/ 232180 w 720000"/>
                <a:gd name="connsiteY2" fmla="*/ 357827 h 720000"/>
                <a:gd name="connsiteX3" fmla="*/ 191861 w 720000"/>
                <a:gd name="connsiteY3" fmla="*/ 528226 h 720000"/>
                <a:gd name="connsiteX4" fmla="*/ 362260 w 720000"/>
                <a:gd name="connsiteY4" fmla="*/ 487907 h 720000"/>
                <a:gd name="connsiteX5" fmla="*/ 503636 w 720000"/>
                <a:gd name="connsiteY5" fmla="*/ 346444 h 720000"/>
                <a:gd name="connsiteX6" fmla="*/ 503636 w 720000"/>
                <a:gd name="connsiteY6" fmla="*/ 216365 h 720000"/>
                <a:gd name="connsiteX7" fmla="*/ 438553 w 720000"/>
                <a:gd name="connsiteY7" fmla="*/ 189601 h 720000"/>
                <a:gd name="connsiteX8" fmla="*/ 438553 w 720000"/>
                <a:gd name="connsiteY8" fmla="*/ 141636 h 720000"/>
                <a:gd name="connsiteX9" fmla="*/ 537524 w 720000"/>
                <a:gd name="connsiteY9" fmla="*/ 182476 h 720000"/>
                <a:gd name="connsiteX10" fmla="*/ 537524 w 720000"/>
                <a:gd name="connsiteY10" fmla="*/ 380420 h 720000"/>
                <a:gd name="connsiteX11" fmla="*/ 396149 w 720000"/>
                <a:gd name="connsiteY11" fmla="*/ 521796 h 720000"/>
                <a:gd name="connsiteX12" fmla="*/ 141637 w 720000"/>
                <a:gd name="connsiteY12" fmla="*/ 578364 h 720000"/>
                <a:gd name="connsiteX13" fmla="*/ 198205 w 720000"/>
                <a:gd name="connsiteY13" fmla="*/ 323852 h 720000"/>
                <a:gd name="connsiteX14" fmla="*/ 339581 w 720000"/>
                <a:gd name="connsiteY14" fmla="*/ 182476 h 720000"/>
                <a:gd name="connsiteX15" fmla="*/ 438553 w 720000"/>
                <a:gd name="connsiteY15" fmla="*/ 141636 h 720000"/>
                <a:gd name="connsiteX16" fmla="*/ 120000 w 720000"/>
                <a:gd name="connsiteY16" fmla="*/ 47965 h 720000"/>
                <a:gd name="connsiteX17" fmla="*/ 47965 w 720000"/>
                <a:gd name="connsiteY17" fmla="*/ 120000 h 720000"/>
                <a:gd name="connsiteX18" fmla="*/ 47965 w 720000"/>
                <a:gd name="connsiteY18" fmla="*/ 600000 h 720000"/>
                <a:gd name="connsiteX19" fmla="*/ 120000 w 720000"/>
                <a:gd name="connsiteY19" fmla="*/ 672035 h 720000"/>
                <a:gd name="connsiteX20" fmla="*/ 600000 w 720000"/>
                <a:gd name="connsiteY20" fmla="*/ 672035 h 720000"/>
                <a:gd name="connsiteX21" fmla="*/ 672035 w 720000"/>
                <a:gd name="connsiteY21" fmla="*/ 600000 h 720000"/>
                <a:gd name="connsiteX22" fmla="*/ 672035 w 720000"/>
                <a:gd name="connsiteY22" fmla="*/ 120000 h 720000"/>
                <a:gd name="connsiteX23" fmla="*/ 600000 w 720000"/>
                <a:gd name="connsiteY23" fmla="*/ 47965 h 720000"/>
                <a:gd name="connsiteX24" fmla="*/ 120000 w 720000"/>
                <a:gd name="connsiteY24" fmla="*/ 0 h 720000"/>
                <a:gd name="connsiteX25" fmla="*/ 600000 w 720000"/>
                <a:gd name="connsiteY25" fmla="*/ 0 h 720000"/>
                <a:gd name="connsiteX26" fmla="*/ 720000 w 720000"/>
                <a:gd name="connsiteY26" fmla="*/ 120000 h 720000"/>
                <a:gd name="connsiteX27" fmla="*/ 720000 w 720000"/>
                <a:gd name="connsiteY27" fmla="*/ 600000 h 720000"/>
                <a:gd name="connsiteX28" fmla="*/ 600000 w 720000"/>
                <a:gd name="connsiteY28" fmla="*/ 720000 h 720000"/>
                <a:gd name="connsiteX29" fmla="*/ 120000 w 720000"/>
                <a:gd name="connsiteY29" fmla="*/ 720000 h 720000"/>
                <a:gd name="connsiteX30" fmla="*/ 0 w 720000"/>
                <a:gd name="connsiteY30" fmla="*/ 600000 h 720000"/>
                <a:gd name="connsiteX31" fmla="*/ 0 w 720000"/>
                <a:gd name="connsiteY31" fmla="*/ 120000 h 720000"/>
                <a:gd name="connsiteX32" fmla="*/ 120000 w 720000"/>
                <a:gd name="connsiteY32" fmla="*/ 0 h 720000"/>
              </a:gdLst>
              <a:ahLst/>
              <a:cxnLst/>
              <a:rect l="l" t="t" r="r" b="b"/>
              <a:pathLst>
                <a:path w="720000" h="720000">
                  <a:moveTo>
                    <a:pt x="438553" y="189601"/>
                  </a:moveTo>
                  <a:cubicBezTo>
                    <a:pt x="413875" y="189601"/>
                    <a:pt x="390761" y="199073"/>
                    <a:pt x="373556" y="216451"/>
                  </a:cubicBezTo>
                  <a:lnTo>
                    <a:pt x="232180" y="357827"/>
                  </a:lnTo>
                  <a:cubicBezTo>
                    <a:pt x="212456" y="377465"/>
                    <a:pt x="197336" y="453584"/>
                    <a:pt x="191861" y="528226"/>
                  </a:cubicBezTo>
                  <a:cubicBezTo>
                    <a:pt x="266503" y="522665"/>
                    <a:pt x="342622" y="507545"/>
                    <a:pt x="362260" y="487907"/>
                  </a:cubicBezTo>
                  <a:lnTo>
                    <a:pt x="503636" y="346444"/>
                  </a:lnTo>
                  <a:cubicBezTo>
                    <a:pt x="539523" y="310557"/>
                    <a:pt x="539523" y="252252"/>
                    <a:pt x="503636" y="216365"/>
                  </a:cubicBezTo>
                  <a:cubicBezTo>
                    <a:pt x="486344" y="199073"/>
                    <a:pt x="463230" y="189601"/>
                    <a:pt x="438553" y="189601"/>
                  </a:cubicBezTo>
                  <a:close/>
                  <a:moveTo>
                    <a:pt x="438553" y="141636"/>
                  </a:moveTo>
                  <a:cubicBezTo>
                    <a:pt x="474440" y="141636"/>
                    <a:pt x="510327" y="155191"/>
                    <a:pt x="537524" y="182476"/>
                  </a:cubicBezTo>
                  <a:cubicBezTo>
                    <a:pt x="592007" y="236872"/>
                    <a:pt x="592007" y="325938"/>
                    <a:pt x="537524" y="380420"/>
                  </a:cubicBezTo>
                  <a:lnTo>
                    <a:pt x="396149" y="521796"/>
                  </a:lnTo>
                  <a:cubicBezTo>
                    <a:pt x="341753" y="576278"/>
                    <a:pt x="141637" y="578364"/>
                    <a:pt x="141637" y="578364"/>
                  </a:cubicBezTo>
                  <a:cubicBezTo>
                    <a:pt x="141637" y="578364"/>
                    <a:pt x="143723" y="378334"/>
                    <a:pt x="198205" y="323852"/>
                  </a:cubicBezTo>
                  <a:lnTo>
                    <a:pt x="339581" y="182476"/>
                  </a:lnTo>
                  <a:cubicBezTo>
                    <a:pt x="366778" y="155278"/>
                    <a:pt x="402666" y="141636"/>
                    <a:pt x="438553" y="141636"/>
                  </a:cubicBezTo>
                  <a:close/>
                  <a:moveTo>
                    <a:pt x="120000" y="47965"/>
                  </a:moveTo>
                  <a:cubicBezTo>
                    <a:pt x="80290" y="47965"/>
                    <a:pt x="47965" y="80290"/>
                    <a:pt x="47965" y="120000"/>
                  </a:cubicBezTo>
                  <a:lnTo>
                    <a:pt x="47965" y="600000"/>
                  </a:lnTo>
                  <a:cubicBezTo>
                    <a:pt x="47965" y="639711"/>
                    <a:pt x="80290" y="672035"/>
                    <a:pt x="120000" y="672035"/>
                  </a:cubicBezTo>
                  <a:lnTo>
                    <a:pt x="600000" y="672035"/>
                  </a:lnTo>
                  <a:cubicBezTo>
                    <a:pt x="639711" y="672035"/>
                    <a:pt x="672035" y="639711"/>
                    <a:pt x="672035" y="600000"/>
                  </a:cubicBezTo>
                  <a:lnTo>
                    <a:pt x="672035" y="120000"/>
                  </a:lnTo>
                  <a:cubicBezTo>
                    <a:pt x="672035" y="80290"/>
                    <a:pt x="639711" y="47965"/>
                    <a:pt x="600000" y="47965"/>
                  </a:cubicBezTo>
                  <a:close/>
                  <a:moveTo>
                    <a:pt x="120000" y="0"/>
                  </a:moveTo>
                  <a:lnTo>
                    <a:pt x="600000" y="0"/>
                  </a:lnTo>
                  <a:cubicBezTo>
                    <a:pt x="666040" y="0"/>
                    <a:pt x="720000" y="54048"/>
                    <a:pt x="720000" y="120000"/>
                  </a:cubicBezTo>
                  <a:lnTo>
                    <a:pt x="720000" y="600000"/>
                  </a:lnTo>
                  <a:cubicBezTo>
                    <a:pt x="720000" y="666039"/>
                    <a:pt x="666040" y="720000"/>
                    <a:pt x="600000" y="720000"/>
                  </a:cubicBezTo>
                  <a:lnTo>
                    <a:pt x="120000" y="720000"/>
                  </a:lnTo>
                  <a:cubicBezTo>
                    <a:pt x="53961" y="720000"/>
                    <a:pt x="0" y="666039"/>
                    <a:pt x="0" y="600000"/>
                  </a:cubicBezTo>
                  <a:lnTo>
                    <a:pt x="0" y="120000"/>
                  </a:lnTo>
                  <a:cubicBezTo>
                    <a:pt x="0" y="53961"/>
                    <a:pt x="53961" y="0"/>
                    <a:pt x="12000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l">
                <a:lnSpc>
                  <a:spcPct val="110000"/>
                </a:lnSpc>
              </a:pPr>
              <a:endParaRPr kumimoji="1" lang="zh-CN" altLang="en-US" sz="24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5A550433-E1ED-49F2-90DA-7F9089AF2676}"/>
                </a:ext>
              </a:extLst>
            </p:cNvPr>
            <p:cNvSpPr txBox="1"/>
            <p:nvPr/>
          </p:nvSpPr>
          <p:spPr>
            <a:xfrm>
              <a:off x="5811632" y="3754693"/>
              <a:ext cx="615941" cy="615941"/>
            </a:xfrm>
            <a:prstGeom prst="ellipse">
              <a:avLst/>
            </a:prstGeom>
            <a:noFill/>
            <a:ln w="22225" cap="sq">
              <a:solidFill>
                <a:schemeClr val="tx1">
                  <a:lumMod val="85000"/>
                  <a:lumOff val="15000"/>
                </a:schemeClr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 sz="24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8D7B87BF-79DA-4F3A-8E66-16F120FA0980}"/>
              </a:ext>
            </a:extLst>
          </p:cNvPr>
          <p:cNvSpPr txBox="1"/>
          <p:nvPr/>
        </p:nvSpPr>
        <p:spPr>
          <a:xfrm>
            <a:off x="6607867" y="5146427"/>
            <a:ext cx="1663700" cy="45692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2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創造使用者賬號界面：新用戶註冊</a:t>
            </a:r>
            <a:endParaRPr kumimoji="1" lang="zh-CN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5" name="线条 1">
            <a:extLst>
              <a:ext uri="{FF2B5EF4-FFF2-40B4-BE49-F238E27FC236}">
                <a16:creationId xmlns:a16="http://schemas.microsoft.com/office/drawing/2014/main" id="{1F700E09-7D94-4DDD-85B1-CA6A3D94A089}"/>
              </a:ext>
            </a:extLst>
          </p:cNvPr>
          <p:cNvCxnSpPr/>
          <p:nvPr/>
        </p:nvCxnSpPr>
        <p:spPr>
          <a:xfrm>
            <a:off x="6664865" y="5159483"/>
            <a:ext cx="371475" cy="0"/>
          </a:xfrm>
          <a:prstGeom prst="line">
            <a:avLst/>
          </a:prstGeom>
          <a:noFill/>
          <a:ln w="19050" cap="sq">
            <a:solidFill>
              <a:schemeClr val="tx1">
                <a:lumMod val="85000"/>
                <a:lumOff val="15000"/>
              </a:schemeClr>
            </a:solidFill>
            <a:miter/>
          </a:ln>
        </p:spPr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BF520E4-152B-4007-91A6-3AAA7305F33E}"/>
              </a:ext>
            </a:extLst>
          </p:cNvPr>
          <p:cNvGrpSpPr/>
          <p:nvPr/>
        </p:nvGrpSpPr>
        <p:grpSpPr>
          <a:xfrm>
            <a:off x="5811632" y="5218742"/>
            <a:ext cx="615941" cy="615941"/>
            <a:chOff x="5811632" y="5218742"/>
            <a:chExt cx="615941" cy="615941"/>
          </a:xfrm>
        </p:grpSpPr>
        <p:sp>
          <p:nvSpPr>
            <p:cNvPr id="17" name="标题 1">
              <a:extLst>
                <a:ext uri="{FF2B5EF4-FFF2-40B4-BE49-F238E27FC236}">
                  <a16:creationId xmlns:a16="http://schemas.microsoft.com/office/drawing/2014/main" id="{CE11AF87-1FFB-45D1-8424-8B2CC23CE406}"/>
                </a:ext>
              </a:extLst>
            </p:cNvPr>
            <p:cNvSpPr txBox="1"/>
            <p:nvPr/>
          </p:nvSpPr>
          <p:spPr>
            <a:xfrm>
              <a:off x="5974975" y="5395591"/>
              <a:ext cx="289255" cy="262244"/>
            </a:xfrm>
            <a:custGeom>
              <a:avLst/>
              <a:gdLst>
                <a:gd name="connsiteX0" fmla="*/ 351048 w 1543905"/>
                <a:gd name="connsiteY0" fmla="*/ 523317 h 1399728"/>
                <a:gd name="connsiteX1" fmla="*/ 351048 w 1543905"/>
                <a:gd name="connsiteY1" fmla="*/ 523317 h 1399728"/>
                <a:gd name="connsiteX2" fmla="*/ 351420 w 1543905"/>
                <a:gd name="connsiteY2" fmla="*/ 523503 h 1399728"/>
                <a:gd name="connsiteX3" fmla="*/ 351420 w 1543905"/>
                <a:gd name="connsiteY3" fmla="*/ 1020031 h 1399728"/>
                <a:gd name="connsiteX4" fmla="*/ 351048 w 1543905"/>
                <a:gd name="connsiteY4" fmla="*/ 1020403 h 1399728"/>
                <a:gd name="connsiteX5" fmla="*/ 163525 w 1543905"/>
                <a:gd name="connsiteY5" fmla="*/ 1020403 h 1399728"/>
                <a:gd name="connsiteX6" fmla="*/ 163153 w 1543905"/>
                <a:gd name="connsiteY6" fmla="*/ 1020031 h 1399728"/>
                <a:gd name="connsiteX7" fmla="*/ 163153 w 1543905"/>
                <a:gd name="connsiteY7" fmla="*/ 523503 h 1399728"/>
                <a:gd name="connsiteX8" fmla="*/ 163153 w 1543905"/>
                <a:gd name="connsiteY8" fmla="*/ 523317 h 1399728"/>
                <a:gd name="connsiteX9" fmla="*/ 163339 w 1543905"/>
                <a:gd name="connsiteY9" fmla="*/ 523131 h 1399728"/>
                <a:gd name="connsiteX10" fmla="*/ 351048 w 1543905"/>
                <a:gd name="connsiteY10" fmla="*/ 523131 h 1399728"/>
                <a:gd name="connsiteX11" fmla="*/ 351048 w 1543905"/>
                <a:gd name="connsiteY11" fmla="*/ 411696 h 1399728"/>
                <a:gd name="connsiteX12" fmla="*/ 163339 w 1543905"/>
                <a:gd name="connsiteY12" fmla="*/ 411696 h 1399728"/>
                <a:gd name="connsiteX13" fmla="*/ 51346 w 1543905"/>
                <a:gd name="connsiteY13" fmla="*/ 523689 h 1399728"/>
                <a:gd name="connsiteX14" fmla="*/ 51346 w 1543905"/>
                <a:gd name="connsiteY14" fmla="*/ 1020217 h 1399728"/>
                <a:gd name="connsiteX15" fmla="*/ 163339 w 1543905"/>
                <a:gd name="connsiteY15" fmla="*/ 1132210 h 1399728"/>
                <a:gd name="connsiteX16" fmla="*/ 351048 w 1543905"/>
                <a:gd name="connsiteY16" fmla="*/ 1132210 h 1399728"/>
                <a:gd name="connsiteX17" fmla="*/ 463042 w 1543905"/>
                <a:gd name="connsiteY17" fmla="*/ 1020217 h 1399728"/>
                <a:gd name="connsiteX18" fmla="*/ 463042 w 1543905"/>
                <a:gd name="connsiteY18" fmla="*/ 523503 h 1399728"/>
                <a:gd name="connsiteX19" fmla="*/ 351048 w 1543905"/>
                <a:gd name="connsiteY19" fmla="*/ 411696 h 1399728"/>
                <a:gd name="connsiteX20" fmla="*/ 865808 w 1543905"/>
                <a:gd name="connsiteY20" fmla="*/ 111621 h 1399728"/>
                <a:gd name="connsiteX21" fmla="*/ 866180 w 1543905"/>
                <a:gd name="connsiteY21" fmla="*/ 111807 h 1399728"/>
                <a:gd name="connsiteX22" fmla="*/ 866180 w 1543905"/>
                <a:gd name="connsiteY22" fmla="*/ 1020031 h 1399728"/>
                <a:gd name="connsiteX23" fmla="*/ 865808 w 1543905"/>
                <a:gd name="connsiteY23" fmla="*/ 1020403 h 1399728"/>
                <a:gd name="connsiteX24" fmla="*/ 678284 w 1543905"/>
                <a:gd name="connsiteY24" fmla="*/ 1020403 h 1399728"/>
                <a:gd name="connsiteX25" fmla="*/ 677912 w 1543905"/>
                <a:gd name="connsiteY25" fmla="*/ 1020031 h 1399728"/>
                <a:gd name="connsiteX26" fmla="*/ 677912 w 1543905"/>
                <a:gd name="connsiteY26" fmla="*/ 111993 h 1399728"/>
                <a:gd name="connsiteX27" fmla="*/ 677912 w 1543905"/>
                <a:gd name="connsiteY27" fmla="*/ 111807 h 1399728"/>
                <a:gd name="connsiteX28" fmla="*/ 678098 w 1543905"/>
                <a:gd name="connsiteY28" fmla="*/ 111621 h 1399728"/>
                <a:gd name="connsiteX29" fmla="*/ 865808 w 1543905"/>
                <a:gd name="connsiteY29" fmla="*/ 111621 h 1399728"/>
                <a:gd name="connsiteX30" fmla="*/ 865808 w 1543905"/>
                <a:gd name="connsiteY30" fmla="*/ 0 h 1399728"/>
                <a:gd name="connsiteX31" fmla="*/ 677912 w 1543905"/>
                <a:gd name="connsiteY31" fmla="*/ 0 h 1399728"/>
                <a:gd name="connsiteX32" fmla="*/ 565919 w 1543905"/>
                <a:gd name="connsiteY32" fmla="*/ 111993 h 1399728"/>
                <a:gd name="connsiteX33" fmla="*/ 565919 w 1543905"/>
                <a:gd name="connsiteY33" fmla="*/ 1020217 h 1399728"/>
                <a:gd name="connsiteX34" fmla="*/ 677912 w 1543905"/>
                <a:gd name="connsiteY34" fmla="*/ 1132210 h 1399728"/>
                <a:gd name="connsiteX35" fmla="*/ 865622 w 1543905"/>
                <a:gd name="connsiteY35" fmla="*/ 1132210 h 1399728"/>
                <a:gd name="connsiteX36" fmla="*/ 977615 w 1543905"/>
                <a:gd name="connsiteY36" fmla="*/ 1020217 h 1399728"/>
                <a:gd name="connsiteX37" fmla="*/ 977615 w 1543905"/>
                <a:gd name="connsiteY37" fmla="*/ 111993 h 1399728"/>
                <a:gd name="connsiteX38" fmla="*/ 865808 w 1543905"/>
                <a:gd name="connsiteY38" fmla="*/ 0 h 1399728"/>
                <a:gd name="connsiteX39" fmla="*/ 1380381 w 1543905"/>
                <a:gd name="connsiteY39" fmla="*/ 729072 h 1399728"/>
                <a:gd name="connsiteX40" fmla="*/ 1380753 w 1543905"/>
                <a:gd name="connsiteY40" fmla="*/ 729258 h 1399728"/>
                <a:gd name="connsiteX41" fmla="*/ 1380753 w 1543905"/>
                <a:gd name="connsiteY41" fmla="*/ 1020031 h 1399728"/>
                <a:gd name="connsiteX42" fmla="*/ 1380381 w 1543905"/>
                <a:gd name="connsiteY42" fmla="*/ 1020403 h 1399728"/>
                <a:gd name="connsiteX43" fmla="*/ 1192858 w 1543905"/>
                <a:gd name="connsiteY43" fmla="*/ 1020403 h 1399728"/>
                <a:gd name="connsiteX44" fmla="*/ 1192485 w 1543905"/>
                <a:gd name="connsiteY44" fmla="*/ 1020031 h 1399728"/>
                <a:gd name="connsiteX45" fmla="*/ 1192485 w 1543905"/>
                <a:gd name="connsiteY45" fmla="*/ 729444 h 1399728"/>
                <a:gd name="connsiteX46" fmla="*/ 1192485 w 1543905"/>
                <a:gd name="connsiteY46" fmla="*/ 729258 h 1399728"/>
                <a:gd name="connsiteX47" fmla="*/ 1192671 w 1543905"/>
                <a:gd name="connsiteY47" fmla="*/ 729072 h 1399728"/>
                <a:gd name="connsiteX48" fmla="*/ 1380381 w 1543905"/>
                <a:gd name="connsiteY48" fmla="*/ 729072 h 1399728"/>
                <a:gd name="connsiteX49" fmla="*/ 1380381 w 1543905"/>
                <a:gd name="connsiteY49" fmla="*/ 617451 h 1399728"/>
                <a:gd name="connsiteX50" fmla="*/ 1192671 w 1543905"/>
                <a:gd name="connsiteY50" fmla="*/ 617451 h 1399728"/>
                <a:gd name="connsiteX51" fmla="*/ 1080678 w 1543905"/>
                <a:gd name="connsiteY51" fmla="*/ 729444 h 1399728"/>
                <a:gd name="connsiteX52" fmla="*/ 1080678 w 1543905"/>
                <a:gd name="connsiteY52" fmla="*/ 1020031 h 1399728"/>
                <a:gd name="connsiteX53" fmla="*/ 1192671 w 1543905"/>
                <a:gd name="connsiteY53" fmla="*/ 1132024 h 1399728"/>
                <a:gd name="connsiteX54" fmla="*/ 1380381 w 1543905"/>
                <a:gd name="connsiteY54" fmla="*/ 1132024 h 1399728"/>
                <a:gd name="connsiteX55" fmla="*/ 1492374 w 1543905"/>
                <a:gd name="connsiteY55" fmla="*/ 1020031 h 1399728"/>
                <a:gd name="connsiteX56" fmla="*/ 1492374 w 1543905"/>
                <a:gd name="connsiteY56" fmla="*/ 729444 h 1399728"/>
                <a:gd name="connsiteX57" fmla="*/ 1380381 w 1543905"/>
                <a:gd name="connsiteY57" fmla="*/ 617451 h 1399728"/>
                <a:gd name="connsiteX58" fmla="*/ 1481956 w 1543905"/>
                <a:gd name="connsiteY58" fmla="*/ 1276201 h 1399728"/>
                <a:gd name="connsiteX59" fmla="*/ 61764 w 1543905"/>
                <a:gd name="connsiteY59" fmla="*/ 1276201 h 1399728"/>
                <a:gd name="connsiteX60" fmla="*/ 0 w 1543905"/>
                <a:gd name="connsiteY60" fmla="*/ 1337965 h 1399728"/>
                <a:gd name="connsiteX61" fmla="*/ 61764 w 1543905"/>
                <a:gd name="connsiteY61" fmla="*/ 1399729 h 1399728"/>
                <a:gd name="connsiteX62" fmla="*/ 1482142 w 1543905"/>
                <a:gd name="connsiteY62" fmla="*/ 1399729 h 1399728"/>
                <a:gd name="connsiteX63" fmla="*/ 1543906 w 1543905"/>
                <a:gd name="connsiteY63" fmla="*/ 1337965 h 1399728"/>
                <a:gd name="connsiteX64" fmla="*/ 1481956 w 1543905"/>
                <a:gd name="connsiteY64" fmla="*/ 1276201 h 1399728"/>
              </a:gdLst>
              <a:ahLst/>
              <a:cxnLst/>
              <a:rect l="l" t="t" r="r" b="b"/>
              <a:pathLst>
                <a:path w="1543905" h="1399728">
                  <a:moveTo>
                    <a:pt x="351048" y="523317"/>
                  </a:moveTo>
                  <a:cubicBezTo>
                    <a:pt x="351234" y="523317"/>
                    <a:pt x="351234" y="523317"/>
                    <a:pt x="351048" y="523317"/>
                  </a:cubicBezTo>
                  <a:cubicBezTo>
                    <a:pt x="351234" y="523317"/>
                    <a:pt x="351420" y="523503"/>
                    <a:pt x="351420" y="523503"/>
                  </a:cubicBezTo>
                  <a:lnTo>
                    <a:pt x="351420" y="1020031"/>
                  </a:lnTo>
                  <a:lnTo>
                    <a:pt x="351048" y="1020403"/>
                  </a:lnTo>
                  <a:lnTo>
                    <a:pt x="163525" y="1020403"/>
                  </a:lnTo>
                  <a:lnTo>
                    <a:pt x="163153" y="1020031"/>
                  </a:lnTo>
                  <a:lnTo>
                    <a:pt x="163153" y="523503"/>
                  </a:lnTo>
                  <a:lnTo>
                    <a:pt x="163153" y="523317"/>
                  </a:lnTo>
                  <a:lnTo>
                    <a:pt x="163339" y="523131"/>
                  </a:lnTo>
                  <a:lnTo>
                    <a:pt x="351048" y="523131"/>
                  </a:lnTo>
                  <a:moveTo>
                    <a:pt x="351048" y="411696"/>
                  </a:moveTo>
                  <a:lnTo>
                    <a:pt x="163339" y="411696"/>
                  </a:lnTo>
                  <a:cubicBezTo>
                    <a:pt x="101575" y="411696"/>
                    <a:pt x="51346" y="461739"/>
                    <a:pt x="51346" y="523689"/>
                  </a:cubicBezTo>
                  <a:lnTo>
                    <a:pt x="51346" y="1020217"/>
                  </a:lnTo>
                  <a:cubicBezTo>
                    <a:pt x="51346" y="1081795"/>
                    <a:pt x="101761" y="1132210"/>
                    <a:pt x="163339" y="1132210"/>
                  </a:cubicBezTo>
                  <a:lnTo>
                    <a:pt x="351048" y="1132210"/>
                  </a:lnTo>
                  <a:cubicBezTo>
                    <a:pt x="412626" y="1132210"/>
                    <a:pt x="463042" y="1081795"/>
                    <a:pt x="463042" y="1020217"/>
                  </a:cubicBezTo>
                  <a:lnTo>
                    <a:pt x="463042" y="523503"/>
                  </a:lnTo>
                  <a:cubicBezTo>
                    <a:pt x="463042" y="461739"/>
                    <a:pt x="412998" y="411696"/>
                    <a:pt x="351048" y="411696"/>
                  </a:cubicBezTo>
                  <a:close/>
                  <a:moveTo>
                    <a:pt x="865808" y="111621"/>
                  </a:moveTo>
                  <a:cubicBezTo>
                    <a:pt x="865994" y="111621"/>
                    <a:pt x="866180" y="111807"/>
                    <a:pt x="866180" y="111807"/>
                  </a:cubicBezTo>
                  <a:lnTo>
                    <a:pt x="866180" y="1020031"/>
                  </a:lnTo>
                  <a:lnTo>
                    <a:pt x="865808" y="1020403"/>
                  </a:lnTo>
                  <a:lnTo>
                    <a:pt x="678284" y="1020403"/>
                  </a:lnTo>
                  <a:lnTo>
                    <a:pt x="677912" y="1020031"/>
                  </a:lnTo>
                  <a:lnTo>
                    <a:pt x="677912" y="111993"/>
                  </a:lnTo>
                  <a:lnTo>
                    <a:pt x="677912" y="111807"/>
                  </a:lnTo>
                  <a:lnTo>
                    <a:pt x="678098" y="111621"/>
                  </a:lnTo>
                  <a:lnTo>
                    <a:pt x="865808" y="111621"/>
                  </a:lnTo>
                  <a:moveTo>
                    <a:pt x="865808" y="0"/>
                  </a:moveTo>
                  <a:lnTo>
                    <a:pt x="677912" y="0"/>
                  </a:lnTo>
                  <a:cubicBezTo>
                    <a:pt x="616148" y="0"/>
                    <a:pt x="565919" y="50043"/>
                    <a:pt x="565919" y="111993"/>
                  </a:cubicBezTo>
                  <a:lnTo>
                    <a:pt x="565919" y="1020217"/>
                  </a:lnTo>
                  <a:cubicBezTo>
                    <a:pt x="565919" y="1081795"/>
                    <a:pt x="616335" y="1132210"/>
                    <a:pt x="677912" y="1132210"/>
                  </a:cubicBezTo>
                  <a:lnTo>
                    <a:pt x="865622" y="1132210"/>
                  </a:lnTo>
                  <a:cubicBezTo>
                    <a:pt x="927199" y="1132210"/>
                    <a:pt x="977615" y="1081795"/>
                    <a:pt x="977615" y="1020217"/>
                  </a:cubicBezTo>
                  <a:lnTo>
                    <a:pt x="977615" y="111993"/>
                  </a:lnTo>
                  <a:cubicBezTo>
                    <a:pt x="977615" y="50043"/>
                    <a:pt x="927571" y="0"/>
                    <a:pt x="865808" y="0"/>
                  </a:cubicBezTo>
                  <a:close/>
                  <a:moveTo>
                    <a:pt x="1380381" y="729072"/>
                  </a:moveTo>
                  <a:cubicBezTo>
                    <a:pt x="1380567" y="729072"/>
                    <a:pt x="1380753" y="729258"/>
                    <a:pt x="1380753" y="729258"/>
                  </a:cubicBezTo>
                  <a:lnTo>
                    <a:pt x="1380753" y="1020031"/>
                  </a:lnTo>
                  <a:lnTo>
                    <a:pt x="1380381" y="1020403"/>
                  </a:lnTo>
                  <a:lnTo>
                    <a:pt x="1192858" y="1020403"/>
                  </a:lnTo>
                  <a:lnTo>
                    <a:pt x="1192485" y="1020031"/>
                  </a:lnTo>
                  <a:lnTo>
                    <a:pt x="1192485" y="729444"/>
                  </a:lnTo>
                  <a:lnTo>
                    <a:pt x="1192485" y="729258"/>
                  </a:lnTo>
                  <a:lnTo>
                    <a:pt x="1192671" y="729072"/>
                  </a:lnTo>
                  <a:lnTo>
                    <a:pt x="1380381" y="729072"/>
                  </a:lnTo>
                  <a:moveTo>
                    <a:pt x="1380381" y="617451"/>
                  </a:moveTo>
                  <a:lnTo>
                    <a:pt x="1192671" y="617451"/>
                  </a:lnTo>
                  <a:cubicBezTo>
                    <a:pt x="1130908" y="617451"/>
                    <a:pt x="1080678" y="667494"/>
                    <a:pt x="1080678" y="729444"/>
                  </a:cubicBezTo>
                  <a:lnTo>
                    <a:pt x="1080678" y="1020031"/>
                  </a:lnTo>
                  <a:cubicBezTo>
                    <a:pt x="1080678" y="1081608"/>
                    <a:pt x="1131094" y="1132024"/>
                    <a:pt x="1192671" y="1132024"/>
                  </a:cubicBezTo>
                  <a:lnTo>
                    <a:pt x="1380381" y="1132024"/>
                  </a:lnTo>
                  <a:cubicBezTo>
                    <a:pt x="1441959" y="1132024"/>
                    <a:pt x="1492374" y="1081608"/>
                    <a:pt x="1492374" y="1020031"/>
                  </a:cubicBezTo>
                  <a:lnTo>
                    <a:pt x="1492374" y="729444"/>
                  </a:lnTo>
                  <a:cubicBezTo>
                    <a:pt x="1492374" y="667680"/>
                    <a:pt x="1442145" y="617451"/>
                    <a:pt x="1380381" y="617451"/>
                  </a:cubicBezTo>
                  <a:close/>
                  <a:moveTo>
                    <a:pt x="1481956" y="1276201"/>
                  </a:moveTo>
                  <a:lnTo>
                    <a:pt x="61764" y="1276201"/>
                  </a:lnTo>
                  <a:cubicBezTo>
                    <a:pt x="27719" y="1276201"/>
                    <a:pt x="0" y="1303920"/>
                    <a:pt x="0" y="1337965"/>
                  </a:cubicBezTo>
                  <a:cubicBezTo>
                    <a:pt x="0" y="1372009"/>
                    <a:pt x="27719" y="1399729"/>
                    <a:pt x="61764" y="1399729"/>
                  </a:cubicBezTo>
                  <a:lnTo>
                    <a:pt x="1482142" y="1399729"/>
                  </a:lnTo>
                  <a:cubicBezTo>
                    <a:pt x="1516187" y="1399729"/>
                    <a:pt x="1543906" y="1372009"/>
                    <a:pt x="1543906" y="1337965"/>
                  </a:cubicBezTo>
                  <a:cubicBezTo>
                    <a:pt x="1543720" y="1303734"/>
                    <a:pt x="1516187" y="1276201"/>
                    <a:pt x="1481956" y="127620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 sz="24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" name="标题 1">
              <a:extLst>
                <a:ext uri="{FF2B5EF4-FFF2-40B4-BE49-F238E27FC236}">
                  <a16:creationId xmlns:a16="http://schemas.microsoft.com/office/drawing/2014/main" id="{24EB7B90-BDA3-4F90-BBEC-B824B382D343}"/>
                </a:ext>
              </a:extLst>
            </p:cNvPr>
            <p:cNvSpPr txBox="1"/>
            <p:nvPr/>
          </p:nvSpPr>
          <p:spPr>
            <a:xfrm>
              <a:off x="5811632" y="5218742"/>
              <a:ext cx="615941" cy="615941"/>
            </a:xfrm>
            <a:prstGeom prst="ellipse">
              <a:avLst/>
            </a:prstGeom>
            <a:noFill/>
            <a:ln w="22225" cap="sq">
              <a:solidFill>
                <a:schemeClr val="tx1">
                  <a:lumMod val="85000"/>
                  <a:lumOff val="15000"/>
                </a:schemeClr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 sz="24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9" name="标题 1">
            <a:extLst>
              <a:ext uri="{FF2B5EF4-FFF2-40B4-BE49-F238E27FC236}">
                <a16:creationId xmlns:a16="http://schemas.microsoft.com/office/drawing/2014/main" id="{ABDCAD29-BD07-4633-9684-D17D987BF282}"/>
              </a:ext>
            </a:extLst>
          </p:cNvPr>
          <p:cNvSpPr txBox="1"/>
          <p:nvPr/>
        </p:nvSpPr>
        <p:spPr>
          <a:xfrm>
            <a:off x="9688240" y="2259450"/>
            <a:ext cx="1663700" cy="45692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2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主菜單：選擇遊戲模式（VS電腦</a:t>
            </a:r>
            <a:r>
              <a:rPr kumimoji="1" lang="en-US" altLang="zh-CN" sz="12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、</a:t>
            </a:r>
            <a:r>
              <a:rPr kumimoji="1" lang="zh-CN" altLang="en-US" sz="12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放棄功能</a:t>
            </a:r>
            <a:r>
              <a:rPr kumimoji="1" lang="en-US" altLang="zh-CN" sz="12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）</a:t>
            </a:r>
            <a:endParaRPr kumimoji="1" lang="zh-CN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" name="线条 1">
            <a:extLst>
              <a:ext uri="{FF2B5EF4-FFF2-40B4-BE49-F238E27FC236}">
                <a16:creationId xmlns:a16="http://schemas.microsoft.com/office/drawing/2014/main" id="{01372961-5E36-4279-A8C8-A5578DB015B8}"/>
              </a:ext>
            </a:extLst>
          </p:cNvPr>
          <p:cNvCxnSpPr/>
          <p:nvPr/>
        </p:nvCxnSpPr>
        <p:spPr>
          <a:xfrm>
            <a:off x="9733096" y="2252856"/>
            <a:ext cx="371475" cy="0"/>
          </a:xfrm>
          <a:prstGeom prst="line">
            <a:avLst/>
          </a:prstGeom>
          <a:noFill/>
          <a:ln w="19050" cap="sq">
            <a:solidFill>
              <a:schemeClr val="tx1">
                <a:lumMod val="85000"/>
                <a:lumOff val="15000"/>
              </a:schemeClr>
            </a:solidFill>
            <a:miter/>
          </a:ln>
        </p:spPr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5613E06B-069D-4AC9-97A7-49B5C72BFF6A}"/>
              </a:ext>
            </a:extLst>
          </p:cNvPr>
          <p:cNvSpPr txBox="1"/>
          <p:nvPr/>
        </p:nvSpPr>
        <p:spPr>
          <a:xfrm>
            <a:off x="9027440" y="2485525"/>
            <a:ext cx="289255" cy="267580"/>
          </a:xfrm>
          <a:custGeom>
            <a:avLst/>
            <a:gdLst>
              <a:gd name="connsiteX0" fmla="*/ 56258 w 778320"/>
              <a:gd name="connsiteY0" fmla="*/ 333700 h 720001"/>
              <a:gd name="connsiteX1" fmla="*/ 56258 w 778320"/>
              <a:gd name="connsiteY1" fmla="*/ 627457 h 720001"/>
              <a:gd name="connsiteX2" fmla="*/ 66946 w 778320"/>
              <a:gd name="connsiteY2" fmla="*/ 653054 h 720001"/>
              <a:gd name="connsiteX3" fmla="*/ 92544 w 778320"/>
              <a:gd name="connsiteY3" fmla="*/ 663743 h 720001"/>
              <a:gd name="connsiteX4" fmla="*/ 685683 w 778320"/>
              <a:gd name="connsiteY4" fmla="*/ 663743 h 720001"/>
              <a:gd name="connsiteX5" fmla="*/ 711281 w 778320"/>
              <a:gd name="connsiteY5" fmla="*/ 653054 h 720001"/>
              <a:gd name="connsiteX6" fmla="*/ 721969 w 778320"/>
              <a:gd name="connsiteY6" fmla="*/ 627457 h 720001"/>
              <a:gd name="connsiteX7" fmla="*/ 721969 w 778320"/>
              <a:gd name="connsiteY7" fmla="*/ 333700 h 720001"/>
              <a:gd name="connsiteX8" fmla="*/ 92544 w 778320"/>
              <a:gd name="connsiteY8" fmla="*/ 142049 h 720001"/>
              <a:gd name="connsiteX9" fmla="*/ 56258 w 778320"/>
              <a:gd name="connsiteY9" fmla="*/ 178336 h 720001"/>
              <a:gd name="connsiteX10" fmla="*/ 56258 w 778320"/>
              <a:gd name="connsiteY10" fmla="*/ 277443 h 720001"/>
              <a:gd name="connsiteX11" fmla="*/ 721969 w 778320"/>
              <a:gd name="connsiteY11" fmla="*/ 277443 h 720001"/>
              <a:gd name="connsiteX12" fmla="*/ 721969 w 778320"/>
              <a:gd name="connsiteY12" fmla="*/ 178336 h 720001"/>
              <a:gd name="connsiteX13" fmla="*/ 685683 w 778320"/>
              <a:gd name="connsiteY13" fmla="*/ 142049 h 720001"/>
              <a:gd name="connsiteX14" fmla="*/ 561355 w 778320"/>
              <a:gd name="connsiteY14" fmla="*/ 142049 h 720001"/>
              <a:gd name="connsiteX15" fmla="*/ 561355 w 778320"/>
              <a:gd name="connsiteY15" fmla="*/ 201026 h 720001"/>
              <a:gd name="connsiteX16" fmla="*/ 533226 w 778320"/>
              <a:gd name="connsiteY16" fmla="*/ 229249 h 720001"/>
              <a:gd name="connsiteX17" fmla="*/ 505097 w 778320"/>
              <a:gd name="connsiteY17" fmla="*/ 201120 h 720001"/>
              <a:gd name="connsiteX18" fmla="*/ 505097 w 778320"/>
              <a:gd name="connsiteY18" fmla="*/ 142049 h 720001"/>
              <a:gd name="connsiteX19" fmla="*/ 273129 w 778320"/>
              <a:gd name="connsiteY19" fmla="*/ 142049 h 720001"/>
              <a:gd name="connsiteX20" fmla="*/ 273129 w 778320"/>
              <a:gd name="connsiteY20" fmla="*/ 201026 h 720001"/>
              <a:gd name="connsiteX21" fmla="*/ 245001 w 778320"/>
              <a:gd name="connsiteY21" fmla="*/ 229249 h 720001"/>
              <a:gd name="connsiteX22" fmla="*/ 216872 w 778320"/>
              <a:gd name="connsiteY22" fmla="*/ 201120 h 720001"/>
              <a:gd name="connsiteX23" fmla="*/ 216872 w 778320"/>
              <a:gd name="connsiteY23" fmla="*/ 142049 h 720001"/>
              <a:gd name="connsiteX24" fmla="*/ 245001 w 778320"/>
              <a:gd name="connsiteY24" fmla="*/ 0 h 720001"/>
              <a:gd name="connsiteX25" fmla="*/ 273129 w 778320"/>
              <a:gd name="connsiteY25" fmla="*/ 28129 h 720001"/>
              <a:gd name="connsiteX26" fmla="*/ 273129 w 778320"/>
              <a:gd name="connsiteY26" fmla="*/ 85792 h 720001"/>
              <a:gd name="connsiteX27" fmla="*/ 505097 w 778320"/>
              <a:gd name="connsiteY27" fmla="*/ 85792 h 720001"/>
              <a:gd name="connsiteX28" fmla="*/ 505097 w 778320"/>
              <a:gd name="connsiteY28" fmla="*/ 28129 h 720001"/>
              <a:gd name="connsiteX29" fmla="*/ 533226 w 778320"/>
              <a:gd name="connsiteY29" fmla="*/ 0 h 720001"/>
              <a:gd name="connsiteX30" fmla="*/ 561355 w 778320"/>
              <a:gd name="connsiteY30" fmla="*/ 28129 h 720001"/>
              <a:gd name="connsiteX31" fmla="*/ 561355 w 778320"/>
              <a:gd name="connsiteY31" fmla="*/ 85792 h 720001"/>
              <a:gd name="connsiteX32" fmla="*/ 685683 w 778320"/>
              <a:gd name="connsiteY32" fmla="*/ 85792 h 720001"/>
              <a:gd name="connsiteX33" fmla="*/ 778320 w 778320"/>
              <a:gd name="connsiteY33" fmla="*/ 178336 h 720001"/>
              <a:gd name="connsiteX34" fmla="*/ 778320 w 778320"/>
              <a:gd name="connsiteY34" fmla="*/ 627457 h 720001"/>
              <a:gd name="connsiteX35" fmla="*/ 685777 w 778320"/>
              <a:gd name="connsiteY35" fmla="*/ 720001 h 720001"/>
              <a:gd name="connsiteX36" fmla="*/ 92544 w 778320"/>
              <a:gd name="connsiteY36" fmla="*/ 720001 h 720001"/>
              <a:gd name="connsiteX37" fmla="*/ 0 w 778320"/>
              <a:gd name="connsiteY37" fmla="*/ 627457 h 720001"/>
              <a:gd name="connsiteX38" fmla="*/ 0 w 778320"/>
              <a:gd name="connsiteY38" fmla="*/ 333700 h 720001"/>
              <a:gd name="connsiteX39" fmla="*/ 0 w 778320"/>
              <a:gd name="connsiteY39" fmla="*/ 277443 h 720001"/>
              <a:gd name="connsiteX40" fmla="*/ 0 w 778320"/>
              <a:gd name="connsiteY40" fmla="*/ 178336 h 720001"/>
              <a:gd name="connsiteX41" fmla="*/ 92544 w 778320"/>
              <a:gd name="connsiteY41" fmla="*/ 85792 h 720001"/>
              <a:gd name="connsiteX42" fmla="*/ 216872 w 778320"/>
              <a:gd name="connsiteY42" fmla="*/ 85792 h 720001"/>
              <a:gd name="connsiteX43" fmla="*/ 216872 w 778320"/>
              <a:gd name="connsiteY43" fmla="*/ 28129 h 720001"/>
              <a:gd name="connsiteX44" fmla="*/ 245001 w 778320"/>
              <a:gd name="connsiteY44" fmla="*/ 0 h 720001"/>
            </a:gdLst>
            <a:ahLst/>
            <a:cxnLst/>
            <a:rect l="l" t="t" r="r" b="b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0BD18DB9-F77B-4039-9E37-9A63E4DB652C}"/>
              </a:ext>
            </a:extLst>
          </p:cNvPr>
          <p:cNvSpPr txBox="1"/>
          <p:nvPr/>
        </p:nvSpPr>
        <p:spPr>
          <a:xfrm>
            <a:off x="8864097" y="2311345"/>
            <a:ext cx="615941" cy="615941"/>
          </a:xfrm>
          <a:prstGeom prst="ellipse">
            <a:avLst/>
          </a:prstGeom>
          <a:noFill/>
          <a:ln w="22225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39CBB67F-A514-4F11-B3FC-90441D47754B}"/>
              </a:ext>
            </a:extLst>
          </p:cNvPr>
          <p:cNvSpPr txBox="1"/>
          <p:nvPr/>
        </p:nvSpPr>
        <p:spPr>
          <a:xfrm flipH="1">
            <a:off x="5651578" y="1945534"/>
            <a:ext cx="2823432" cy="1343589"/>
          </a:xfrm>
          <a:prstGeom prst="snip1Rect">
            <a:avLst>
              <a:gd name="adj" fmla="val 27343"/>
            </a:avLst>
          </a:prstGeom>
          <a:solidFill>
            <a:schemeClr val="bg1"/>
          </a:solidFill>
          <a:ln w="22225" cap="sq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6B5B77DC-6632-4E39-8E3C-B0B19DA3AD78}"/>
              </a:ext>
            </a:extLst>
          </p:cNvPr>
          <p:cNvSpPr txBox="1"/>
          <p:nvPr/>
        </p:nvSpPr>
        <p:spPr>
          <a:xfrm>
            <a:off x="6607867" y="2242030"/>
            <a:ext cx="1663700" cy="45692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2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登入界面：用戶身份驗證</a:t>
            </a:r>
            <a:endParaRPr kumimoji="1" lang="zh-CN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5" name="线条 1">
            <a:extLst>
              <a:ext uri="{FF2B5EF4-FFF2-40B4-BE49-F238E27FC236}">
                <a16:creationId xmlns:a16="http://schemas.microsoft.com/office/drawing/2014/main" id="{D55BB27B-98B4-4520-A48F-21F414A46FE2}"/>
              </a:ext>
            </a:extLst>
          </p:cNvPr>
          <p:cNvCxnSpPr/>
          <p:nvPr/>
        </p:nvCxnSpPr>
        <p:spPr>
          <a:xfrm>
            <a:off x="6661223" y="2248881"/>
            <a:ext cx="371475" cy="0"/>
          </a:xfrm>
          <a:prstGeom prst="line">
            <a:avLst/>
          </a:prstGeom>
          <a:noFill/>
          <a:ln w="19050" cap="sq">
            <a:solidFill>
              <a:schemeClr val="tx1">
                <a:lumMod val="85000"/>
                <a:lumOff val="15000"/>
              </a:schemeClr>
            </a:solidFill>
            <a:miter/>
          </a:ln>
        </p:spPr>
      </p:cxn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660700F3-AEC6-44E7-A39F-E02CB640D33C}"/>
              </a:ext>
            </a:extLst>
          </p:cNvPr>
          <p:cNvGrpSpPr/>
          <p:nvPr/>
        </p:nvGrpSpPr>
        <p:grpSpPr>
          <a:xfrm>
            <a:off x="5792224" y="2307370"/>
            <a:ext cx="615941" cy="615941"/>
            <a:chOff x="5792224" y="2307370"/>
            <a:chExt cx="615941" cy="615941"/>
          </a:xfrm>
        </p:grpSpPr>
        <p:sp>
          <p:nvSpPr>
            <p:cNvPr id="27" name="标题 1">
              <a:extLst>
                <a:ext uri="{FF2B5EF4-FFF2-40B4-BE49-F238E27FC236}">
                  <a16:creationId xmlns:a16="http://schemas.microsoft.com/office/drawing/2014/main" id="{68BA0EAD-E75B-4ED1-981B-52FF0F9F0DEC}"/>
                </a:ext>
              </a:extLst>
            </p:cNvPr>
            <p:cNvSpPr txBox="1"/>
            <p:nvPr/>
          </p:nvSpPr>
          <p:spPr>
            <a:xfrm>
              <a:off x="5792224" y="2307370"/>
              <a:ext cx="615941" cy="615941"/>
            </a:xfrm>
            <a:prstGeom prst="ellipse">
              <a:avLst/>
            </a:prstGeom>
            <a:noFill/>
            <a:ln w="22225" cap="sq">
              <a:solidFill>
                <a:schemeClr val="tx1">
                  <a:lumMod val="85000"/>
                  <a:lumOff val="15000"/>
                </a:schemeClr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 sz="24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8" name="标题 1">
              <a:extLst>
                <a:ext uri="{FF2B5EF4-FFF2-40B4-BE49-F238E27FC236}">
                  <a16:creationId xmlns:a16="http://schemas.microsoft.com/office/drawing/2014/main" id="{D17D1FE5-58A6-4FC4-8BFC-759847D35C7E}"/>
                </a:ext>
              </a:extLst>
            </p:cNvPr>
            <p:cNvSpPr txBox="1"/>
            <p:nvPr/>
          </p:nvSpPr>
          <p:spPr>
            <a:xfrm>
              <a:off x="5949942" y="2473724"/>
              <a:ext cx="300505" cy="283233"/>
            </a:xfrm>
            <a:custGeom>
              <a:avLst/>
              <a:gdLst>
                <a:gd name="connsiteX0" fmla="*/ 1110072 w 1498885"/>
                <a:gd name="connsiteY0" fmla="*/ 1039039 h 1412736"/>
                <a:gd name="connsiteX1" fmla="*/ 1149511 w 1498885"/>
                <a:gd name="connsiteY1" fmla="*/ 1055363 h 1412736"/>
                <a:gd name="connsiteX2" fmla="*/ 1371451 w 1498885"/>
                <a:gd name="connsiteY2" fmla="*/ 1277303 h 1412736"/>
                <a:gd name="connsiteX3" fmla="*/ 1371451 w 1498885"/>
                <a:gd name="connsiteY3" fmla="*/ 1356182 h 1412736"/>
                <a:gd name="connsiteX4" fmla="*/ 1332012 w 1498885"/>
                <a:gd name="connsiteY4" fmla="*/ 1372553 h 1412736"/>
                <a:gd name="connsiteX5" fmla="*/ 1292572 w 1498885"/>
                <a:gd name="connsiteY5" fmla="*/ 1356182 h 1412736"/>
                <a:gd name="connsiteX6" fmla="*/ 1070632 w 1498885"/>
                <a:gd name="connsiteY6" fmla="*/ 1134242 h 1412736"/>
                <a:gd name="connsiteX7" fmla="*/ 1070632 w 1498885"/>
                <a:gd name="connsiteY7" fmla="*/ 1055363 h 1412736"/>
                <a:gd name="connsiteX8" fmla="*/ 1110072 w 1498885"/>
                <a:gd name="connsiteY8" fmla="*/ 1039039 h 1412736"/>
                <a:gd name="connsiteX9" fmla="*/ 1110072 w 1498885"/>
                <a:gd name="connsiteY9" fmla="*/ 705989 h 1412736"/>
                <a:gd name="connsiteX10" fmla="*/ 1443075 w 1498885"/>
                <a:gd name="connsiteY10" fmla="*/ 705989 h 1412736"/>
                <a:gd name="connsiteX11" fmla="*/ 1498885 w 1498885"/>
                <a:gd name="connsiteY11" fmla="*/ 761800 h 1412736"/>
                <a:gd name="connsiteX12" fmla="*/ 1443075 w 1498885"/>
                <a:gd name="connsiteY12" fmla="*/ 817611 h 1412736"/>
                <a:gd name="connsiteX13" fmla="*/ 1110072 w 1498885"/>
                <a:gd name="connsiteY13" fmla="*/ 817611 h 1412736"/>
                <a:gd name="connsiteX14" fmla="*/ 1054261 w 1498885"/>
                <a:gd name="connsiteY14" fmla="*/ 761800 h 1412736"/>
                <a:gd name="connsiteX15" fmla="*/ 1110072 w 1498885"/>
                <a:gd name="connsiteY15" fmla="*/ 705989 h 1412736"/>
                <a:gd name="connsiteX16" fmla="*/ 1332012 w 1498885"/>
                <a:gd name="connsiteY16" fmla="*/ 151093 h 1412736"/>
                <a:gd name="connsiteX17" fmla="*/ 1371451 w 1498885"/>
                <a:gd name="connsiteY17" fmla="*/ 167418 h 1412736"/>
                <a:gd name="connsiteX18" fmla="*/ 1371451 w 1498885"/>
                <a:gd name="connsiteY18" fmla="*/ 246297 h 1412736"/>
                <a:gd name="connsiteX19" fmla="*/ 1149511 w 1498885"/>
                <a:gd name="connsiteY19" fmla="*/ 468236 h 1412736"/>
                <a:gd name="connsiteX20" fmla="*/ 1110072 w 1498885"/>
                <a:gd name="connsiteY20" fmla="*/ 484608 h 1412736"/>
                <a:gd name="connsiteX21" fmla="*/ 1070632 w 1498885"/>
                <a:gd name="connsiteY21" fmla="*/ 468236 h 1412736"/>
                <a:gd name="connsiteX22" fmla="*/ 1070632 w 1498885"/>
                <a:gd name="connsiteY22" fmla="*/ 389358 h 1412736"/>
                <a:gd name="connsiteX23" fmla="*/ 1292572 w 1498885"/>
                <a:gd name="connsiteY23" fmla="*/ 167418 h 1412736"/>
                <a:gd name="connsiteX24" fmla="*/ 1332012 w 1498885"/>
                <a:gd name="connsiteY24" fmla="*/ 151093 h 1412736"/>
                <a:gd name="connsiteX25" fmla="*/ 709724 w 1498885"/>
                <a:gd name="connsiteY25" fmla="*/ 111607 h 1412736"/>
                <a:gd name="connsiteX26" fmla="*/ 649635 w 1498885"/>
                <a:gd name="connsiteY26" fmla="*/ 127420 h 1412736"/>
                <a:gd name="connsiteX27" fmla="*/ 174129 w 1498885"/>
                <a:gd name="connsiteY27" fmla="*/ 394752 h 1412736"/>
                <a:gd name="connsiteX28" fmla="*/ 111621 w 1498885"/>
                <a:gd name="connsiteY28" fmla="*/ 501536 h 1412736"/>
                <a:gd name="connsiteX29" fmla="*/ 111621 w 1498885"/>
                <a:gd name="connsiteY29" fmla="*/ 910814 h 1412736"/>
                <a:gd name="connsiteX30" fmla="*/ 174129 w 1498885"/>
                <a:gd name="connsiteY30" fmla="*/ 1017598 h 1412736"/>
                <a:gd name="connsiteX31" fmla="*/ 649821 w 1498885"/>
                <a:gd name="connsiteY31" fmla="*/ 1284930 h 1412736"/>
                <a:gd name="connsiteX32" fmla="*/ 771674 w 1498885"/>
                <a:gd name="connsiteY32" fmla="*/ 1283814 h 1412736"/>
                <a:gd name="connsiteX33" fmla="*/ 832321 w 1498885"/>
                <a:gd name="connsiteY33" fmla="*/ 1178146 h 1412736"/>
                <a:gd name="connsiteX34" fmla="*/ 832321 w 1498885"/>
                <a:gd name="connsiteY34" fmla="*/ 234204 h 1412736"/>
                <a:gd name="connsiteX35" fmla="*/ 771674 w 1498885"/>
                <a:gd name="connsiteY35" fmla="*/ 128536 h 1412736"/>
                <a:gd name="connsiteX36" fmla="*/ 709724 w 1498885"/>
                <a:gd name="connsiteY36" fmla="*/ 111607 h 1412736"/>
                <a:gd name="connsiteX37" fmla="*/ 711864 w 1498885"/>
                <a:gd name="connsiteY37" fmla="*/ 9 h 1412736"/>
                <a:gd name="connsiteX38" fmla="*/ 828043 w 1498885"/>
                <a:gd name="connsiteY38" fmla="*/ 32356 h 1412736"/>
                <a:gd name="connsiteX39" fmla="*/ 943942 w 1498885"/>
                <a:gd name="connsiteY39" fmla="*/ 234390 h 1412736"/>
                <a:gd name="connsiteX40" fmla="*/ 943942 w 1498885"/>
                <a:gd name="connsiteY40" fmla="*/ 1178518 h 1412736"/>
                <a:gd name="connsiteX41" fmla="*/ 828043 w 1498885"/>
                <a:gd name="connsiteY41" fmla="*/ 1380552 h 1412736"/>
                <a:gd name="connsiteX42" fmla="*/ 709910 w 1498885"/>
                <a:gd name="connsiteY42" fmla="*/ 1412736 h 1412736"/>
                <a:gd name="connsiteX43" fmla="*/ 595126 w 1498885"/>
                <a:gd name="connsiteY43" fmla="*/ 1382413 h 1412736"/>
                <a:gd name="connsiteX44" fmla="*/ 119435 w 1498885"/>
                <a:gd name="connsiteY44" fmla="*/ 1115080 h 1412736"/>
                <a:gd name="connsiteX45" fmla="*/ 0 w 1498885"/>
                <a:gd name="connsiteY45" fmla="*/ 911000 h 1412736"/>
                <a:gd name="connsiteX46" fmla="*/ 0 w 1498885"/>
                <a:gd name="connsiteY46" fmla="*/ 501722 h 1412736"/>
                <a:gd name="connsiteX47" fmla="*/ 119435 w 1498885"/>
                <a:gd name="connsiteY47" fmla="*/ 297642 h 1412736"/>
                <a:gd name="connsiteX48" fmla="*/ 595126 w 1498885"/>
                <a:gd name="connsiteY48" fmla="*/ 30309 h 1412736"/>
                <a:gd name="connsiteX49" fmla="*/ 711864 w 1498885"/>
                <a:gd name="connsiteY49" fmla="*/ 9 h 1412736"/>
              </a:gdLst>
              <a:ahLst/>
              <a:cxnLst/>
              <a:rect l="l" t="t" r="r" b="b"/>
              <a:pathLst>
                <a:path w="1498885" h="1412736">
                  <a:moveTo>
                    <a:pt x="1110072" y="1039039"/>
                  </a:moveTo>
                  <a:cubicBezTo>
                    <a:pt x="1124350" y="1039039"/>
                    <a:pt x="1138628" y="1044480"/>
                    <a:pt x="1149511" y="1055363"/>
                  </a:cubicBezTo>
                  <a:lnTo>
                    <a:pt x="1371451" y="1277303"/>
                  </a:lnTo>
                  <a:cubicBezTo>
                    <a:pt x="1393217" y="1299070"/>
                    <a:pt x="1393217" y="1334416"/>
                    <a:pt x="1371451" y="1356182"/>
                  </a:cubicBezTo>
                  <a:cubicBezTo>
                    <a:pt x="1360661" y="1366972"/>
                    <a:pt x="1346336" y="1372553"/>
                    <a:pt x="1332012" y="1372553"/>
                  </a:cubicBezTo>
                  <a:cubicBezTo>
                    <a:pt x="1317687" y="1372553"/>
                    <a:pt x="1303362" y="1367158"/>
                    <a:pt x="1292572" y="1356182"/>
                  </a:cubicBezTo>
                  <a:lnTo>
                    <a:pt x="1070632" y="1134242"/>
                  </a:lnTo>
                  <a:cubicBezTo>
                    <a:pt x="1048866" y="1112476"/>
                    <a:pt x="1048866" y="1077130"/>
                    <a:pt x="1070632" y="1055363"/>
                  </a:cubicBezTo>
                  <a:cubicBezTo>
                    <a:pt x="1081515" y="1044480"/>
                    <a:pt x="1095793" y="1039039"/>
                    <a:pt x="1110072" y="1039039"/>
                  </a:cubicBezTo>
                  <a:close/>
                  <a:moveTo>
                    <a:pt x="1110072" y="705989"/>
                  </a:moveTo>
                  <a:lnTo>
                    <a:pt x="1443075" y="705989"/>
                  </a:lnTo>
                  <a:cubicBezTo>
                    <a:pt x="1473956" y="705989"/>
                    <a:pt x="1498885" y="730918"/>
                    <a:pt x="1498885" y="761800"/>
                  </a:cubicBezTo>
                  <a:cubicBezTo>
                    <a:pt x="1498885" y="792682"/>
                    <a:pt x="1473770" y="817611"/>
                    <a:pt x="1443075" y="817611"/>
                  </a:cubicBezTo>
                  <a:lnTo>
                    <a:pt x="1110072" y="817611"/>
                  </a:lnTo>
                  <a:cubicBezTo>
                    <a:pt x="1079190" y="817611"/>
                    <a:pt x="1054261" y="792682"/>
                    <a:pt x="1054261" y="761800"/>
                  </a:cubicBezTo>
                  <a:cubicBezTo>
                    <a:pt x="1054261" y="730918"/>
                    <a:pt x="1079190" y="705989"/>
                    <a:pt x="1110072" y="705989"/>
                  </a:cubicBezTo>
                  <a:close/>
                  <a:moveTo>
                    <a:pt x="1332012" y="151093"/>
                  </a:moveTo>
                  <a:cubicBezTo>
                    <a:pt x="1346290" y="151093"/>
                    <a:pt x="1360568" y="156535"/>
                    <a:pt x="1371451" y="167418"/>
                  </a:cubicBezTo>
                  <a:cubicBezTo>
                    <a:pt x="1393217" y="189184"/>
                    <a:pt x="1393217" y="224530"/>
                    <a:pt x="1371451" y="246297"/>
                  </a:cubicBezTo>
                  <a:lnTo>
                    <a:pt x="1149511" y="468236"/>
                  </a:lnTo>
                  <a:cubicBezTo>
                    <a:pt x="1138721" y="479213"/>
                    <a:pt x="1124396" y="484608"/>
                    <a:pt x="1110072" y="484608"/>
                  </a:cubicBezTo>
                  <a:cubicBezTo>
                    <a:pt x="1095747" y="484608"/>
                    <a:pt x="1081422" y="479213"/>
                    <a:pt x="1070632" y="468236"/>
                  </a:cubicBezTo>
                  <a:cubicBezTo>
                    <a:pt x="1048866" y="446470"/>
                    <a:pt x="1048866" y="411124"/>
                    <a:pt x="1070632" y="389358"/>
                  </a:cubicBezTo>
                  <a:lnTo>
                    <a:pt x="1292572" y="167418"/>
                  </a:lnTo>
                  <a:cubicBezTo>
                    <a:pt x="1303455" y="156535"/>
                    <a:pt x="1317733" y="151093"/>
                    <a:pt x="1332012" y="151093"/>
                  </a:cubicBezTo>
                  <a:close/>
                  <a:moveTo>
                    <a:pt x="709724" y="111607"/>
                  </a:moveTo>
                  <a:cubicBezTo>
                    <a:pt x="689074" y="111607"/>
                    <a:pt x="668610" y="116816"/>
                    <a:pt x="649635" y="127420"/>
                  </a:cubicBezTo>
                  <a:lnTo>
                    <a:pt x="174129" y="394752"/>
                  </a:lnTo>
                  <a:cubicBezTo>
                    <a:pt x="135620" y="416332"/>
                    <a:pt x="111621" y="457260"/>
                    <a:pt x="111621" y="501536"/>
                  </a:cubicBezTo>
                  <a:lnTo>
                    <a:pt x="111621" y="910814"/>
                  </a:lnTo>
                  <a:cubicBezTo>
                    <a:pt x="111621" y="955090"/>
                    <a:pt x="135620" y="996018"/>
                    <a:pt x="174129" y="1017598"/>
                  </a:cubicBezTo>
                  <a:lnTo>
                    <a:pt x="649821" y="1284930"/>
                  </a:lnTo>
                  <a:cubicBezTo>
                    <a:pt x="688144" y="1306510"/>
                    <a:pt x="733723" y="1306138"/>
                    <a:pt x="771674" y="1283814"/>
                  </a:cubicBezTo>
                  <a:cubicBezTo>
                    <a:pt x="809625" y="1261676"/>
                    <a:pt x="832321" y="1222050"/>
                    <a:pt x="832321" y="1178146"/>
                  </a:cubicBezTo>
                  <a:lnTo>
                    <a:pt x="832321" y="234204"/>
                  </a:lnTo>
                  <a:cubicBezTo>
                    <a:pt x="832321" y="190113"/>
                    <a:pt x="809625" y="150674"/>
                    <a:pt x="771674" y="128536"/>
                  </a:cubicBezTo>
                  <a:cubicBezTo>
                    <a:pt x="752326" y="117188"/>
                    <a:pt x="731118" y="111607"/>
                    <a:pt x="709724" y="111607"/>
                  </a:cubicBezTo>
                  <a:close/>
                  <a:moveTo>
                    <a:pt x="711864" y="9"/>
                  </a:moveTo>
                  <a:cubicBezTo>
                    <a:pt x="751861" y="358"/>
                    <a:pt x="791766" y="11148"/>
                    <a:pt x="828043" y="32356"/>
                  </a:cubicBezTo>
                  <a:cubicBezTo>
                    <a:pt x="900596" y="74772"/>
                    <a:pt x="943942" y="150302"/>
                    <a:pt x="943942" y="234390"/>
                  </a:cubicBezTo>
                  <a:lnTo>
                    <a:pt x="943942" y="1178518"/>
                  </a:lnTo>
                  <a:cubicBezTo>
                    <a:pt x="943942" y="1262606"/>
                    <a:pt x="900596" y="1338136"/>
                    <a:pt x="828043" y="1380552"/>
                  </a:cubicBezTo>
                  <a:cubicBezTo>
                    <a:pt x="791208" y="1401946"/>
                    <a:pt x="750466" y="1412736"/>
                    <a:pt x="709910" y="1412736"/>
                  </a:cubicBezTo>
                  <a:cubicBezTo>
                    <a:pt x="670471" y="1412736"/>
                    <a:pt x="631217" y="1402691"/>
                    <a:pt x="595126" y="1382413"/>
                  </a:cubicBezTo>
                  <a:lnTo>
                    <a:pt x="119435" y="1115080"/>
                  </a:lnTo>
                  <a:cubicBezTo>
                    <a:pt x="45765" y="1073594"/>
                    <a:pt x="0" y="995460"/>
                    <a:pt x="0" y="911000"/>
                  </a:cubicBezTo>
                  <a:lnTo>
                    <a:pt x="0" y="501722"/>
                  </a:lnTo>
                  <a:cubicBezTo>
                    <a:pt x="0" y="417262"/>
                    <a:pt x="45765" y="338942"/>
                    <a:pt x="119435" y="297642"/>
                  </a:cubicBezTo>
                  <a:lnTo>
                    <a:pt x="595126" y="30309"/>
                  </a:lnTo>
                  <a:cubicBezTo>
                    <a:pt x="631775" y="9752"/>
                    <a:pt x="671866" y="-340"/>
                    <a:pt x="711864" y="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860" cap="flat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l">
                <a:lnSpc>
                  <a:spcPct val="110000"/>
                </a:lnSpc>
              </a:pPr>
              <a:endParaRPr kumimoji="1" lang="zh-CN" altLang="en-US" sz="24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9" name="标题 1">
            <a:extLst>
              <a:ext uri="{FF2B5EF4-FFF2-40B4-BE49-F238E27FC236}">
                <a16:creationId xmlns:a16="http://schemas.microsoft.com/office/drawing/2014/main" id="{7A63A5C8-23DA-4F44-91FC-9E93E72E8EAD}"/>
              </a:ext>
            </a:extLst>
          </p:cNvPr>
          <p:cNvSpPr txBox="1"/>
          <p:nvPr/>
        </p:nvSpPr>
        <p:spPr>
          <a:xfrm flipH="1">
            <a:off x="8695467" y="3409466"/>
            <a:ext cx="2823432" cy="1343589"/>
          </a:xfrm>
          <a:prstGeom prst="rect">
            <a:avLst/>
          </a:prstGeom>
          <a:solidFill>
            <a:schemeClr val="bg1"/>
          </a:solidFill>
          <a:ln w="22225" cap="sq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180DF91C-6FF6-42A7-9F8A-8F6D5FD7F310}"/>
              </a:ext>
            </a:extLst>
          </p:cNvPr>
          <p:cNvSpPr txBox="1"/>
          <p:nvPr/>
        </p:nvSpPr>
        <p:spPr>
          <a:xfrm>
            <a:off x="9635986" y="3759519"/>
            <a:ext cx="1663700" cy="45692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2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結算功能：顯示遊戲結果及戰績</a:t>
            </a:r>
            <a:endParaRPr kumimoji="1" lang="zh-CN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1" name="线条 1">
            <a:extLst>
              <a:ext uri="{FF2B5EF4-FFF2-40B4-BE49-F238E27FC236}">
                <a16:creationId xmlns:a16="http://schemas.microsoft.com/office/drawing/2014/main" id="{3A4947FC-2E36-42A2-94DC-BAD072550DBB}"/>
              </a:ext>
            </a:extLst>
          </p:cNvPr>
          <p:cNvCxnSpPr/>
          <p:nvPr/>
        </p:nvCxnSpPr>
        <p:spPr>
          <a:xfrm>
            <a:off x="9665000" y="3764928"/>
            <a:ext cx="371475" cy="0"/>
          </a:xfrm>
          <a:prstGeom prst="line">
            <a:avLst/>
          </a:prstGeom>
          <a:noFill/>
          <a:ln w="19050" cap="sq">
            <a:solidFill>
              <a:schemeClr val="tx1">
                <a:lumMod val="85000"/>
                <a:lumOff val="15000"/>
              </a:schemeClr>
            </a:solidFill>
            <a:miter/>
          </a:ln>
        </p:spPr>
      </p:cxnSp>
      <p:sp>
        <p:nvSpPr>
          <p:cNvPr id="32" name="标题 1">
            <a:extLst>
              <a:ext uri="{FF2B5EF4-FFF2-40B4-BE49-F238E27FC236}">
                <a16:creationId xmlns:a16="http://schemas.microsoft.com/office/drawing/2014/main" id="{97E3AEB9-4638-4F0D-B068-A09732D30A91}"/>
              </a:ext>
            </a:extLst>
          </p:cNvPr>
          <p:cNvSpPr txBox="1"/>
          <p:nvPr/>
        </p:nvSpPr>
        <p:spPr>
          <a:xfrm>
            <a:off x="8827533" y="3791886"/>
            <a:ext cx="615941" cy="615941"/>
          </a:xfrm>
          <a:prstGeom prst="ellipse">
            <a:avLst/>
          </a:prstGeom>
          <a:noFill/>
          <a:ln w="22225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标题 1">
            <a:extLst>
              <a:ext uri="{FF2B5EF4-FFF2-40B4-BE49-F238E27FC236}">
                <a16:creationId xmlns:a16="http://schemas.microsoft.com/office/drawing/2014/main" id="{BFCB243D-1CDB-4C2E-8FC1-F40AE751216D}"/>
              </a:ext>
            </a:extLst>
          </p:cNvPr>
          <p:cNvSpPr txBox="1"/>
          <p:nvPr/>
        </p:nvSpPr>
        <p:spPr>
          <a:xfrm>
            <a:off x="8974019" y="3938372"/>
            <a:ext cx="322968" cy="322968"/>
          </a:xfrm>
          <a:custGeom>
            <a:avLst/>
            <a:gdLst>
              <a:gd name="connsiteX0" fmla="*/ 438553 w 720000"/>
              <a:gd name="connsiteY0" fmla="*/ 189601 h 720000"/>
              <a:gd name="connsiteX1" fmla="*/ 373556 w 720000"/>
              <a:gd name="connsiteY1" fmla="*/ 216451 h 720000"/>
              <a:gd name="connsiteX2" fmla="*/ 232180 w 720000"/>
              <a:gd name="connsiteY2" fmla="*/ 357827 h 720000"/>
              <a:gd name="connsiteX3" fmla="*/ 191861 w 720000"/>
              <a:gd name="connsiteY3" fmla="*/ 528226 h 720000"/>
              <a:gd name="connsiteX4" fmla="*/ 362260 w 720000"/>
              <a:gd name="connsiteY4" fmla="*/ 487907 h 720000"/>
              <a:gd name="connsiteX5" fmla="*/ 503636 w 720000"/>
              <a:gd name="connsiteY5" fmla="*/ 346444 h 720000"/>
              <a:gd name="connsiteX6" fmla="*/ 503636 w 720000"/>
              <a:gd name="connsiteY6" fmla="*/ 216365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537524 w 720000"/>
              <a:gd name="connsiteY9" fmla="*/ 182476 h 720000"/>
              <a:gd name="connsiteX10" fmla="*/ 537524 w 720000"/>
              <a:gd name="connsiteY10" fmla="*/ 380420 h 720000"/>
              <a:gd name="connsiteX11" fmla="*/ 396149 w 720000"/>
              <a:gd name="connsiteY11" fmla="*/ 521796 h 720000"/>
              <a:gd name="connsiteX12" fmla="*/ 141637 w 720000"/>
              <a:gd name="connsiteY12" fmla="*/ 578364 h 720000"/>
              <a:gd name="connsiteX13" fmla="*/ 198205 w 720000"/>
              <a:gd name="connsiteY13" fmla="*/ 323852 h 720000"/>
              <a:gd name="connsiteX14" fmla="*/ 339581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47965 h 720000"/>
              <a:gd name="connsiteX17" fmla="*/ 47965 w 720000"/>
              <a:gd name="connsiteY17" fmla="*/ 120000 h 720000"/>
              <a:gd name="connsiteX18" fmla="*/ 47965 w 720000"/>
              <a:gd name="connsiteY18" fmla="*/ 600000 h 720000"/>
              <a:gd name="connsiteX19" fmla="*/ 120000 w 720000"/>
              <a:gd name="connsiteY19" fmla="*/ 672035 h 720000"/>
              <a:gd name="connsiteX20" fmla="*/ 600000 w 720000"/>
              <a:gd name="connsiteY20" fmla="*/ 672035 h 720000"/>
              <a:gd name="connsiteX21" fmla="*/ 672035 w 720000"/>
              <a:gd name="connsiteY21" fmla="*/ 600000 h 720000"/>
              <a:gd name="connsiteX22" fmla="*/ 672035 w 720000"/>
              <a:gd name="connsiteY22" fmla="*/ 120000 h 720000"/>
              <a:gd name="connsiteX23" fmla="*/ 600000 w 720000"/>
              <a:gd name="connsiteY23" fmla="*/ 47965 h 720000"/>
              <a:gd name="connsiteX24" fmla="*/ 120000 w 720000"/>
              <a:gd name="connsiteY24" fmla="*/ 0 h 720000"/>
              <a:gd name="connsiteX25" fmla="*/ 600000 w 720000"/>
              <a:gd name="connsiteY25" fmla="*/ 0 h 720000"/>
              <a:gd name="connsiteX26" fmla="*/ 720000 w 720000"/>
              <a:gd name="connsiteY26" fmla="*/ 120000 h 720000"/>
              <a:gd name="connsiteX27" fmla="*/ 720000 w 720000"/>
              <a:gd name="connsiteY27" fmla="*/ 600000 h 720000"/>
              <a:gd name="connsiteX28" fmla="*/ 600000 w 720000"/>
              <a:gd name="connsiteY28" fmla="*/ 720000 h 720000"/>
              <a:gd name="connsiteX29" fmla="*/ 120000 w 720000"/>
              <a:gd name="connsiteY29" fmla="*/ 720000 h 720000"/>
              <a:gd name="connsiteX30" fmla="*/ 0 w 720000"/>
              <a:gd name="connsiteY30" fmla="*/ 600000 h 720000"/>
              <a:gd name="connsiteX31" fmla="*/ 0 w 720000"/>
              <a:gd name="connsiteY31" fmla="*/ 120000 h 720000"/>
              <a:gd name="connsiteX32" fmla="*/ 120000 w 720000"/>
              <a:gd name="connsiteY32" fmla="*/ 0 h 720000"/>
            </a:gdLst>
            <a:ahLst/>
            <a:cxnLst/>
            <a:rect l="l" t="t" r="r" b="b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标题 1">
            <a:extLst>
              <a:ext uri="{FF2B5EF4-FFF2-40B4-BE49-F238E27FC236}">
                <a16:creationId xmlns:a16="http://schemas.microsoft.com/office/drawing/2014/main" id="{98E84763-A2D5-4F81-81DF-BC4E803DC923}"/>
              </a:ext>
            </a:extLst>
          </p:cNvPr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3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功能模組說明</a:t>
            </a: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11BDF3AC-801E-4634-85D7-E23E6E488B3D}"/>
              </a:ext>
            </a:extLst>
          </p:cNvPr>
          <p:cNvGrpSpPr/>
          <p:nvPr/>
        </p:nvGrpSpPr>
        <p:grpSpPr>
          <a:xfrm>
            <a:off x="176249" y="421530"/>
            <a:ext cx="484151" cy="458011"/>
            <a:chOff x="176249" y="421530"/>
            <a:chExt cx="484151" cy="458011"/>
          </a:xfrm>
        </p:grpSpPr>
        <p:sp>
          <p:nvSpPr>
            <p:cNvPr id="36" name="标题 1">
              <a:extLst>
                <a:ext uri="{FF2B5EF4-FFF2-40B4-BE49-F238E27FC236}">
                  <a16:creationId xmlns:a16="http://schemas.microsoft.com/office/drawing/2014/main" id="{00A381A2-09E2-4FD5-9A3E-5431DC6D65D3}"/>
                </a:ext>
              </a:extLst>
            </p:cNvPr>
            <p:cNvSpPr txBox="1"/>
            <p:nvPr/>
          </p:nvSpPr>
          <p:spPr>
            <a:xfrm>
              <a:off x="287184" y="506325"/>
              <a:ext cx="373216" cy="373216"/>
            </a:xfrm>
            <a:prstGeom prst="round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 sz="24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7" name="标题 1">
              <a:extLst>
                <a:ext uri="{FF2B5EF4-FFF2-40B4-BE49-F238E27FC236}">
                  <a16:creationId xmlns:a16="http://schemas.microsoft.com/office/drawing/2014/main" id="{701120E2-7FF6-4E50-B6DB-40BFD7DA9362}"/>
                </a:ext>
              </a:extLst>
            </p:cNvPr>
            <p:cNvSpPr txBox="1"/>
            <p:nvPr/>
          </p:nvSpPr>
          <p:spPr>
            <a:xfrm>
              <a:off x="176249" y="421530"/>
              <a:ext cx="251319" cy="251319"/>
            </a:xfrm>
            <a:prstGeom prst="round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 sz="24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14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2B0AB-8594-43C6-8A5A-E6D67E15D27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sz="20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14EE7EA-5D24-455B-BFC2-59741E829C4E}"/>
              </a:ext>
            </a:extLst>
          </p:cNvPr>
          <p:cNvSpPr txBox="1"/>
          <p:nvPr/>
        </p:nvSpPr>
        <p:spPr>
          <a:xfrm>
            <a:off x="783520" y="1943890"/>
            <a:ext cx="10671175" cy="4447069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sz="20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CE1B057-FC9C-4240-9784-C7F995C60F93}"/>
              </a:ext>
            </a:extLst>
          </p:cNvPr>
          <p:cNvSpPr txBox="1"/>
          <p:nvPr/>
        </p:nvSpPr>
        <p:spPr>
          <a:xfrm>
            <a:off x="1202267" y="2133600"/>
            <a:ext cx="4989732" cy="814889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b"/>
          <a:lstStyle/>
          <a:p>
            <a:pPr algn="l">
              <a:lnSpc>
                <a:spcPct val="130000"/>
              </a:lnSpc>
            </a:pPr>
            <a:r>
              <a:rPr kumimoji="1" lang="en-US" altLang="zh-CN" sz="2800" dirty="0" err="1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資料庫結構</a:t>
            </a:r>
            <a:endParaRPr kumimoji="1" lang="zh-CN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59F2CC4-9D64-41CA-8F9E-D2B1D8C1C917}"/>
              </a:ext>
            </a:extLst>
          </p:cNvPr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資料庫設計</a:t>
            </a:r>
            <a:endParaRPr kumimoji="1" lang="zh-CN" altLang="en-US" sz="20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CAC4551-38E5-4FA7-AC34-A1C86722875F}"/>
              </a:ext>
            </a:extLst>
          </p:cNvPr>
          <p:cNvGrpSpPr/>
          <p:nvPr/>
        </p:nvGrpSpPr>
        <p:grpSpPr>
          <a:xfrm>
            <a:off x="176249" y="421530"/>
            <a:ext cx="484151" cy="458011"/>
            <a:chOff x="176249" y="421530"/>
            <a:chExt cx="484151" cy="458011"/>
          </a:xfrm>
        </p:grpSpPr>
        <p:sp>
          <p:nvSpPr>
            <p:cNvPr id="11" name="标题 1">
              <a:extLst>
                <a:ext uri="{FF2B5EF4-FFF2-40B4-BE49-F238E27FC236}">
                  <a16:creationId xmlns:a16="http://schemas.microsoft.com/office/drawing/2014/main" id="{74E562AB-E690-455E-B7F0-FBD3FA0EB85D}"/>
                </a:ext>
              </a:extLst>
            </p:cNvPr>
            <p:cNvSpPr txBox="1"/>
            <p:nvPr/>
          </p:nvSpPr>
          <p:spPr>
            <a:xfrm>
              <a:off x="287184" y="506325"/>
              <a:ext cx="373216" cy="373216"/>
            </a:xfrm>
            <a:prstGeom prst="round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 sz="20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标题 1">
              <a:extLst>
                <a:ext uri="{FF2B5EF4-FFF2-40B4-BE49-F238E27FC236}">
                  <a16:creationId xmlns:a16="http://schemas.microsoft.com/office/drawing/2014/main" id="{647A2D66-C3F1-4671-A81B-873B4952724E}"/>
                </a:ext>
              </a:extLst>
            </p:cNvPr>
            <p:cNvSpPr txBox="1"/>
            <p:nvPr/>
          </p:nvSpPr>
          <p:spPr>
            <a:xfrm>
              <a:off x="176249" y="421530"/>
              <a:ext cx="251319" cy="251319"/>
            </a:xfrm>
            <a:prstGeom prst="round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 sz="20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F3C0EABB-3ABA-45B8-9490-250E98829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746" y="2071924"/>
            <a:ext cx="4762500" cy="4191000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21FFD60E-2D1D-4A45-A6F6-F9C209ED537A}"/>
              </a:ext>
            </a:extLst>
          </p:cNvPr>
          <p:cNvSpPr txBox="1"/>
          <p:nvPr/>
        </p:nvSpPr>
        <p:spPr>
          <a:xfrm>
            <a:off x="1202266" y="3138198"/>
            <a:ext cx="4893733" cy="31247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使用記事本</a:t>
            </a:r>
            <a:r>
              <a:rPr kumimoji="1" lang="en-US" altLang="zh-CN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(.txt)</a:t>
            </a:r>
            <a:r>
              <a:rPr kumimoji="1" lang="zh-CN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檔案來記錄使用者創造的賬戶</a:t>
            </a:r>
            <a:br>
              <a:rPr kumimoji="1" lang="en-US" altLang="zh-CN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1" lang="en-US" altLang="zh-CN" sz="20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UserName</a:t>
            </a:r>
            <a:r>
              <a:rPr kumimoji="1" lang="en-US" altLang="zh-CN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kumimoji="1" lang="zh-CN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使用者名字</a:t>
            </a:r>
            <a:endParaRPr kumimoji="1" lang="en-US" altLang="zh-CN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Password:</a:t>
            </a:r>
            <a:r>
              <a:rPr kumimoji="1" lang="zh-CN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密碼，需具備號碼，大小字母以及符號。</a:t>
            </a:r>
            <a:endParaRPr kumimoji="1" lang="en-US" altLang="zh-CN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Email:</a:t>
            </a:r>
            <a:r>
              <a:rPr kumimoji="1" lang="zh-CN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郵件地址，當建立賬號時需要依照郵件格式輸入</a:t>
            </a:r>
          </a:p>
        </p:txBody>
      </p:sp>
    </p:spTree>
    <p:extLst>
      <p:ext uri="{BB962C8B-B14F-4D97-AF65-F5344CB8AC3E}">
        <p14:creationId xmlns:p14="http://schemas.microsoft.com/office/powerpoint/2010/main" val="1117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>
            <a:extLst>
              <a:ext uri="{FF2B5EF4-FFF2-40B4-BE49-F238E27FC236}">
                <a16:creationId xmlns:a16="http://schemas.microsoft.com/office/drawing/2014/main" id="{04812F8F-486C-4525-8871-E5BFA32EDE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595" r="595"/>
          <a:stretch>
            <a:fillRect/>
          </a:stretch>
        </p:blipFill>
        <p:spPr>
          <a:xfrm>
            <a:off x="0" y="-28574"/>
            <a:ext cx="12192000" cy="6915149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ln cap="sq">
            <a:noFill/>
          </a:ln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D16AA7FB-46D8-4452-9467-54E1BB3BBF88}"/>
              </a:ext>
            </a:extLst>
          </p:cNvPr>
          <p:cNvSpPr txBox="1"/>
          <p:nvPr/>
        </p:nvSpPr>
        <p:spPr>
          <a:xfrm>
            <a:off x="619380" y="2859273"/>
            <a:ext cx="5950081" cy="2259994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3000" dirty="0" err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系統實現</a:t>
            </a:r>
            <a:endParaRPr kumimoji="1" lang="zh-CN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47E22DC-2AB9-46B3-A221-E9D803D940C8}"/>
              </a:ext>
            </a:extLst>
          </p:cNvPr>
          <p:cNvSpPr txBox="1"/>
          <p:nvPr/>
        </p:nvSpPr>
        <p:spPr>
          <a:xfrm>
            <a:off x="638883" y="5320389"/>
            <a:ext cx="455021" cy="455021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图片">
            <a:extLst>
              <a:ext uri="{FF2B5EF4-FFF2-40B4-BE49-F238E27FC236}">
                <a16:creationId xmlns:a16="http://schemas.microsoft.com/office/drawing/2014/main" id="{5E5E9B0F-4D9C-41C4-A1C3-ED797ED7499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707884" y="5392438"/>
            <a:ext cx="317019" cy="310923"/>
          </a:xfrm>
          <a:prstGeom prst="rect">
            <a:avLst/>
          </a:prstGeom>
          <a:noFill/>
          <a:ln cap="sq">
            <a:noFill/>
          </a:ln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D558B064-3A7F-40A4-A1EA-92325ECB7B68}"/>
              </a:ext>
            </a:extLst>
          </p:cNvPr>
          <p:cNvSpPr txBox="1"/>
          <p:nvPr/>
        </p:nvSpPr>
        <p:spPr>
          <a:xfrm>
            <a:off x="638883" y="-721354"/>
            <a:ext cx="2930028" cy="3626638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91440" tIns="45720" rIns="91440" bIns="45720" rtlCol="0" anchor="b"/>
          <a:lstStyle/>
          <a:p>
            <a:pPr algn="l">
              <a:lnSpc>
                <a:spcPct val="130000"/>
              </a:lnSpc>
            </a:pPr>
            <a:r>
              <a:rPr kumimoji="1" lang="en-US" altLang="zh-CN" sz="9600" b="1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04</a:t>
            </a:r>
            <a:endParaRPr kumimoji="1" lang="zh-CN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2478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AFCCA-C34C-4326-8B9E-FE910A407873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D1F07351-ACEC-4AAB-BB0A-33484032F6C9}"/>
              </a:ext>
            </a:extLst>
          </p:cNvPr>
          <p:cNvSpPr txBox="1"/>
          <p:nvPr/>
        </p:nvSpPr>
        <p:spPr>
          <a:xfrm>
            <a:off x="1594114" y="2009446"/>
            <a:ext cx="8991071" cy="3245508"/>
          </a:xfrm>
          <a:prstGeom prst="round2DiagRect">
            <a:avLst/>
          </a:prstGeom>
          <a:solidFill>
            <a:schemeClr val="bg1"/>
          </a:solidFill>
          <a:ln w="1905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9FCD3C8-E9BF-476B-B051-DE9D1514FB22}"/>
              </a:ext>
            </a:extLst>
          </p:cNvPr>
          <p:cNvSpPr txBox="1"/>
          <p:nvPr/>
        </p:nvSpPr>
        <p:spPr>
          <a:xfrm>
            <a:off x="2093965" y="2943098"/>
            <a:ext cx="8176260" cy="1438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使用的工具：Visual</a:t>
            </a:r>
            <a:r>
              <a:rPr kumimoji="1" lang="en-US" altLang="zh-CN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 Studio</a:t>
            </a:r>
            <a:r>
              <a:rPr kumimoji="1" lang="zh-CN" altLang="en-US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，</a:t>
            </a:r>
            <a:r>
              <a:rPr kumimoji="1" lang="en-US" altLang="zh-CN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.NET </a:t>
            </a:r>
            <a:r>
              <a:rPr kumimoji="1" lang="en-US" altLang="zh-CN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Framework版本</a:t>
            </a:r>
            <a:r>
              <a:rPr kumimoji="1" lang="zh-CN" altLang="en-US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，</a:t>
            </a:r>
            <a:r>
              <a:rPr kumimoji="1" lang="en-US" altLang="zh-CN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Notepad等</a:t>
            </a:r>
            <a:endParaRPr kumimoji="1" lang="en-US" altLang="zh-CN" dirty="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標楷體" panose="03000509000000000000" pitchFamily="65" charset="-120"/>
              <a:ea typeface="標楷體" panose="03000509000000000000" pitchFamily="65" charset="-120"/>
              <a:cs typeface="Poppin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247CDB0-80BB-4C4E-8EE4-7A7421D1F126}"/>
              </a:ext>
            </a:extLst>
          </p:cNvPr>
          <p:cNvSpPr txBox="1"/>
          <p:nvPr/>
        </p:nvSpPr>
        <p:spPr>
          <a:xfrm>
            <a:off x="8895477" y="4380311"/>
            <a:ext cx="1157986" cy="73836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r">
              <a:lnSpc>
                <a:spcPct val="100000"/>
              </a:lnSpc>
            </a:pPr>
            <a:r>
              <a:rPr kumimoji="1" lang="en-US" altLang="zh-CN" sz="5400" dirty="0">
                <a:ln w="12700">
                  <a:solidFill>
                    <a:srgbClr val="40A8FF">
                      <a:alpha val="100000"/>
                    </a:srgbClr>
                  </a:solidFill>
                </a:ln>
                <a:solidFill>
                  <a:srgbClr val="FFFFFF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ource Han Sans"/>
              </a:rPr>
              <a:t>01</a:t>
            </a:r>
            <a:endParaRPr kumimoji="1" lang="zh-CN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25470C1-C48E-48B6-A945-5C7428754A52}"/>
              </a:ext>
            </a:extLst>
          </p:cNvPr>
          <p:cNvSpPr txBox="1"/>
          <p:nvPr/>
        </p:nvSpPr>
        <p:spPr>
          <a:xfrm>
            <a:off x="1886222" y="2429426"/>
            <a:ext cx="45719" cy="287212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8AD3DC0-CB3E-4D64-AEB6-459FFD58E77C}"/>
              </a:ext>
            </a:extLst>
          </p:cNvPr>
          <p:cNvSpPr txBox="1"/>
          <p:nvPr/>
        </p:nvSpPr>
        <p:spPr>
          <a:xfrm>
            <a:off x="2093964" y="2377211"/>
            <a:ext cx="8180336" cy="37752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20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工具與框架</a:t>
            </a:r>
            <a:endParaRPr kumimoji="1" lang="zh-CN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F9D8791-4A27-44A6-B028-57A5849A9B2A}"/>
              </a:ext>
            </a:extLst>
          </p:cNvPr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36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開發環境</a:t>
            </a:r>
            <a:endParaRPr kumimoji="1" lang="zh-CN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E19A255B-C660-43D8-8394-86DBB9B0A6DF}"/>
              </a:ext>
            </a:extLst>
          </p:cNvPr>
          <p:cNvGrpSpPr/>
          <p:nvPr/>
        </p:nvGrpSpPr>
        <p:grpSpPr>
          <a:xfrm>
            <a:off x="176249" y="421530"/>
            <a:ext cx="484151" cy="458011"/>
            <a:chOff x="176249" y="421530"/>
            <a:chExt cx="484151" cy="458011"/>
          </a:xfrm>
        </p:grpSpPr>
        <p:sp>
          <p:nvSpPr>
            <p:cNvPr id="10" name="标题 1">
              <a:extLst>
                <a:ext uri="{FF2B5EF4-FFF2-40B4-BE49-F238E27FC236}">
                  <a16:creationId xmlns:a16="http://schemas.microsoft.com/office/drawing/2014/main" id="{0B11A2FD-0A9E-4E4E-8CCF-488729FD717F}"/>
                </a:ext>
              </a:extLst>
            </p:cNvPr>
            <p:cNvSpPr txBox="1"/>
            <p:nvPr/>
          </p:nvSpPr>
          <p:spPr>
            <a:xfrm>
              <a:off x="287184" y="506325"/>
              <a:ext cx="373216" cy="373216"/>
            </a:xfrm>
            <a:prstGeom prst="round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标题 1">
              <a:extLst>
                <a:ext uri="{FF2B5EF4-FFF2-40B4-BE49-F238E27FC236}">
                  <a16:creationId xmlns:a16="http://schemas.microsoft.com/office/drawing/2014/main" id="{1C158AA4-CD4C-46E5-AF85-EFF0FA28B9F7}"/>
                </a:ext>
              </a:extLst>
            </p:cNvPr>
            <p:cNvSpPr txBox="1"/>
            <p:nvPr/>
          </p:nvSpPr>
          <p:spPr>
            <a:xfrm>
              <a:off x="176249" y="421530"/>
              <a:ext cx="251319" cy="251319"/>
            </a:xfrm>
            <a:prstGeom prst="round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79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>
            <a:extLst>
              <a:ext uri="{FF2B5EF4-FFF2-40B4-BE49-F238E27FC236}">
                <a16:creationId xmlns:a16="http://schemas.microsoft.com/office/drawing/2014/main" id="{2BF5366B-CA13-4182-8303-F721E5C28C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699" t="16798" r="57525" b="22030"/>
          <a:stretch>
            <a:fillRect/>
          </a:stretch>
        </p:blipFill>
        <p:spPr>
          <a:xfrm>
            <a:off x="7915654" y="0"/>
            <a:ext cx="4276346" cy="6858000"/>
          </a:xfrm>
          <a:custGeom>
            <a:avLst/>
            <a:gdLst/>
            <a:ahLst/>
            <a:cxnLst/>
            <a:rect l="l" t="t" r="r" b="b"/>
            <a:pathLst>
              <a:path w="4276346" h="6858000">
                <a:moveTo>
                  <a:pt x="0" y="0"/>
                </a:moveTo>
                <a:lnTo>
                  <a:pt x="4276346" y="0"/>
                </a:lnTo>
                <a:lnTo>
                  <a:pt x="4276346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C97265EA-7795-4253-AC2E-D6A3069CE576}"/>
              </a:ext>
            </a:extLst>
          </p:cNvPr>
          <p:cNvSpPr txBox="1"/>
          <p:nvPr/>
        </p:nvSpPr>
        <p:spPr>
          <a:xfrm>
            <a:off x="660398" y="1087286"/>
            <a:ext cx="6262158" cy="3462203"/>
          </a:xfrm>
          <a:prstGeom prst="roundRect">
            <a:avLst>
              <a:gd name="adj" fmla="val 6270"/>
            </a:avLst>
          </a:prstGeom>
          <a:solidFill>
            <a:schemeClr val="bg1"/>
          </a:solidFill>
          <a:ln w="38100" cap="sq">
            <a:noFill/>
            <a:miter/>
            <a:headEnd/>
            <a:tailEnd/>
          </a:ln>
          <a:effectLst>
            <a:outerShdw blurRad="381000" dist="127000" dir="2700000" algn="tl" rotWithShape="0">
              <a:schemeClr val="tx1">
                <a:lumMod val="85000"/>
                <a:lumOff val="15000"/>
                <a:alpha val="15000"/>
              </a:schemeClr>
            </a:outerShdw>
          </a:effectLst>
        </p:spPr>
        <p:txBody>
          <a:bodyPr vert="horz" wrap="square" lIns="38102" tIns="38102" rIns="38102" bIns="38102" rtlCol="0" anchor="ctr"/>
          <a:lstStyle/>
          <a:p>
            <a:pPr algn="ctr">
              <a:lnSpc>
                <a:spcPct val="110000"/>
              </a:lnSpc>
            </a:pP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FE729AE-F277-4981-99ED-19FF5E3E2463}"/>
              </a:ext>
            </a:extLst>
          </p:cNvPr>
          <p:cNvSpPr txBox="1"/>
          <p:nvPr/>
        </p:nvSpPr>
        <p:spPr>
          <a:xfrm>
            <a:off x="660398" y="1172652"/>
            <a:ext cx="59269" cy="3348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  <a:effectLst>
            <a:outerShdw blurRad="139700" dist="50800" algn="l" rotWithShape="0">
              <a:schemeClr val="accent1">
                <a:alpha val="1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4DE198B-965D-4553-9099-40CCC8A5C209}"/>
              </a:ext>
            </a:extLst>
          </p:cNvPr>
          <p:cNvSpPr txBox="1"/>
          <p:nvPr/>
        </p:nvSpPr>
        <p:spPr>
          <a:xfrm>
            <a:off x="660400" y="4701736"/>
            <a:ext cx="6262158" cy="1535552"/>
          </a:xfrm>
          <a:prstGeom prst="roundRect">
            <a:avLst>
              <a:gd name="adj" fmla="val 6270"/>
            </a:avLst>
          </a:prstGeom>
          <a:solidFill>
            <a:schemeClr val="bg1"/>
          </a:solidFill>
          <a:ln w="38100" cap="sq">
            <a:noFill/>
            <a:miter/>
            <a:headEnd/>
            <a:tailEnd/>
          </a:ln>
          <a:effectLst>
            <a:outerShdw blurRad="381000" dist="127000" dir="2700000" algn="tl" rotWithShape="0">
              <a:schemeClr val="tx1">
                <a:lumMod val="85000"/>
                <a:lumOff val="15000"/>
                <a:alpha val="15000"/>
              </a:schemeClr>
            </a:outerShdw>
          </a:effectLst>
        </p:spPr>
        <p:txBody>
          <a:bodyPr vert="horz" wrap="square" lIns="38102" tIns="38102" rIns="38102" bIns="38102" rtlCol="0" anchor="ctr"/>
          <a:lstStyle/>
          <a:p>
            <a:pPr algn="ctr">
              <a:lnSpc>
                <a:spcPct val="110000"/>
              </a:lnSpc>
            </a:pP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BD53DC1-FFEB-4DA8-8919-CBA08DC613BE}"/>
              </a:ext>
            </a:extLst>
          </p:cNvPr>
          <p:cNvSpPr txBox="1"/>
          <p:nvPr/>
        </p:nvSpPr>
        <p:spPr>
          <a:xfrm>
            <a:off x="660398" y="4701735"/>
            <a:ext cx="59269" cy="1535551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  <a:effectLst>
            <a:outerShdw blurRad="139700" dist="50800" algn="l" rotWithShape="0">
              <a:schemeClr val="accent1">
                <a:alpha val="1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8B2730E-4DD9-4B14-B281-7A592332C502}"/>
              </a:ext>
            </a:extLst>
          </p:cNvPr>
          <p:cNvSpPr txBox="1"/>
          <p:nvPr/>
        </p:nvSpPr>
        <p:spPr>
          <a:xfrm>
            <a:off x="889000" y="4858122"/>
            <a:ext cx="5920409" cy="12191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2000" dirty="0" err="1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操作流程簡述：用戶如何進行登入、選擇遊戲模式及查看結果</a:t>
            </a:r>
            <a:endParaRPr kumimoji="1" lang="zh-CN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37FD43F2-BC03-40D6-B954-86BC2A33936A}"/>
              </a:ext>
            </a:extLst>
          </p:cNvPr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36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界面設計與操作流程</a:t>
            </a:r>
            <a:endParaRPr kumimoji="1" lang="zh-CN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45859E0-3C10-4CAD-B1FE-3969DBDD4FE9}"/>
              </a:ext>
            </a:extLst>
          </p:cNvPr>
          <p:cNvGrpSpPr/>
          <p:nvPr/>
        </p:nvGrpSpPr>
        <p:grpSpPr>
          <a:xfrm>
            <a:off x="176249" y="421530"/>
            <a:ext cx="484151" cy="458011"/>
            <a:chOff x="176249" y="421530"/>
            <a:chExt cx="484151" cy="458011"/>
          </a:xfrm>
        </p:grpSpPr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AC724722-B234-44B9-BF5F-6DC222D97216}"/>
                </a:ext>
              </a:extLst>
            </p:cNvPr>
            <p:cNvSpPr txBox="1"/>
            <p:nvPr/>
          </p:nvSpPr>
          <p:spPr>
            <a:xfrm>
              <a:off x="287184" y="506325"/>
              <a:ext cx="373216" cy="373216"/>
            </a:xfrm>
            <a:prstGeom prst="round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 sz="24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" name="标题 1">
              <a:extLst>
                <a:ext uri="{FF2B5EF4-FFF2-40B4-BE49-F238E27FC236}">
                  <a16:creationId xmlns:a16="http://schemas.microsoft.com/office/drawing/2014/main" id="{4BBA8298-5032-463C-A27F-305979857C1B}"/>
                </a:ext>
              </a:extLst>
            </p:cNvPr>
            <p:cNvSpPr txBox="1"/>
            <p:nvPr/>
          </p:nvSpPr>
          <p:spPr>
            <a:xfrm>
              <a:off x="176249" y="421530"/>
              <a:ext cx="251319" cy="251319"/>
            </a:xfrm>
            <a:prstGeom prst="round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 sz="24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pic>
        <p:nvPicPr>
          <p:cNvPr id="16" name="內容版面配置區 5">
            <a:extLst>
              <a:ext uri="{FF2B5EF4-FFF2-40B4-BE49-F238E27FC236}">
                <a16:creationId xmlns:a16="http://schemas.microsoft.com/office/drawing/2014/main" id="{0B484158-91F4-477C-9AEE-EA842C968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9" y="1194616"/>
            <a:ext cx="3061916" cy="229262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BB6E5CFB-A77C-420F-87C9-9EE70665C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34" y="2625231"/>
            <a:ext cx="27717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65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C5BB5A-5995-4289-B243-1CCEF9DD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登入界面與主菜單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509AD83-8F18-4FA1-8D4D-6A2A8A1AC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11421" cy="43513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39EC32-5FCD-4C8E-B534-FE22249AE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846" y="2756694"/>
            <a:ext cx="38671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6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69F58-1604-4D2E-B477-C2180BE3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電腦的部分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C77AFC5-608A-48DE-9571-8FDCF0554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047" y="1825625"/>
            <a:ext cx="54939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65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>
            <a:extLst>
              <a:ext uri="{FF2B5EF4-FFF2-40B4-BE49-F238E27FC236}">
                <a16:creationId xmlns:a16="http://schemas.microsoft.com/office/drawing/2014/main" id="{9E3C6938-7D95-41C7-B03C-0D13797834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595" r="595"/>
          <a:stretch>
            <a:fillRect/>
          </a:stretch>
        </p:blipFill>
        <p:spPr>
          <a:xfrm>
            <a:off x="0" y="-28574"/>
            <a:ext cx="12192000" cy="6915149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ln cap="sq">
            <a:noFill/>
          </a:ln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85E0567D-CED4-48A4-A3AA-42D7190C9F5F}"/>
              </a:ext>
            </a:extLst>
          </p:cNvPr>
          <p:cNvSpPr txBox="1"/>
          <p:nvPr/>
        </p:nvSpPr>
        <p:spPr>
          <a:xfrm>
            <a:off x="619380" y="2859273"/>
            <a:ext cx="5950081" cy="2259994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30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結論與未來工作</a:t>
            </a: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6DD23E4-AF4B-4FF9-95AE-6635862C1812}"/>
              </a:ext>
            </a:extLst>
          </p:cNvPr>
          <p:cNvSpPr txBox="1"/>
          <p:nvPr/>
        </p:nvSpPr>
        <p:spPr>
          <a:xfrm>
            <a:off x="638883" y="5320389"/>
            <a:ext cx="455021" cy="455021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图片">
            <a:extLst>
              <a:ext uri="{FF2B5EF4-FFF2-40B4-BE49-F238E27FC236}">
                <a16:creationId xmlns:a16="http://schemas.microsoft.com/office/drawing/2014/main" id="{8FDC052B-E223-43CF-9E34-6F62C9784D8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707884" y="5392438"/>
            <a:ext cx="317019" cy="310923"/>
          </a:xfrm>
          <a:prstGeom prst="rect">
            <a:avLst/>
          </a:prstGeom>
          <a:noFill/>
          <a:ln cap="sq">
            <a:noFill/>
          </a:ln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89F94465-30DC-429B-901D-515E042E8D37}"/>
              </a:ext>
            </a:extLst>
          </p:cNvPr>
          <p:cNvSpPr txBox="1"/>
          <p:nvPr/>
        </p:nvSpPr>
        <p:spPr>
          <a:xfrm>
            <a:off x="638883" y="-721354"/>
            <a:ext cx="2930028" cy="3626638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91440" tIns="45720" rIns="91440" bIns="45720" rtlCol="0" anchor="b"/>
          <a:lstStyle/>
          <a:p>
            <a:pPr algn="l">
              <a:lnSpc>
                <a:spcPct val="130000"/>
              </a:lnSpc>
            </a:pPr>
            <a:r>
              <a:rPr kumimoji="1" lang="en-US" altLang="zh-CN" sz="9600" b="1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05</a:t>
            </a:r>
            <a:endParaRPr kumimoji="1" lang="zh-CN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5659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77516-1A4C-4647-93D9-B2848F1D881A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D7E17C23-5E31-4C6B-8770-5921FA01BDB5}"/>
              </a:ext>
            </a:extLst>
          </p:cNvPr>
          <p:cNvSpPr txBox="1"/>
          <p:nvPr/>
        </p:nvSpPr>
        <p:spPr>
          <a:xfrm>
            <a:off x="0" y="1938880"/>
            <a:ext cx="12192000" cy="36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00000"/>
              </a:lnSpc>
            </a:pP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1A78E70-49A1-476E-A2A7-9D411FCC5A91}"/>
              </a:ext>
            </a:extLst>
          </p:cNvPr>
          <p:cNvSpPr txBox="1"/>
          <p:nvPr/>
        </p:nvSpPr>
        <p:spPr>
          <a:xfrm>
            <a:off x="0" y="1832200"/>
            <a:ext cx="12192000" cy="360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00000"/>
              </a:lnSpc>
            </a:pP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8F0C039-8EAB-45CB-ADD8-0A1F7E572E81}"/>
              </a:ext>
            </a:extLst>
          </p:cNvPr>
          <p:cNvSpPr txBox="1"/>
          <p:nvPr/>
        </p:nvSpPr>
        <p:spPr>
          <a:xfrm>
            <a:off x="1592580" y="2822020"/>
            <a:ext cx="9006840" cy="1712674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marL="0" lvl="1" algn="ctr"/>
            <a:r>
              <a:rPr lang="zh-CN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TCP/IP</a:t>
            </a:r>
            <a:r>
              <a:rPr lang="zh-CN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實現跨電腦游戲。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" name="线条 1">
            <a:extLst>
              <a:ext uri="{FF2B5EF4-FFF2-40B4-BE49-F238E27FC236}">
                <a16:creationId xmlns:a16="http://schemas.microsoft.com/office/drawing/2014/main" id="{2CA0D7E3-EBBD-4FB1-919A-8500C995CD35}"/>
              </a:ext>
            </a:extLst>
          </p:cNvPr>
          <p:cNvCxnSpPr/>
          <p:nvPr/>
        </p:nvCxnSpPr>
        <p:spPr>
          <a:xfrm>
            <a:off x="5651212" y="4752886"/>
            <a:ext cx="889576" cy="0"/>
          </a:xfrm>
          <a:prstGeom prst="line">
            <a:avLst/>
          </a:prstGeom>
          <a:noFill/>
          <a:ln w="12700" cap="rnd">
            <a:solidFill>
              <a:schemeClr val="bg1"/>
            </a:solidFill>
            <a:miter/>
          </a:ln>
        </p:spPr>
      </p:cxnSp>
      <p:sp>
        <p:nvSpPr>
          <p:cNvPr id="7" name="标题 1">
            <a:extLst>
              <a:ext uri="{FF2B5EF4-FFF2-40B4-BE49-F238E27FC236}">
                <a16:creationId xmlns:a16="http://schemas.microsoft.com/office/drawing/2014/main" id="{C39D3412-E090-41E0-AA74-DA680D99B1A0}"/>
              </a:ext>
            </a:extLst>
          </p:cNvPr>
          <p:cNvSpPr txBox="1"/>
          <p:nvPr/>
        </p:nvSpPr>
        <p:spPr>
          <a:xfrm>
            <a:off x="3262300" y="2047911"/>
            <a:ext cx="5667400" cy="5971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未來改進方向</a:t>
            </a:r>
            <a:endParaRPr kumimoji="1" lang="zh-CN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6E53415-BC63-4449-99E9-7F997D03E76D}"/>
              </a:ext>
            </a:extLst>
          </p:cNvPr>
          <p:cNvSpPr txBox="1"/>
          <p:nvPr/>
        </p:nvSpPr>
        <p:spPr>
          <a:xfrm>
            <a:off x="783520" y="467040"/>
            <a:ext cx="10671175" cy="90155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lang="zh-CN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結論與未來工作</a:t>
            </a:r>
            <a:endParaRPr kumimoji="1" lang="zh-CN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09B4312-433B-4C50-92B0-111E36DE4713}"/>
              </a:ext>
            </a:extLst>
          </p:cNvPr>
          <p:cNvGrpSpPr/>
          <p:nvPr/>
        </p:nvGrpSpPr>
        <p:grpSpPr>
          <a:xfrm>
            <a:off x="149685" y="688813"/>
            <a:ext cx="484151" cy="458011"/>
            <a:chOff x="176249" y="421530"/>
            <a:chExt cx="484151" cy="458011"/>
          </a:xfrm>
        </p:grpSpPr>
        <p:sp>
          <p:nvSpPr>
            <p:cNvPr id="10" name="标题 1">
              <a:extLst>
                <a:ext uri="{FF2B5EF4-FFF2-40B4-BE49-F238E27FC236}">
                  <a16:creationId xmlns:a16="http://schemas.microsoft.com/office/drawing/2014/main" id="{E96894FE-1D18-4E7F-B10A-4089AF7E4253}"/>
                </a:ext>
              </a:extLst>
            </p:cNvPr>
            <p:cNvSpPr txBox="1"/>
            <p:nvPr/>
          </p:nvSpPr>
          <p:spPr>
            <a:xfrm>
              <a:off x="287184" y="506325"/>
              <a:ext cx="373216" cy="373216"/>
            </a:xfrm>
            <a:prstGeom prst="round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标题 1">
              <a:extLst>
                <a:ext uri="{FF2B5EF4-FFF2-40B4-BE49-F238E27FC236}">
                  <a16:creationId xmlns:a16="http://schemas.microsoft.com/office/drawing/2014/main" id="{E748E357-6097-4EEA-96A7-C77CAE5A10F0}"/>
                </a:ext>
              </a:extLst>
            </p:cNvPr>
            <p:cNvSpPr txBox="1"/>
            <p:nvPr/>
          </p:nvSpPr>
          <p:spPr>
            <a:xfrm>
              <a:off x="176249" y="421530"/>
              <a:ext cx="251319" cy="251319"/>
            </a:xfrm>
            <a:prstGeom prst="round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29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55AE05A-CDA4-4F50-9ABA-01433A3E0249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EA1D513-EB88-49FB-BC56-FD7A50A622E4}"/>
              </a:ext>
            </a:extLst>
          </p:cNvPr>
          <p:cNvSpPr txBox="1"/>
          <p:nvPr/>
        </p:nvSpPr>
        <p:spPr>
          <a:xfrm>
            <a:off x="6881400" y="1942036"/>
            <a:ext cx="4662900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4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POSans B"/>
              </a:rPr>
              <a:t>緒論</a:t>
            </a: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7340F8E-8653-4773-ACB1-72D9F32D352E}"/>
              </a:ext>
            </a:extLst>
          </p:cNvPr>
          <p:cNvSpPr txBox="1"/>
          <p:nvPr/>
        </p:nvSpPr>
        <p:spPr>
          <a:xfrm>
            <a:off x="6512596" y="1906678"/>
            <a:ext cx="393700" cy="321627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2000">
                <a:ln w="12700">
                  <a:noFill/>
                </a:ln>
                <a:solidFill>
                  <a:srgbClr val="E48312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POSans B"/>
              </a:rPr>
              <a:t>2.</a:t>
            </a: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4F7F62C-CD1D-434A-8E6B-3C7083ADB8F9}"/>
              </a:ext>
            </a:extLst>
          </p:cNvPr>
          <p:cNvSpPr txBox="1"/>
          <p:nvPr/>
        </p:nvSpPr>
        <p:spPr>
          <a:xfrm>
            <a:off x="958163" y="1906678"/>
            <a:ext cx="393700" cy="321627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2000">
                <a:ln w="12700">
                  <a:noFill/>
                </a:ln>
                <a:solidFill>
                  <a:srgbClr val="E48312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POSans B"/>
              </a:rPr>
              <a:t>1.</a:t>
            </a: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4D71482-0458-4536-AFBB-CBB2D661FBB4}"/>
              </a:ext>
            </a:extLst>
          </p:cNvPr>
          <p:cNvSpPr txBox="1"/>
          <p:nvPr/>
        </p:nvSpPr>
        <p:spPr>
          <a:xfrm>
            <a:off x="1315739" y="1942036"/>
            <a:ext cx="4650200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4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POSans B"/>
              </a:rPr>
              <a:t>封面頁</a:t>
            </a: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05F862A-295F-4DE8-A156-D3F18E0E379B}"/>
              </a:ext>
            </a:extLst>
          </p:cNvPr>
          <p:cNvSpPr txBox="1"/>
          <p:nvPr/>
        </p:nvSpPr>
        <p:spPr>
          <a:xfrm>
            <a:off x="6881400" y="3061290"/>
            <a:ext cx="4662900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4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POSans B"/>
              </a:rPr>
              <a:t>系統實現</a:t>
            </a: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8D545C6-6F5D-4A80-A40E-FD1FB3DAB6FA}"/>
              </a:ext>
            </a:extLst>
          </p:cNvPr>
          <p:cNvSpPr txBox="1"/>
          <p:nvPr/>
        </p:nvSpPr>
        <p:spPr>
          <a:xfrm>
            <a:off x="1315739" y="3061290"/>
            <a:ext cx="4653261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4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POSans B"/>
              </a:rPr>
              <a:t>系統設計</a:t>
            </a: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3F8A84A-4F46-4CEB-9286-EDCBFD7E1064}"/>
              </a:ext>
            </a:extLst>
          </p:cNvPr>
          <p:cNvSpPr txBox="1"/>
          <p:nvPr/>
        </p:nvSpPr>
        <p:spPr>
          <a:xfrm>
            <a:off x="958163" y="3012584"/>
            <a:ext cx="393700" cy="321627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2000">
                <a:ln w="12700">
                  <a:noFill/>
                </a:ln>
                <a:solidFill>
                  <a:srgbClr val="E48312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POSans B"/>
              </a:rPr>
              <a:t>3.</a:t>
            </a: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4C82B8E-460D-415B-9FB8-6B5398F3C0C0}"/>
              </a:ext>
            </a:extLst>
          </p:cNvPr>
          <p:cNvSpPr txBox="1"/>
          <p:nvPr/>
        </p:nvSpPr>
        <p:spPr>
          <a:xfrm>
            <a:off x="6512596" y="3012584"/>
            <a:ext cx="393700" cy="321627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2000">
                <a:ln w="12700">
                  <a:noFill/>
                </a:ln>
                <a:solidFill>
                  <a:srgbClr val="E48312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POSans B"/>
              </a:rPr>
              <a:t>4.</a:t>
            </a: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665BF57D-043D-486A-B2D7-E7F34DE3F97B}"/>
              </a:ext>
            </a:extLst>
          </p:cNvPr>
          <p:cNvSpPr txBox="1"/>
          <p:nvPr/>
        </p:nvSpPr>
        <p:spPr>
          <a:xfrm>
            <a:off x="6881400" y="4180545"/>
            <a:ext cx="4662900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4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POSans B"/>
              </a:rPr>
              <a:t>結論與未來工作</a:t>
            </a: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1744A80B-36E1-4F9A-9E83-7ED5AA385039}"/>
              </a:ext>
            </a:extLst>
          </p:cNvPr>
          <p:cNvSpPr txBox="1"/>
          <p:nvPr/>
        </p:nvSpPr>
        <p:spPr>
          <a:xfrm>
            <a:off x="1315739" y="4180545"/>
            <a:ext cx="4653261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4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POSans B"/>
              </a:rPr>
              <a:t>測試與驗證</a:t>
            </a: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F47CE5AE-81AF-481F-9A4B-B1DD9391CB04}"/>
              </a:ext>
            </a:extLst>
          </p:cNvPr>
          <p:cNvSpPr txBox="1"/>
          <p:nvPr/>
        </p:nvSpPr>
        <p:spPr>
          <a:xfrm>
            <a:off x="958163" y="4131838"/>
            <a:ext cx="393700" cy="321627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2000">
                <a:ln w="12700">
                  <a:noFill/>
                </a:ln>
                <a:solidFill>
                  <a:srgbClr val="E48312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POSans B"/>
              </a:rPr>
              <a:t>5.</a:t>
            </a: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5E6B4FB9-3E3F-4DAB-91CD-01FB8C9FDEFD}"/>
              </a:ext>
            </a:extLst>
          </p:cNvPr>
          <p:cNvSpPr txBox="1"/>
          <p:nvPr/>
        </p:nvSpPr>
        <p:spPr>
          <a:xfrm>
            <a:off x="6512596" y="4131838"/>
            <a:ext cx="393700" cy="321627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2000">
                <a:ln w="12700">
                  <a:noFill/>
                </a:ln>
                <a:solidFill>
                  <a:srgbClr val="E48312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POSans B"/>
              </a:rPr>
              <a:t>6.</a:t>
            </a: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1F9A4568-F72E-485B-AF98-565D08D0C9AB}"/>
              </a:ext>
            </a:extLst>
          </p:cNvPr>
          <p:cNvSpPr txBox="1"/>
          <p:nvPr/>
        </p:nvSpPr>
        <p:spPr>
          <a:xfrm>
            <a:off x="1315739" y="5299800"/>
            <a:ext cx="4653261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4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POSans B"/>
              </a:rPr>
              <a:t>附錄</a:t>
            </a: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84138585-D6B3-4E04-9AB6-40E003B4EF76}"/>
              </a:ext>
            </a:extLst>
          </p:cNvPr>
          <p:cNvSpPr txBox="1"/>
          <p:nvPr/>
        </p:nvSpPr>
        <p:spPr>
          <a:xfrm>
            <a:off x="958163" y="5251093"/>
            <a:ext cx="393700" cy="321627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2000">
                <a:ln w="12700">
                  <a:noFill/>
                </a:ln>
                <a:solidFill>
                  <a:srgbClr val="E48312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POSans B"/>
              </a:rPr>
              <a:t>7.</a:t>
            </a: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B377E50F-6851-457A-B981-147D6B4CE60C}"/>
              </a:ext>
            </a:extLst>
          </p:cNvPr>
          <p:cNvSpPr txBox="1"/>
          <p:nvPr/>
        </p:nvSpPr>
        <p:spPr>
          <a:xfrm>
            <a:off x="836529" y="1110615"/>
            <a:ext cx="2639417" cy="149865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6B911F48-362B-4055-96F9-7F345A387C6B}"/>
              </a:ext>
            </a:extLst>
          </p:cNvPr>
          <p:cNvSpPr txBox="1"/>
          <p:nvPr/>
        </p:nvSpPr>
        <p:spPr>
          <a:xfrm>
            <a:off x="673100" y="537348"/>
            <a:ext cx="2966274" cy="7208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>
              <a:lnSpc>
                <a:spcPct val="110000"/>
              </a:lnSpc>
            </a:pPr>
            <a:r>
              <a:rPr kumimoji="1" lang="zh-CN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554846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28F4B-2995-4109-BE87-40AFE8C8F79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8226C31-A011-4113-A595-013A86244B72}"/>
              </a:ext>
            </a:extLst>
          </p:cNvPr>
          <p:cNvSpPr txBox="1"/>
          <p:nvPr/>
        </p:nvSpPr>
        <p:spPr>
          <a:xfrm>
            <a:off x="783520" y="1711725"/>
            <a:ext cx="10671175" cy="3030201"/>
          </a:xfrm>
          <a:prstGeom prst="roundRect">
            <a:avLst>
              <a:gd name="adj" fmla="val 3892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3E37A3D-80F3-47C1-AAB6-0C5D33FBB553}"/>
              </a:ext>
            </a:extLst>
          </p:cNvPr>
          <p:cNvSpPr txBox="1"/>
          <p:nvPr/>
        </p:nvSpPr>
        <p:spPr>
          <a:xfrm>
            <a:off x="783520" y="1494145"/>
            <a:ext cx="10671174" cy="621930"/>
          </a:xfrm>
          <a:prstGeom prst="round2SameRect">
            <a:avLst>
              <a:gd name="adj1" fmla="val 12769"/>
              <a:gd name="adj2" fmla="val 0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407254-041E-4C23-BAD0-85F07204122D}"/>
              </a:ext>
            </a:extLst>
          </p:cNvPr>
          <p:cNvSpPr txBox="1"/>
          <p:nvPr/>
        </p:nvSpPr>
        <p:spPr>
          <a:xfrm>
            <a:off x="783518" y="2117560"/>
            <a:ext cx="10671176" cy="26414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kumimoji="1" lang="zh-CN" altLang="en-US" sz="28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系統</a:t>
            </a:r>
            <a:r>
              <a:rPr kumimoji="1" lang="en-US" altLang="zh-CN" sz="28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僅支持同機對戰</a:t>
            </a:r>
            <a:r>
              <a:rPr kumimoji="1" lang="zh-CN" altLang="en-US" sz="28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，并沒有實現跨機對戰的功能。以及電腦對電腦的對戰功能。</a:t>
            </a:r>
            <a:endParaRPr kumimoji="1" lang="zh-CN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BC9AA58-B726-465E-B5BC-9DF45AA52CD8}"/>
              </a:ext>
            </a:extLst>
          </p:cNvPr>
          <p:cNvSpPr txBox="1"/>
          <p:nvPr/>
        </p:nvSpPr>
        <p:spPr>
          <a:xfrm>
            <a:off x="783519" y="1494145"/>
            <a:ext cx="10671175" cy="6219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2800" dirty="0" err="1">
                <a:ln w="12700">
                  <a:noFill/>
                </a:ln>
                <a:solidFill>
                  <a:srgbClr val="E48312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系統局限</a:t>
            </a:r>
            <a:endParaRPr kumimoji="1" lang="zh-CN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B05588A-A387-45F0-817A-D8D61140D13B}"/>
              </a:ext>
            </a:extLst>
          </p:cNvPr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專題限制</a:t>
            </a:r>
            <a:endParaRPr kumimoji="1" lang="zh-CN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C80BA69-9B7A-4F3A-97BA-3DE727EF3577}"/>
              </a:ext>
            </a:extLst>
          </p:cNvPr>
          <p:cNvGrpSpPr/>
          <p:nvPr/>
        </p:nvGrpSpPr>
        <p:grpSpPr>
          <a:xfrm>
            <a:off x="176249" y="421530"/>
            <a:ext cx="484151" cy="458011"/>
            <a:chOff x="176249" y="421530"/>
            <a:chExt cx="484151" cy="458011"/>
          </a:xfrm>
        </p:grpSpPr>
        <p:sp>
          <p:nvSpPr>
            <p:cNvPr id="10" name="标题 1">
              <a:extLst>
                <a:ext uri="{FF2B5EF4-FFF2-40B4-BE49-F238E27FC236}">
                  <a16:creationId xmlns:a16="http://schemas.microsoft.com/office/drawing/2014/main" id="{559C84E8-554E-444B-B22F-05B3828FF463}"/>
                </a:ext>
              </a:extLst>
            </p:cNvPr>
            <p:cNvSpPr txBox="1"/>
            <p:nvPr/>
          </p:nvSpPr>
          <p:spPr>
            <a:xfrm>
              <a:off x="287184" y="506325"/>
              <a:ext cx="373216" cy="373216"/>
            </a:xfrm>
            <a:prstGeom prst="round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标题 1">
              <a:extLst>
                <a:ext uri="{FF2B5EF4-FFF2-40B4-BE49-F238E27FC236}">
                  <a16:creationId xmlns:a16="http://schemas.microsoft.com/office/drawing/2014/main" id="{70358F60-380E-4EDB-87C7-4EFBFB145042}"/>
                </a:ext>
              </a:extLst>
            </p:cNvPr>
            <p:cNvSpPr txBox="1"/>
            <p:nvPr/>
          </p:nvSpPr>
          <p:spPr>
            <a:xfrm>
              <a:off x="176249" y="421530"/>
              <a:ext cx="251319" cy="251319"/>
            </a:xfrm>
            <a:prstGeom prst="round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996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>
            <a:extLst>
              <a:ext uri="{FF2B5EF4-FFF2-40B4-BE49-F238E27FC236}">
                <a16:creationId xmlns:a16="http://schemas.microsoft.com/office/drawing/2014/main" id="{D39A7A3B-3DED-4FE3-807D-5114B99814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595" r="595"/>
          <a:stretch>
            <a:fillRect/>
          </a:stretch>
        </p:blipFill>
        <p:spPr>
          <a:xfrm>
            <a:off x="0" y="-28574"/>
            <a:ext cx="12192000" cy="6915149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ln cap="sq">
            <a:noFill/>
          </a:ln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BD669DB6-7A8A-4A24-9D81-D8F36F9F53A8}"/>
              </a:ext>
            </a:extLst>
          </p:cNvPr>
          <p:cNvSpPr txBox="1"/>
          <p:nvPr/>
        </p:nvSpPr>
        <p:spPr>
          <a:xfrm>
            <a:off x="619380" y="2859273"/>
            <a:ext cx="5950081" cy="2259994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30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附錄</a:t>
            </a: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153A7D2-30CC-453E-84CE-7D87505EAC51}"/>
              </a:ext>
            </a:extLst>
          </p:cNvPr>
          <p:cNvSpPr txBox="1"/>
          <p:nvPr/>
        </p:nvSpPr>
        <p:spPr>
          <a:xfrm>
            <a:off x="638883" y="5320389"/>
            <a:ext cx="455021" cy="455021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图片">
            <a:extLst>
              <a:ext uri="{FF2B5EF4-FFF2-40B4-BE49-F238E27FC236}">
                <a16:creationId xmlns:a16="http://schemas.microsoft.com/office/drawing/2014/main" id="{8E6A3800-2700-4350-A69D-A4DDF7EE43D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707884" y="5392438"/>
            <a:ext cx="317019" cy="310923"/>
          </a:xfrm>
          <a:prstGeom prst="rect">
            <a:avLst/>
          </a:prstGeom>
          <a:noFill/>
          <a:ln cap="sq">
            <a:noFill/>
          </a:ln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AA6B7189-30F7-491F-802C-50ED1CABA489}"/>
              </a:ext>
            </a:extLst>
          </p:cNvPr>
          <p:cNvSpPr txBox="1"/>
          <p:nvPr/>
        </p:nvSpPr>
        <p:spPr>
          <a:xfrm>
            <a:off x="638883" y="-721354"/>
            <a:ext cx="2930028" cy="3626638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91440" tIns="45720" rIns="91440" bIns="45720" rtlCol="0" anchor="b"/>
          <a:lstStyle/>
          <a:p>
            <a:pPr algn="l">
              <a:lnSpc>
                <a:spcPct val="130000"/>
              </a:lnSpc>
            </a:pPr>
            <a:r>
              <a:rPr kumimoji="1" lang="en-US" altLang="zh-CN" sz="9600" b="1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06</a:t>
            </a:r>
            <a:endParaRPr kumimoji="1" lang="zh-CN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1306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F5213-1269-4ADE-9E09-685242C7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結論與未來工作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564651-7C35-41ED-B6BE-C1A16FDCC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未來改進方向：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Debug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完整現有的程式碼，再考慮未來可以增加什麽新的内容進入程式碼。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TCP/IP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實現跨電腦游戲。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3856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5EBE383-3B75-466B-9A24-AFA92EE90677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sz="2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8C0CDA7-399E-43C4-8D03-098814B82457}"/>
              </a:ext>
            </a:extLst>
          </p:cNvPr>
          <p:cNvGrpSpPr/>
          <p:nvPr/>
        </p:nvGrpSpPr>
        <p:grpSpPr>
          <a:xfrm>
            <a:off x="854782" y="3466631"/>
            <a:ext cx="444222" cy="444220"/>
            <a:chOff x="854782" y="3466631"/>
            <a:chExt cx="444222" cy="444220"/>
          </a:xfrm>
        </p:grpSpPr>
        <p:sp>
          <p:nvSpPr>
            <p:cNvPr id="10" name="标题 1">
              <a:extLst>
                <a:ext uri="{FF2B5EF4-FFF2-40B4-BE49-F238E27FC236}">
                  <a16:creationId xmlns:a16="http://schemas.microsoft.com/office/drawing/2014/main" id="{AB62C86C-0A52-4D3B-9560-13633CCF2445}"/>
                </a:ext>
              </a:extLst>
            </p:cNvPr>
            <p:cNvSpPr txBox="1"/>
            <p:nvPr/>
          </p:nvSpPr>
          <p:spPr>
            <a:xfrm>
              <a:off x="854782" y="3466631"/>
              <a:ext cx="444222" cy="444220"/>
            </a:xfrm>
            <a:prstGeom prst="rect">
              <a:avLst/>
            </a:prstGeom>
            <a:solidFill>
              <a:schemeClr val="accent2"/>
            </a:solidFill>
            <a:ln w="12700" cap="rnd">
              <a:noFill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 sz="2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标题 1">
              <a:extLst>
                <a:ext uri="{FF2B5EF4-FFF2-40B4-BE49-F238E27FC236}">
                  <a16:creationId xmlns:a16="http://schemas.microsoft.com/office/drawing/2014/main" id="{C8311741-67B5-4F41-90EC-932C94CBA77F}"/>
                </a:ext>
              </a:extLst>
            </p:cNvPr>
            <p:cNvSpPr txBox="1"/>
            <p:nvPr/>
          </p:nvSpPr>
          <p:spPr>
            <a:xfrm>
              <a:off x="974113" y="3606898"/>
              <a:ext cx="205561" cy="163687"/>
            </a:xfrm>
            <a:custGeom>
              <a:avLst/>
              <a:gdLst>
                <a:gd name="connsiteX0" fmla="*/ 515342 w 514350"/>
                <a:gd name="connsiteY0" fmla="*/ 621 h 409575"/>
                <a:gd name="connsiteX1" fmla="*/ 515342 w 514350"/>
                <a:gd name="connsiteY1" fmla="*/ 353046 h 409575"/>
                <a:gd name="connsiteX2" fmla="*/ 192159 w 514350"/>
                <a:gd name="connsiteY2" fmla="*/ 353046 h 409575"/>
                <a:gd name="connsiteX3" fmla="*/ 115387 w 514350"/>
                <a:gd name="connsiteY3" fmla="*/ 410196 h 409575"/>
                <a:gd name="connsiteX4" fmla="*/ 115387 w 514350"/>
                <a:gd name="connsiteY4" fmla="*/ 353046 h 409575"/>
                <a:gd name="connsiteX5" fmla="*/ 992 w 514350"/>
                <a:gd name="connsiteY5" fmla="*/ 353046 h 409575"/>
                <a:gd name="connsiteX6" fmla="*/ 992 w 514350"/>
                <a:gd name="connsiteY6" fmla="*/ 621 h 409575"/>
                <a:gd name="connsiteX7" fmla="*/ 515342 w 514350"/>
                <a:gd name="connsiteY7" fmla="*/ 621 h 409575"/>
                <a:gd name="connsiteX8" fmla="*/ 124817 w 514350"/>
                <a:gd name="connsiteY8" fmla="*/ 143496 h 409575"/>
                <a:gd name="connsiteX9" fmla="*/ 91480 w 514350"/>
                <a:gd name="connsiteY9" fmla="*/ 176834 h 409575"/>
                <a:gd name="connsiteX10" fmla="*/ 124817 w 514350"/>
                <a:gd name="connsiteY10" fmla="*/ 210171 h 409575"/>
                <a:gd name="connsiteX11" fmla="*/ 158155 w 514350"/>
                <a:gd name="connsiteY11" fmla="*/ 176834 h 409575"/>
                <a:gd name="connsiteX12" fmla="*/ 124817 w 514350"/>
                <a:gd name="connsiteY12" fmla="*/ 143496 h 409575"/>
                <a:gd name="connsiteX13" fmla="*/ 258167 w 514350"/>
                <a:gd name="connsiteY13" fmla="*/ 143496 h 409575"/>
                <a:gd name="connsiteX14" fmla="*/ 224830 w 514350"/>
                <a:gd name="connsiteY14" fmla="*/ 176834 h 409575"/>
                <a:gd name="connsiteX15" fmla="*/ 258167 w 514350"/>
                <a:gd name="connsiteY15" fmla="*/ 210171 h 409575"/>
                <a:gd name="connsiteX16" fmla="*/ 291505 w 514350"/>
                <a:gd name="connsiteY16" fmla="*/ 176834 h 409575"/>
                <a:gd name="connsiteX17" fmla="*/ 258167 w 514350"/>
                <a:gd name="connsiteY17" fmla="*/ 143496 h 409575"/>
                <a:gd name="connsiteX18" fmla="*/ 391517 w 514350"/>
                <a:gd name="connsiteY18" fmla="*/ 143496 h 409575"/>
                <a:gd name="connsiteX19" fmla="*/ 358180 w 514350"/>
                <a:gd name="connsiteY19" fmla="*/ 176834 h 409575"/>
                <a:gd name="connsiteX20" fmla="*/ 391517 w 514350"/>
                <a:gd name="connsiteY20" fmla="*/ 210171 h 409575"/>
                <a:gd name="connsiteX21" fmla="*/ 424855 w 514350"/>
                <a:gd name="connsiteY21" fmla="*/ 176834 h 409575"/>
                <a:gd name="connsiteX22" fmla="*/ 391517 w 514350"/>
                <a:gd name="connsiteY22" fmla="*/ 143496 h 409575"/>
              </a:gdLst>
              <a:ahLst/>
              <a:cxnLst/>
              <a:rect l="l" t="t" r="r" b="b"/>
              <a:pathLst>
                <a:path w="514350" h="409575">
                  <a:moveTo>
                    <a:pt x="515342" y="621"/>
                  </a:moveTo>
                  <a:lnTo>
                    <a:pt x="515342" y="353046"/>
                  </a:lnTo>
                  <a:lnTo>
                    <a:pt x="192159" y="353046"/>
                  </a:lnTo>
                  <a:lnTo>
                    <a:pt x="115387" y="410196"/>
                  </a:lnTo>
                  <a:lnTo>
                    <a:pt x="115387" y="353046"/>
                  </a:lnTo>
                  <a:lnTo>
                    <a:pt x="992" y="353046"/>
                  </a:lnTo>
                  <a:lnTo>
                    <a:pt x="992" y="621"/>
                  </a:lnTo>
                  <a:lnTo>
                    <a:pt x="515342" y="621"/>
                  </a:lnTo>
                  <a:close/>
                  <a:moveTo>
                    <a:pt x="124817" y="143496"/>
                  </a:moveTo>
                  <a:cubicBezTo>
                    <a:pt x="106434" y="143496"/>
                    <a:pt x="91480" y="158450"/>
                    <a:pt x="91480" y="176834"/>
                  </a:cubicBezTo>
                  <a:cubicBezTo>
                    <a:pt x="91480" y="195217"/>
                    <a:pt x="106434" y="210171"/>
                    <a:pt x="124817" y="210171"/>
                  </a:cubicBezTo>
                  <a:cubicBezTo>
                    <a:pt x="143200" y="210171"/>
                    <a:pt x="158155" y="195217"/>
                    <a:pt x="158155" y="176834"/>
                  </a:cubicBezTo>
                  <a:cubicBezTo>
                    <a:pt x="158155" y="158450"/>
                    <a:pt x="143200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39784" y="143496"/>
                    <a:pt x="224830" y="158450"/>
                    <a:pt x="224830" y="176834"/>
                  </a:cubicBezTo>
                  <a:cubicBezTo>
                    <a:pt x="224830" y="195217"/>
                    <a:pt x="239784" y="210171"/>
                    <a:pt x="258167" y="210171"/>
                  </a:cubicBezTo>
                  <a:cubicBezTo>
                    <a:pt x="276550" y="210171"/>
                    <a:pt x="291505" y="195217"/>
                    <a:pt x="291505" y="176834"/>
                  </a:cubicBezTo>
                  <a:cubicBezTo>
                    <a:pt x="291505" y="158450"/>
                    <a:pt x="276550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134" y="143496"/>
                    <a:pt x="358180" y="158450"/>
                    <a:pt x="358180" y="176834"/>
                  </a:cubicBezTo>
                  <a:cubicBezTo>
                    <a:pt x="358180" y="195217"/>
                    <a:pt x="373134" y="210171"/>
                    <a:pt x="391517" y="210171"/>
                  </a:cubicBezTo>
                  <a:cubicBezTo>
                    <a:pt x="409900" y="210171"/>
                    <a:pt x="424855" y="195217"/>
                    <a:pt x="424855" y="176834"/>
                  </a:cubicBezTo>
                  <a:cubicBezTo>
                    <a:pt x="424855" y="158450"/>
                    <a:pt x="409900" y="143496"/>
                    <a:pt x="391517" y="143496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sq">
              <a:noFill/>
            </a:ln>
          </p:spPr>
          <p:txBody>
            <a:bodyPr vert="horz" wrap="square" lIns="91440" tIns="45720" rIns="91440" bIns="45720" rtlCol="0" anchor="t"/>
            <a:lstStyle/>
            <a:p>
              <a:pPr algn="l">
                <a:lnSpc>
                  <a:spcPct val="110000"/>
                </a:lnSpc>
              </a:pPr>
              <a:endParaRPr kumimoji="1" lang="zh-CN" altLang="en-US" sz="2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2" name="标题 1">
            <a:extLst>
              <a:ext uri="{FF2B5EF4-FFF2-40B4-BE49-F238E27FC236}">
                <a16:creationId xmlns:a16="http://schemas.microsoft.com/office/drawing/2014/main" id="{61E2C0B6-5540-4012-9B44-729F4DC4BF24}"/>
              </a:ext>
            </a:extLst>
          </p:cNvPr>
          <p:cNvSpPr txBox="1"/>
          <p:nvPr/>
        </p:nvSpPr>
        <p:spPr>
          <a:xfrm>
            <a:off x="1500383" y="3464029"/>
            <a:ext cx="5760000" cy="1010179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2400" dirty="0" err="1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使用ChatGPT搜尋解決問題的方法與思路</a:t>
            </a:r>
            <a:endParaRPr kumimoji="1" lang="zh-CN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72EB88B3-357C-4C6A-A6EF-BF7B74B28B17}"/>
              </a:ext>
            </a:extLst>
          </p:cNvPr>
          <p:cNvSpPr txBox="1"/>
          <p:nvPr/>
        </p:nvSpPr>
        <p:spPr>
          <a:xfrm>
            <a:off x="866853" y="4844521"/>
            <a:ext cx="444222" cy="444220"/>
          </a:xfrm>
          <a:prstGeom prst="rect">
            <a:avLst/>
          </a:prstGeom>
          <a:solidFill>
            <a:schemeClr val="accent1"/>
          </a:solidFill>
          <a:ln w="12700" cap="rnd">
            <a:noFill/>
            <a:round/>
            <a:headEnd/>
            <a:tailEnd/>
          </a:ln>
          <a:effectLst>
            <a:outerShdw blurRad="254000" dist="127000" algn="ctr" rotWithShape="0">
              <a:schemeClr val="accent1">
                <a:alpha val="32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sz="2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A21B0388-1A3E-4169-94CA-536EC4BA198D}"/>
              </a:ext>
            </a:extLst>
          </p:cNvPr>
          <p:cNvSpPr txBox="1"/>
          <p:nvPr/>
        </p:nvSpPr>
        <p:spPr>
          <a:xfrm>
            <a:off x="995198" y="4963851"/>
            <a:ext cx="187529" cy="205561"/>
          </a:xfrm>
          <a:custGeom>
            <a:avLst/>
            <a:gdLst>
              <a:gd name="connsiteX0" fmla="*/ 248770 w 495300"/>
              <a:gd name="connsiteY0" fmla="*/ 621 h 542925"/>
              <a:gd name="connsiteX1" fmla="*/ 496420 w 495300"/>
              <a:gd name="connsiteY1" fmla="*/ 248271 h 542925"/>
              <a:gd name="connsiteX2" fmla="*/ 323827 w 495300"/>
              <a:gd name="connsiteY2" fmla="*/ 484396 h 542925"/>
              <a:gd name="connsiteX3" fmla="*/ 346973 w 495300"/>
              <a:gd name="connsiteY3" fmla="*/ 524496 h 542925"/>
              <a:gd name="connsiteX4" fmla="*/ 420220 w 495300"/>
              <a:gd name="connsiteY4" fmla="*/ 524496 h 542925"/>
              <a:gd name="connsiteX5" fmla="*/ 420220 w 495300"/>
              <a:gd name="connsiteY5" fmla="*/ 543546 h 542925"/>
              <a:gd name="connsiteX6" fmla="*/ 77320 w 495300"/>
              <a:gd name="connsiteY6" fmla="*/ 543546 h 542925"/>
              <a:gd name="connsiteX7" fmla="*/ 77320 w 495300"/>
              <a:gd name="connsiteY7" fmla="*/ 524496 h 542925"/>
              <a:gd name="connsiteX8" fmla="*/ 150567 w 495300"/>
              <a:gd name="connsiteY8" fmla="*/ 524496 h 542925"/>
              <a:gd name="connsiteX9" fmla="*/ 173713 w 495300"/>
              <a:gd name="connsiteY9" fmla="*/ 484396 h 542925"/>
              <a:gd name="connsiteX10" fmla="*/ 1120 w 495300"/>
              <a:gd name="connsiteY10" fmla="*/ 248271 h 542925"/>
              <a:gd name="connsiteX11" fmla="*/ 248770 w 495300"/>
              <a:gd name="connsiteY11" fmla="*/ 621 h 542925"/>
              <a:gd name="connsiteX12" fmla="*/ 192763 w 495300"/>
              <a:gd name="connsiteY12" fmla="*/ 489539 h 542925"/>
              <a:gd name="connsiteX13" fmla="*/ 172570 w 495300"/>
              <a:gd name="connsiteY13" fmla="*/ 524496 h 542925"/>
              <a:gd name="connsiteX14" fmla="*/ 324970 w 495300"/>
              <a:gd name="connsiteY14" fmla="*/ 524496 h 542925"/>
              <a:gd name="connsiteX15" fmla="*/ 304777 w 495300"/>
              <a:gd name="connsiteY15" fmla="*/ 489539 h 542925"/>
              <a:gd name="connsiteX16" fmla="*/ 248770 w 495300"/>
              <a:gd name="connsiteY16" fmla="*/ 495921 h 542925"/>
              <a:gd name="connsiteX17" fmla="*/ 192763 w 495300"/>
              <a:gd name="connsiteY17" fmla="*/ 489539 h 542925"/>
              <a:gd name="connsiteX18" fmla="*/ 248770 w 495300"/>
              <a:gd name="connsiteY18" fmla="*/ 143496 h 542925"/>
              <a:gd name="connsiteX19" fmla="*/ 143995 w 495300"/>
              <a:gd name="connsiteY19" fmla="*/ 248271 h 542925"/>
              <a:gd name="connsiteX20" fmla="*/ 248770 w 495300"/>
              <a:gd name="connsiteY20" fmla="*/ 353046 h 542925"/>
              <a:gd name="connsiteX21" fmla="*/ 353545 w 495300"/>
              <a:gd name="connsiteY21" fmla="*/ 248271 h 542925"/>
              <a:gd name="connsiteX22" fmla="*/ 248770 w 495300"/>
              <a:gd name="connsiteY22" fmla="*/ 143496 h 542925"/>
              <a:gd name="connsiteX23" fmla="*/ 367833 w 495300"/>
              <a:gd name="connsiteY23" fmla="*/ 114921 h 542925"/>
              <a:gd name="connsiteX24" fmla="*/ 353545 w 495300"/>
              <a:gd name="connsiteY24" fmla="*/ 129209 h 542925"/>
              <a:gd name="connsiteX25" fmla="*/ 367833 w 495300"/>
              <a:gd name="connsiteY25" fmla="*/ 143496 h 542925"/>
              <a:gd name="connsiteX26" fmla="*/ 382120 w 495300"/>
              <a:gd name="connsiteY26" fmla="*/ 129209 h 542925"/>
              <a:gd name="connsiteX27" fmla="*/ 367833 w 495300"/>
              <a:gd name="connsiteY27" fmla="*/ 114921 h 542925"/>
            </a:gdLst>
            <a:ahLst/>
            <a:cxnLst/>
            <a:rect l="l" t="t" r="r" b="b"/>
            <a:pathLst>
              <a:path w="495300" h="542925">
                <a:moveTo>
                  <a:pt x="248770" y="621"/>
                </a:moveTo>
                <a:cubicBezTo>
                  <a:pt x="385549" y="621"/>
                  <a:pt x="496420" y="111492"/>
                  <a:pt x="496420" y="248271"/>
                </a:cubicBezTo>
                <a:cubicBezTo>
                  <a:pt x="496420" y="358856"/>
                  <a:pt x="423935" y="452582"/>
                  <a:pt x="323827" y="484396"/>
                </a:cubicBezTo>
                <a:lnTo>
                  <a:pt x="346973" y="524496"/>
                </a:lnTo>
                <a:lnTo>
                  <a:pt x="420220" y="524496"/>
                </a:lnTo>
                <a:lnTo>
                  <a:pt x="420220" y="543546"/>
                </a:lnTo>
                <a:lnTo>
                  <a:pt x="77320" y="543546"/>
                </a:lnTo>
                <a:lnTo>
                  <a:pt x="77320" y="524496"/>
                </a:lnTo>
                <a:lnTo>
                  <a:pt x="150567" y="524496"/>
                </a:lnTo>
                <a:lnTo>
                  <a:pt x="173713" y="484396"/>
                </a:lnTo>
                <a:cubicBezTo>
                  <a:pt x="73605" y="452582"/>
                  <a:pt x="1120" y="358856"/>
                  <a:pt x="1120" y="248271"/>
                </a:cubicBezTo>
                <a:cubicBezTo>
                  <a:pt x="1120" y="111492"/>
                  <a:pt x="111991" y="621"/>
                  <a:pt x="248770" y="621"/>
                </a:cubicBezTo>
                <a:close/>
                <a:moveTo>
                  <a:pt x="192763" y="489539"/>
                </a:moveTo>
                <a:lnTo>
                  <a:pt x="172570" y="524496"/>
                </a:lnTo>
                <a:lnTo>
                  <a:pt x="324970" y="524496"/>
                </a:lnTo>
                <a:lnTo>
                  <a:pt x="304777" y="489539"/>
                </a:lnTo>
                <a:cubicBezTo>
                  <a:pt x="286775" y="493730"/>
                  <a:pt x="268010" y="495921"/>
                  <a:pt x="248770" y="495921"/>
                </a:cubicBezTo>
                <a:cubicBezTo>
                  <a:pt x="229530" y="495921"/>
                  <a:pt x="210765" y="493730"/>
                  <a:pt x="192763" y="489539"/>
                </a:cubicBezTo>
                <a:close/>
                <a:moveTo>
                  <a:pt x="248770" y="143496"/>
                </a:moveTo>
                <a:cubicBezTo>
                  <a:pt x="190858" y="143496"/>
                  <a:pt x="143995" y="190359"/>
                  <a:pt x="143995" y="248271"/>
                </a:cubicBezTo>
                <a:cubicBezTo>
                  <a:pt x="143995" y="306183"/>
                  <a:pt x="190858" y="353046"/>
                  <a:pt x="248770" y="353046"/>
                </a:cubicBezTo>
                <a:cubicBezTo>
                  <a:pt x="306682" y="353046"/>
                  <a:pt x="353545" y="306183"/>
                  <a:pt x="353545" y="248271"/>
                </a:cubicBezTo>
                <a:cubicBezTo>
                  <a:pt x="353545" y="190359"/>
                  <a:pt x="306682" y="143496"/>
                  <a:pt x="248770" y="143496"/>
                </a:cubicBezTo>
                <a:close/>
                <a:moveTo>
                  <a:pt x="367833" y="114921"/>
                </a:moveTo>
                <a:cubicBezTo>
                  <a:pt x="359927" y="114921"/>
                  <a:pt x="353545" y="121303"/>
                  <a:pt x="353545" y="129209"/>
                </a:cubicBezTo>
                <a:cubicBezTo>
                  <a:pt x="353545" y="137114"/>
                  <a:pt x="359927" y="143496"/>
                  <a:pt x="367833" y="143496"/>
                </a:cubicBezTo>
                <a:cubicBezTo>
                  <a:pt x="375738" y="143496"/>
                  <a:pt x="382120" y="137114"/>
                  <a:pt x="382120" y="129209"/>
                </a:cubicBezTo>
                <a:cubicBezTo>
                  <a:pt x="382120" y="121303"/>
                  <a:pt x="375738" y="114921"/>
                  <a:pt x="367833" y="114921"/>
                </a:cubicBezTo>
                <a:close/>
              </a:path>
            </a:pathLst>
          </a:custGeom>
          <a:solidFill>
            <a:schemeClr val="bg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 sz="2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500CB3B6-99E6-4546-90ED-2098A974A745}"/>
              </a:ext>
            </a:extLst>
          </p:cNvPr>
          <p:cNvSpPr txBox="1"/>
          <p:nvPr/>
        </p:nvSpPr>
        <p:spPr>
          <a:xfrm>
            <a:off x="1500383" y="4844520"/>
            <a:ext cx="5760000" cy="1010179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2400" dirty="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TCP/</a:t>
            </a:r>
            <a:r>
              <a:rPr kumimoji="1" lang="en-US" altLang="zh-CN" sz="2400" dirty="0" err="1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IP的實作：YouTube連結</a:t>
            </a:r>
            <a:endParaRPr kumimoji="1" lang="zh-CN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37BA894C-304A-48C3-8445-A0E42848C66B}"/>
              </a:ext>
            </a:extLst>
          </p:cNvPr>
          <p:cNvSpPr txBox="1"/>
          <p:nvPr/>
        </p:nvSpPr>
        <p:spPr>
          <a:xfrm>
            <a:off x="1500383" y="1500526"/>
            <a:ext cx="5760000" cy="10101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24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文獻與資源</a:t>
            </a:r>
            <a:endParaRPr kumimoji="1" lang="zh-CN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5248BFC9-CF45-4362-99DF-B63CA5AD830F}"/>
              </a:ext>
            </a:extLst>
          </p:cNvPr>
          <p:cNvSpPr txBox="1"/>
          <p:nvPr/>
        </p:nvSpPr>
        <p:spPr>
          <a:xfrm>
            <a:off x="822754" y="1617306"/>
            <a:ext cx="476250" cy="377952"/>
          </a:xfrm>
          <a:custGeom>
            <a:avLst/>
            <a:gdLst>
              <a:gd name="connsiteX0" fmla="*/ 476250 w 476250"/>
              <a:gd name="connsiteY0" fmla="*/ 0 h 377952"/>
              <a:gd name="connsiteX1" fmla="*/ 476250 w 476250"/>
              <a:gd name="connsiteY1" fmla="*/ 81725 h 377952"/>
              <a:gd name="connsiteX2" fmla="*/ 367570 w 476250"/>
              <a:gd name="connsiteY2" fmla="*/ 187452 h 377952"/>
              <a:gd name="connsiteX3" fmla="*/ 476250 w 476250"/>
              <a:gd name="connsiteY3" fmla="*/ 187452 h 377952"/>
              <a:gd name="connsiteX4" fmla="*/ 476250 w 476250"/>
              <a:gd name="connsiteY4" fmla="*/ 377952 h 377952"/>
              <a:gd name="connsiteX5" fmla="*/ 285750 w 476250"/>
              <a:gd name="connsiteY5" fmla="*/ 377952 h 377952"/>
              <a:gd name="connsiteX6" fmla="*/ 285750 w 476250"/>
              <a:gd name="connsiteY6" fmla="*/ 187452 h 377952"/>
              <a:gd name="connsiteX7" fmla="*/ 476250 w 476250"/>
              <a:gd name="connsiteY7" fmla="*/ 0 h 377952"/>
              <a:gd name="connsiteX8" fmla="*/ 190500 w 476250"/>
              <a:gd name="connsiteY8" fmla="*/ 0 h 377952"/>
              <a:gd name="connsiteX9" fmla="*/ 190500 w 476250"/>
              <a:gd name="connsiteY9" fmla="*/ 81725 h 377952"/>
              <a:gd name="connsiteX10" fmla="*/ 81820 w 476250"/>
              <a:gd name="connsiteY10" fmla="*/ 187452 h 377952"/>
              <a:gd name="connsiteX11" fmla="*/ 190500 w 476250"/>
              <a:gd name="connsiteY11" fmla="*/ 187452 h 377952"/>
              <a:gd name="connsiteX12" fmla="*/ 190500 w 476250"/>
              <a:gd name="connsiteY12" fmla="*/ 377952 h 377952"/>
              <a:gd name="connsiteX13" fmla="*/ 0 w 476250"/>
              <a:gd name="connsiteY13" fmla="*/ 377952 h 377952"/>
              <a:gd name="connsiteX14" fmla="*/ 0 w 476250"/>
              <a:gd name="connsiteY14" fmla="*/ 187452 h 377952"/>
              <a:gd name="connsiteX15" fmla="*/ 190500 w 476250"/>
              <a:gd name="connsiteY15" fmla="*/ 0 h 377952"/>
            </a:gdLst>
            <a:ahLst/>
            <a:cxnLst/>
            <a:rect l="l" t="t" r="r" b="b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1"/>
          </a:solidFill>
          <a:ln w="605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 sz="2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8" name="图片">
            <a:extLst>
              <a:ext uri="{FF2B5EF4-FFF2-40B4-BE49-F238E27FC236}">
                <a16:creationId xmlns:a16="http://schemas.microsoft.com/office/drawing/2014/main" id="{DC3F7443-ABB5-4E83-9F70-B81B228379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8179724" y="1917700"/>
            <a:ext cx="3604951" cy="3429000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337299F8-D068-4BF5-BCE9-F6882A71F8B6}"/>
              </a:ext>
            </a:extLst>
          </p:cNvPr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40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參考文獻</a:t>
            </a:r>
            <a:endParaRPr kumimoji="1" lang="zh-CN" altLang="en-US" sz="2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B226D61-C4D9-4AAA-ADED-D054A795C8DA}"/>
              </a:ext>
            </a:extLst>
          </p:cNvPr>
          <p:cNvGrpSpPr/>
          <p:nvPr/>
        </p:nvGrpSpPr>
        <p:grpSpPr>
          <a:xfrm>
            <a:off x="176249" y="421530"/>
            <a:ext cx="484151" cy="458011"/>
            <a:chOff x="176249" y="421530"/>
            <a:chExt cx="484151" cy="458011"/>
          </a:xfrm>
        </p:grpSpPr>
        <p:sp>
          <p:nvSpPr>
            <p:cNvPr id="21" name="标题 1">
              <a:extLst>
                <a:ext uri="{FF2B5EF4-FFF2-40B4-BE49-F238E27FC236}">
                  <a16:creationId xmlns:a16="http://schemas.microsoft.com/office/drawing/2014/main" id="{5F3AB08D-CAA6-4C0B-A76C-6051B3DE3983}"/>
                </a:ext>
              </a:extLst>
            </p:cNvPr>
            <p:cNvSpPr txBox="1"/>
            <p:nvPr/>
          </p:nvSpPr>
          <p:spPr>
            <a:xfrm>
              <a:off x="287184" y="506325"/>
              <a:ext cx="373216" cy="373216"/>
            </a:xfrm>
            <a:prstGeom prst="round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 sz="2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2" name="标题 1">
              <a:extLst>
                <a:ext uri="{FF2B5EF4-FFF2-40B4-BE49-F238E27FC236}">
                  <a16:creationId xmlns:a16="http://schemas.microsoft.com/office/drawing/2014/main" id="{6A1ADEF1-72E8-4716-A131-3FE5C92201AC}"/>
                </a:ext>
              </a:extLst>
            </p:cNvPr>
            <p:cNvSpPr txBox="1"/>
            <p:nvPr/>
          </p:nvSpPr>
          <p:spPr>
            <a:xfrm>
              <a:off x="176249" y="421530"/>
              <a:ext cx="251319" cy="251319"/>
            </a:xfrm>
            <a:prstGeom prst="round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 sz="2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48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">
            <a:extLst>
              <a:ext uri="{FF2B5EF4-FFF2-40B4-BE49-F238E27FC236}">
                <a16:creationId xmlns:a16="http://schemas.microsoft.com/office/drawing/2014/main" id="{A9833CAD-E4B8-4D12-B9E2-08BA485197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595" r="595"/>
          <a:stretch>
            <a:fillRect/>
          </a:stretch>
        </p:blipFill>
        <p:spPr>
          <a:xfrm>
            <a:off x="0" y="-28574"/>
            <a:ext cx="12192000" cy="6915149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ln cap="sq">
            <a:noFill/>
          </a:ln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F5737607-6682-48F7-9620-A2AE46FAF50E}"/>
              </a:ext>
            </a:extLst>
          </p:cNvPr>
          <p:cNvSpPr txBox="1"/>
          <p:nvPr/>
        </p:nvSpPr>
        <p:spPr>
          <a:xfrm>
            <a:off x="619380" y="2859273"/>
            <a:ext cx="5950081" cy="2259994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3000" dirty="0" err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封面頁</a:t>
            </a:r>
            <a:endParaRPr kumimoji="1" lang="zh-CN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FF5960C-0267-48C2-AFD8-32AB5FE98129}"/>
              </a:ext>
            </a:extLst>
          </p:cNvPr>
          <p:cNvSpPr txBox="1"/>
          <p:nvPr/>
        </p:nvSpPr>
        <p:spPr>
          <a:xfrm>
            <a:off x="638883" y="5320389"/>
            <a:ext cx="455021" cy="455021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图片">
            <a:extLst>
              <a:ext uri="{FF2B5EF4-FFF2-40B4-BE49-F238E27FC236}">
                <a16:creationId xmlns:a16="http://schemas.microsoft.com/office/drawing/2014/main" id="{CF994B1D-9029-4B88-AD74-815CA89254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707884" y="5392438"/>
            <a:ext cx="317019" cy="310923"/>
          </a:xfrm>
          <a:prstGeom prst="rect">
            <a:avLst/>
          </a:prstGeom>
          <a:noFill/>
          <a:ln cap="sq">
            <a:noFill/>
          </a:ln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873E120-89D1-4C2E-AA29-F3F361BF79B6}"/>
              </a:ext>
            </a:extLst>
          </p:cNvPr>
          <p:cNvSpPr txBox="1"/>
          <p:nvPr/>
        </p:nvSpPr>
        <p:spPr>
          <a:xfrm>
            <a:off x="619380" y="-528848"/>
            <a:ext cx="2930028" cy="3626638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91440" tIns="45720" rIns="91440" bIns="45720" rtlCol="0" anchor="b"/>
          <a:lstStyle/>
          <a:p>
            <a:pPr algn="l">
              <a:lnSpc>
                <a:spcPct val="130000"/>
              </a:lnSpc>
            </a:pPr>
            <a:r>
              <a:rPr kumimoji="1" lang="en-US" altLang="zh-CN" sz="9600" b="1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01</a:t>
            </a:r>
            <a:endParaRPr kumimoji="1" lang="zh-CN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474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84DE47B-67B7-4DA7-9658-A0ED49BFA34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723C02-E1B3-472D-B8CB-832075F5C81D}"/>
              </a:ext>
            </a:extLst>
          </p:cNvPr>
          <p:cNvSpPr txBox="1"/>
          <p:nvPr/>
        </p:nvSpPr>
        <p:spPr>
          <a:xfrm flipH="1">
            <a:off x="-48000" y="3809439"/>
            <a:ext cx="12240000" cy="3060000"/>
          </a:xfrm>
          <a:prstGeom prst="round1Rect">
            <a:avLst>
              <a:gd name="adj" fmla="val 22649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8C9A974-8115-40D6-8E83-D6ADE2617CB0}"/>
              </a:ext>
            </a:extLst>
          </p:cNvPr>
          <p:cNvSpPr txBox="1"/>
          <p:nvPr/>
        </p:nvSpPr>
        <p:spPr>
          <a:xfrm>
            <a:off x="1044306" y="4580587"/>
            <a:ext cx="10090688" cy="137607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2800" dirty="0" err="1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標題與日期</a:t>
            </a:r>
            <a:endParaRPr kumimoji="1" lang="zh-CN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6258108-71B0-493F-A68A-F71C70134E51}"/>
              </a:ext>
            </a:extLst>
          </p:cNvPr>
          <p:cNvSpPr txBox="1"/>
          <p:nvPr/>
        </p:nvSpPr>
        <p:spPr>
          <a:xfrm>
            <a:off x="1840134" y="3542906"/>
            <a:ext cx="648000" cy="648000"/>
          </a:xfrm>
          <a:prstGeom prst="ellipse">
            <a:avLst/>
          </a:prstGeom>
          <a:solidFill>
            <a:schemeClr val="bg1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00000"/>
              </a:lnSpc>
            </a:pP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45F50B6-61C2-4C3A-8D02-4D642F2FE41C}"/>
              </a:ext>
            </a:extLst>
          </p:cNvPr>
          <p:cNvSpPr txBox="1"/>
          <p:nvPr/>
        </p:nvSpPr>
        <p:spPr>
          <a:xfrm>
            <a:off x="1813614" y="3636719"/>
            <a:ext cx="698500" cy="461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2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POSans B"/>
              </a:rPr>
              <a:t>1.</a:t>
            </a: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ABDAB74-6351-4B18-84B7-22A7F4D40497}"/>
              </a:ext>
            </a:extLst>
          </p:cNvPr>
          <p:cNvSpPr txBox="1"/>
          <p:nvPr/>
        </p:nvSpPr>
        <p:spPr>
          <a:xfrm>
            <a:off x="1167412" y="2370022"/>
            <a:ext cx="1993444" cy="134050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30000"/>
              </a:lnSpc>
            </a:pPr>
            <a:r>
              <a:rPr kumimoji="1" lang="en-US" altLang="zh-CN" sz="2400" dirty="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撲克21點遊戲</a:t>
            </a:r>
            <a:endParaRPr kumimoji="1" lang="zh-CN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1921C222-ED3A-4DB8-8713-54CB2EF73FE2}"/>
              </a:ext>
            </a:extLst>
          </p:cNvPr>
          <p:cNvSpPr txBox="1"/>
          <p:nvPr/>
        </p:nvSpPr>
        <p:spPr>
          <a:xfrm>
            <a:off x="4634113" y="3511007"/>
            <a:ext cx="648000" cy="648000"/>
          </a:xfrm>
          <a:prstGeom prst="ellipse">
            <a:avLst/>
          </a:prstGeom>
          <a:solidFill>
            <a:schemeClr val="bg1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00000"/>
              </a:lnSpc>
            </a:pP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F01DB6AA-9774-4D36-9BD5-B85FD843220D}"/>
              </a:ext>
            </a:extLst>
          </p:cNvPr>
          <p:cNvSpPr txBox="1"/>
          <p:nvPr/>
        </p:nvSpPr>
        <p:spPr>
          <a:xfrm>
            <a:off x="4607593" y="3604820"/>
            <a:ext cx="698500" cy="461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24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POSans B"/>
              </a:rPr>
              <a:t>2.</a:t>
            </a:r>
            <a:endParaRPr kumimoji="1" lang="zh-CN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F2EE6881-870D-4919-BF27-30A81F8AD7BE}"/>
              </a:ext>
            </a:extLst>
          </p:cNvPr>
          <p:cNvSpPr txBox="1"/>
          <p:nvPr/>
        </p:nvSpPr>
        <p:spPr>
          <a:xfrm>
            <a:off x="3961391" y="2338123"/>
            <a:ext cx="1993444" cy="134050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30000"/>
              </a:lnSpc>
            </a:pPr>
            <a:r>
              <a:rPr kumimoji="1" lang="en-US" altLang="zh-CN" sz="2000" dirty="0" err="1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駱家輝、林潤承</a:t>
            </a:r>
            <a:endParaRPr kumimoji="1" lang="zh-CN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9556883F-FE29-449C-A136-8DC98138F6DD}"/>
              </a:ext>
            </a:extLst>
          </p:cNvPr>
          <p:cNvSpPr txBox="1"/>
          <p:nvPr/>
        </p:nvSpPr>
        <p:spPr>
          <a:xfrm>
            <a:off x="7709523" y="3469097"/>
            <a:ext cx="648000" cy="648000"/>
          </a:xfrm>
          <a:prstGeom prst="ellipse">
            <a:avLst/>
          </a:prstGeom>
          <a:solidFill>
            <a:schemeClr val="bg1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00000"/>
              </a:lnSpc>
            </a:pP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90B484CB-35D9-4BB2-848A-C98E10E2BB30}"/>
              </a:ext>
            </a:extLst>
          </p:cNvPr>
          <p:cNvSpPr txBox="1"/>
          <p:nvPr/>
        </p:nvSpPr>
        <p:spPr>
          <a:xfrm>
            <a:off x="7683003" y="3562910"/>
            <a:ext cx="698500" cy="461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24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POSans B"/>
              </a:rPr>
              <a:t>3.</a:t>
            </a:r>
            <a:endParaRPr kumimoji="1" lang="zh-CN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96A6DC28-D5DD-4DC8-9085-F57726EBD7A0}"/>
              </a:ext>
            </a:extLst>
          </p:cNvPr>
          <p:cNvSpPr txBox="1"/>
          <p:nvPr/>
        </p:nvSpPr>
        <p:spPr>
          <a:xfrm>
            <a:off x="7036801" y="2296213"/>
            <a:ext cx="1993444" cy="134050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30000"/>
              </a:lnSpc>
            </a:pPr>
            <a:r>
              <a:rPr kumimoji="1" lang="en-US" altLang="zh-CN" sz="2000" dirty="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2025/6/16</a:t>
            </a:r>
            <a:endParaRPr kumimoji="1" lang="zh-CN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D7734615-4474-4EF8-AE73-D4CD97415C1F}"/>
              </a:ext>
            </a:extLst>
          </p:cNvPr>
          <p:cNvSpPr txBox="1"/>
          <p:nvPr/>
        </p:nvSpPr>
        <p:spPr>
          <a:xfrm>
            <a:off x="9703866" y="2309716"/>
            <a:ext cx="1993444" cy="134050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30000"/>
              </a:lnSpc>
            </a:pPr>
            <a:r>
              <a:rPr kumimoji="1" lang="en-US" altLang="zh-CN" sz="2000" dirty="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C# </a:t>
            </a:r>
            <a:r>
              <a:rPr kumimoji="1" lang="en-US" altLang="zh-CN" sz="2000" dirty="0" err="1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程式設計專題報告</a:t>
            </a:r>
            <a:endParaRPr kumimoji="1" lang="zh-CN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E875AE80-4447-4731-B8E1-4B6B73856BB7}"/>
              </a:ext>
            </a:extLst>
          </p:cNvPr>
          <p:cNvSpPr txBox="1"/>
          <p:nvPr/>
        </p:nvSpPr>
        <p:spPr>
          <a:xfrm>
            <a:off x="10376588" y="3482600"/>
            <a:ext cx="648000" cy="648000"/>
          </a:xfrm>
          <a:prstGeom prst="ellipse">
            <a:avLst/>
          </a:prstGeom>
          <a:solidFill>
            <a:schemeClr val="bg1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00000"/>
              </a:lnSpc>
            </a:pP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28C77F4C-EC4E-4028-B806-4254B720C9CD}"/>
              </a:ext>
            </a:extLst>
          </p:cNvPr>
          <p:cNvSpPr txBox="1"/>
          <p:nvPr/>
        </p:nvSpPr>
        <p:spPr>
          <a:xfrm>
            <a:off x="10350068" y="3576413"/>
            <a:ext cx="698500" cy="461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24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POSans B"/>
              </a:rPr>
              <a:t>4.</a:t>
            </a:r>
            <a:endParaRPr kumimoji="1" lang="zh-CN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1EF1F542-EC0F-4DD3-BCE2-76CF7B350F44}"/>
              </a:ext>
            </a:extLst>
          </p:cNvPr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36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標題與組員資訊</a:t>
            </a:r>
            <a:endParaRPr kumimoji="1" lang="zh-CN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C73FDCB5-AF69-47D2-B691-F3D0F8021894}"/>
              </a:ext>
            </a:extLst>
          </p:cNvPr>
          <p:cNvGrpSpPr/>
          <p:nvPr/>
        </p:nvGrpSpPr>
        <p:grpSpPr>
          <a:xfrm>
            <a:off x="176249" y="421530"/>
            <a:ext cx="484151" cy="458011"/>
            <a:chOff x="176249" y="421530"/>
            <a:chExt cx="484151" cy="458011"/>
          </a:xfrm>
        </p:grpSpPr>
        <p:sp>
          <p:nvSpPr>
            <p:cNvPr id="24" name="标题 1">
              <a:extLst>
                <a:ext uri="{FF2B5EF4-FFF2-40B4-BE49-F238E27FC236}">
                  <a16:creationId xmlns:a16="http://schemas.microsoft.com/office/drawing/2014/main" id="{AB10ABF2-3CC2-400F-833B-0FE7BB36B146}"/>
                </a:ext>
              </a:extLst>
            </p:cNvPr>
            <p:cNvSpPr txBox="1"/>
            <p:nvPr/>
          </p:nvSpPr>
          <p:spPr>
            <a:xfrm>
              <a:off x="287184" y="506325"/>
              <a:ext cx="373216" cy="373216"/>
            </a:xfrm>
            <a:prstGeom prst="round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5" name="标题 1">
              <a:extLst>
                <a:ext uri="{FF2B5EF4-FFF2-40B4-BE49-F238E27FC236}">
                  <a16:creationId xmlns:a16="http://schemas.microsoft.com/office/drawing/2014/main" id="{9BCA1A07-5A36-4EA2-9039-322AEA932FEE}"/>
                </a:ext>
              </a:extLst>
            </p:cNvPr>
            <p:cNvSpPr txBox="1"/>
            <p:nvPr/>
          </p:nvSpPr>
          <p:spPr>
            <a:xfrm>
              <a:off x="176249" y="421530"/>
              <a:ext cx="251319" cy="251319"/>
            </a:xfrm>
            <a:prstGeom prst="round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446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">
            <a:extLst>
              <a:ext uri="{FF2B5EF4-FFF2-40B4-BE49-F238E27FC236}">
                <a16:creationId xmlns:a16="http://schemas.microsoft.com/office/drawing/2014/main" id="{3C1FB157-61BA-48D1-B7B1-36A53960FD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595" r="595"/>
          <a:stretch>
            <a:fillRect/>
          </a:stretch>
        </p:blipFill>
        <p:spPr>
          <a:xfrm>
            <a:off x="0" y="-28574"/>
            <a:ext cx="12192000" cy="6915149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ln cap="sq">
            <a:noFill/>
          </a:ln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8952E400-536A-47CD-BF75-BEEA685849AD}"/>
              </a:ext>
            </a:extLst>
          </p:cNvPr>
          <p:cNvSpPr txBox="1"/>
          <p:nvPr/>
        </p:nvSpPr>
        <p:spPr>
          <a:xfrm>
            <a:off x="619380" y="2859273"/>
            <a:ext cx="5950081" cy="2259994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3000" dirty="0" err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緒論</a:t>
            </a:r>
            <a:endParaRPr kumimoji="1" lang="zh-CN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6A6D9388-D7DE-44A2-8209-8925C691AA61}"/>
              </a:ext>
            </a:extLst>
          </p:cNvPr>
          <p:cNvSpPr txBox="1"/>
          <p:nvPr/>
        </p:nvSpPr>
        <p:spPr>
          <a:xfrm>
            <a:off x="638883" y="5320389"/>
            <a:ext cx="455021" cy="455021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" name="图片">
            <a:extLst>
              <a:ext uri="{FF2B5EF4-FFF2-40B4-BE49-F238E27FC236}">
                <a16:creationId xmlns:a16="http://schemas.microsoft.com/office/drawing/2014/main" id="{A8706CF8-02D9-4781-988D-390911CEC0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707884" y="5392438"/>
            <a:ext cx="317019" cy="310923"/>
          </a:xfrm>
          <a:prstGeom prst="rect">
            <a:avLst/>
          </a:prstGeom>
          <a:noFill/>
          <a:ln cap="sq">
            <a:noFill/>
          </a:ln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7E085CE3-689B-47AC-8C9B-71E05C37ED3C}"/>
              </a:ext>
            </a:extLst>
          </p:cNvPr>
          <p:cNvSpPr txBox="1"/>
          <p:nvPr/>
        </p:nvSpPr>
        <p:spPr>
          <a:xfrm>
            <a:off x="638883" y="-721354"/>
            <a:ext cx="2930028" cy="3626638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91440" tIns="45720" rIns="91440" bIns="45720" rtlCol="0" anchor="b"/>
          <a:lstStyle/>
          <a:p>
            <a:pPr algn="l">
              <a:lnSpc>
                <a:spcPct val="130000"/>
              </a:lnSpc>
            </a:pPr>
            <a:r>
              <a:rPr kumimoji="1" lang="en-US" altLang="zh-CN" sz="9600" b="1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02</a:t>
            </a:r>
            <a:endParaRPr kumimoji="1" lang="zh-CN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241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B1DDD-612F-4F9D-9B52-49649A79A7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D3CB89F-15E3-4216-9E3F-FE6BD1A432B9}"/>
              </a:ext>
            </a:extLst>
          </p:cNvPr>
          <p:cNvSpPr txBox="1"/>
          <p:nvPr/>
        </p:nvSpPr>
        <p:spPr>
          <a:xfrm>
            <a:off x="872400" y="2395516"/>
            <a:ext cx="4384221" cy="3382984"/>
          </a:xfrm>
          <a:prstGeom prst="roundRect">
            <a:avLst>
              <a:gd name="adj" fmla="val 7804"/>
            </a:avLst>
          </a:prstGeom>
          <a:solidFill>
            <a:schemeClr val="bg1"/>
          </a:solidFill>
          <a:ln w="6350" cap="flat">
            <a:solidFill>
              <a:schemeClr val="accent1">
                <a:lumMod val="40000"/>
                <a:lumOff val="60000"/>
              </a:schemeClr>
            </a:solidFill>
            <a:miter/>
          </a:ln>
          <a:effectLst>
            <a:outerShdw blurRad="317500" dist="127000" dir="2700000" algn="tl" rotWithShape="0">
              <a:schemeClr val="accent1">
                <a:alpha val="1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33212A5-E6D1-443D-B6A3-E9DD5D832122}"/>
              </a:ext>
            </a:extLst>
          </p:cNvPr>
          <p:cNvSpPr txBox="1"/>
          <p:nvPr/>
        </p:nvSpPr>
        <p:spPr>
          <a:xfrm>
            <a:off x="1567039" y="2799395"/>
            <a:ext cx="504000" cy="50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zh-CN" sz="2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POSans L"/>
              </a:rPr>
              <a:t> </a:t>
            </a: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D9EA91D-6003-47E7-9BE5-0E68B1DD4327}"/>
              </a:ext>
            </a:extLst>
          </p:cNvPr>
          <p:cNvSpPr txBox="1"/>
          <p:nvPr/>
        </p:nvSpPr>
        <p:spPr>
          <a:xfrm>
            <a:off x="1217250" y="2856842"/>
            <a:ext cx="863600" cy="756554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4800" b="1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POSans B"/>
              </a:rPr>
              <a:t>01</a:t>
            </a:r>
            <a:endParaRPr kumimoji="1" lang="zh-CN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5E6A5C8-8568-4871-9E7B-1A87ED8F49C3}"/>
              </a:ext>
            </a:extLst>
          </p:cNvPr>
          <p:cNvSpPr txBox="1"/>
          <p:nvPr/>
        </p:nvSpPr>
        <p:spPr>
          <a:xfrm>
            <a:off x="1203304" y="3657534"/>
            <a:ext cx="3722413" cy="194703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dirty="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撲克21點遊戲的流行性及其在教育與娛樂中的應用</a:t>
            </a:r>
            <a:endParaRPr kumimoji="1" lang="zh-CN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3718180-15EE-472D-80B0-0609D7DF58A3}"/>
              </a:ext>
            </a:extLst>
          </p:cNvPr>
          <p:cNvSpPr txBox="1"/>
          <p:nvPr/>
        </p:nvSpPr>
        <p:spPr>
          <a:xfrm>
            <a:off x="6871879" y="2395516"/>
            <a:ext cx="4384221" cy="3388400"/>
          </a:xfrm>
          <a:prstGeom prst="roundRect">
            <a:avLst>
              <a:gd name="adj" fmla="val 7804"/>
            </a:avLst>
          </a:prstGeom>
          <a:solidFill>
            <a:schemeClr val="bg1"/>
          </a:solidFill>
          <a:ln w="6350" cap="flat">
            <a:solidFill>
              <a:schemeClr val="accent1">
                <a:lumMod val="40000"/>
                <a:lumOff val="60000"/>
              </a:schemeClr>
            </a:solidFill>
            <a:miter/>
          </a:ln>
          <a:effectLst>
            <a:outerShdw blurRad="317500" dist="127000" dir="2700000" algn="tl" rotWithShape="0">
              <a:schemeClr val="accent1">
                <a:alpha val="1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558D365-F614-441A-9E3F-DAD48F4F889A}"/>
              </a:ext>
            </a:extLst>
          </p:cNvPr>
          <p:cNvSpPr txBox="1"/>
          <p:nvPr/>
        </p:nvSpPr>
        <p:spPr>
          <a:xfrm>
            <a:off x="7566518" y="2799395"/>
            <a:ext cx="504000" cy="50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zh-CN" sz="2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POSans L"/>
              </a:rPr>
              <a:t> </a:t>
            </a: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F8547315-6D77-4FEB-8C69-5CB7C8B51D54}"/>
              </a:ext>
            </a:extLst>
          </p:cNvPr>
          <p:cNvSpPr txBox="1"/>
          <p:nvPr/>
        </p:nvSpPr>
        <p:spPr>
          <a:xfrm>
            <a:off x="7216729" y="2856842"/>
            <a:ext cx="863600" cy="756554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4800" b="1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POSans B"/>
              </a:rPr>
              <a:t>02</a:t>
            </a:r>
            <a:endParaRPr kumimoji="1" lang="zh-CN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1F46885-C38E-464A-9D85-2B082A8DF41E}"/>
              </a:ext>
            </a:extLst>
          </p:cNvPr>
          <p:cNvSpPr txBox="1"/>
          <p:nvPr/>
        </p:nvSpPr>
        <p:spPr>
          <a:xfrm>
            <a:off x="7221833" y="3657534"/>
            <a:ext cx="3684313" cy="194703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背後需求：提升程式設計能力及遊戲開發經驗</a:t>
            </a: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455D424-E8EA-4961-A402-AB9FCF56C6F1}"/>
              </a:ext>
            </a:extLst>
          </p:cNvPr>
          <p:cNvSpPr txBox="1"/>
          <p:nvPr/>
        </p:nvSpPr>
        <p:spPr>
          <a:xfrm>
            <a:off x="5708600" y="3720919"/>
            <a:ext cx="787500" cy="756000"/>
          </a:xfrm>
          <a:prstGeom prst="rightArrow">
            <a:avLst>
              <a:gd name="adj1" fmla="val 64800"/>
              <a:gd name="adj2" fmla="val 36770"/>
            </a:avLst>
          </a:prstGeom>
          <a:gradFill>
            <a:gsLst>
              <a:gs pos="10000">
                <a:schemeClr val="bg1">
                  <a:alpha val="0"/>
                </a:schemeClr>
              </a:gs>
              <a:gs pos="90000">
                <a:schemeClr val="accent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5DBA628-6495-4024-AE43-6BA9024A7986}"/>
              </a:ext>
            </a:extLst>
          </p:cNvPr>
          <p:cNvSpPr txBox="1"/>
          <p:nvPr/>
        </p:nvSpPr>
        <p:spPr>
          <a:xfrm>
            <a:off x="1002800" y="1510174"/>
            <a:ext cx="10262600" cy="7075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20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背景說明</a:t>
            </a: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C3B0DDD-57FD-44BF-A4CB-98FC6FD8E94C}"/>
              </a:ext>
            </a:extLst>
          </p:cNvPr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3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研究背景與動機</a:t>
            </a: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1DD1225-CC7C-4691-98BF-B625F1FD9E75}"/>
              </a:ext>
            </a:extLst>
          </p:cNvPr>
          <p:cNvGrpSpPr/>
          <p:nvPr/>
        </p:nvGrpSpPr>
        <p:grpSpPr>
          <a:xfrm>
            <a:off x="176249" y="421530"/>
            <a:ext cx="484151" cy="458011"/>
            <a:chOff x="176249" y="421530"/>
            <a:chExt cx="484151" cy="458011"/>
          </a:xfrm>
        </p:grpSpPr>
        <p:sp>
          <p:nvSpPr>
            <p:cNvPr id="15" name="标题 1">
              <a:extLst>
                <a:ext uri="{FF2B5EF4-FFF2-40B4-BE49-F238E27FC236}">
                  <a16:creationId xmlns:a16="http://schemas.microsoft.com/office/drawing/2014/main" id="{6DBF0945-D781-4C93-B761-AE81BD77FB85}"/>
                </a:ext>
              </a:extLst>
            </p:cNvPr>
            <p:cNvSpPr txBox="1"/>
            <p:nvPr/>
          </p:nvSpPr>
          <p:spPr>
            <a:xfrm>
              <a:off x="287184" y="506325"/>
              <a:ext cx="373216" cy="373216"/>
            </a:xfrm>
            <a:prstGeom prst="round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 sz="24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" name="标题 1">
              <a:extLst>
                <a:ext uri="{FF2B5EF4-FFF2-40B4-BE49-F238E27FC236}">
                  <a16:creationId xmlns:a16="http://schemas.microsoft.com/office/drawing/2014/main" id="{4A73B5FF-3E44-4033-96C1-AF7FD14F2B16}"/>
                </a:ext>
              </a:extLst>
            </p:cNvPr>
            <p:cNvSpPr txBox="1"/>
            <p:nvPr/>
          </p:nvSpPr>
          <p:spPr>
            <a:xfrm>
              <a:off x="176249" y="421530"/>
              <a:ext cx="251319" cy="251319"/>
            </a:xfrm>
            <a:prstGeom prst="round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 sz="24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922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A8E7B-C5FE-4F9A-A7AE-C3F562ED03AE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90223AA-CC6A-42DC-9F7C-28BC858B6C43}"/>
              </a:ext>
            </a:extLst>
          </p:cNvPr>
          <p:cNvSpPr txBox="1"/>
          <p:nvPr/>
        </p:nvSpPr>
        <p:spPr>
          <a:xfrm>
            <a:off x="958987" y="2720696"/>
            <a:ext cx="1021080" cy="1021080"/>
          </a:xfrm>
          <a:prstGeom prst="ellipse">
            <a:avLst/>
          </a:prstGeom>
          <a:solidFill>
            <a:schemeClr val="bg1"/>
          </a:solidFill>
          <a:ln w="44450" cap="sq">
            <a:solidFill>
              <a:schemeClr val="accent1"/>
            </a:solidFill>
            <a:miter/>
          </a:ln>
          <a:effectLst>
            <a:outerShdw blurRad="190500" dist="63500" dir="2700000" sx="102000" sy="102000" algn="tl" rotWithShape="0">
              <a:schemeClr val="accent1">
                <a:alpha val="1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C857428-0FD9-4E86-B9FF-075C977CF66D}"/>
              </a:ext>
            </a:extLst>
          </p:cNvPr>
          <p:cNvSpPr txBox="1"/>
          <p:nvPr/>
        </p:nvSpPr>
        <p:spPr>
          <a:xfrm>
            <a:off x="1265011" y="3026720"/>
            <a:ext cx="409032" cy="409032"/>
          </a:xfrm>
          <a:custGeom>
            <a:avLst/>
            <a:gdLst>
              <a:gd name="connsiteX0" fmla="*/ 438553 w 720000"/>
              <a:gd name="connsiteY0" fmla="*/ 189601 h 720000"/>
              <a:gd name="connsiteX1" fmla="*/ 373556 w 720000"/>
              <a:gd name="connsiteY1" fmla="*/ 216451 h 720000"/>
              <a:gd name="connsiteX2" fmla="*/ 232180 w 720000"/>
              <a:gd name="connsiteY2" fmla="*/ 357827 h 720000"/>
              <a:gd name="connsiteX3" fmla="*/ 191861 w 720000"/>
              <a:gd name="connsiteY3" fmla="*/ 528226 h 720000"/>
              <a:gd name="connsiteX4" fmla="*/ 362260 w 720000"/>
              <a:gd name="connsiteY4" fmla="*/ 487907 h 720000"/>
              <a:gd name="connsiteX5" fmla="*/ 503636 w 720000"/>
              <a:gd name="connsiteY5" fmla="*/ 346444 h 720000"/>
              <a:gd name="connsiteX6" fmla="*/ 503636 w 720000"/>
              <a:gd name="connsiteY6" fmla="*/ 216365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537524 w 720000"/>
              <a:gd name="connsiteY9" fmla="*/ 182476 h 720000"/>
              <a:gd name="connsiteX10" fmla="*/ 537524 w 720000"/>
              <a:gd name="connsiteY10" fmla="*/ 380420 h 720000"/>
              <a:gd name="connsiteX11" fmla="*/ 396149 w 720000"/>
              <a:gd name="connsiteY11" fmla="*/ 521796 h 720000"/>
              <a:gd name="connsiteX12" fmla="*/ 141637 w 720000"/>
              <a:gd name="connsiteY12" fmla="*/ 578364 h 720000"/>
              <a:gd name="connsiteX13" fmla="*/ 198205 w 720000"/>
              <a:gd name="connsiteY13" fmla="*/ 323852 h 720000"/>
              <a:gd name="connsiteX14" fmla="*/ 339581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47965 h 720000"/>
              <a:gd name="connsiteX17" fmla="*/ 47965 w 720000"/>
              <a:gd name="connsiteY17" fmla="*/ 120000 h 720000"/>
              <a:gd name="connsiteX18" fmla="*/ 47965 w 720000"/>
              <a:gd name="connsiteY18" fmla="*/ 600000 h 720000"/>
              <a:gd name="connsiteX19" fmla="*/ 120000 w 720000"/>
              <a:gd name="connsiteY19" fmla="*/ 672035 h 720000"/>
              <a:gd name="connsiteX20" fmla="*/ 600000 w 720000"/>
              <a:gd name="connsiteY20" fmla="*/ 672035 h 720000"/>
              <a:gd name="connsiteX21" fmla="*/ 672035 w 720000"/>
              <a:gd name="connsiteY21" fmla="*/ 600000 h 720000"/>
              <a:gd name="connsiteX22" fmla="*/ 672035 w 720000"/>
              <a:gd name="connsiteY22" fmla="*/ 120000 h 720000"/>
              <a:gd name="connsiteX23" fmla="*/ 600000 w 720000"/>
              <a:gd name="connsiteY23" fmla="*/ 47965 h 720000"/>
              <a:gd name="connsiteX24" fmla="*/ 120000 w 720000"/>
              <a:gd name="connsiteY24" fmla="*/ 0 h 720000"/>
              <a:gd name="connsiteX25" fmla="*/ 600000 w 720000"/>
              <a:gd name="connsiteY25" fmla="*/ 0 h 720000"/>
              <a:gd name="connsiteX26" fmla="*/ 720000 w 720000"/>
              <a:gd name="connsiteY26" fmla="*/ 120000 h 720000"/>
              <a:gd name="connsiteX27" fmla="*/ 720000 w 720000"/>
              <a:gd name="connsiteY27" fmla="*/ 600000 h 720000"/>
              <a:gd name="connsiteX28" fmla="*/ 600000 w 720000"/>
              <a:gd name="connsiteY28" fmla="*/ 720000 h 720000"/>
              <a:gd name="connsiteX29" fmla="*/ 120000 w 720000"/>
              <a:gd name="connsiteY29" fmla="*/ 720000 h 720000"/>
              <a:gd name="connsiteX30" fmla="*/ 0 w 720000"/>
              <a:gd name="connsiteY30" fmla="*/ 600000 h 720000"/>
              <a:gd name="connsiteX31" fmla="*/ 0 w 720000"/>
              <a:gd name="connsiteY31" fmla="*/ 120000 h 720000"/>
              <a:gd name="connsiteX32" fmla="*/ 120000 w 720000"/>
              <a:gd name="connsiteY32" fmla="*/ 0 h 720000"/>
            </a:gdLst>
            <a:ahLst/>
            <a:cxnLst/>
            <a:rect l="l" t="t" r="r" b="b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271D7D-2A3A-4CCC-B99F-C52E8949451F}"/>
              </a:ext>
            </a:extLst>
          </p:cNvPr>
          <p:cNvSpPr txBox="1"/>
          <p:nvPr/>
        </p:nvSpPr>
        <p:spPr>
          <a:xfrm>
            <a:off x="2180634" y="2720696"/>
            <a:ext cx="4800011" cy="4227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20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目的說明</a:t>
            </a: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5ECB226-177D-4E39-B0DB-24F32BCB7550}"/>
              </a:ext>
            </a:extLst>
          </p:cNvPr>
          <p:cNvSpPr txBox="1"/>
          <p:nvPr/>
        </p:nvSpPr>
        <p:spPr>
          <a:xfrm>
            <a:off x="2180634" y="3245942"/>
            <a:ext cx="4800011" cy="133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開發一個完整的撲克21點遊戲，並實現</a:t>
            </a:r>
            <a:r>
              <a:rPr kumimoji="1" lang="zh-CN" altLang="en-US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"/>
              </a:rPr>
              <a:t>跨電腦的多人游玩</a:t>
            </a:r>
            <a:endParaRPr kumimoji="1" lang="zh-CN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A7CD9F0-B7DC-4796-A7CF-7B842C539CE9}"/>
              </a:ext>
            </a:extLst>
          </p:cNvPr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3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研究目的</a:t>
            </a:r>
            <a:endParaRPr kumimoji="1" lang="zh-CN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19E5A00-1909-40DA-8FB4-7CC20A4D1D9F}"/>
              </a:ext>
            </a:extLst>
          </p:cNvPr>
          <p:cNvGrpSpPr/>
          <p:nvPr/>
        </p:nvGrpSpPr>
        <p:grpSpPr>
          <a:xfrm>
            <a:off x="176249" y="421530"/>
            <a:ext cx="484151" cy="458011"/>
            <a:chOff x="176249" y="421530"/>
            <a:chExt cx="484151" cy="458011"/>
          </a:xfrm>
        </p:grpSpPr>
        <p:sp>
          <p:nvSpPr>
            <p:cNvPr id="10" name="标题 1">
              <a:extLst>
                <a:ext uri="{FF2B5EF4-FFF2-40B4-BE49-F238E27FC236}">
                  <a16:creationId xmlns:a16="http://schemas.microsoft.com/office/drawing/2014/main" id="{7D11ED98-4FC1-4C71-8989-8070745F643E}"/>
                </a:ext>
              </a:extLst>
            </p:cNvPr>
            <p:cNvSpPr txBox="1"/>
            <p:nvPr/>
          </p:nvSpPr>
          <p:spPr>
            <a:xfrm>
              <a:off x="287184" y="506325"/>
              <a:ext cx="373216" cy="373216"/>
            </a:xfrm>
            <a:prstGeom prst="round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 sz="24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标题 1">
              <a:extLst>
                <a:ext uri="{FF2B5EF4-FFF2-40B4-BE49-F238E27FC236}">
                  <a16:creationId xmlns:a16="http://schemas.microsoft.com/office/drawing/2014/main" id="{0B2D5C74-AAC2-4491-BACE-D1039B872EF4}"/>
                </a:ext>
              </a:extLst>
            </p:cNvPr>
            <p:cNvSpPr txBox="1"/>
            <p:nvPr/>
          </p:nvSpPr>
          <p:spPr>
            <a:xfrm>
              <a:off x="176249" y="421530"/>
              <a:ext cx="251319" cy="251319"/>
            </a:xfrm>
            <a:prstGeom prst="round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 sz="24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45EA3-F060-48FF-AAD3-C08D89927DD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sz="20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FEE18EE-B3CD-4717-BC06-568E6ED47F98}"/>
              </a:ext>
            </a:extLst>
          </p:cNvPr>
          <p:cNvSpPr txBox="1"/>
          <p:nvPr/>
        </p:nvSpPr>
        <p:spPr>
          <a:xfrm>
            <a:off x="660400" y="1292200"/>
            <a:ext cx="5146675" cy="46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sz="20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图片">
            <a:extLst>
              <a:ext uri="{FF2B5EF4-FFF2-40B4-BE49-F238E27FC236}">
                <a16:creationId xmlns:a16="http://schemas.microsoft.com/office/drawing/2014/main" id="{94E32BA7-79F0-419E-8C64-0B2E267577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5513" t="519" r="9678" b="519"/>
          <a:stretch>
            <a:fillRect/>
          </a:stretch>
        </p:blipFill>
        <p:spPr>
          <a:xfrm>
            <a:off x="6118900" y="1292200"/>
            <a:ext cx="5400000" cy="4680000"/>
          </a:xfrm>
          <a:custGeom>
            <a:avLst/>
            <a:gdLst/>
            <a:ahLst/>
            <a:cxnLst/>
            <a:rect l="l" t="t" r="r" b="b"/>
            <a:pathLst>
              <a:path w="5400000" h="4680000">
                <a:moveTo>
                  <a:pt x="0" y="0"/>
                </a:moveTo>
                <a:lnTo>
                  <a:pt x="5400000" y="0"/>
                </a:lnTo>
                <a:lnTo>
                  <a:pt x="5400000" y="4680000"/>
                </a:lnTo>
                <a:lnTo>
                  <a:pt x="0" y="4680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C3901093-21EB-4E22-8302-333150190F59}"/>
              </a:ext>
            </a:extLst>
          </p:cNvPr>
          <p:cNvSpPr txBox="1"/>
          <p:nvPr/>
        </p:nvSpPr>
        <p:spPr>
          <a:xfrm>
            <a:off x="1073736" y="3095811"/>
            <a:ext cx="4320000" cy="26669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marL="84138" lvl="1"/>
            <a:r>
              <a:rPr lang="zh-CN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多人游戲問題：採用的是 </a:t>
            </a:r>
            <a:r>
              <a:rPr lang="en-US" altLang="zh-CN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Windows </a:t>
            </a:r>
            <a:r>
              <a:rPr lang="zh-CN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CN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Named Pipe</a:t>
            </a:r>
            <a:r>
              <a:rPr lang="zh-CN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機制，也就是透過 </a:t>
            </a:r>
            <a:r>
              <a:rPr lang="en-US" altLang="zh-CN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.NET </a:t>
            </a:r>
            <a:r>
              <a:rPr lang="zh-CN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提供的。因此只實現同機對戰。</a:t>
            </a:r>
            <a:endParaRPr lang="en-US" altLang="zh-CN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4138" lvl="1"/>
            <a:r>
              <a:rPr lang="zh-CN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專案結合遇到：結合不完整，造成</a:t>
            </a:r>
            <a:r>
              <a:rPr lang="en-US" altLang="zh-CN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CN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電腦模式出現問題。</a:t>
            </a:r>
            <a:endParaRPr lang="en-US" altLang="zh-CN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ADE3EF8-609D-4027-B495-73CC2FDCEE4B}"/>
              </a:ext>
            </a:extLst>
          </p:cNvPr>
          <p:cNvSpPr txBox="1"/>
          <p:nvPr/>
        </p:nvSpPr>
        <p:spPr>
          <a:xfrm rot="10800000" flipH="1" flipV="1">
            <a:off x="1073736" y="1554529"/>
            <a:ext cx="720430" cy="571733"/>
          </a:xfrm>
          <a:custGeom>
            <a:avLst/>
            <a:gdLst>
              <a:gd name="connsiteX0" fmla="*/ 270000 w 675000"/>
              <a:gd name="connsiteY0" fmla="*/ 535680 h 535680"/>
              <a:gd name="connsiteX1" fmla="*/ 0 w 675000"/>
              <a:gd name="connsiteY1" fmla="*/ 535680 h 535680"/>
              <a:gd name="connsiteX2" fmla="*/ 0 w 675000"/>
              <a:gd name="connsiteY2" fmla="*/ 265680 h 535680"/>
              <a:gd name="connsiteX3" fmla="*/ 270000 w 675000"/>
              <a:gd name="connsiteY3" fmla="*/ 0 h 535680"/>
              <a:gd name="connsiteX4" fmla="*/ 270000 w 675000"/>
              <a:gd name="connsiteY4" fmla="*/ 115830 h 535680"/>
              <a:gd name="connsiteX5" fmla="*/ 115965 w 675000"/>
              <a:gd name="connsiteY5" fmla="*/ 265680 h 535680"/>
              <a:gd name="connsiteX6" fmla="*/ 270000 w 675000"/>
              <a:gd name="connsiteY6" fmla="*/ 265680 h 535680"/>
              <a:gd name="connsiteX7" fmla="*/ 675000 w 675000"/>
              <a:gd name="connsiteY7" fmla="*/ 535680 h 535680"/>
              <a:gd name="connsiteX8" fmla="*/ 405000 w 675000"/>
              <a:gd name="connsiteY8" fmla="*/ 535680 h 535680"/>
              <a:gd name="connsiteX9" fmla="*/ 405000 w 675000"/>
              <a:gd name="connsiteY9" fmla="*/ 265680 h 535680"/>
              <a:gd name="connsiteX10" fmla="*/ 675000 w 675000"/>
              <a:gd name="connsiteY10" fmla="*/ 0 h 535680"/>
              <a:gd name="connsiteX11" fmla="*/ 675000 w 675000"/>
              <a:gd name="connsiteY11" fmla="*/ 115830 h 535680"/>
              <a:gd name="connsiteX12" fmla="*/ 520965 w 675000"/>
              <a:gd name="connsiteY12" fmla="*/ 265680 h 535680"/>
              <a:gd name="connsiteX13" fmla="*/ 675000 w 675000"/>
              <a:gd name="connsiteY13" fmla="*/ 265680 h 535680"/>
            </a:gdLst>
            <a:ahLst/>
            <a:cxnLst/>
            <a:rect l="l" t="t" r="r" b="b"/>
            <a:pathLst>
              <a:path w="675000" h="535680">
                <a:moveTo>
                  <a:pt x="270000" y="535680"/>
                </a:moveTo>
                <a:lnTo>
                  <a:pt x="0" y="535680"/>
                </a:lnTo>
                <a:lnTo>
                  <a:pt x="0" y="265680"/>
                </a:lnTo>
                <a:cubicBezTo>
                  <a:pt x="2360" y="118253"/>
                  <a:pt x="122554" y="-19"/>
                  <a:pt x="270000" y="0"/>
                </a:cubicBezTo>
                <a:lnTo>
                  <a:pt x="270000" y="115830"/>
                </a:lnTo>
                <a:cubicBezTo>
                  <a:pt x="186566" y="115871"/>
                  <a:pt x="118303" y="182278"/>
                  <a:pt x="115965" y="265680"/>
                </a:cubicBezTo>
                <a:lnTo>
                  <a:pt x="270000" y="265680"/>
                </a:lnTo>
                <a:close/>
                <a:moveTo>
                  <a:pt x="675000" y="535680"/>
                </a:moveTo>
                <a:lnTo>
                  <a:pt x="405000" y="535680"/>
                </a:lnTo>
                <a:lnTo>
                  <a:pt x="405000" y="265680"/>
                </a:lnTo>
                <a:cubicBezTo>
                  <a:pt x="407360" y="118253"/>
                  <a:pt x="527554" y="-19"/>
                  <a:pt x="675000" y="0"/>
                </a:cubicBezTo>
                <a:lnTo>
                  <a:pt x="675000" y="115830"/>
                </a:lnTo>
                <a:cubicBezTo>
                  <a:pt x="591566" y="115871"/>
                  <a:pt x="523303" y="182278"/>
                  <a:pt x="520965" y="265680"/>
                </a:cubicBezTo>
                <a:lnTo>
                  <a:pt x="675000" y="2656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8578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 sz="20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1DB8667-7DF8-45EE-81F6-4A3F5CCA7A40}"/>
              </a:ext>
            </a:extLst>
          </p:cNvPr>
          <p:cNvSpPr txBox="1"/>
          <p:nvPr/>
        </p:nvSpPr>
        <p:spPr>
          <a:xfrm>
            <a:off x="1079500" y="2314611"/>
            <a:ext cx="3660800" cy="5971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b"/>
          <a:lstStyle/>
          <a:p>
            <a:pPr algn="l">
              <a:lnSpc>
                <a:spcPct val="130000"/>
              </a:lnSpc>
            </a:pPr>
            <a:r>
              <a:rPr kumimoji="1" lang="en-US" altLang="zh-CN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問題說明</a:t>
            </a:r>
            <a:endParaRPr kumimoji="1" lang="zh-CN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31728C9-57E8-44DF-8A86-7A6B338DE038}"/>
              </a:ext>
            </a:extLst>
          </p:cNvPr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32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問題陳述</a:t>
            </a:r>
            <a:endParaRPr kumimoji="1" lang="zh-CN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E6A64086-1484-4EBB-899D-E34C9AF0D368}"/>
              </a:ext>
            </a:extLst>
          </p:cNvPr>
          <p:cNvGrpSpPr/>
          <p:nvPr/>
        </p:nvGrpSpPr>
        <p:grpSpPr>
          <a:xfrm>
            <a:off x="176249" y="421530"/>
            <a:ext cx="484151" cy="458011"/>
            <a:chOff x="176249" y="421530"/>
            <a:chExt cx="484151" cy="458011"/>
          </a:xfrm>
        </p:grpSpPr>
        <p:sp>
          <p:nvSpPr>
            <p:cNvPr id="10" name="标题 1">
              <a:extLst>
                <a:ext uri="{FF2B5EF4-FFF2-40B4-BE49-F238E27FC236}">
                  <a16:creationId xmlns:a16="http://schemas.microsoft.com/office/drawing/2014/main" id="{D260A540-C976-4599-9FB3-D8C0CD6EE344}"/>
                </a:ext>
              </a:extLst>
            </p:cNvPr>
            <p:cNvSpPr txBox="1"/>
            <p:nvPr/>
          </p:nvSpPr>
          <p:spPr>
            <a:xfrm>
              <a:off x="287184" y="506325"/>
              <a:ext cx="373216" cy="373216"/>
            </a:xfrm>
            <a:prstGeom prst="round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 sz="20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标题 1">
              <a:extLst>
                <a:ext uri="{FF2B5EF4-FFF2-40B4-BE49-F238E27FC236}">
                  <a16:creationId xmlns:a16="http://schemas.microsoft.com/office/drawing/2014/main" id="{A247741C-9702-4086-B87B-5CAEFCE60A95}"/>
                </a:ext>
              </a:extLst>
            </p:cNvPr>
            <p:cNvSpPr txBox="1"/>
            <p:nvPr/>
          </p:nvSpPr>
          <p:spPr>
            <a:xfrm>
              <a:off x="176249" y="421530"/>
              <a:ext cx="251319" cy="251319"/>
            </a:xfrm>
            <a:prstGeom prst="round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 sz="20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57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>
            <a:extLst>
              <a:ext uri="{FF2B5EF4-FFF2-40B4-BE49-F238E27FC236}">
                <a16:creationId xmlns:a16="http://schemas.microsoft.com/office/drawing/2014/main" id="{0E001057-4303-4BFE-B2E2-D917F32B67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595" r="595"/>
          <a:stretch>
            <a:fillRect/>
          </a:stretch>
        </p:blipFill>
        <p:spPr>
          <a:xfrm>
            <a:off x="0" y="-28574"/>
            <a:ext cx="12192000" cy="6915149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ln cap="sq">
            <a:noFill/>
          </a:ln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64C6E264-057B-437E-ADB0-965D15C19D32}"/>
              </a:ext>
            </a:extLst>
          </p:cNvPr>
          <p:cNvSpPr txBox="1"/>
          <p:nvPr/>
        </p:nvSpPr>
        <p:spPr>
          <a:xfrm>
            <a:off x="619380" y="2859273"/>
            <a:ext cx="5950081" cy="2259994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30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系統設計</a:t>
            </a: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2840A70-F249-4621-B0E7-2E47B7B5B7EB}"/>
              </a:ext>
            </a:extLst>
          </p:cNvPr>
          <p:cNvSpPr txBox="1"/>
          <p:nvPr/>
        </p:nvSpPr>
        <p:spPr>
          <a:xfrm>
            <a:off x="638883" y="5320389"/>
            <a:ext cx="455021" cy="455021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图片">
            <a:extLst>
              <a:ext uri="{FF2B5EF4-FFF2-40B4-BE49-F238E27FC236}">
                <a16:creationId xmlns:a16="http://schemas.microsoft.com/office/drawing/2014/main" id="{6778DD98-4CE2-4C55-869B-929D0444ED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707884" y="5392438"/>
            <a:ext cx="317019" cy="310923"/>
          </a:xfrm>
          <a:prstGeom prst="rect">
            <a:avLst/>
          </a:prstGeom>
          <a:noFill/>
          <a:ln cap="sq">
            <a:noFill/>
          </a:ln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E35B1026-4CA3-4C29-8646-75B96822DD6F}"/>
              </a:ext>
            </a:extLst>
          </p:cNvPr>
          <p:cNvSpPr txBox="1"/>
          <p:nvPr/>
        </p:nvSpPr>
        <p:spPr>
          <a:xfrm>
            <a:off x="638883" y="-721354"/>
            <a:ext cx="2930028" cy="3626638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91440" tIns="45720" rIns="91440" bIns="45720" rtlCol="0" anchor="b"/>
          <a:lstStyle/>
          <a:p>
            <a:pPr algn="l">
              <a:lnSpc>
                <a:spcPct val="130000"/>
              </a:lnSpc>
            </a:pPr>
            <a:r>
              <a:rPr kumimoji="1" lang="en-US" altLang="zh-CN" sz="9600" b="1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-bold"/>
              </a:rPr>
              <a:t>03</a:t>
            </a:r>
            <a:endParaRPr kumimoji="1" lang="zh-CN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602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341</Words>
  <Application>Microsoft Office PowerPoint</Application>
  <PresentationFormat>寬螢幕</PresentationFormat>
  <Paragraphs>91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標楷體</vt:lpstr>
      <vt:lpstr>Arial</vt:lpstr>
      <vt:lpstr>Calibri</vt:lpstr>
      <vt:lpstr>Calibri Light</vt:lpstr>
      <vt:lpstr>Office 佈景主題</vt:lpstr>
      <vt:lpstr>撲克21點游戲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登入界面與主菜單</vt:lpstr>
      <vt:lpstr>VS電腦的部分</vt:lpstr>
      <vt:lpstr>PowerPoint 簡報</vt:lpstr>
      <vt:lpstr>PowerPoint 簡報</vt:lpstr>
      <vt:lpstr>PowerPoint 簡報</vt:lpstr>
      <vt:lpstr>PowerPoint 簡報</vt:lpstr>
      <vt:lpstr>結論與未來工作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撲克21點游戲</dc:title>
  <dc:creator>427</dc:creator>
  <cp:lastModifiedBy>the decapitator</cp:lastModifiedBy>
  <cp:revision>18</cp:revision>
  <dcterms:created xsi:type="dcterms:W3CDTF">2025-06-10T08:50:12Z</dcterms:created>
  <dcterms:modified xsi:type="dcterms:W3CDTF">2025-06-16T04:34:52Z</dcterms:modified>
</cp:coreProperties>
</file>