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61" r:id="rId3"/>
    <p:sldId id="262" r:id="rId4"/>
    <p:sldId id="357" r:id="rId5"/>
    <p:sldId id="359" r:id="rId6"/>
    <p:sldId id="343" r:id="rId7"/>
    <p:sldId id="358" r:id="rId8"/>
    <p:sldId id="363" r:id="rId9"/>
    <p:sldId id="360" r:id="rId10"/>
    <p:sldId id="361" r:id="rId11"/>
    <p:sldId id="364" r:id="rId12"/>
    <p:sldId id="366" r:id="rId13"/>
    <p:sldId id="373" r:id="rId14"/>
    <p:sldId id="365" r:id="rId15"/>
    <p:sldId id="362" r:id="rId16"/>
    <p:sldId id="368" r:id="rId17"/>
    <p:sldId id="367" r:id="rId18"/>
    <p:sldId id="369" r:id="rId19"/>
    <p:sldId id="370" r:id="rId20"/>
    <p:sldId id="371" r:id="rId21"/>
    <p:sldId id="372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Roboto" panose="020B0604020202020204" charset="0"/>
      <p:regular r:id="rId29"/>
      <p:bold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Roboto Condensed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586F71-8FAD-4D0F-980C-8F670C2A8307}">
  <a:tblStyle styleId="{A0586F71-8FAD-4D0F-980C-8F670C2A83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47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44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96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55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66823" y="1090800"/>
            <a:ext cx="608714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 de Temperatura - Estufa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ATUAÇÃO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1FFB60-EF8D-4C5F-A98B-DFD3E327C29C}"/>
              </a:ext>
            </a:extLst>
          </p:cNvPr>
          <p:cNvPicPr/>
          <p:nvPr/>
        </p:nvPicPr>
        <p:blipFill rotWithShape="1">
          <a:blip r:embed="rId3"/>
          <a:srcRect l="26520" t="22920" r="11098" b="16619"/>
          <a:stretch/>
        </p:blipFill>
        <p:spPr bwMode="auto">
          <a:xfrm>
            <a:off x="1871980" y="1693910"/>
            <a:ext cx="5400040" cy="2942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Google Shape;271;p18">
            <a:extLst>
              <a:ext uri="{FF2B5EF4-FFF2-40B4-BE49-F238E27FC236}">
                <a16:creationId xmlns:a16="http://schemas.microsoft.com/office/drawing/2014/main" id="{53D998E6-1C00-4A1A-AB33-61F7040BCDF8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6DF55975-93E0-428E-9CB1-F4D893DADF6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3;p18">
              <a:extLst>
                <a:ext uri="{FF2B5EF4-FFF2-40B4-BE49-F238E27FC236}">
                  <a16:creationId xmlns:a16="http://schemas.microsoft.com/office/drawing/2014/main" id="{32E63B7F-0AE7-4426-8488-9A156F5EE67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;p18">
              <a:extLst>
                <a:ext uri="{FF2B5EF4-FFF2-40B4-BE49-F238E27FC236}">
                  <a16:creationId xmlns:a16="http://schemas.microsoft.com/office/drawing/2014/main" id="{3A70AB1B-2A5D-4CB3-BE87-F99EC647F8D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;p18">
              <a:extLst>
                <a:ext uri="{FF2B5EF4-FFF2-40B4-BE49-F238E27FC236}">
                  <a16:creationId xmlns:a16="http://schemas.microsoft.com/office/drawing/2014/main" id="{1EB76ADC-23B6-49F3-9D8C-7B63E8236C9E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6;p18">
              <a:extLst>
                <a:ext uri="{FF2B5EF4-FFF2-40B4-BE49-F238E27FC236}">
                  <a16:creationId xmlns:a16="http://schemas.microsoft.com/office/drawing/2014/main" id="{AD99E16E-3AC7-446A-9ED4-428C059E9DAA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7;p18">
              <a:extLst>
                <a:ext uri="{FF2B5EF4-FFF2-40B4-BE49-F238E27FC236}">
                  <a16:creationId xmlns:a16="http://schemas.microsoft.com/office/drawing/2014/main" id="{ECC79BBF-3A0B-4E5B-B731-D7AD23E5E6E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;p18">
              <a:extLst>
                <a:ext uri="{FF2B5EF4-FFF2-40B4-BE49-F238E27FC236}">
                  <a16:creationId xmlns:a16="http://schemas.microsoft.com/office/drawing/2014/main" id="{BB98035E-834D-4ECF-BAE7-570FCA1FB7D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545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EAA27-86D4-4AB9-A0F6-09996654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ELETRÔNICA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07F525-49EC-4617-A412-F587BB2ACB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E49B24-CE58-4CFD-BADE-78367AD1EBA8}"/>
              </a:ext>
            </a:extLst>
          </p:cNvPr>
          <p:cNvPicPr/>
          <p:nvPr/>
        </p:nvPicPr>
        <p:blipFill rotWithShape="1">
          <a:blip r:embed="rId2"/>
          <a:srcRect l="53974" t="15612" r="18380" b="7641"/>
          <a:stretch/>
        </p:blipFill>
        <p:spPr bwMode="auto">
          <a:xfrm rot="5400000">
            <a:off x="4885700" y="866857"/>
            <a:ext cx="2717611" cy="4354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6307F7-3296-430F-BECA-DCCC3E57A47D}"/>
              </a:ext>
            </a:extLst>
          </p:cNvPr>
          <p:cNvPicPr/>
          <p:nvPr/>
        </p:nvPicPr>
        <p:blipFill rotWithShape="1">
          <a:blip r:embed="rId3"/>
          <a:srcRect l="39687" t="32647" r="34847" b="16176"/>
          <a:stretch/>
        </p:blipFill>
        <p:spPr bwMode="auto">
          <a:xfrm>
            <a:off x="722488" y="1359950"/>
            <a:ext cx="2689151" cy="3592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oogle Shape;271;p18">
            <a:extLst>
              <a:ext uri="{FF2B5EF4-FFF2-40B4-BE49-F238E27FC236}">
                <a16:creationId xmlns:a16="http://schemas.microsoft.com/office/drawing/2014/main" id="{15535351-4DBF-49C3-BB5D-0374E968AF56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8" name="Google Shape;272;p18">
              <a:extLst>
                <a:ext uri="{FF2B5EF4-FFF2-40B4-BE49-F238E27FC236}">
                  <a16:creationId xmlns:a16="http://schemas.microsoft.com/office/drawing/2014/main" id="{5528D704-EA01-4F70-A054-49485F079A5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;p18">
              <a:extLst>
                <a:ext uri="{FF2B5EF4-FFF2-40B4-BE49-F238E27FC236}">
                  <a16:creationId xmlns:a16="http://schemas.microsoft.com/office/drawing/2014/main" id="{E700B39F-F046-4CD1-9574-A56F71F095F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;p18">
              <a:extLst>
                <a:ext uri="{FF2B5EF4-FFF2-40B4-BE49-F238E27FC236}">
                  <a16:creationId xmlns:a16="http://schemas.microsoft.com/office/drawing/2014/main" id="{B393D698-7DCE-4E20-8272-25BDB5C0AA4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;p18">
              <a:extLst>
                <a:ext uri="{FF2B5EF4-FFF2-40B4-BE49-F238E27FC236}">
                  <a16:creationId xmlns:a16="http://schemas.microsoft.com/office/drawing/2014/main" id="{1071D51B-2C94-4F78-8E81-19EE3DA6D03F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6;p18">
              <a:extLst>
                <a:ext uri="{FF2B5EF4-FFF2-40B4-BE49-F238E27FC236}">
                  <a16:creationId xmlns:a16="http://schemas.microsoft.com/office/drawing/2014/main" id="{B19FDB61-41DE-4529-9AF0-18CF12BC17E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;p18">
              <a:extLst>
                <a:ext uri="{FF2B5EF4-FFF2-40B4-BE49-F238E27FC236}">
                  <a16:creationId xmlns:a16="http://schemas.microsoft.com/office/drawing/2014/main" id="{1A30F9C0-6401-466F-A9AC-61C9DD14F29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8;p18">
              <a:extLst>
                <a:ext uri="{FF2B5EF4-FFF2-40B4-BE49-F238E27FC236}">
                  <a16:creationId xmlns:a16="http://schemas.microsoft.com/office/drawing/2014/main" id="{C87CA4BB-0362-4B79-B2DC-2DC615C7566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90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E331-872C-460D-AC17-DC618108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EM MALHA ABERTA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3D895-1EA5-4BED-9850-60770FA8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5556" y="1734288"/>
            <a:ext cx="2364888" cy="2517423"/>
          </a:xfrm>
        </p:spPr>
        <p:txBody>
          <a:bodyPr/>
          <a:lstStyle/>
          <a:p>
            <a:r>
              <a:rPr lang="pt-BR" sz="1200" dirty="0"/>
              <a:t>Descrição do teste: </a:t>
            </a:r>
          </a:p>
          <a:p>
            <a:pPr marL="76200" indent="0" algn="just">
              <a:buNone/>
            </a:pPr>
            <a:r>
              <a:rPr lang="pt-BR" sz="1200" dirty="0"/>
              <a:t>Ligando o sistema com o cooler a uma velocidade de 20% da capacidade total, após estabilização da temperatura aplica-se um degrau , e a velocidade passa a ser 60%, espera-se novamente a temperatura estabilizar.</a:t>
            </a:r>
            <a:endParaRPr lang="en-US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666812-ACBF-4498-9F39-3A020B7530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9C10C4-B3E1-4D2D-93CA-4D2670CE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"/>
          <a:stretch/>
        </p:blipFill>
        <p:spPr>
          <a:xfrm>
            <a:off x="234577" y="1866836"/>
            <a:ext cx="5633853" cy="2252328"/>
          </a:xfrm>
          <a:prstGeom prst="rect">
            <a:avLst/>
          </a:prstGeom>
        </p:spPr>
      </p:pic>
      <p:grpSp>
        <p:nvGrpSpPr>
          <p:cNvPr id="6" name="Google Shape;271;p18">
            <a:extLst>
              <a:ext uri="{FF2B5EF4-FFF2-40B4-BE49-F238E27FC236}">
                <a16:creationId xmlns:a16="http://schemas.microsoft.com/office/drawing/2014/main" id="{79E66338-BF37-45E8-BF08-3EECDAED92EA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7" name="Google Shape;272;p18">
              <a:extLst>
                <a:ext uri="{FF2B5EF4-FFF2-40B4-BE49-F238E27FC236}">
                  <a16:creationId xmlns:a16="http://schemas.microsoft.com/office/drawing/2014/main" id="{F9E3B6AE-95A4-4CEC-9594-E617D5594DD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3;p18">
              <a:extLst>
                <a:ext uri="{FF2B5EF4-FFF2-40B4-BE49-F238E27FC236}">
                  <a16:creationId xmlns:a16="http://schemas.microsoft.com/office/drawing/2014/main" id="{FCD67F4E-38A3-4CA5-B73D-76DEC076DF5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;p18">
              <a:extLst>
                <a:ext uri="{FF2B5EF4-FFF2-40B4-BE49-F238E27FC236}">
                  <a16:creationId xmlns:a16="http://schemas.microsoft.com/office/drawing/2014/main" id="{238850DE-1A95-42EA-9476-84BFAD99513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;p18">
              <a:extLst>
                <a:ext uri="{FF2B5EF4-FFF2-40B4-BE49-F238E27FC236}">
                  <a16:creationId xmlns:a16="http://schemas.microsoft.com/office/drawing/2014/main" id="{886C227C-F83D-4A89-82DA-94A03793ECD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6;p18">
              <a:extLst>
                <a:ext uri="{FF2B5EF4-FFF2-40B4-BE49-F238E27FC236}">
                  <a16:creationId xmlns:a16="http://schemas.microsoft.com/office/drawing/2014/main" id="{50F30B42-3EAA-4F01-BD63-1594DE28E4E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;p18">
              <a:extLst>
                <a:ext uri="{FF2B5EF4-FFF2-40B4-BE49-F238E27FC236}">
                  <a16:creationId xmlns:a16="http://schemas.microsoft.com/office/drawing/2014/main" id="{004A50F3-A846-46D8-8D0B-6A9A4811948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8;p18">
              <a:extLst>
                <a:ext uri="{FF2B5EF4-FFF2-40B4-BE49-F238E27FC236}">
                  <a16:creationId xmlns:a16="http://schemas.microsoft.com/office/drawing/2014/main" id="{4303FE31-CA4F-4A2E-BE4C-541750F0D9F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59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E331-872C-460D-AC17-DC618108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EM MALHA ABERTA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666812-ACBF-4498-9F39-3A020B7530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oogle Shape;271;p18">
            <a:extLst>
              <a:ext uri="{FF2B5EF4-FFF2-40B4-BE49-F238E27FC236}">
                <a16:creationId xmlns:a16="http://schemas.microsoft.com/office/drawing/2014/main" id="{79E66338-BF37-45E8-BF08-3EECDAED92EA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7" name="Google Shape;272;p18">
              <a:extLst>
                <a:ext uri="{FF2B5EF4-FFF2-40B4-BE49-F238E27FC236}">
                  <a16:creationId xmlns:a16="http://schemas.microsoft.com/office/drawing/2014/main" id="{F9E3B6AE-95A4-4CEC-9594-E617D5594DD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3;p18">
              <a:extLst>
                <a:ext uri="{FF2B5EF4-FFF2-40B4-BE49-F238E27FC236}">
                  <a16:creationId xmlns:a16="http://schemas.microsoft.com/office/drawing/2014/main" id="{FCD67F4E-38A3-4CA5-B73D-76DEC076DF5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;p18">
              <a:extLst>
                <a:ext uri="{FF2B5EF4-FFF2-40B4-BE49-F238E27FC236}">
                  <a16:creationId xmlns:a16="http://schemas.microsoft.com/office/drawing/2014/main" id="{238850DE-1A95-42EA-9476-84BFAD99513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;p18">
              <a:extLst>
                <a:ext uri="{FF2B5EF4-FFF2-40B4-BE49-F238E27FC236}">
                  <a16:creationId xmlns:a16="http://schemas.microsoft.com/office/drawing/2014/main" id="{886C227C-F83D-4A89-82DA-94A03793ECD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6;p18">
              <a:extLst>
                <a:ext uri="{FF2B5EF4-FFF2-40B4-BE49-F238E27FC236}">
                  <a16:creationId xmlns:a16="http://schemas.microsoft.com/office/drawing/2014/main" id="{50F30B42-3EAA-4F01-BD63-1594DE28E4E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;p18">
              <a:extLst>
                <a:ext uri="{FF2B5EF4-FFF2-40B4-BE49-F238E27FC236}">
                  <a16:creationId xmlns:a16="http://schemas.microsoft.com/office/drawing/2014/main" id="{004A50F3-A846-46D8-8D0B-6A9A4811948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8;p18">
              <a:extLst>
                <a:ext uri="{FF2B5EF4-FFF2-40B4-BE49-F238E27FC236}">
                  <a16:creationId xmlns:a16="http://schemas.microsoft.com/office/drawing/2014/main" id="{4303FE31-CA4F-4A2E-BE4C-541750F0D9F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53BD426-107D-443F-8780-196575B3C845}"/>
              </a:ext>
            </a:extLst>
          </p:cNvPr>
          <p:cNvGrpSpPr/>
          <p:nvPr/>
        </p:nvGrpSpPr>
        <p:grpSpPr>
          <a:xfrm>
            <a:off x="1503813" y="1399822"/>
            <a:ext cx="5880935" cy="3149046"/>
            <a:chOff x="1503813" y="1399822"/>
            <a:chExt cx="5880935" cy="3149046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157CDE0-6EA5-4AB4-92DC-E6B7D41FB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3202"/>
            <a:stretch/>
          </p:blipFill>
          <p:spPr>
            <a:xfrm>
              <a:off x="1503813" y="1399822"/>
              <a:ext cx="4084187" cy="3149046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2EDCA80-3F4B-4142-BD0D-23E2330B1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613"/>
            <a:stretch/>
          </p:blipFill>
          <p:spPr>
            <a:xfrm>
              <a:off x="5588000" y="1399822"/>
              <a:ext cx="1796748" cy="3149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10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26287-95EC-40C2-A6E0-A56045C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TEÓRICO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18DAC6BD-4F85-4334-8B3F-720079F2DD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327350"/>
                <a:ext cx="7787858" cy="3145500"/>
              </a:xfrm>
            </p:spPr>
            <p:txBody>
              <a:bodyPr/>
              <a:lstStyle/>
              <a:p>
                <a:pPr algn="just"/>
                <a:r>
                  <a:rPr lang="pt-BR" b="0" i="0" dirty="0">
                    <a:latin typeface="+mj-lt"/>
                  </a:rPr>
                  <a:t>A partir do teste em malha aberta, podemos  chegar  na seguinte função  trans</a:t>
                </a:r>
                <a:r>
                  <a:rPr lang="pt-BR" dirty="0">
                    <a:latin typeface="+mj-lt"/>
                  </a:rPr>
                  <a:t>ferência de primeira ordem.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−0.9736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18DAC6BD-4F85-4334-8B3F-720079F2D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327350"/>
                <a:ext cx="7787858" cy="3145500"/>
              </a:xfrm>
              <a:blipFill>
                <a:blip r:embed="rId2"/>
                <a:stretch>
                  <a:fillRect l="-157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81AEAF-5405-4F02-AE83-49D3D2BEF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6232FC79-5AAE-46C7-9BD2-D5193CF9FB60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070C2527-009D-4EE0-A281-46321666255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EA60D458-06D4-41B5-AFD2-AF6E97E9228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D37A68F9-B365-4D79-BD24-4457BCAFA3E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F15A7D29-C81E-4317-B1DB-6DC50964727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0D77E905-94B7-45C8-9890-9FA23DD2552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28D5E46B-2BF1-4186-845C-1DF438B3F4B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CB6462C5-A289-42C7-8A5B-C75A33DF079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769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1FAB-85BB-4A47-A6B0-BDFA9FA0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CONTROLADOR - SIMULINK/MATLAB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9EF851-D5C8-4D00-A622-8090C2D057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0E31D24C-2D03-497F-B26C-D53F9477DBF9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AEA5E4B4-3F32-44F0-AC9B-62BD7B6DB7D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665A9378-EE9B-4A5F-8020-B62B186A761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9B079B2B-D697-4B1D-ABA3-9FC09ACAE6F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3B33D8EF-EC50-4B7D-AED7-E9A8C4DCD96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6439CF2D-5589-4A13-86AC-97A24D9CD5F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42D1F8CD-84EA-45B9-81CD-7473E9E5ADD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BFDC323A-749D-49C1-A2D4-9010F054424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71;p18">
            <a:extLst>
              <a:ext uri="{FF2B5EF4-FFF2-40B4-BE49-F238E27FC236}">
                <a16:creationId xmlns:a16="http://schemas.microsoft.com/office/drawing/2014/main" id="{7749693B-33A5-4893-BD5A-459CB2C01303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14" name="Google Shape;272;p18">
              <a:extLst>
                <a:ext uri="{FF2B5EF4-FFF2-40B4-BE49-F238E27FC236}">
                  <a16:creationId xmlns:a16="http://schemas.microsoft.com/office/drawing/2014/main" id="{CE7B5F0D-A79D-43E6-BECB-9335A98FA8E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;p18">
              <a:extLst>
                <a:ext uri="{FF2B5EF4-FFF2-40B4-BE49-F238E27FC236}">
                  <a16:creationId xmlns:a16="http://schemas.microsoft.com/office/drawing/2014/main" id="{186CE4B8-0A0C-4CBC-A4A6-070AFD410F48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;p18">
              <a:extLst>
                <a:ext uri="{FF2B5EF4-FFF2-40B4-BE49-F238E27FC236}">
                  <a16:creationId xmlns:a16="http://schemas.microsoft.com/office/drawing/2014/main" id="{E17FB269-77ED-4C06-9324-B65C190C6B5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;p18">
              <a:extLst>
                <a:ext uri="{FF2B5EF4-FFF2-40B4-BE49-F238E27FC236}">
                  <a16:creationId xmlns:a16="http://schemas.microsoft.com/office/drawing/2014/main" id="{9B07F005-5992-4A2E-A2F6-6AD65B0627C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6;p18">
              <a:extLst>
                <a:ext uri="{FF2B5EF4-FFF2-40B4-BE49-F238E27FC236}">
                  <a16:creationId xmlns:a16="http://schemas.microsoft.com/office/drawing/2014/main" id="{323C7D85-F708-413B-8B6E-1139AA01C61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7;p18">
              <a:extLst>
                <a:ext uri="{FF2B5EF4-FFF2-40B4-BE49-F238E27FC236}">
                  <a16:creationId xmlns:a16="http://schemas.microsoft.com/office/drawing/2014/main" id="{E5D34E67-3EBF-4AB7-905E-D707147A4C9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8;p18">
              <a:extLst>
                <a:ext uri="{FF2B5EF4-FFF2-40B4-BE49-F238E27FC236}">
                  <a16:creationId xmlns:a16="http://schemas.microsoft.com/office/drawing/2014/main" id="{08F5467B-C008-43C7-B2EB-76256BB9706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AB265249-6F69-45C5-A2E7-A2B259A5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78" y="1352061"/>
            <a:ext cx="7495222" cy="36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0C4F-FDC0-4AE3-B940-DAC1622F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- MATLAB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3AD7D1-35E5-457B-BE8F-D18B201D8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FE211C0B-7F4D-4B03-8725-9BE872F96B98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3CA73A4A-74FC-417C-8DD6-031CEC9DCFF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1F037E3D-A705-4F78-938A-BD40E449ACA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70719DF2-B2E2-4B18-83CA-B01FC93A7CF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FAEF6B68-4BC0-4757-B651-73BF64A0138E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FB7771A5-97D4-462E-BF5F-BE31EC75EED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C2D30274-6BDE-4DD7-B35D-DA7B8C81884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FD1E8891-D7C9-4A8D-970C-219853FC5AA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09DAC045-0880-4184-B6E0-9BCADB5D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0" y="1429287"/>
            <a:ext cx="3118556" cy="35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0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B1F5E-9F71-49C9-A765-26E9E9E2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DISCRETIZAÇÃO DA LEI DE CONTROLE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73101-E249-4EF8-A16A-4D7E1DA242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47DE28CD-1A63-415E-980A-280F7529ADC0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B7467EDC-5CCA-4A27-99CF-8177BF6F9B8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2B1C40D6-2DB3-4144-86B5-E26A0510F97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9FBA4734-6FB6-4E15-AF94-7BFAADF979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CA4B265A-B798-4A53-A044-95184450943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8E3A34CC-E3CD-469A-A9AD-6BD22987325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0F543B71-029B-4C0D-A275-3A495DD09D21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62BA80EB-D973-4105-A734-06EC1C92411C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E5B69A8C-48DB-45F6-9952-DF5F0A55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03" b="13525"/>
          <a:stretch/>
        </p:blipFill>
        <p:spPr>
          <a:xfrm>
            <a:off x="600944" y="2571750"/>
            <a:ext cx="4114800" cy="9144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BF17CEB-2056-4985-B1F5-641881237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37" y="1408800"/>
            <a:ext cx="2568387" cy="3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7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B0E98-AE1E-44DD-978D-E5231BA2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LUGAR DAS RAÍZES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BBE06A-77A8-4F16-B9DA-7E0BAEF1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3867" y="392575"/>
            <a:ext cx="3601156" cy="2723072"/>
          </a:xfrm>
        </p:spPr>
        <p:txBody>
          <a:bodyPr/>
          <a:lstStyle/>
          <a:p>
            <a:r>
              <a:rPr lang="pt-BR" sz="1200" dirty="0"/>
              <a:t>Utilizado função </a:t>
            </a:r>
            <a:r>
              <a:rPr lang="pt-BR" sz="1200" dirty="0" err="1"/>
              <a:t>rltool</a:t>
            </a:r>
            <a:r>
              <a:rPr lang="pt-BR" sz="1200" dirty="0"/>
              <a:t>(G(s)) do </a:t>
            </a:r>
            <a:r>
              <a:rPr lang="pt-BR" sz="1200" dirty="0" err="1"/>
              <a:t>Matlab</a:t>
            </a:r>
            <a:r>
              <a:rPr lang="pt-BR" sz="1200" dirty="0"/>
              <a:t>.</a:t>
            </a:r>
            <a:endParaRPr lang="en-US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82626F-F1D7-48BE-A0C5-A9AC078E1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FF3BAED6-85EC-4975-9E54-0D639757A62A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909CB8A6-F0A0-4BDF-9DC8-7B6880DFF96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A05FE550-963D-4C1A-9FE3-8BDFD693DE8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DBA5E404-1137-43F5-8218-68FA54357F9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EAAB358E-4AB8-4C3F-9864-C8C46322C2CE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B07E9C0F-EE6E-426A-A3C5-650EE70F14B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6BC1FB30-1EDF-4C09-96F3-222FD52BDFE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C33231E3-2EFE-4671-94F4-45C756ED683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46691313-E8A2-41D2-BF0C-48E3F8B2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77" y="1417661"/>
            <a:ext cx="3401595" cy="36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8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EF111-36F9-4AF8-950E-A993DEE1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PID INDUSTRIAL- SATURAÇÃO 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497F0-9017-403D-BDDF-87CE1A6335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7325678C-5631-45CD-8424-F7D7672C7B33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94E8BCB4-0CD8-4D26-B31D-186D2794781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584EECBF-B67A-41E6-BF70-F24B9F23474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54268325-479E-435A-A0B8-5979DAB0355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63746AD4-690E-4FCD-BE20-3B70D3E5134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A67DF668-1845-40A3-A851-E2DF20907B4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345C2BC4-0DC0-4449-B0BA-9C0838FB951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018818A2-B62D-4D75-9158-4121CEA32F1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FB61AF5F-9A93-4A10-8B9E-F09ED0A1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" y="1818158"/>
            <a:ext cx="6238900" cy="2155256"/>
          </a:xfrm>
          <a:prstGeom prst="rect">
            <a:avLst/>
          </a:prstGeom>
        </p:spPr>
      </p:pic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365326EB-297F-4F76-8823-8A91C12F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8089" y="1633039"/>
            <a:ext cx="2590217" cy="2325255"/>
          </a:xfrm>
        </p:spPr>
        <p:txBody>
          <a:bodyPr/>
          <a:lstStyle/>
          <a:p>
            <a:pPr algn="just"/>
            <a:r>
              <a:rPr lang="pt-BR" sz="1200" dirty="0"/>
              <a:t>Utilizado a função </a:t>
            </a:r>
            <a:r>
              <a:rPr lang="pt-BR" sz="1200" dirty="0" err="1"/>
              <a:t>saturation</a:t>
            </a:r>
            <a:r>
              <a:rPr lang="pt-BR" sz="1200" dirty="0"/>
              <a:t> disponível no </a:t>
            </a:r>
            <a:r>
              <a:rPr lang="pt-BR" sz="1200" dirty="0" err="1"/>
              <a:t>Simulink</a:t>
            </a:r>
            <a:r>
              <a:rPr lang="pt-BR" sz="1200" dirty="0"/>
              <a:t>, para considerar a dinâmica do atuador em paralelo com </a:t>
            </a:r>
            <a:r>
              <a:rPr lang="pt-BR" sz="1200" dirty="0" err="1"/>
              <a:t>Anti-Windup</a:t>
            </a:r>
            <a:r>
              <a:rPr lang="pt-BR" sz="1200" dirty="0"/>
              <a:t> para fins de correção.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184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Sistema de Controle I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99336" y="1915196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 Orientador: Prof. Me. Daniel Miranda Cruz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 Discentes: Kelvin Magalhães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	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4" descr="Resultado de imagem para professor icon">
            <a:extLst>
              <a:ext uri="{FF2B5EF4-FFF2-40B4-BE49-F238E27FC236}">
                <a16:creationId xmlns:a16="http://schemas.microsoft.com/office/drawing/2014/main" id="{38D2C5D9-8D05-4CBC-8422-40F888D1A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7" y="1915196"/>
            <a:ext cx="404812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m para aluno icon">
            <a:extLst>
              <a:ext uri="{FF2B5EF4-FFF2-40B4-BE49-F238E27FC236}">
                <a16:creationId xmlns:a16="http://schemas.microsoft.com/office/drawing/2014/main" id="{163BAF2A-A584-463F-A288-5F8F985B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7" y="3056438"/>
            <a:ext cx="404812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26B4E-DA76-4EAD-B336-75B34CC6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– PLANTA REAL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9A5B1-1846-491E-A967-B176A4CA3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6C8B1215-05D5-4BEC-B298-B9F2C066CC5D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BA6CFD50-BF9D-4A90-9EB2-CA0528A705C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1C33CE41-96A3-4A46-AF83-BDAE56A969D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888ECDBE-C184-42F7-A27C-37C1AD510F9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2EE95784-C848-4DD9-9550-BDECCB2C587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76BF3E20-33A3-4FD6-A594-D3A07CA0325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FC2F5730-B3AF-4285-BD83-5DF75895FE3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3A30ACDF-7078-462F-89BC-F9D6FAC757A8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B8436616-0F45-4DD5-9A0B-7FF0ADEF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8" t="7633" r="22840" b="5405"/>
          <a:stretch/>
        </p:blipFill>
        <p:spPr>
          <a:xfrm>
            <a:off x="2065867" y="1425427"/>
            <a:ext cx="5012266" cy="34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5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26B4E-DA76-4EAD-B336-75B34CC6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– PLANTA REAL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9A5B1-1846-491E-A967-B176A4CA3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oogle Shape;271;p18">
            <a:extLst>
              <a:ext uri="{FF2B5EF4-FFF2-40B4-BE49-F238E27FC236}">
                <a16:creationId xmlns:a16="http://schemas.microsoft.com/office/drawing/2014/main" id="{6C8B1215-05D5-4BEC-B298-B9F2C066CC5D}"/>
              </a:ext>
            </a:extLst>
          </p:cNvPr>
          <p:cNvGrpSpPr/>
          <p:nvPr/>
        </p:nvGrpSpPr>
        <p:grpSpPr>
          <a:xfrm>
            <a:off x="323756" y="587256"/>
            <a:ext cx="309022" cy="376837"/>
            <a:chOff x="596350" y="929175"/>
            <a:chExt cx="407950" cy="497475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BA6CFD50-BF9D-4A90-9EB2-CA0528A705C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18">
              <a:extLst>
                <a:ext uri="{FF2B5EF4-FFF2-40B4-BE49-F238E27FC236}">
                  <a16:creationId xmlns:a16="http://schemas.microsoft.com/office/drawing/2014/main" id="{1C33CE41-96A3-4A46-AF83-BDAE56A969D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18">
              <a:extLst>
                <a:ext uri="{FF2B5EF4-FFF2-40B4-BE49-F238E27FC236}">
                  <a16:creationId xmlns:a16="http://schemas.microsoft.com/office/drawing/2014/main" id="{888ECDBE-C184-42F7-A27C-37C1AD510F9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18">
              <a:extLst>
                <a:ext uri="{FF2B5EF4-FFF2-40B4-BE49-F238E27FC236}">
                  <a16:creationId xmlns:a16="http://schemas.microsoft.com/office/drawing/2014/main" id="{2EE95784-C848-4DD9-9550-BDECCB2C587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18">
              <a:extLst>
                <a:ext uri="{FF2B5EF4-FFF2-40B4-BE49-F238E27FC236}">
                  <a16:creationId xmlns:a16="http://schemas.microsoft.com/office/drawing/2014/main" id="{76BF3E20-33A3-4FD6-A594-D3A07CA0325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18">
              <a:extLst>
                <a:ext uri="{FF2B5EF4-FFF2-40B4-BE49-F238E27FC236}">
                  <a16:creationId xmlns:a16="http://schemas.microsoft.com/office/drawing/2014/main" id="{FC2F5730-B3AF-4285-BD83-5DF75895FE3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18">
              <a:extLst>
                <a:ext uri="{FF2B5EF4-FFF2-40B4-BE49-F238E27FC236}">
                  <a16:creationId xmlns:a16="http://schemas.microsoft.com/office/drawing/2014/main" id="{3A30ACDF-7078-462F-89BC-F9D6FAC757A8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01295FCB-47BC-4597-BB45-548F26735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" t="7688" r="14814"/>
          <a:stretch/>
        </p:blipFill>
        <p:spPr>
          <a:xfrm>
            <a:off x="1657494" y="1377244"/>
            <a:ext cx="5443217" cy="34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188727" y="1208565"/>
            <a:ext cx="8221626" cy="3118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1" indent="-342900">
              <a:spcAft>
                <a:spcPts val="1000"/>
              </a:spcAft>
            </a:pPr>
            <a:r>
              <a:rPr lang="pt-BR" dirty="0"/>
              <a:t>Processo</a:t>
            </a:r>
          </a:p>
          <a:p>
            <a:pPr marL="800100" lvl="1" indent="-342900">
              <a:spcAft>
                <a:spcPts val="1000"/>
              </a:spcAft>
            </a:pPr>
            <a:r>
              <a:rPr lang="pt-BR" dirty="0"/>
              <a:t>Planejamento</a:t>
            </a:r>
          </a:p>
          <a:p>
            <a:pPr marL="800100" lvl="1" indent="-342900">
              <a:spcAft>
                <a:spcPts val="1000"/>
              </a:spcAft>
            </a:pPr>
            <a:r>
              <a:rPr lang="pt-BR" dirty="0"/>
              <a:t>Implementação</a:t>
            </a:r>
          </a:p>
          <a:p>
            <a:pPr marL="800100" lvl="1" indent="-342900">
              <a:spcAft>
                <a:spcPts val="1000"/>
              </a:spcAft>
            </a:pPr>
            <a:r>
              <a:rPr lang="pt-BR" dirty="0"/>
              <a:t>Resultados</a:t>
            </a: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06EF67-B466-42BF-802D-6399598DB53D}"/>
              </a:ext>
            </a:extLst>
          </p:cNvPr>
          <p:cNvSpPr txBox="1"/>
          <p:nvPr/>
        </p:nvSpPr>
        <p:spPr>
          <a:xfrm>
            <a:off x="1322424" y="191400"/>
            <a:ext cx="649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Sumário</a:t>
            </a:r>
            <a:endParaRPr lang="pt-BR" sz="26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84059" y="1537988"/>
            <a:ext cx="750732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endParaRPr lang="pt-BR" b="1" dirty="0"/>
          </a:p>
          <a:p>
            <a:pPr marL="342900" indent="-342900"/>
            <a:endParaRPr lang="pt-BR" b="1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49;p17">
            <a:extLst>
              <a:ext uri="{FF2B5EF4-FFF2-40B4-BE49-F238E27FC236}">
                <a16:creationId xmlns:a16="http://schemas.microsoft.com/office/drawing/2014/main" id="{919C0055-1D46-40EB-97E0-ED19705DC92E}"/>
              </a:ext>
            </a:extLst>
          </p:cNvPr>
          <p:cNvSpPr txBox="1">
            <a:spLocks/>
          </p:cNvSpPr>
          <p:nvPr/>
        </p:nvSpPr>
        <p:spPr>
          <a:xfrm>
            <a:off x="382573" y="1338309"/>
            <a:ext cx="8221626" cy="311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/>
            <a:r>
              <a:rPr lang="pt-BR" dirty="0"/>
              <a:t>O processo escolhido trata-se de um  sistema de controle de temperatura em um ambiente, um modelo de estufa em pequena escala,  onde temos  uma lâmpada  incandescente  de 70 W que fornece o aquecimento necessário ao sistema, um sensor de temperatura LM35 que é  responsável por medir a temperatura do ambiente e um pequeno ventilador que será controlado pela temperatura do ambiente.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84059" y="1537988"/>
            <a:ext cx="750732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endParaRPr lang="pt-BR" b="1" dirty="0"/>
          </a:p>
          <a:p>
            <a:pPr marL="342900" indent="-342900"/>
            <a:endParaRPr lang="pt-BR" b="1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C2A2819F-9DBA-4CEB-8C14-5867DA94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490" y="1515619"/>
            <a:ext cx="2254229" cy="31780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BB3E3DD-A5C0-4A55-A269-5FC858FA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11" y="1334954"/>
            <a:ext cx="1286933" cy="37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CRONOGRAMA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44DD1E-41FD-4320-90D8-C7A76158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78" y="1448650"/>
            <a:ext cx="4746095" cy="3302275"/>
          </a:xfrm>
          <a:prstGeom prst="rect">
            <a:avLst/>
          </a:prstGeom>
        </p:spPr>
      </p:pic>
      <p:grpSp>
        <p:nvGrpSpPr>
          <p:cNvPr id="22" name="Google Shape;271;p18">
            <a:extLst>
              <a:ext uri="{FF2B5EF4-FFF2-40B4-BE49-F238E27FC236}">
                <a16:creationId xmlns:a16="http://schemas.microsoft.com/office/drawing/2014/main" id="{3C95497A-9496-42F2-8869-C8A7947C2CCF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" name="Google Shape;272;p18">
              <a:extLst>
                <a:ext uri="{FF2B5EF4-FFF2-40B4-BE49-F238E27FC236}">
                  <a16:creationId xmlns:a16="http://schemas.microsoft.com/office/drawing/2014/main" id="{A5017D42-9BD5-43DE-BBBD-27D7A696680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3;p18">
              <a:extLst>
                <a:ext uri="{FF2B5EF4-FFF2-40B4-BE49-F238E27FC236}">
                  <a16:creationId xmlns:a16="http://schemas.microsoft.com/office/drawing/2014/main" id="{5AB89778-E5A2-4A42-8C46-8C869B97483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4;p18">
              <a:extLst>
                <a:ext uri="{FF2B5EF4-FFF2-40B4-BE49-F238E27FC236}">
                  <a16:creationId xmlns:a16="http://schemas.microsoft.com/office/drawing/2014/main" id="{809E20C5-1CA8-4C91-9EB8-4BE91BA68FA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5;p18">
              <a:extLst>
                <a:ext uri="{FF2B5EF4-FFF2-40B4-BE49-F238E27FC236}">
                  <a16:creationId xmlns:a16="http://schemas.microsoft.com/office/drawing/2014/main" id="{B3DDD065-B3AF-4BCF-925E-FB89DD9D2C8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;p18">
              <a:extLst>
                <a:ext uri="{FF2B5EF4-FFF2-40B4-BE49-F238E27FC236}">
                  <a16:creationId xmlns:a16="http://schemas.microsoft.com/office/drawing/2014/main" id="{D5D6654B-1084-4346-9422-11F8F7BD21C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7;p18">
              <a:extLst>
                <a:ext uri="{FF2B5EF4-FFF2-40B4-BE49-F238E27FC236}">
                  <a16:creationId xmlns:a16="http://schemas.microsoft.com/office/drawing/2014/main" id="{21F603EF-DACB-4FD9-9A45-578A44D8611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8;p18">
              <a:extLst>
                <a:ext uri="{FF2B5EF4-FFF2-40B4-BE49-F238E27FC236}">
                  <a16:creationId xmlns:a16="http://schemas.microsoft.com/office/drawing/2014/main" id="{B41D13BF-5A9B-4BC5-BB71-48239793D164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350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CUSTO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F99939-6F10-4D90-A55E-D95D7A48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92" y="1645179"/>
            <a:ext cx="5813953" cy="2328510"/>
          </a:xfrm>
          <a:prstGeom prst="rect">
            <a:avLst/>
          </a:prstGeom>
        </p:spPr>
      </p:pic>
      <p:grpSp>
        <p:nvGrpSpPr>
          <p:cNvPr id="14" name="Google Shape;271;p18">
            <a:extLst>
              <a:ext uri="{FF2B5EF4-FFF2-40B4-BE49-F238E27FC236}">
                <a16:creationId xmlns:a16="http://schemas.microsoft.com/office/drawing/2014/main" id="{A78958AB-A6B8-4DD3-8E0E-166A70AFE67B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5" name="Google Shape;272;p18">
              <a:extLst>
                <a:ext uri="{FF2B5EF4-FFF2-40B4-BE49-F238E27FC236}">
                  <a16:creationId xmlns:a16="http://schemas.microsoft.com/office/drawing/2014/main" id="{A4E4DEA7-BD02-44DD-8562-78F5E5F61CF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;p18">
              <a:extLst>
                <a:ext uri="{FF2B5EF4-FFF2-40B4-BE49-F238E27FC236}">
                  <a16:creationId xmlns:a16="http://schemas.microsoft.com/office/drawing/2014/main" id="{4B6D6926-28EE-4DD7-A89E-FEE8B0F1656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;p18">
              <a:extLst>
                <a:ext uri="{FF2B5EF4-FFF2-40B4-BE49-F238E27FC236}">
                  <a16:creationId xmlns:a16="http://schemas.microsoft.com/office/drawing/2014/main" id="{A38085DC-CA68-4DBF-9627-C7E2845C31B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;p18">
              <a:extLst>
                <a:ext uri="{FF2B5EF4-FFF2-40B4-BE49-F238E27FC236}">
                  <a16:creationId xmlns:a16="http://schemas.microsoft.com/office/drawing/2014/main" id="{8A436DFF-632C-4903-B795-1599C5F75D8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6;p18">
              <a:extLst>
                <a:ext uri="{FF2B5EF4-FFF2-40B4-BE49-F238E27FC236}">
                  <a16:creationId xmlns:a16="http://schemas.microsoft.com/office/drawing/2014/main" id="{86BCB482-2B2C-4568-9A1A-51D8463784B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7;p18">
              <a:extLst>
                <a:ext uri="{FF2B5EF4-FFF2-40B4-BE49-F238E27FC236}">
                  <a16:creationId xmlns:a16="http://schemas.microsoft.com/office/drawing/2014/main" id="{F0442D0E-959B-4726-BD32-C394E0BFF70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;p18">
              <a:extLst>
                <a:ext uri="{FF2B5EF4-FFF2-40B4-BE49-F238E27FC236}">
                  <a16:creationId xmlns:a16="http://schemas.microsoft.com/office/drawing/2014/main" id="{67B0DECD-3B9B-4447-8C77-47B213B77A8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171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8534-DE6C-4FAD-8F05-F6FAB99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 CONTROLADORA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F92BF1-BC5F-4D2D-BB1D-850888CCF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378D84-1DB9-4A15-BF23-7E9BF14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59" y="1745173"/>
            <a:ext cx="4563881" cy="2567183"/>
          </a:xfrm>
          <a:prstGeom prst="rect">
            <a:avLst/>
          </a:prstGeom>
        </p:spPr>
      </p:pic>
      <p:grpSp>
        <p:nvGrpSpPr>
          <p:cNvPr id="7" name="Google Shape;271;p18">
            <a:extLst>
              <a:ext uri="{FF2B5EF4-FFF2-40B4-BE49-F238E27FC236}">
                <a16:creationId xmlns:a16="http://schemas.microsoft.com/office/drawing/2014/main" id="{5B6D0D72-97D7-4C84-B4E3-F7335244A20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8" name="Google Shape;272;p18">
              <a:extLst>
                <a:ext uri="{FF2B5EF4-FFF2-40B4-BE49-F238E27FC236}">
                  <a16:creationId xmlns:a16="http://schemas.microsoft.com/office/drawing/2014/main" id="{E2DBEC7F-5FC7-4202-BB9E-F6B029B0A1D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;p18">
              <a:extLst>
                <a:ext uri="{FF2B5EF4-FFF2-40B4-BE49-F238E27FC236}">
                  <a16:creationId xmlns:a16="http://schemas.microsoft.com/office/drawing/2014/main" id="{5ACAA6A6-65A0-4A3B-9979-43C95E7B52B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;p18">
              <a:extLst>
                <a:ext uri="{FF2B5EF4-FFF2-40B4-BE49-F238E27FC236}">
                  <a16:creationId xmlns:a16="http://schemas.microsoft.com/office/drawing/2014/main" id="{FE87AB2B-0ADE-4B0F-AD72-3C498EAF8BC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;p18">
              <a:extLst>
                <a:ext uri="{FF2B5EF4-FFF2-40B4-BE49-F238E27FC236}">
                  <a16:creationId xmlns:a16="http://schemas.microsoft.com/office/drawing/2014/main" id="{A62BD554-1C5F-411E-BB02-CD8B0991DE2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6;p18">
              <a:extLst>
                <a:ext uri="{FF2B5EF4-FFF2-40B4-BE49-F238E27FC236}">
                  <a16:creationId xmlns:a16="http://schemas.microsoft.com/office/drawing/2014/main" id="{D3D6BA44-F6D4-4107-9F41-A3F0335FE8B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;p18">
              <a:extLst>
                <a:ext uri="{FF2B5EF4-FFF2-40B4-BE49-F238E27FC236}">
                  <a16:creationId xmlns:a16="http://schemas.microsoft.com/office/drawing/2014/main" id="{6C51D0D9-FD2E-435E-9153-ECC1C19C1C3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8;p18">
              <a:extLst>
                <a:ext uri="{FF2B5EF4-FFF2-40B4-BE49-F238E27FC236}">
                  <a16:creationId xmlns:a16="http://schemas.microsoft.com/office/drawing/2014/main" id="{71EC6F87-E0BA-4EE9-9917-96B278AD63E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41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MEDIÇÃO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BFD457F-C559-4324-B1DB-950D569EB6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5" r="30990"/>
          <a:stretch/>
        </p:blipFill>
        <p:spPr>
          <a:xfrm>
            <a:off x="1438163" y="2076167"/>
            <a:ext cx="2122312" cy="16459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B11EDB9-2D11-4FAD-9CD4-1AF4E89B185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5" t="32843" r="14456" b="16624"/>
          <a:stretch/>
        </p:blipFill>
        <p:spPr bwMode="auto">
          <a:xfrm>
            <a:off x="4531850" y="2146335"/>
            <a:ext cx="3549650" cy="1505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Google Shape;271;p18">
            <a:extLst>
              <a:ext uri="{FF2B5EF4-FFF2-40B4-BE49-F238E27FC236}">
                <a16:creationId xmlns:a16="http://schemas.microsoft.com/office/drawing/2014/main" id="{738E56D6-0327-44DA-8360-60586EAC2D8C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5" name="Google Shape;272;p18">
              <a:extLst>
                <a:ext uri="{FF2B5EF4-FFF2-40B4-BE49-F238E27FC236}">
                  <a16:creationId xmlns:a16="http://schemas.microsoft.com/office/drawing/2014/main" id="{7A1C24FC-90C8-4EEC-98EA-F9848E86105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;p18">
              <a:extLst>
                <a:ext uri="{FF2B5EF4-FFF2-40B4-BE49-F238E27FC236}">
                  <a16:creationId xmlns:a16="http://schemas.microsoft.com/office/drawing/2014/main" id="{0A58B844-05FD-495D-8957-8CACED58657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;p18">
              <a:extLst>
                <a:ext uri="{FF2B5EF4-FFF2-40B4-BE49-F238E27FC236}">
                  <a16:creationId xmlns:a16="http://schemas.microsoft.com/office/drawing/2014/main" id="{78060104-F740-4781-A0B1-DB74B1CE829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;p18">
              <a:extLst>
                <a:ext uri="{FF2B5EF4-FFF2-40B4-BE49-F238E27FC236}">
                  <a16:creationId xmlns:a16="http://schemas.microsoft.com/office/drawing/2014/main" id="{F96B7E68-A7F8-473A-B6B5-5FEFA8FC3FA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6;p18">
              <a:extLst>
                <a:ext uri="{FF2B5EF4-FFF2-40B4-BE49-F238E27FC236}">
                  <a16:creationId xmlns:a16="http://schemas.microsoft.com/office/drawing/2014/main" id="{B8BDF261-E75C-4632-9D72-6E513DAE158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7;p18">
              <a:extLst>
                <a:ext uri="{FF2B5EF4-FFF2-40B4-BE49-F238E27FC236}">
                  <a16:creationId xmlns:a16="http://schemas.microsoft.com/office/drawing/2014/main" id="{763002D6-83A3-4641-9F59-2E706A92A2B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;p18">
              <a:extLst>
                <a:ext uri="{FF2B5EF4-FFF2-40B4-BE49-F238E27FC236}">
                  <a16:creationId xmlns:a16="http://schemas.microsoft.com/office/drawing/2014/main" id="{89C1353D-4DEA-4035-899B-5C94636E72DC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6862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262</Words>
  <Application>Microsoft Office PowerPoint</Application>
  <PresentationFormat>Apresentação na tela (16:9)</PresentationFormat>
  <Paragraphs>58</Paragraphs>
  <Slides>21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Roboto</vt:lpstr>
      <vt:lpstr>Roboto Condensed</vt:lpstr>
      <vt:lpstr>Cambria Math</vt:lpstr>
      <vt:lpstr>Roboto Condensed Light</vt:lpstr>
      <vt:lpstr>Arvo</vt:lpstr>
      <vt:lpstr>Salerio template</vt:lpstr>
      <vt:lpstr>Controle de Temperatura - Estufa</vt:lpstr>
      <vt:lpstr>Sistema de Controle I</vt:lpstr>
      <vt:lpstr>Apresentação do PowerPoint</vt:lpstr>
      <vt:lpstr>PROCESSO</vt:lpstr>
      <vt:lpstr>PROCESSO</vt:lpstr>
      <vt:lpstr>CRONOGRAMA</vt:lpstr>
      <vt:lpstr>CUSTO</vt:lpstr>
      <vt:lpstr>PLACA CONTROLADORA</vt:lpstr>
      <vt:lpstr>SISTEMA DE MEDIÇÃO</vt:lpstr>
      <vt:lpstr>SISTEMA DE ATUAÇÃO</vt:lpstr>
      <vt:lpstr>ELETRÔNICA</vt:lpstr>
      <vt:lpstr>SIMULAÇÃO EM MALHA ABERTA</vt:lpstr>
      <vt:lpstr>SIMULAÇÃO EM MALHA ABERTA</vt:lpstr>
      <vt:lpstr>MODELO TEÓRICO</vt:lpstr>
      <vt:lpstr>CONTROLADOR - SIMULINK/MATLAB</vt:lpstr>
      <vt:lpstr>ALGORITMO - MATLAB</vt:lpstr>
      <vt:lpstr>DISCRETIZAÇÃO DA LEI DE CONTROLE</vt:lpstr>
      <vt:lpstr>LUGAR DAS RAÍZES</vt:lpstr>
      <vt:lpstr>PID INDUSTRIAL- SATURAÇÃO </vt:lpstr>
      <vt:lpstr>FUNCIONAMENTO – PLANTA REAL</vt:lpstr>
      <vt:lpstr>FUNCIONAMENTO – PLANTA 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SENSORES DE VELOCIDADE E VAZÃO</dc:title>
  <dc:creator>Gustavo Caetano</dc:creator>
  <cp:lastModifiedBy>kelvin</cp:lastModifiedBy>
  <cp:revision>99</cp:revision>
  <dcterms:modified xsi:type="dcterms:W3CDTF">2019-04-10T19:25:12Z</dcterms:modified>
</cp:coreProperties>
</file>