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8" r:id="rId2"/>
    <p:sldId id="262" r:id="rId3"/>
    <p:sldId id="259" r:id="rId4"/>
    <p:sldId id="263" r:id="rId5"/>
    <p:sldId id="257" r:id="rId6"/>
    <p:sldId id="272" r:id="rId7"/>
    <p:sldId id="275" r:id="rId8"/>
    <p:sldId id="277" r:id="rId9"/>
    <p:sldId id="278" r:id="rId10"/>
  </p:sldIdLst>
  <p:sldSz cx="9144000" cy="5143500" type="screen16x9"/>
  <p:notesSz cx="6858000" cy="9144000"/>
  <p:embeddedFontLst>
    <p:embeddedFont>
      <p:font typeface="Titillium Web" panose="020B0604020202020204" charset="0"/>
      <p:regular r:id="rId12"/>
      <p:bold r:id="rId13"/>
      <p:italic r:id="rId14"/>
      <p:boldItalic r:id="rId15"/>
    </p:embeddedFont>
    <p:embeddedFont>
      <p:font typeface="Titillium Web Extra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BBFE3-6A5F-4C88-956B-5CA3AF1B9461}">
  <a:tblStyle styleId="{B71BBFE3-6A5F-4C88-956B-5CA3AF1B94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HELLO!</a:t>
            </a:r>
            <a:endParaRPr sz="920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Arid and Semi Arid Decision Platform.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@kevmwega</a:t>
            </a:r>
            <a:endParaRPr b="1" dirty="0"/>
          </a:p>
        </p:txBody>
      </p:sp>
      <p:pic>
        <p:nvPicPr>
          <p:cNvPr id="795" name="Google Shape;795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</a:t>
            </a:r>
            <a:r>
              <a:rPr lang="en-GB" sz="5400" dirty="0"/>
              <a:t>rid and Semi Arid Lands Decision Platform.</a:t>
            </a:r>
            <a:endParaRPr sz="54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/>
              <a:t>Cloud based ASAL Decision Platform based on Data collected from remote water points.</a:t>
            </a:r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“Water Scarcity is either the </a:t>
            </a:r>
            <a:r>
              <a:rPr lang="en-GB" dirty="0"/>
              <a:t>lack of enough water (Quantity) or lack of access to safe water (Quality)</a:t>
            </a:r>
            <a:r>
              <a:rPr lang="en" dirty="0"/>
              <a:t>.</a:t>
            </a:r>
            <a:r>
              <a:rPr lang="en" dirty="0">
                <a:solidFill>
                  <a:schemeClr val="lt1"/>
                </a:solidFill>
              </a:rPr>
              <a:t>”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Demo Functionality.</a:t>
            </a:r>
          </a:p>
          <a:p>
            <a:pPr marL="342900" indent="-342900"/>
            <a:r>
              <a:rPr lang="en-US" dirty="0"/>
              <a:t>Manage County and Country level accounts.</a:t>
            </a:r>
          </a:p>
          <a:p>
            <a:pPr marL="342900" indent="-342900"/>
            <a:r>
              <a:rPr lang="en-US" dirty="0"/>
              <a:t>Monitor water points status, historical data and provided analytics.</a:t>
            </a:r>
          </a:p>
          <a:p>
            <a:pPr marL="342900" indent="-342900"/>
            <a:r>
              <a:rPr lang="en-US" dirty="0"/>
              <a:t>Provide APIs to get distance to water points and weather conditions.</a:t>
            </a:r>
          </a:p>
        </p:txBody>
      </p:sp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ASAL Decision Platform Functionality</a:t>
            </a:r>
            <a:r>
              <a:rPr lang="en" dirty="0"/>
              <a:t>.</a:t>
            </a:r>
            <a:endParaRPr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Improvements</a:t>
            </a:r>
            <a:r>
              <a:rPr lang="en" b="1" dirty="0"/>
              <a:t>.</a:t>
            </a:r>
            <a:endParaRPr b="1" dirty="0"/>
          </a:p>
          <a:p>
            <a:pPr marL="342900" indent="-342900"/>
            <a:r>
              <a:rPr lang="en-GB" dirty="0"/>
              <a:t>Provide users with Alerts and notifications on water points.</a:t>
            </a:r>
          </a:p>
          <a:p>
            <a:pPr marL="342900" indent="-342900"/>
            <a:r>
              <a:rPr lang="en-GB" dirty="0"/>
              <a:t>Provide USSD interface for citizens.</a:t>
            </a:r>
          </a:p>
          <a:p>
            <a:pPr marL="342900" indent="-342900"/>
            <a:r>
              <a:rPr lang="en-GB" dirty="0"/>
              <a:t>Provide platform for device management and admin.</a:t>
            </a:r>
          </a:p>
          <a:p>
            <a:pPr marL="342900" indent="-342900"/>
            <a:r>
              <a:rPr lang="en-GB" dirty="0"/>
              <a:t>Provide chatbot across multiple platforms.</a:t>
            </a:r>
          </a:p>
          <a:p>
            <a:pPr marL="342900" indent="-342900"/>
            <a:endParaRPr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ASAL Decision Platform Technical</a:t>
            </a:r>
            <a:endParaRPr dirty="0"/>
          </a:p>
        </p:txBody>
      </p:sp>
      <p:sp>
        <p:nvSpPr>
          <p:cNvPr id="785" name="Google Shape;785;p16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 b="1" dirty="0"/>
              <a:t>Improvements</a:t>
            </a:r>
            <a:endParaRPr lang="en" sz="1400" b="1" dirty="0"/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Application unit testing.</a:t>
            </a:r>
          </a:p>
          <a:p>
            <a:pPr marL="285750" indent="-285750"/>
            <a:r>
              <a:rPr lang="en-GB" sz="1400" dirty="0"/>
              <a:t>Logs/Stats Aggregation.</a:t>
            </a:r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CI/CD pipeline.(Circle Ci)</a:t>
            </a:r>
          </a:p>
          <a:p>
            <a:pPr marL="285750" indent="-285750"/>
            <a:r>
              <a:rPr lang="en-GB" sz="1400" dirty="0"/>
              <a:t>Kubernetes/Terraform.</a:t>
            </a:r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Deploy service</a:t>
            </a:r>
            <a:r>
              <a:rPr lang="en-GB" sz="1400" dirty="0"/>
              <a:t>s independently.</a:t>
            </a:r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Failure isolation (timeouts, bulkheads, circuit breakers (</a:t>
            </a:r>
            <a:r>
              <a:rPr lang="en-GB" sz="1400" dirty="0" err="1">
                <a:solidFill>
                  <a:srgbClr val="FFFFFF"/>
                </a:solidFill>
              </a:rPr>
              <a:t>Hystrix</a:t>
            </a:r>
            <a:r>
              <a:rPr lang="en-GB" sz="1400" dirty="0">
                <a:solidFill>
                  <a:srgbClr val="FFFFFF"/>
                </a:solidFill>
              </a:rPr>
              <a:t>)).</a:t>
            </a:r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Implement a load balancer. (</a:t>
            </a:r>
            <a:r>
              <a:rPr lang="en-GB" sz="1400" dirty="0" err="1">
                <a:solidFill>
                  <a:srgbClr val="FFFFFF"/>
                </a:solidFill>
              </a:rPr>
              <a:t>Zuul</a:t>
            </a:r>
            <a:r>
              <a:rPr lang="en-GB" sz="1400" dirty="0">
                <a:solidFill>
                  <a:srgbClr val="FFFFFF"/>
                </a:solidFill>
              </a:rPr>
              <a:t>)</a:t>
            </a:r>
          </a:p>
          <a:p>
            <a:pPr marL="285750" indent="-285750"/>
            <a:r>
              <a:rPr lang="en-GB" sz="1400" dirty="0">
                <a:solidFill>
                  <a:srgbClr val="FFFFFF"/>
                </a:solidFill>
              </a:rPr>
              <a:t>Implement a service registry. (Eureka)</a:t>
            </a:r>
          </a:p>
          <a:p>
            <a:pPr marL="285750" indent="-285750"/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/>
              <a:t>Demo Features</a:t>
            </a:r>
            <a:endParaRPr sz="1400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Nodejs API Server.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Spring boot Application.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 err="1"/>
              <a:t>Thymeleaf</a:t>
            </a:r>
            <a:r>
              <a:rPr lang="en-US" sz="1400" dirty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AWS EC2 instance.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IBM </a:t>
            </a:r>
            <a:r>
              <a:rPr lang="en-US" sz="1400" dirty="0" err="1"/>
              <a:t>Cloudant</a:t>
            </a:r>
            <a:r>
              <a:rPr lang="en-US" sz="1400" dirty="0"/>
              <a:t> Database.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Docker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Compone</a:t>
            </a:r>
            <a:r>
              <a:rPr lang="en-GB" dirty="0" err="1"/>
              <a:t>nts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4739968" y="1623691"/>
            <a:ext cx="3175786" cy="3346166"/>
            <a:chOff x="4933869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4933869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  Data Visualisation &amp; </a:t>
              </a:r>
              <a:r>
                <a:rPr lang="en-GB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Analytics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5468614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Spring Boot</a:t>
              </a:r>
              <a:r>
                <a:rPr lang="en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Thymeleaf.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Nodejs Swagger.</a:t>
              </a:r>
              <a:endParaRPr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664197" y="1623691"/>
            <a:ext cx="3175786" cy="3346166"/>
            <a:chOff x="691368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691368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Processing &amp; Storage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122611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Spring Boot.</a:t>
              </a:r>
            </a:p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Nodejs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Application Server (AWS EC2).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DataBase</a:t>
              </a: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. (IBM </a:t>
              </a:r>
              <a:r>
                <a:rPr lang="en-GB" sz="12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Cloudant</a:t>
              </a: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).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Docker</a:t>
              </a:r>
              <a:endParaRPr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4"/>
          <p:cNvSpPr txBox="1">
            <a:spLocks noGrp="1"/>
          </p:cNvSpPr>
          <p:nvPr>
            <p:ph type="body" idx="4294967295"/>
          </p:nvPr>
        </p:nvSpPr>
        <p:spPr>
          <a:xfrm>
            <a:off x="457200" y="631827"/>
            <a:ext cx="256100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Ministry of water Officer</a:t>
            </a:r>
            <a:r>
              <a:rPr lang="en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.</a:t>
            </a:r>
            <a:endParaRPr b="1" dirty="0"/>
          </a:p>
          <a:p>
            <a:pPr marL="285750" indent="-285750"/>
            <a:r>
              <a:rPr lang="en-GB" sz="1800" dirty="0"/>
              <a:t>Monitor all water points in country</a:t>
            </a:r>
          </a:p>
          <a:p>
            <a:pPr marL="285750" indent="-285750"/>
            <a:r>
              <a:rPr lang="en-GB" sz="1800" dirty="0"/>
              <a:t>View Historical Data on all water points</a:t>
            </a:r>
            <a:r>
              <a:rPr lang="en" sz="1800" dirty="0"/>
              <a:t>.</a:t>
            </a:r>
          </a:p>
          <a:p>
            <a:pPr marL="0" indent="0">
              <a:buNone/>
            </a:pPr>
            <a:endParaRPr sz="1800" dirty="0"/>
          </a:p>
        </p:txBody>
      </p:sp>
      <p:sp>
        <p:nvSpPr>
          <p:cNvPr id="980" name="Google Shape;980;p3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82" name="Google Shape;982;p34"/>
          <p:cNvGrpSpPr/>
          <p:nvPr/>
        </p:nvGrpSpPr>
        <p:grpSpPr>
          <a:xfrm>
            <a:off x="6841996" y="367349"/>
            <a:ext cx="2119546" cy="4396359"/>
            <a:chOff x="2547150" y="238125"/>
            <a:chExt cx="2525675" cy="5238750"/>
          </a:xfrm>
        </p:grpSpPr>
        <p:sp>
          <p:nvSpPr>
            <p:cNvPr id="983" name="Google Shape;983;p3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003;p36">
            <a:extLst>
              <a:ext uri="{FF2B5EF4-FFF2-40B4-BE49-F238E27FC236}">
                <a16:creationId xmlns:a16="http://schemas.microsoft.com/office/drawing/2014/main" id="{34E72954-E362-4771-A73D-CA338B04EF4E}"/>
              </a:ext>
            </a:extLst>
          </p:cNvPr>
          <p:cNvSpPr/>
          <p:nvPr/>
        </p:nvSpPr>
        <p:spPr>
          <a:xfrm>
            <a:off x="2921054" y="762005"/>
            <a:ext cx="3651626" cy="310185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73D86-42C0-4EB4-923A-3DF97901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29" y="764819"/>
            <a:ext cx="2046105" cy="3661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0AC3A-B94A-4B8B-A387-9C29C7A5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815" y="915397"/>
            <a:ext cx="3442104" cy="2354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6"/>
          <p:cNvSpPr/>
          <p:nvPr/>
        </p:nvSpPr>
        <p:spPr>
          <a:xfrm>
            <a:off x="3670450" y="815436"/>
            <a:ext cx="4857392" cy="378153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3873715" y="1016252"/>
            <a:ext cx="4450800" cy="28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05" name="Google Shape;1005;p3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06" name="Google Shape;1006;p3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2383500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County Officer Portal</a:t>
            </a:r>
            <a:r>
              <a:rPr lang="en" sz="3000" b="1" dirty="0">
                <a:solidFill>
                  <a:schemeClr val="lt1"/>
                </a:solidFill>
                <a:latin typeface="Titillium Web ExtraLight"/>
                <a:sym typeface="Titillium Web ExtraLight"/>
              </a:rPr>
              <a:t>.</a:t>
            </a:r>
          </a:p>
          <a:p>
            <a:pPr marL="285750" indent="-285750"/>
            <a:r>
              <a:rPr lang="en-GB" sz="1800" dirty="0"/>
              <a:t>Overview of all waterpoints</a:t>
            </a:r>
          </a:p>
          <a:p>
            <a:pPr marL="285750" indent="-285750"/>
            <a:r>
              <a:rPr lang="en-GB" sz="1800" dirty="0"/>
              <a:t>Historical Data of Waterpoints</a:t>
            </a:r>
          </a:p>
          <a:p>
            <a:pPr marL="285750" indent="-285750"/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56B96-4413-4C42-86F2-B62ECEAE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74" y="935312"/>
            <a:ext cx="4553881" cy="3004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300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Titillium Web ExtraLight</vt:lpstr>
      <vt:lpstr>Arial</vt:lpstr>
      <vt:lpstr>Titillium Web</vt:lpstr>
      <vt:lpstr>Thaliard template</vt:lpstr>
      <vt:lpstr>HELLO!</vt:lpstr>
      <vt:lpstr>Arid and Semi Arid Lands Decision Platform.</vt:lpstr>
      <vt:lpstr>PowerPoint Presentation</vt:lpstr>
      <vt:lpstr>ASAL Decision Platform Functionality.</vt:lpstr>
      <vt:lpstr>ASAL Decision Platform Technical</vt:lpstr>
      <vt:lpstr>Technical Components.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Meter Reading &amp; Billing System</dc:title>
  <dc:creator>Kelvin Mwega</dc:creator>
  <cp:lastModifiedBy>Kelvin Mwega</cp:lastModifiedBy>
  <cp:revision>19</cp:revision>
  <dcterms:modified xsi:type="dcterms:W3CDTF">2019-12-03T07:24:37Z</dcterms:modified>
</cp:coreProperties>
</file>