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258" r:id="rId3"/>
    <p:sldId id="259" r:id="rId4"/>
    <p:sldId id="260" r:id="rId5"/>
    <p:sldId id="261" r:id="rId6"/>
    <p:sldId id="262" r:id="rId7"/>
    <p:sldId id="263" r:id="rId8"/>
    <p:sldId id="264" r:id="rId9"/>
    <p:sldId id="270" r:id="rId10"/>
    <p:sldId id="267" r:id="rId11"/>
    <p:sldId id="272" r:id="rId12"/>
    <p:sldId id="273"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7" autoAdjust="0"/>
    <p:restoredTop sz="94660"/>
  </p:normalViewPr>
  <p:slideViewPr>
    <p:cSldViewPr snapToGrid="0">
      <p:cViewPr varScale="1">
        <p:scale>
          <a:sx n="69" d="100"/>
          <a:sy n="69" d="100"/>
        </p:scale>
        <p:origin x="66" y="8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17714B-E8D5-421A-AE44-F3EB46BF2FE1}" type="doc">
      <dgm:prSet loTypeId="urn:microsoft.com/office/officeart/2005/8/layout/hChevron3" loCatId="process" qsTypeId="urn:microsoft.com/office/officeart/2005/8/quickstyle/3d3" qsCatId="3D" csTypeId="urn:microsoft.com/office/officeart/2005/8/colors/accent1_2" csCatId="accent1" phldr="1"/>
      <dgm:spPr/>
    </dgm:pt>
    <dgm:pt modelId="{87021A28-6079-4368-B0C6-45B2D90E541D}">
      <dgm:prSet phldrT="[Text]"/>
      <dgm:spPr/>
      <dgm:t>
        <a:bodyPr/>
        <a:lstStyle/>
        <a:p>
          <a:r>
            <a:rPr lang="en-US" dirty="0"/>
            <a:t>Collect</a:t>
          </a:r>
        </a:p>
      </dgm:t>
    </dgm:pt>
    <dgm:pt modelId="{ED48DC39-7141-4568-A316-D0AE25898C69}" type="parTrans" cxnId="{837C56D8-0C8A-4B0A-A1A4-3B3FD263212C}">
      <dgm:prSet/>
      <dgm:spPr/>
      <dgm:t>
        <a:bodyPr/>
        <a:lstStyle/>
        <a:p>
          <a:endParaRPr lang="en-US"/>
        </a:p>
      </dgm:t>
    </dgm:pt>
    <dgm:pt modelId="{A463EB62-F1F0-4F73-8D28-6E0885E33515}" type="sibTrans" cxnId="{837C56D8-0C8A-4B0A-A1A4-3B3FD263212C}">
      <dgm:prSet/>
      <dgm:spPr/>
      <dgm:t>
        <a:bodyPr/>
        <a:lstStyle/>
        <a:p>
          <a:endParaRPr lang="en-US"/>
        </a:p>
      </dgm:t>
    </dgm:pt>
    <dgm:pt modelId="{D1234E8B-E640-4205-899C-A162B22E3B95}">
      <dgm:prSet phldrT="[Text]"/>
      <dgm:spPr/>
      <dgm:t>
        <a:bodyPr/>
        <a:lstStyle/>
        <a:p>
          <a:r>
            <a:rPr lang="en-US" dirty="0"/>
            <a:t>Process</a:t>
          </a:r>
        </a:p>
      </dgm:t>
    </dgm:pt>
    <dgm:pt modelId="{458A810E-19CD-4D49-BE34-4B527CF00E0D}" type="parTrans" cxnId="{8AFC372E-8985-46A7-B449-1917BA99D78C}">
      <dgm:prSet/>
      <dgm:spPr/>
      <dgm:t>
        <a:bodyPr/>
        <a:lstStyle/>
        <a:p>
          <a:endParaRPr lang="en-US"/>
        </a:p>
      </dgm:t>
    </dgm:pt>
    <dgm:pt modelId="{C089EE67-4DBF-45A2-ADC3-C92B12A7EB70}" type="sibTrans" cxnId="{8AFC372E-8985-46A7-B449-1917BA99D78C}">
      <dgm:prSet/>
      <dgm:spPr/>
      <dgm:t>
        <a:bodyPr/>
        <a:lstStyle/>
        <a:p>
          <a:endParaRPr lang="en-US"/>
        </a:p>
      </dgm:t>
    </dgm:pt>
    <dgm:pt modelId="{CA30D555-EE61-4349-8173-5D5E59ED1070}">
      <dgm:prSet phldrT="[Text]"/>
      <dgm:spPr/>
      <dgm:t>
        <a:bodyPr/>
        <a:lstStyle/>
        <a:p>
          <a:r>
            <a:rPr lang="en-US" dirty="0"/>
            <a:t>Analyze</a:t>
          </a:r>
        </a:p>
      </dgm:t>
    </dgm:pt>
    <dgm:pt modelId="{DF76CBE7-EF53-43BA-B8EC-376000B89936}" type="parTrans" cxnId="{B72BAFA6-9CF5-4F9C-B092-6D331B8EDC69}">
      <dgm:prSet/>
      <dgm:spPr/>
      <dgm:t>
        <a:bodyPr/>
        <a:lstStyle/>
        <a:p>
          <a:endParaRPr lang="en-US"/>
        </a:p>
      </dgm:t>
    </dgm:pt>
    <dgm:pt modelId="{E66136EC-B66C-4F5F-B067-D8796EA9499F}" type="sibTrans" cxnId="{B72BAFA6-9CF5-4F9C-B092-6D331B8EDC69}">
      <dgm:prSet/>
      <dgm:spPr/>
      <dgm:t>
        <a:bodyPr/>
        <a:lstStyle/>
        <a:p>
          <a:endParaRPr lang="en-US"/>
        </a:p>
      </dgm:t>
    </dgm:pt>
    <dgm:pt modelId="{308FD208-F061-4DA5-BF51-469A6EA8743B}">
      <dgm:prSet phldrT="[Text]"/>
      <dgm:spPr>
        <a:solidFill>
          <a:srgbClr val="C00000"/>
        </a:solidFill>
      </dgm:spPr>
      <dgm:t>
        <a:bodyPr/>
        <a:lstStyle/>
        <a:p>
          <a:r>
            <a:rPr lang="en-US" dirty="0"/>
            <a:t>Visualize</a:t>
          </a:r>
        </a:p>
      </dgm:t>
    </dgm:pt>
    <dgm:pt modelId="{75C68559-2782-4830-9AB5-E1A6C4A7A444}" type="parTrans" cxnId="{F7EEF463-4732-4ADF-95C4-FA9B02B5F454}">
      <dgm:prSet/>
      <dgm:spPr/>
      <dgm:t>
        <a:bodyPr/>
        <a:lstStyle/>
        <a:p>
          <a:endParaRPr lang="en-US"/>
        </a:p>
      </dgm:t>
    </dgm:pt>
    <dgm:pt modelId="{365847AE-D04A-4364-89AE-D93CD9EABE4E}" type="sibTrans" cxnId="{F7EEF463-4732-4ADF-95C4-FA9B02B5F454}">
      <dgm:prSet/>
      <dgm:spPr/>
      <dgm:t>
        <a:bodyPr/>
        <a:lstStyle/>
        <a:p>
          <a:endParaRPr lang="en-US"/>
        </a:p>
      </dgm:t>
    </dgm:pt>
    <dgm:pt modelId="{5ED66006-16F9-4F53-B397-92E66AA74246}" type="pres">
      <dgm:prSet presAssocID="{5B17714B-E8D5-421A-AE44-F3EB46BF2FE1}" presName="Name0" presStyleCnt="0">
        <dgm:presLayoutVars>
          <dgm:dir/>
          <dgm:resizeHandles val="exact"/>
        </dgm:presLayoutVars>
      </dgm:prSet>
      <dgm:spPr/>
    </dgm:pt>
    <dgm:pt modelId="{3FFF38D0-1380-4F00-9F8F-E208EF41C41D}" type="pres">
      <dgm:prSet presAssocID="{87021A28-6079-4368-B0C6-45B2D90E541D}" presName="parTxOnly" presStyleLbl="node1" presStyleIdx="0" presStyleCnt="4">
        <dgm:presLayoutVars>
          <dgm:bulletEnabled val="1"/>
        </dgm:presLayoutVars>
      </dgm:prSet>
      <dgm:spPr/>
    </dgm:pt>
    <dgm:pt modelId="{F2229305-D675-4F40-A22D-30E7A8386660}" type="pres">
      <dgm:prSet presAssocID="{A463EB62-F1F0-4F73-8D28-6E0885E33515}" presName="parSpace" presStyleCnt="0"/>
      <dgm:spPr/>
    </dgm:pt>
    <dgm:pt modelId="{B2067AAA-C43C-4FD3-9E15-9F984229211B}" type="pres">
      <dgm:prSet presAssocID="{D1234E8B-E640-4205-899C-A162B22E3B95}" presName="parTxOnly" presStyleLbl="node1" presStyleIdx="1" presStyleCnt="4">
        <dgm:presLayoutVars>
          <dgm:bulletEnabled val="1"/>
        </dgm:presLayoutVars>
      </dgm:prSet>
      <dgm:spPr/>
    </dgm:pt>
    <dgm:pt modelId="{E6D0EB19-CAD8-493B-A1E6-897FE437C28B}" type="pres">
      <dgm:prSet presAssocID="{C089EE67-4DBF-45A2-ADC3-C92B12A7EB70}" presName="parSpace" presStyleCnt="0"/>
      <dgm:spPr/>
    </dgm:pt>
    <dgm:pt modelId="{D440AE52-A8D8-43D2-B628-AE043964040D}" type="pres">
      <dgm:prSet presAssocID="{CA30D555-EE61-4349-8173-5D5E59ED1070}" presName="parTxOnly" presStyleLbl="node1" presStyleIdx="2" presStyleCnt="4">
        <dgm:presLayoutVars>
          <dgm:bulletEnabled val="1"/>
        </dgm:presLayoutVars>
      </dgm:prSet>
      <dgm:spPr/>
    </dgm:pt>
    <dgm:pt modelId="{39D3CF81-507B-431B-AEE6-77E975B9DD49}" type="pres">
      <dgm:prSet presAssocID="{E66136EC-B66C-4F5F-B067-D8796EA9499F}" presName="parSpace" presStyleCnt="0"/>
      <dgm:spPr/>
    </dgm:pt>
    <dgm:pt modelId="{7DD93731-56AF-4376-91F4-454D77BF28FE}" type="pres">
      <dgm:prSet presAssocID="{308FD208-F061-4DA5-BF51-469A6EA8743B}" presName="parTxOnly" presStyleLbl="node1" presStyleIdx="3" presStyleCnt="4">
        <dgm:presLayoutVars>
          <dgm:bulletEnabled val="1"/>
        </dgm:presLayoutVars>
      </dgm:prSet>
      <dgm:spPr/>
    </dgm:pt>
  </dgm:ptLst>
  <dgm:cxnLst>
    <dgm:cxn modelId="{503C1B22-B3AE-4019-809A-573637CF13F9}" type="presOf" srcId="{308FD208-F061-4DA5-BF51-469A6EA8743B}" destId="{7DD93731-56AF-4376-91F4-454D77BF28FE}" srcOrd="0" destOrd="0" presId="urn:microsoft.com/office/officeart/2005/8/layout/hChevron3"/>
    <dgm:cxn modelId="{A5E9052C-582A-4F74-B6ED-353FB2E567CC}" type="presOf" srcId="{87021A28-6079-4368-B0C6-45B2D90E541D}" destId="{3FFF38D0-1380-4F00-9F8F-E208EF41C41D}" srcOrd="0" destOrd="0" presId="urn:microsoft.com/office/officeart/2005/8/layout/hChevron3"/>
    <dgm:cxn modelId="{8AFC372E-8985-46A7-B449-1917BA99D78C}" srcId="{5B17714B-E8D5-421A-AE44-F3EB46BF2FE1}" destId="{D1234E8B-E640-4205-899C-A162B22E3B95}" srcOrd="1" destOrd="0" parTransId="{458A810E-19CD-4D49-BE34-4B527CF00E0D}" sibTransId="{C089EE67-4DBF-45A2-ADC3-C92B12A7EB70}"/>
    <dgm:cxn modelId="{F7EEF463-4732-4ADF-95C4-FA9B02B5F454}" srcId="{5B17714B-E8D5-421A-AE44-F3EB46BF2FE1}" destId="{308FD208-F061-4DA5-BF51-469A6EA8743B}" srcOrd="3" destOrd="0" parTransId="{75C68559-2782-4830-9AB5-E1A6C4A7A444}" sibTransId="{365847AE-D04A-4364-89AE-D93CD9EABE4E}"/>
    <dgm:cxn modelId="{B72BAFA6-9CF5-4F9C-B092-6D331B8EDC69}" srcId="{5B17714B-E8D5-421A-AE44-F3EB46BF2FE1}" destId="{CA30D555-EE61-4349-8173-5D5E59ED1070}" srcOrd="2" destOrd="0" parTransId="{DF76CBE7-EF53-43BA-B8EC-376000B89936}" sibTransId="{E66136EC-B66C-4F5F-B067-D8796EA9499F}"/>
    <dgm:cxn modelId="{B7D8AAD4-9FE6-4931-ACD5-7C78ED78C992}" type="presOf" srcId="{CA30D555-EE61-4349-8173-5D5E59ED1070}" destId="{D440AE52-A8D8-43D2-B628-AE043964040D}" srcOrd="0" destOrd="0" presId="urn:microsoft.com/office/officeart/2005/8/layout/hChevron3"/>
    <dgm:cxn modelId="{837C56D8-0C8A-4B0A-A1A4-3B3FD263212C}" srcId="{5B17714B-E8D5-421A-AE44-F3EB46BF2FE1}" destId="{87021A28-6079-4368-B0C6-45B2D90E541D}" srcOrd="0" destOrd="0" parTransId="{ED48DC39-7141-4568-A316-D0AE25898C69}" sibTransId="{A463EB62-F1F0-4F73-8D28-6E0885E33515}"/>
    <dgm:cxn modelId="{C2BC74DE-F740-4B6A-AEF1-A32D1AF214F0}" type="presOf" srcId="{D1234E8B-E640-4205-899C-A162B22E3B95}" destId="{B2067AAA-C43C-4FD3-9E15-9F984229211B}" srcOrd="0" destOrd="0" presId="urn:microsoft.com/office/officeart/2005/8/layout/hChevron3"/>
    <dgm:cxn modelId="{1CCC50EB-0CEB-49E2-B48F-D67C67A81D3B}" type="presOf" srcId="{5B17714B-E8D5-421A-AE44-F3EB46BF2FE1}" destId="{5ED66006-16F9-4F53-B397-92E66AA74246}" srcOrd="0" destOrd="0" presId="urn:microsoft.com/office/officeart/2005/8/layout/hChevron3"/>
    <dgm:cxn modelId="{631E06F2-FA29-4F59-84D6-FA7DCEDEAB06}" type="presParOf" srcId="{5ED66006-16F9-4F53-B397-92E66AA74246}" destId="{3FFF38D0-1380-4F00-9F8F-E208EF41C41D}" srcOrd="0" destOrd="0" presId="urn:microsoft.com/office/officeart/2005/8/layout/hChevron3"/>
    <dgm:cxn modelId="{9D635364-EB31-4D76-9D25-29109BE323F4}" type="presParOf" srcId="{5ED66006-16F9-4F53-B397-92E66AA74246}" destId="{F2229305-D675-4F40-A22D-30E7A8386660}" srcOrd="1" destOrd="0" presId="urn:microsoft.com/office/officeart/2005/8/layout/hChevron3"/>
    <dgm:cxn modelId="{19A4AEA3-115D-40AB-B6F9-BA6F9BA6F99A}" type="presParOf" srcId="{5ED66006-16F9-4F53-B397-92E66AA74246}" destId="{B2067AAA-C43C-4FD3-9E15-9F984229211B}" srcOrd="2" destOrd="0" presId="urn:microsoft.com/office/officeart/2005/8/layout/hChevron3"/>
    <dgm:cxn modelId="{D6CFA3F2-5C2E-4279-9723-C927A16133A8}" type="presParOf" srcId="{5ED66006-16F9-4F53-B397-92E66AA74246}" destId="{E6D0EB19-CAD8-493B-A1E6-897FE437C28B}" srcOrd="3" destOrd="0" presId="urn:microsoft.com/office/officeart/2005/8/layout/hChevron3"/>
    <dgm:cxn modelId="{8831759C-9E4A-4970-9B61-E588AC9E4A8D}" type="presParOf" srcId="{5ED66006-16F9-4F53-B397-92E66AA74246}" destId="{D440AE52-A8D8-43D2-B628-AE043964040D}" srcOrd="4" destOrd="0" presId="urn:microsoft.com/office/officeart/2005/8/layout/hChevron3"/>
    <dgm:cxn modelId="{50E9C312-A623-4162-8645-762E7D08496E}" type="presParOf" srcId="{5ED66006-16F9-4F53-B397-92E66AA74246}" destId="{39D3CF81-507B-431B-AEE6-77E975B9DD49}" srcOrd="5" destOrd="0" presId="urn:microsoft.com/office/officeart/2005/8/layout/hChevron3"/>
    <dgm:cxn modelId="{524AA800-6818-4820-9B37-DDB67675D45C}" type="presParOf" srcId="{5ED66006-16F9-4F53-B397-92E66AA74246}" destId="{7DD93731-56AF-4376-91F4-454D77BF28FE}" srcOrd="6"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FF38D0-1380-4F00-9F8F-E208EF41C41D}">
      <dsp:nvSpPr>
        <dsp:cNvPr id="0" name=""/>
        <dsp:cNvSpPr/>
      </dsp:nvSpPr>
      <dsp:spPr>
        <a:xfrm>
          <a:off x="2381" y="46309"/>
          <a:ext cx="2389187" cy="955675"/>
        </a:xfrm>
        <a:prstGeom prst="homePlat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9352" tIns="74676" rIns="37338" bIns="74676" numCol="1" spcCol="1270" anchor="ctr" anchorCtr="0">
          <a:noAutofit/>
        </a:bodyPr>
        <a:lstStyle/>
        <a:p>
          <a:pPr marL="0" lvl="0" indent="0" algn="ctr" defTabSz="1244600">
            <a:lnSpc>
              <a:spcPct val="90000"/>
            </a:lnSpc>
            <a:spcBef>
              <a:spcPct val="0"/>
            </a:spcBef>
            <a:spcAft>
              <a:spcPct val="35000"/>
            </a:spcAft>
            <a:buNone/>
          </a:pPr>
          <a:r>
            <a:rPr lang="en-US" sz="2800" kern="1200" dirty="0"/>
            <a:t>Collect</a:t>
          </a:r>
        </a:p>
      </dsp:txBody>
      <dsp:txXfrm>
        <a:off x="2381" y="46309"/>
        <a:ext cx="2150268" cy="955675"/>
      </dsp:txXfrm>
    </dsp:sp>
    <dsp:sp modelId="{B2067AAA-C43C-4FD3-9E15-9F984229211B}">
      <dsp:nvSpPr>
        <dsp:cNvPr id="0" name=""/>
        <dsp:cNvSpPr/>
      </dsp:nvSpPr>
      <dsp:spPr>
        <a:xfrm>
          <a:off x="1913731" y="46309"/>
          <a:ext cx="2389187" cy="955675"/>
        </a:xfrm>
        <a:prstGeom prst="chevron">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lang="en-US" sz="2800" kern="1200" dirty="0"/>
            <a:t>Process</a:t>
          </a:r>
        </a:p>
      </dsp:txBody>
      <dsp:txXfrm>
        <a:off x="2391569" y="46309"/>
        <a:ext cx="1433512" cy="955675"/>
      </dsp:txXfrm>
    </dsp:sp>
    <dsp:sp modelId="{D440AE52-A8D8-43D2-B628-AE043964040D}">
      <dsp:nvSpPr>
        <dsp:cNvPr id="0" name=""/>
        <dsp:cNvSpPr/>
      </dsp:nvSpPr>
      <dsp:spPr>
        <a:xfrm>
          <a:off x="3825081" y="46309"/>
          <a:ext cx="2389187" cy="955675"/>
        </a:xfrm>
        <a:prstGeom prst="chevron">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lang="en-US" sz="2800" kern="1200" dirty="0"/>
            <a:t>Analyze</a:t>
          </a:r>
        </a:p>
      </dsp:txBody>
      <dsp:txXfrm>
        <a:off x="4302919" y="46309"/>
        <a:ext cx="1433512" cy="955675"/>
      </dsp:txXfrm>
    </dsp:sp>
    <dsp:sp modelId="{7DD93731-56AF-4376-91F4-454D77BF28FE}">
      <dsp:nvSpPr>
        <dsp:cNvPr id="0" name=""/>
        <dsp:cNvSpPr/>
      </dsp:nvSpPr>
      <dsp:spPr>
        <a:xfrm>
          <a:off x="5736431" y="46309"/>
          <a:ext cx="2389187" cy="955675"/>
        </a:xfrm>
        <a:prstGeom prst="chevron">
          <a:avLst/>
        </a:prstGeom>
        <a:solidFill>
          <a:srgbClr val="C00000"/>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lang="en-US" sz="2800" kern="1200" dirty="0"/>
            <a:t>Visualize</a:t>
          </a:r>
        </a:p>
      </dsp:txBody>
      <dsp:txXfrm>
        <a:off x="6214269" y="46309"/>
        <a:ext cx="1433512" cy="955675"/>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A7B3E7-C0FE-4FE5-B00B-2F5674E44C4E}" type="datetimeFigureOut">
              <a:rPr lang="en-US" smtClean="0"/>
              <a:t>12/10/2018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BBBB59-09F3-4C9C-9ACB-D5604DB85C7D}" type="slidenum">
              <a:rPr lang="en-US" smtClean="0"/>
              <a:t>‹#›</a:t>
            </a:fld>
            <a:endParaRPr lang="en-US"/>
          </a:p>
        </p:txBody>
      </p:sp>
    </p:spTree>
    <p:extLst>
      <p:ext uri="{BB962C8B-B14F-4D97-AF65-F5344CB8AC3E}">
        <p14:creationId xmlns:p14="http://schemas.microsoft.com/office/powerpoint/2010/main" val="1803940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05E89C-2066-440A-9402-771C9D5BE28E}" type="slidenum">
              <a:rPr lang="en-US" smtClean="0"/>
              <a:t>2</a:t>
            </a:fld>
            <a:endParaRPr lang="en-US"/>
          </a:p>
        </p:txBody>
      </p:sp>
    </p:spTree>
    <p:extLst>
      <p:ext uri="{BB962C8B-B14F-4D97-AF65-F5344CB8AC3E}">
        <p14:creationId xmlns:p14="http://schemas.microsoft.com/office/powerpoint/2010/main" val="3759189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Footprint/nfa-2018-edition</a:t>
            </a:r>
          </a:p>
          <a:p>
            <a:r>
              <a:rPr lang="en-US" dirty="0"/>
              <a:t>NFA 2018 Edition.csv </a:t>
            </a:r>
          </a:p>
          <a:p>
            <a:endParaRPr lang="en-US" dirty="0"/>
          </a:p>
        </p:txBody>
      </p:sp>
      <p:sp>
        <p:nvSpPr>
          <p:cNvPr id="4" name="Slide Number Placeholder 3"/>
          <p:cNvSpPr>
            <a:spLocks noGrp="1"/>
          </p:cNvSpPr>
          <p:nvPr>
            <p:ph type="sldNum" sz="quarter" idx="10"/>
          </p:nvPr>
        </p:nvSpPr>
        <p:spPr/>
        <p:txBody>
          <a:bodyPr/>
          <a:lstStyle/>
          <a:p>
            <a:fld id="{0405E89C-2066-440A-9402-771C9D5BE28E}" type="slidenum">
              <a:rPr lang="en-US" smtClean="0"/>
              <a:t>3</a:t>
            </a:fld>
            <a:endParaRPr lang="en-US"/>
          </a:p>
        </p:txBody>
      </p:sp>
    </p:spTree>
    <p:extLst>
      <p:ext uri="{BB962C8B-B14F-4D97-AF65-F5344CB8AC3E}">
        <p14:creationId xmlns:p14="http://schemas.microsoft.com/office/powerpoint/2010/main" val="3962905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05E89C-2066-440A-9402-771C9D5BE28E}" type="slidenum">
              <a:rPr lang="en-US" smtClean="0"/>
              <a:t>4</a:t>
            </a:fld>
            <a:endParaRPr lang="en-US"/>
          </a:p>
        </p:txBody>
      </p:sp>
    </p:spTree>
    <p:extLst>
      <p:ext uri="{BB962C8B-B14F-4D97-AF65-F5344CB8AC3E}">
        <p14:creationId xmlns:p14="http://schemas.microsoft.com/office/powerpoint/2010/main" val="7724392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05E89C-2066-440A-9402-771C9D5BE28E}" type="slidenum">
              <a:rPr lang="en-US" smtClean="0"/>
              <a:t>5</a:t>
            </a:fld>
            <a:endParaRPr lang="en-US"/>
          </a:p>
        </p:txBody>
      </p:sp>
    </p:spTree>
    <p:extLst>
      <p:ext uri="{BB962C8B-B14F-4D97-AF65-F5344CB8AC3E}">
        <p14:creationId xmlns:p14="http://schemas.microsoft.com/office/powerpoint/2010/main" val="2795581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basic Idea is to have data coming in and answers to coming out. However as we all know we need have several steps for that to happen.</a:t>
            </a:r>
          </a:p>
          <a:p>
            <a:pPr marL="171450" indent="-171450">
              <a:buFont typeface="Arial" panose="020B0604020202020204" pitchFamily="34" charset="0"/>
              <a:buChar char="•"/>
            </a:pPr>
            <a:r>
              <a:rPr lang="en-US" dirty="0"/>
              <a:t>So first we know that we need to collet the dataset.</a:t>
            </a:r>
          </a:p>
          <a:p>
            <a:pPr marL="171450" indent="-171450">
              <a:buFont typeface="Arial" panose="020B0604020202020204" pitchFamily="34" charset="0"/>
              <a:buChar char="•"/>
            </a:pPr>
            <a:r>
              <a:rPr lang="en-US" dirty="0"/>
              <a:t>Then we going to process them.</a:t>
            </a:r>
          </a:p>
          <a:p>
            <a:pPr marL="171450" indent="-171450">
              <a:buFont typeface="Arial" panose="020B0604020202020204" pitchFamily="34" charset="0"/>
              <a:buChar char="•"/>
            </a:pPr>
            <a:r>
              <a:rPr lang="en-US" dirty="0"/>
              <a:t>Next we going to analyze that the data, make sure that it is useful.</a:t>
            </a:r>
          </a:p>
          <a:p>
            <a:pPr marL="171450" indent="-171450">
              <a:buFont typeface="Arial" panose="020B0604020202020204" pitchFamily="34" charset="0"/>
              <a:buChar char="•"/>
            </a:pPr>
            <a:r>
              <a:rPr lang="en-US" dirty="0"/>
              <a:t>And I added the visualization of the data to actually get the</a:t>
            </a:r>
            <a:r>
              <a:rPr lang="en-US" baseline="0" dirty="0"/>
              <a:t> </a:t>
            </a:r>
            <a:r>
              <a:rPr lang="en-US" dirty="0"/>
              <a:t>usage that we want of this implementation which is one of this project focus.</a:t>
            </a:r>
          </a:p>
          <a:p>
            <a:pPr marL="171450" indent="-171450">
              <a:buFont typeface="Arial" panose="020B0604020202020204" pitchFamily="34" charset="0"/>
              <a:buChar char="•"/>
            </a:pPr>
            <a:r>
              <a:rPr lang="en-US" dirty="0"/>
              <a:t>And the main focus is the ability of store the data. Here I need to make sure that we store data in a secure and reliable way.</a:t>
            </a:r>
          </a:p>
          <a:p>
            <a:pPr marL="171450" indent="-171450">
              <a:buFont typeface="Arial" panose="020B0604020202020204" pitchFamily="34" charset="0"/>
              <a:buChar char="•"/>
            </a:pPr>
            <a:r>
              <a:rPr lang="en-US" dirty="0"/>
              <a:t>Having a reliable massive data storage will help us to go thru the rest of each step of the implementation. Since all the instance depend of the</a:t>
            </a:r>
            <a:r>
              <a:rPr lang="en-US" baseline="0" dirty="0"/>
              <a:t> storage</a:t>
            </a:r>
            <a:r>
              <a:rPr lang="en-US" dirty="0"/>
              <a:t> </a:t>
            </a:r>
          </a:p>
          <a:p>
            <a:pPr marL="171450" indent="-171450">
              <a:buFont typeface="Arial" panose="020B0604020202020204" pitchFamily="34" charset="0"/>
              <a:buChar char="•"/>
            </a:pPr>
            <a:r>
              <a:rPr lang="en-US" dirty="0"/>
              <a:t>Also being able to manage the data after being store, and understand the data that we have.  Which it is important to have a mechanics that can let us run sophisticated big data analytic on our data without having to move the data to a separate analytic platform. </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405E89C-2066-440A-9402-771C9D5BE28E}" type="slidenum">
              <a:rPr lang="en-US" smtClean="0"/>
              <a:t>6</a:t>
            </a:fld>
            <a:endParaRPr lang="en-US"/>
          </a:p>
        </p:txBody>
      </p:sp>
    </p:spTree>
    <p:extLst>
      <p:ext uri="{BB962C8B-B14F-4D97-AF65-F5344CB8AC3E}">
        <p14:creationId xmlns:p14="http://schemas.microsoft.com/office/powerpoint/2010/main" val="7997593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What is the plan: By reading some research and docs, I came up with this high level overview architecture. So</a:t>
            </a:r>
          </a:p>
          <a:p>
            <a:pPr marL="171450" indent="-171450">
              <a:buFont typeface="Arial" panose="020B0604020202020204" pitchFamily="34" charset="0"/>
              <a:buChar char="•"/>
            </a:pPr>
            <a:r>
              <a:rPr lang="en-US" dirty="0"/>
              <a:t>Since so far we are not streaming real time data we don’t need specific implementation for that, we just going store the dataset selected strait to (</a:t>
            </a:r>
            <a:r>
              <a:rPr lang="en-US" b="1" dirty="0"/>
              <a:t>Simple Storage Service) </a:t>
            </a:r>
            <a:r>
              <a:rPr lang="en-US" dirty="0"/>
              <a:t>s3. In case that we need to stream data we could be using another solution like  AWS Kinesis.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Using S3 different buckets will be created (no need to provision).</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This implementation will use </a:t>
            </a:r>
            <a:r>
              <a:rPr lang="en-US" dirty="0" err="1"/>
              <a:t>DynamoDB</a:t>
            </a:r>
            <a:r>
              <a:rPr lang="en-US" dirty="0"/>
              <a:t>, which is a no SQL database.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To</a:t>
            </a:r>
            <a:r>
              <a:rPr lang="en-US" baseline="0" dirty="0"/>
              <a:t> </a:t>
            </a:r>
            <a:r>
              <a:rPr lang="en-US" dirty="0"/>
              <a:t>process</a:t>
            </a:r>
            <a:r>
              <a:rPr lang="en-US" baseline="0" dirty="0"/>
              <a:t> </a:t>
            </a:r>
            <a:r>
              <a:rPr lang="en-US" dirty="0"/>
              <a:t>the data we will be using </a:t>
            </a:r>
            <a:r>
              <a:rPr lang="en-US" sz="1200" b="0" i="0" kern="1200" dirty="0">
                <a:solidFill>
                  <a:schemeClr val="tx1"/>
                </a:solidFill>
                <a:effectLst/>
                <a:latin typeface="+mn-lt"/>
                <a:ea typeface="+mn-ea"/>
                <a:cs typeface="+mn-cs"/>
              </a:rPr>
              <a:t>Elastic MapReduce (EMR). </a:t>
            </a:r>
            <a:r>
              <a:rPr lang="en-US" dirty="0"/>
              <a:t>With at least 2 node (master and Slave).</a:t>
            </a:r>
            <a:r>
              <a:rPr lang="en-US" sz="1200" b="0" i="0" kern="1200" dirty="0">
                <a:solidFill>
                  <a:schemeClr val="tx1"/>
                </a:solidFill>
                <a:effectLst/>
                <a:latin typeface="+mn-lt"/>
                <a:ea typeface="+mn-ea"/>
                <a:cs typeface="+mn-cs"/>
              </a:rPr>
              <a:t>  </a:t>
            </a: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a:t>
            </a:r>
            <a:r>
              <a:rPr lang="en-US" baseline="0" dirty="0"/>
              <a:t> Using </a:t>
            </a:r>
            <a:r>
              <a:rPr lang="en-US" dirty="0"/>
              <a:t>Redshift we can run analytics against all the data the we have on S3, and run query.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--Using Redshift we going to load data in parallel optimizing it for fast analytics queries. With only 2 node (master and Slave). </a:t>
            </a:r>
          </a:p>
          <a:p>
            <a:pPr marL="171450" indent="-171450">
              <a:buFont typeface="Arial" panose="020B0604020202020204" pitchFamily="34" charset="0"/>
              <a:buChar char="•"/>
            </a:pPr>
            <a:r>
              <a:rPr lang="en-US" dirty="0"/>
              <a:t>And finally we going to analyze and visualize data with quick-sight. After successful implementation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t>
            </a:r>
            <a:r>
              <a:rPr lang="en-US" b="1" dirty="0"/>
              <a:t>How </a:t>
            </a:r>
            <a:r>
              <a:rPr lang="en-US" b="1" dirty="0" err="1"/>
              <a:t>im</a:t>
            </a:r>
            <a:r>
              <a:rPr lang="en-US" b="1" baseline="0" dirty="0"/>
              <a:t> going to</a:t>
            </a:r>
            <a:r>
              <a:rPr lang="en-US" b="1" dirty="0"/>
              <a:t> implement my proposed system: Since most of the</a:t>
            </a:r>
            <a:r>
              <a:rPr lang="en-US" b="1" baseline="0" dirty="0"/>
              <a:t> work will be done on AWS, it will be my job how to learn how to spin up each one of the implementation. </a:t>
            </a:r>
            <a:r>
              <a:rPr lang="en-US" b="1" dirty="0"/>
              <a:t> </a:t>
            </a:r>
          </a:p>
          <a:p>
            <a:pPr marL="0" indent="0">
              <a:buFont typeface="Arial" panose="020B0604020202020204" pitchFamily="34" charset="0"/>
              <a:buNone/>
            </a:pPr>
            <a:endParaRPr lang="en-US" dirty="0"/>
          </a:p>
          <a:p>
            <a:pPr marL="742950" lvl="1" indent="-285750">
              <a:buFont typeface="Arial" panose="020B0604020202020204" pitchFamily="34" charset="0"/>
              <a:buChar char="•"/>
            </a:pPr>
            <a:r>
              <a:rPr lang="en-US" sz="1400" b="1" dirty="0"/>
              <a:t>Spark </a:t>
            </a:r>
            <a:r>
              <a:rPr lang="en-US" sz="1400" dirty="0"/>
              <a:t>will be use, Because each step requires a disk read, and write, MapReduce jobs are slower due to the latency of disk I/O.</a:t>
            </a:r>
          </a:p>
          <a:p>
            <a:pPr marL="742950" lvl="1" indent="-285750">
              <a:buFont typeface="Arial" panose="020B0604020202020204" pitchFamily="34" charset="0"/>
              <a:buChar char="•"/>
            </a:pPr>
            <a:r>
              <a:rPr lang="en-US" sz="1400" b="1" dirty="0"/>
              <a:t>Spark</a:t>
            </a:r>
            <a:r>
              <a:rPr lang="en-US" sz="1400" dirty="0"/>
              <a:t> will address the limitations to MapReduce, by doing processing in-memory, reducing the number of steps in a job, and by reusing data across multiple parallel operations.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405E89C-2066-440A-9402-771C9D5BE28E}" type="slidenum">
              <a:rPr lang="en-US" smtClean="0"/>
              <a:t>7</a:t>
            </a:fld>
            <a:endParaRPr lang="en-US"/>
          </a:p>
        </p:txBody>
      </p:sp>
    </p:spTree>
    <p:extLst>
      <p:ext uri="{BB962C8B-B14F-4D97-AF65-F5344CB8AC3E}">
        <p14:creationId xmlns:p14="http://schemas.microsoft.com/office/powerpoint/2010/main" val="36678542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What is the plan: By reading some research and docs, I came up with this high level overview architecture. So</a:t>
            </a:r>
          </a:p>
          <a:p>
            <a:pPr marL="171450" indent="-171450">
              <a:buFont typeface="Arial" panose="020B0604020202020204" pitchFamily="34" charset="0"/>
              <a:buChar char="•"/>
            </a:pPr>
            <a:r>
              <a:rPr lang="en-US" dirty="0"/>
              <a:t>Since so far we are not streaming real time data we don’t need specific implementation for that, we just going store the dataset selected strait to (</a:t>
            </a:r>
            <a:r>
              <a:rPr lang="en-US" b="1" dirty="0"/>
              <a:t>Simple Storage Service) </a:t>
            </a:r>
            <a:r>
              <a:rPr lang="en-US" dirty="0"/>
              <a:t>s3. In case that we need to stream data we could be using another solution like  AWS Kinesis.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Using S3 different buckets will be created (no need to provision).</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This implementation will use </a:t>
            </a:r>
            <a:r>
              <a:rPr lang="en-US" dirty="0" err="1"/>
              <a:t>DynamoDB</a:t>
            </a:r>
            <a:r>
              <a:rPr lang="en-US" dirty="0"/>
              <a:t>, which is a no SQL database.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To</a:t>
            </a:r>
            <a:r>
              <a:rPr lang="en-US" baseline="0" dirty="0"/>
              <a:t> </a:t>
            </a:r>
            <a:r>
              <a:rPr lang="en-US" dirty="0"/>
              <a:t>process</a:t>
            </a:r>
            <a:r>
              <a:rPr lang="en-US" baseline="0" dirty="0"/>
              <a:t> </a:t>
            </a:r>
            <a:r>
              <a:rPr lang="en-US" dirty="0"/>
              <a:t>the data we will be using </a:t>
            </a:r>
            <a:r>
              <a:rPr lang="en-US" sz="1200" b="0" i="0" kern="1200" dirty="0">
                <a:solidFill>
                  <a:schemeClr val="tx1"/>
                </a:solidFill>
                <a:effectLst/>
                <a:latin typeface="+mn-lt"/>
                <a:ea typeface="+mn-ea"/>
                <a:cs typeface="+mn-cs"/>
              </a:rPr>
              <a:t>Elastic MapReduce (EMR). </a:t>
            </a:r>
            <a:r>
              <a:rPr lang="en-US" dirty="0"/>
              <a:t>With at least 2 node (master and Slave).</a:t>
            </a:r>
            <a:r>
              <a:rPr lang="en-US" sz="1200" b="0" i="0" kern="1200" dirty="0">
                <a:solidFill>
                  <a:schemeClr val="tx1"/>
                </a:solidFill>
                <a:effectLst/>
                <a:latin typeface="+mn-lt"/>
                <a:ea typeface="+mn-ea"/>
                <a:cs typeface="+mn-cs"/>
              </a:rPr>
              <a:t>  </a:t>
            </a: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a:t>
            </a:r>
            <a:r>
              <a:rPr lang="en-US" baseline="0" dirty="0"/>
              <a:t> Using </a:t>
            </a:r>
            <a:r>
              <a:rPr lang="en-US" dirty="0"/>
              <a:t>Redshift we can run analytics against all the data the we have on S3, and run query.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--Using Redshift we going to load data in parallel optimizing it for fast analytics queries. With only 2 node (master and Slave). </a:t>
            </a:r>
          </a:p>
          <a:p>
            <a:pPr marL="171450" indent="-171450">
              <a:buFont typeface="Arial" panose="020B0604020202020204" pitchFamily="34" charset="0"/>
              <a:buChar char="•"/>
            </a:pPr>
            <a:r>
              <a:rPr lang="en-US" dirty="0"/>
              <a:t>And finally we going to analyze and visualize data with quick-sight. After successful implementation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?How </a:t>
            </a:r>
            <a:r>
              <a:rPr lang="en-US" dirty="0" err="1"/>
              <a:t>im</a:t>
            </a:r>
            <a:r>
              <a:rPr lang="en-US" baseline="0" dirty="0"/>
              <a:t> going to</a:t>
            </a:r>
            <a:r>
              <a:rPr lang="en-US" dirty="0"/>
              <a:t> implement my proposed system: Since most of the</a:t>
            </a:r>
            <a:r>
              <a:rPr lang="en-US" baseline="0" dirty="0"/>
              <a:t> work will be done on AWS, it will be my job how to learn how to spin up each one of the implementation. </a:t>
            </a:r>
            <a:r>
              <a:rPr lang="en-US" dirty="0"/>
              <a:t> </a:t>
            </a:r>
          </a:p>
          <a:p>
            <a:pPr marL="0" indent="0">
              <a:buFont typeface="Arial" panose="020B0604020202020204" pitchFamily="34" charset="0"/>
              <a:buNone/>
            </a:pPr>
            <a:endParaRPr lang="en-US" dirty="0"/>
          </a:p>
          <a:p>
            <a:pPr marL="742950" lvl="1" indent="-285750">
              <a:buFont typeface="Arial" panose="020B0604020202020204" pitchFamily="34" charset="0"/>
              <a:buChar char="•"/>
            </a:pPr>
            <a:r>
              <a:rPr lang="en-US" sz="1400" b="1" dirty="0"/>
              <a:t>Spark </a:t>
            </a:r>
            <a:r>
              <a:rPr lang="en-US" sz="1400" dirty="0"/>
              <a:t>will be use, Because each step requires a disk read, and write, MapReduce jobs are slower due to the latency of disk I/O.</a:t>
            </a:r>
          </a:p>
          <a:p>
            <a:pPr marL="742950" lvl="1" indent="-285750">
              <a:buFont typeface="Arial" panose="020B0604020202020204" pitchFamily="34" charset="0"/>
              <a:buChar char="•"/>
            </a:pPr>
            <a:r>
              <a:rPr lang="en-US" sz="1400" b="1" dirty="0"/>
              <a:t>Spark</a:t>
            </a:r>
            <a:r>
              <a:rPr lang="en-US" sz="1400" dirty="0"/>
              <a:t> will address the limitations to MapReduce, by doing processing in-memory, reducing the number of steps in a job, and by reusing data across multiple parallel operations.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405E89C-2066-440A-9402-771C9D5BE28E}" type="slidenum">
              <a:rPr lang="en-US" smtClean="0"/>
              <a:t>8</a:t>
            </a:fld>
            <a:endParaRPr lang="en-US"/>
          </a:p>
        </p:txBody>
      </p:sp>
    </p:spTree>
    <p:extLst>
      <p:ext uri="{BB962C8B-B14F-4D97-AF65-F5344CB8AC3E}">
        <p14:creationId xmlns:p14="http://schemas.microsoft.com/office/powerpoint/2010/main" val="23576008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What is the plan: By reading some research and docs, I came up with this high level overview architecture. So</a:t>
            </a:r>
          </a:p>
          <a:p>
            <a:pPr marL="171450" indent="-171450">
              <a:buFont typeface="Arial" panose="020B0604020202020204" pitchFamily="34" charset="0"/>
              <a:buChar char="•"/>
            </a:pPr>
            <a:r>
              <a:rPr lang="en-US" dirty="0"/>
              <a:t>Since so far we are not streaming real time data we don’t need specific implementation for that, we just going store the dataset selected strait to (</a:t>
            </a:r>
            <a:r>
              <a:rPr lang="en-US" b="1" dirty="0"/>
              <a:t>Simple Storage Service) </a:t>
            </a:r>
            <a:r>
              <a:rPr lang="en-US" dirty="0"/>
              <a:t>s3. In case that we need to stream data we could be using another solution like  AWS Kinesis.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Using S3 different buckets will be created (no need to provision).</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This implementation will use </a:t>
            </a:r>
            <a:r>
              <a:rPr lang="en-US" dirty="0" err="1"/>
              <a:t>DynamoDB</a:t>
            </a:r>
            <a:r>
              <a:rPr lang="en-US" dirty="0"/>
              <a:t>, which is a no SQL database.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To</a:t>
            </a:r>
            <a:r>
              <a:rPr lang="en-US" baseline="0" dirty="0"/>
              <a:t> </a:t>
            </a:r>
            <a:r>
              <a:rPr lang="en-US" dirty="0"/>
              <a:t>process</a:t>
            </a:r>
            <a:r>
              <a:rPr lang="en-US" baseline="0" dirty="0"/>
              <a:t> </a:t>
            </a:r>
            <a:r>
              <a:rPr lang="en-US" dirty="0"/>
              <a:t>the data we will be using </a:t>
            </a:r>
            <a:r>
              <a:rPr lang="en-US" sz="1200" b="0" i="0" kern="1200" dirty="0">
                <a:solidFill>
                  <a:schemeClr val="tx1"/>
                </a:solidFill>
                <a:effectLst/>
                <a:latin typeface="+mn-lt"/>
                <a:ea typeface="+mn-ea"/>
                <a:cs typeface="+mn-cs"/>
              </a:rPr>
              <a:t>Elastic MapReduce (EMR). </a:t>
            </a:r>
            <a:r>
              <a:rPr lang="en-US" dirty="0"/>
              <a:t>With at least 2 node (master and Slave).</a:t>
            </a:r>
            <a:r>
              <a:rPr lang="en-US" sz="1200" b="0" i="0" kern="1200" dirty="0">
                <a:solidFill>
                  <a:schemeClr val="tx1"/>
                </a:solidFill>
                <a:effectLst/>
                <a:latin typeface="+mn-lt"/>
                <a:ea typeface="+mn-ea"/>
                <a:cs typeface="+mn-cs"/>
              </a:rPr>
              <a:t>  </a:t>
            </a: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a:t>
            </a:r>
            <a:r>
              <a:rPr lang="en-US" baseline="0" dirty="0"/>
              <a:t> Using </a:t>
            </a:r>
            <a:r>
              <a:rPr lang="en-US" dirty="0"/>
              <a:t>Redshift we can run analytics against all the data the we have on S3, and run query.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--Using Redshift we going to load data in parallel optimizing it for fast analytics queries. With only 2 node (master and Slave). </a:t>
            </a:r>
          </a:p>
          <a:p>
            <a:pPr marL="171450" indent="-171450">
              <a:buFont typeface="Arial" panose="020B0604020202020204" pitchFamily="34" charset="0"/>
              <a:buChar char="•"/>
            </a:pPr>
            <a:r>
              <a:rPr lang="en-US" dirty="0"/>
              <a:t>And finally we going to analyze and visualize data with quick-sight. After successful implementation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?How </a:t>
            </a:r>
            <a:r>
              <a:rPr lang="en-US" dirty="0" err="1"/>
              <a:t>im</a:t>
            </a:r>
            <a:r>
              <a:rPr lang="en-US" baseline="0" dirty="0"/>
              <a:t> going to</a:t>
            </a:r>
            <a:r>
              <a:rPr lang="en-US" dirty="0"/>
              <a:t> implement my proposed system: Since most of the</a:t>
            </a:r>
            <a:r>
              <a:rPr lang="en-US" baseline="0" dirty="0"/>
              <a:t> work will be done on AWS, it will be my job how to learn how to spin up each one of the implementation. </a:t>
            </a:r>
            <a:r>
              <a:rPr lang="en-US" dirty="0"/>
              <a:t> </a:t>
            </a:r>
          </a:p>
          <a:p>
            <a:pPr marL="0" indent="0">
              <a:buFont typeface="Arial" panose="020B0604020202020204" pitchFamily="34" charset="0"/>
              <a:buNone/>
            </a:pPr>
            <a:endParaRPr lang="en-US" dirty="0"/>
          </a:p>
          <a:p>
            <a:pPr marL="742950" lvl="1" indent="-285750">
              <a:buFont typeface="Arial" panose="020B0604020202020204" pitchFamily="34" charset="0"/>
              <a:buChar char="•"/>
            </a:pPr>
            <a:r>
              <a:rPr lang="en-US" sz="1400" b="1" dirty="0"/>
              <a:t>Spark </a:t>
            </a:r>
            <a:r>
              <a:rPr lang="en-US" sz="1400" dirty="0"/>
              <a:t>will be use, Because each step requires a disk read, and write, MapReduce jobs are slower due to the latency of disk I/O.</a:t>
            </a:r>
          </a:p>
          <a:p>
            <a:pPr marL="742950" lvl="1" indent="-285750">
              <a:buFont typeface="Arial" panose="020B0604020202020204" pitchFamily="34" charset="0"/>
              <a:buChar char="•"/>
            </a:pPr>
            <a:r>
              <a:rPr lang="en-US" sz="1400" b="1" dirty="0"/>
              <a:t>Spark</a:t>
            </a:r>
            <a:r>
              <a:rPr lang="en-US" sz="1400" dirty="0"/>
              <a:t> will address the limitations to MapReduce, by doing processing in-memory, reducing the number of steps in a job, and by reusing data across multiple parallel operations.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405E89C-2066-440A-9402-771C9D5BE28E}" type="slidenum">
              <a:rPr lang="en-US" smtClean="0"/>
              <a:t>9</a:t>
            </a:fld>
            <a:endParaRPr lang="en-US"/>
          </a:p>
        </p:txBody>
      </p:sp>
    </p:spTree>
    <p:extLst>
      <p:ext uri="{BB962C8B-B14F-4D97-AF65-F5344CB8AC3E}">
        <p14:creationId xmlns:p14="http://schemas.microsoft.com/office/powerpoint/2010/main" val="3133666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70138-D6A8-4AD1-968F-A8704D77E7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709C15F-E43F-4973-B9C4-A87CCF1843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4A3702E-4B37-4BB1-A1D6-00529DF30C4B}"/>
              </a:ext>
            </a:extLst>
          </p:cNvPr>
          <p:cNvSpPr>
            <a:spLocks noGrp="1"/>
          </p:cNvSpPr>
          <p:nvPr>
            <p:ph type="dt" sz="half" idx="10"/>
          </p:nvPr>
        </p:nvSpPr>
        <p:spPr/>
        <p:txBody>
          <a:bodyPr/>
          <a:lstStyle/>
          <a:p>
            <a:fld id="{B311A82F-5627-4D2B-857B-C73BA7D0180B}" type="datetimeFigureOut">
              <a:rPr lang="en-US" smtClean="0"/>
              <a:t>12/10/2018</a:t>
            </a:fld>
            <a:endParaRPr lang="en-US"/>
          </a:p>
        </p:txBody>
      </p:sp>
      <p:sp>
        <p:nvSpPr>
          <p:cNvPr id="5" name="Footer Placeholder 4">
            <a:extLst>
              <a:ext uri="{FF2B5EF4-FFF2-40B4-BE49-F238E27FC236}">
                <a16:creationId xmlns:a16="http://schemas.microsoft.com/office/drawing/2014/main" id="{38D80843-F230-452A-9A56-94767265C6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11E89A-E1B2-483B-8668-BB6D5752B8FD}"/>
              </a:ext>
            </a:extLst>
          </p:cNvPr>
          <p:cNvSpPr>
            <a:spLocks noGrp="1"/>
          </p:cNvSpPr>
          <p:nvPr>
            <p:ph type="sldNum" sz="quarter" idx="12"/>
          </p:nvPr>
        </p:nvSpPr>
        <p:spPr/>
        <p:txBody>
          <a:bodyPr/>
          <a:lstStyle/>
          <a:p>
            <a:fld id="{A2905D3D-ED3B-429F-B392-24D7CBE69A51}" type="slidenum">
              <a:rPr lang="en-US" smtClean="0"/>
              <a:t>‹#›</a:t>
            </a:fld>
            <a:endParaRPr lang="en-US"/>
          </a:p>
        </p:txBody>
      </p:sp>
    </p:spTree>
    <p:extLst>
      <p:ext uri="{BB962C8B-B14F-4D97-AF65-F5344CB8AC3E}">
        <p14:creationId xmlns:p14="http://schemas.microsoft.com/office/powerpoint/2010/main" val="1832978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ACD1F-2D44-4CB4-8B57-BF2D8615C9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E6BC5E7-01BF-450B-BBF2-A74A425FFE4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5A81F0-EF40-4C8C-A252-B8D1F1D5F7EA}"/>
              </a:ext>
            </a:extLst>
          </p:cNvPr>
          <p:cNvSpPr>
            <a:spLocks noGrp="1"/>
          </p:cNvSpPr>
          <p:nvPr>
            <p:ph type="dt" sz="half" idx="10"/>
          </p:nvPr>
        </p:nvSpPr>
        <p:spPr/>
        <p:txBody>
          <a:bodyPr/>
          <a:lstStyle/>
          <a:p>
            <a:fld id="{B311A82F-5627-4D2B-857B-C73BA7D0180B}" type="datetimeFigureOut">
              <a:rPr lang="en-US" smtClean="0"/>
              <a:t>12/10/2018</a:t>
            </a:fld>
            <a:endParaRPr lang="en-US"/>
          </a:p>
        </p:txBody>
      </p:sp>
      <p:sp>
        <p:nvSpPr>
          <p:cNvPr id="5" name="Footer Placeholder 4">
            <a:extLst>
              <a:ext uri="{FF2B5EF4-FFF2-40B4-BE49-F238E27FC236}">
                <a16:creationId xmlns:a16="http://schemas.microsoft.com/office/drawing/2014/main" id="{AFBAF28B-4401-465A-85C9-1922EE76CF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ECB5BD-F645-460E-BF19-247BC88819E0}"/>
              </a:ext>
            </a:extLst>
          </p:cNvPr>
          <p:cNvSpPr>
            <a:spLocks noGrp="1"/>
          </p:cNvSpPr>
          <p:nvPr>
            <p:ph type="sldNum" sz="quarter" idx="12"/>
          </p:nvPr>
        </p:nvSpPr>
        <p:spPr/>
        <p:txBody>
          <a:bodyPr/>
          <a:lstStyle/>
          <a:p>
            <a:fld id="{A2905D3D-ED3B-429F-B392-24D7CBE69A51}" type="slidenum">
              <a:rPr lang="en-US" smtClean="0"/>
              <a:t>‹#›</a:t>
            </a:fld>
            <a:endParaRPr lang="en-US"/>
          </a:p>
        </p:txBody>
      </p:sp>
    </p:spTree>
    <p:extLst>
      <p:ext uri="{BB962C8B-B14F-4D97-AF65-F5344CB8AC3E}">
        <p14:creationId xmlns:p14="http://schemas.microsoft.com/office/powerpoint/2010/main" val="3110771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03B855-CB70-45E9-A2B2-58118ACF7A3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7E424ED-146D-4EDD-B12B-C266328989C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8B3AC8-87BB-48D3-96E9-DB87F0DE84D5}"/>
              </a:ext>
            </a:extLst>
          </p:cNvPr>
          <p:cNvSpPr>
            <a:spLocks noGrp="1"/>
          </p:cNvSpPr>
          <p:nvPr>
            <p:ph type="dt" sz="half" idx="10"/>
          </p:nvPr>
        </p:nvSpPr>
        <p:spPr/>
        <p:txBody>
          <a:bodyPr/>
          <a:lstStyle/>
          <a:p>
            <a:fld id="{B311A82F-5627-4D2B-857B-C73BA7D0180B}" type="datetimeFigureOut">
              <a:rPr lang="en-US" smtClean="0"/>
              <a:t>12/10/2018</a:t>
            </a:fld>
            <a:endParaRPr lang="en-US"/>
          </a:p>
        </p:txBody>
      </p:sp>
      <p:sp>
        <p:nvSpPr>
          <p:cNvPr id="5" name="Footer Placeholder 4">
            <a:extLst>
              <a:ext uri="{FF2B5EF4-FFF2-40B4-BE49-F238E27FC236}">
                <a16:creationId xmlns:a16="http://schemas.microsoft.com/office/drawing/2014/main" id="{4AE46DB2-DF81-4CDE-94D6-9B17EE6B5B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0286C1-D6D7-4D91-B49C-477427E773E8}"/>
              </a:ext>
            </a:extLst>
          </p:cNvPr>
          <p:cNvSpPr>
            <a:spLocks noGrp="1"/>
          </p:cNvSpPr>
          <p:nvPr>
            <p:ph type="sldNum" sz="quarter" idx="12"/>
          </p:nvPr>
        </p:nvSpPr>
        <p:spPr/>
        <p:txBody>
          <a:bodyPr/>
          <a:lstStyle/>
          <a:p>
            <a:fld id="{A2905D3D-ED3B-429F-B392-24D7CBE69A51}" type="slidenum">
              <a:rPr lang="en-US" smtClean="0"/>
              <a:t>‹#›</a:t>
            </a:fld>
            <a:endParaRPr lang="en-US"/>
          </a:p>
        </p:txBody>
      </p:sp>
    </p:spTree>
    <p:extLst>
      <p:ext uri="{BB962C8B-B14F-4D97-AF65-F5344CB8AC3E}">
        <p14:creationId xmlns:p14="http://schemas.microsoft.com/office/powerpoint/2010/main" val="846331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BFB65-7862-4FB5-97CD-20B8E1EA5B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A42AA1-837C-4299-8771-D143EC669FE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6714E8-FA50-4557-B4C5-1A70DC7B99BA}"/>
              </a:ext>
            </a:extLst>
          </p:cNvPr>
          <p:cNvSpPr>
            <a:spLocks noGrp="1"/>
          </p:cNvSpPr>
          <p:nvPr>
            <p:ph type="dt" sz="half" idx="10"/>
          </p:nvPr>
        </p:nvSpPr>
        <p:spPr/>
        <p:txBody>
          <a:bodyPr/>
          <a:lstStyle/>
          <a:p>
            <a:fld id="{B311A82F-5627-4D2B-857B-C73BA7D0180B}" type="datetimeFigureOut">
              <a:rPr lang="en-US" smtClean="0"/>
              <a:t>12/10/2018</a:t>
            </a:fld>
            <a:endParaRPr lang="en-US"/>
          </a:p>
        </p:txBody>
      </p:sp>
      <p:sp>
        <p:nvSpPr>
          <p:cNvPr id="5" name="Footer Placeholder 4">
            <a:extLst>
              <a:ext uri="{FF2B5EF4-FFF2-40B4-BE49-F238E27FC236}">
                <a16:creationId xmlns:a16="http://schemas.microsoft.com/office/drawing/2014/main" id="{2F10AF58-A591-4E97-A0FB-A8BF5BAEC1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7FCE91-F988-44E1-831E-DFCF80AA4D49}"/>
              </a:ext>
            </a:extLst>
          </p:cNvPr>
          <p:cNvSpPr>
            <a:spLocks noGrp="1"/>
          </p:cNvSpPr>
          <p:nvPr>
            <p:ph type="sldNum" sz="quarter" idx="12"/>
          </p:nvPr>
        </p:nvSpPr>
        <p:spPr/>
        <p:txBody>
          <a:bodyPr/>
          <a:lstStyle/>
          <a:p>
            <a:fld id="{A2905D3D-ED3B-429F-B392-24D7CBE69A51}" type="slidenum">
              <a:rPr lang="en-US" smtClean="0"/>
              <a:t>‹#›</a:t>
            </a:fld>
            <a:endParaRPr lang="en-US"/>
          </a:p>
        </p:txBody>
      </p:sp>
    </p:spTree>
    <p:extLst>
      <p:ext uri="{BB962C8B-B14F-4D97-AF65-F5344CB8AC3E}">
        <p14:creationId xmlns:p14="http://schemas.microsoft.com/office/powerpoint/2010/main" val="2583560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77C1C-C5AE-435C-85FB-50629C9799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871A8A-6516-481D-80D5-47C8988DCB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46FE2C9-7CB4-411D-BE52-40693EB59EDA}"/>
              </a:ext>
            </a:extLst>
          </p:cNvPr>
          <p:cNvSpPr>
            <a:spLocks noGrp="1"/>
          </p:cNvSpPr>
          <p:nvPr>
            <p:ph type="dt" sz="half" idx="10"/>
          </p:nvPr>
        </p:nvSpPr>
        <p:spPr/>
        <p:txBody>
          <a:bodyPr/>
          <a:lstStyle/>
          <a:p>
            <a:fld id="{B311A82F-5627-4D2B-857B-C73BA7D0180B}" type="datetimeFigureOut">
              <a:rPr lang="en-US" smtClean="0"/>
              <a:t>12/10/2018</a:t>
            </a:fld>
            <a:endParaRPr lang="en-US"/>
          </a:p>
        </p:txBody>
      </p:sp>
      <p:sp>
        <p:nvSpPr>
          <p:cNvPr id="5" name="Footer Placeholder 4">
            <a:extLst>
              <a:ext uri="{FF2B5EF4-FFF2-40B4-BE49-F238E27FC236}">
                <a16:creationId xmlns:a16="http://schemas.microsoft.com/office/drawing/2014/main" id="{FA2084DF-CB6E-47C3-AD78-1FF834C21D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F383EF-F984-494B-B935-9CAFE1B875FF}"/>
              </a:ext>
            </a:extLst>
          </p:cNvPr>
          <p:cNvSpPr>
            <a:spLocks noGrp="1"/>
          </p:cNvSpPr>
          <p:nvPr>
            <p:ph type="sldNum" sz="quarter" idx="12"/>
          </p:nvPr>
        </p:nvSpPr>
        <p:spPr/>
        <p:txBody>
          <a:bodyPr/>
          <a:lstStyle/>
          <a:p>
            <a:fld id="{A2905D3D-ED3B-429F-B392-24D7CBE69A51}" type="slidenum">
              <a:rPr lang="en-US" smtClean="0"/>
              <a:t>‹#›</a:t>
            </a:fld>
            <a:endParaRPr lang="en-US"/>
          </a:p>
        </p:txBody>
      </p:sp>
    </p:spTree>
    <p:extLst>
      <p:ext uri="{BB962C8B-B14F-4D97-AF65-F5344CB8AC3E}">
        <p14:creationId xmlns:p14="http://schemas.microsoft.com/office/powerpoint/2010/main" val="574740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15848-608E-4372-B9C9-099C631F70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EE8FD9-CB1F-4652-8EE6-CF46D4BD710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8DAE55-8517-4F92-A3EF-60C3D91833E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4B0926E-AC92-4E2B-AEDD-B365BD94E55A}"/>
              </a:ext>
            </a:extLst>
          </p:cNvPr>
          <p:cNvSpPr>
            <a:spLocks noGrp="1"/>
          </p:cNvSpPr>
          <p:nvPr>
            <p:ph type="dt" sz="half" idx="10"/>
          </p:nvPr>
        </p:nvSpPr>
        <p:spPr/>
        <p:txBody>
          <a:bodyPr/>
          <a:lstStyle/>
          <a:p>
            <a:fld id="{B311A82F-5627-4D2B-857B-C73BA7D0180B}" type="datetimeFigureOut">
              <a:rPr lang="en-US" smtClean="0"/>
              <a:t>12/10/2018</a:t>
            </a:fld>
            <a:endParaRPr lang="en-US"/>
          </a:p>
        </p:txBody>
      </p:sp>
      <p:sp>
        <p:nvSpPr>
          <p:cNvPr id="6" name="Footer Placeholder 5">
            <a:extLst>
              <a:ext uri="{FF2B5EF4-FFF2-40B4-BE49-F238E27FC236}">
                <a16:creationId xmlns:a16="http://schemas.microsoft.com/office/drawing/2014/main" id="{2495E5CC-0F37-4BF0-8A14-65CFBBD6AE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05AFA3-DF31-45C1-8AB4-5BC565D7BDAD}"/>
              </a:ext>
            </a:extLst>
          </p:cNvPr>
          <p:cNvSpPr>
            <a:spLocks noGrp="1"/>
          </p:cNvSpPr>
          <p:nvPr>
            <p:ph type="sldNum" sz="quarter" idx="12"/>
          </p:nvPr>
        </p:nvSpPr>
        <p:spPr/>
        <p:txBody>
          <a:bodyPr/>
          <a:lstStyle/>
          <a:p>
            <a:fld id="{A2905D3D-ED3B-429F-B392-24D7CBE69A51}" type="slidenum">
              <a:rPr lang="en-US" smtClean="0"/>
              <a:t>‹#›</a:t>
            </a:fld>
            <a:endParaRPr lang="en-US"/>
          </a:p>
        </p:txBody>
      </p:sp>
    </p:spTree>
    <p:extLst>
      <p:ext uri="{BB962C8B-B14F-4D97-AF65-F5344CB8AC3E}">
        <p14:creationId xmlns:p14="http://schemas.microsoft.com/office/powerpoint/2010/main" val="4093157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179B4-65FB-40C3-BCCF-2CF362A5B0F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41F6C50-7C60-41AA-BDA7-A1B2423C85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E088F32-6985-4DAC-8440-1D34991F8DE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762771F-1E6B-4592-A474-43FD57C35D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9C9C747-BCC7-4288-B180-6C4A792FDF9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020D368-F40D-4296-8004-F6F861DA7252}"/>
              </a:ext>
            </a:extLst>
          </p:cNvPr>
          <p:cNvSpPr>
            <a:spLocks noGrp="1"/>
          </p:cNvSpPr>
          <p:nvPr>
            <p:ph type="dt" sz="half" idx="10"/>
          </p:nvPr>
        </p:nvSpPr>
        <p:spPr/>
        <p:txBody>
          <a:bodyPr/>
          <a:lstStyle/>
          <a:p>
            <a:fld id="{B311A82F-5627-4D2B-857B-C73BA7D0180B}" type="datetimeFigureOut">
              <a:rPr lang="en-US" smtClean="0"/>
              <a:t>12/10/2018</a:t>
            </a:fld>
            <a:endParaRPr lang="en-US"/>
          </a:p>
        </p:txBody>
      </p:sp>
      <p:sp>
        <p:nvSpPr>
          <p:cNvPr id="8" name="Footer Placeholder 7">
            <a:extLst>
              <a:ext uri="{FF2B5EF4-FFF2-40B4-BE49-F238E27FC236}">
                <a16:creationId xmlns:a16="http://schemas.microsoft.com/office/drawing/2014/main" id="{8BB25DED-5AD7-4D2B-B9C0-D7B8308E2C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3514830-6C44-4712-8F75-D9731267948E}"/>
              </a:ext>
            </a:extLst>
          </p:cNvPr>
          <p:cNvSpPr>
            <a:spLocks noGrp="1"/>
          </p:cNvSpPr>
          <p:nvPr>
            <p:ph type="sldNum" sz="quarter" idx="12"/>
          </p:nvPr>
        </p:nvSpPr>
        <p:spPr/>
        <p:txBody>
          <a:bodyPr/>
          <a:lstStyle/>
          <a:p>
            <a:fld id="{A2905D3D-ED3B-429F-B392-24D7CBE69A51}" type="slidenum">
              <a:rPr lang="en-US" smtClean="0"/>
              <a:t>‹#›</a:t>
            </a:fld>
            <a:endParaRPr lang="en-US"/>
          </a:p>
        </p:txBody>
      </p:sp>
    </p:spTree>
    <p:extLst>
      <p:ext uri="{BB962C8B-B14F-4D97-AF65-F5344CB8AC3E}">
        <p14:creationId xmlns:p14="http://schemas.microsoft.com/office/powerpoint/2010/main" val="1783245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7F972-C45C-4F53-8D15-18B5137039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A7A2EB-D5FE-4DFF-BAB6-CD394BD8DAAF}"/>
              </a:ext>
            </a:extLst>
          </p:cNvPr>
          <p:cNvSpPr>
            <a:spLocks noGrp="1"/>
          </p:cNvSpPr>
          <p:nvPr>
            <p:ph type="dt" sz="half" idx="10"/>
          </p:nvPr>
        </p:nvSpPr>
        <p:spPr/>
        <p:txBody>
          <a:bodyPr/>
          <a:lstStyle/>
          <a:p>
            <a:fld id="{B311A82F-5627-4D2B-857B-C73BA7D0180B}" type="datetimeFigureOut">
              <a:rPr lang="en-US" smtClean="0"/>
              <a:t>12/10/2018</a:t>
            </a:fld>
            <a:endParaRPr lang="en-US"/>
          </a:p>
        </p:txBody>
      </p:sp>
      <p:sp>
        <p:nvSpPr>
          <p:cNvPr id="4" name="Footer Placeholder 3">
            <a:extLst>
              <a:ext uri="{FF2B5EF4-FFF2-40B4-BE49-F238E27FC236}">
                <a16:creationId xmlns:a16="http://schemas.microsoft.com/office/drawing/2014/main" id="{F7B8F769-961D-4FF8-A7DE-201882874BD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17D2AAA-C560-4F0D-BB7D-60A2CC271B09}"/>
              </a:ext>
            </a:extLst>
          </p:cNvPr>
          <p:cNvSpPr>
            <a:spLocks noGrp="1"/>
          </p:cNvSpPr>
          <p:nvPr>
            <p:ph type="sldNum" sz="quarter" idx="12"/>
          </p:nvPr>
        </p:nvSpPr>
        <p:spPr/>
        <p:txBody>
          <a:bodyPr/>
          <a:lstStyle/>
          <a:p>
            <a:fld id="{A2905D3D-ED3B-429F-B392-24D7CBE69A51}" type="slidenum">
              <a:rPr lang="en-US" smtClean="0"/>
              <a:t>‹#›</a:t>
            </a:fld>
            <a:endParaRPr lang="en-US"/>
          </a:p>
        </p:txBody>
      </p:sp>
    </p:spTree>
    <p:extLst>
      <p:ext uri="{BB962C8B-B14F-4D97-AF65-F5344CB8AC3E}">
        <p14:creationId xmlns:p14="http://schemas.microsoft.com/office/powerpoint/2010/main" val="4141330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28141B-B4B4-4C7D-9F16-DBFC0B475C4C}"/>
              </a:ext>
            </a:extLst>
          </p:cNvPr>
          <p:cNvSpPr>
            <a:spLocks noGrp="1"/>
          </p:cNvSpPr>
          <p:nvPr>
            <p:ph type="dt" sz="half" idx="10"/>
          </p:nvPr>
        </p:nvSpPr>
        <p:spPr/>
        <p:txBody>
          <a:bodyPr/>
          <a:lstStyle/>
          <a:p>
            <a:fld id="{B311A82F-5627-4D2B-857B-C73BA7D0180B}" type="datetimeFigureOut">
              <a:rPr lang="en-US" smtClean="0"/>
              <a:t>12/10/2018</a:t>
            </a:fld>
            <a:endParaRPr lang="en-US"/>
          </a:p>
        </p:txBody>
      </p:sp>
      <p:sp>
        <p:nvSpPr>
          <p:cNvPr id="3" name="Footer Placeholder 2">
            <a:extLst>
              <a:ext uri="{FF2B5EF4-FFF2-40B4-BE49-F238E27FC236}">
                <a16:creationId xmlns:a16="http://schemas.microsoft.com/office/drawing/2014/main" id="{0DB8BD97-8B65-4421-98EE-B4AA36EE9AA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1407021-56A1-44F7-96D5-D0C31CB4FD5D}"/>
              </a:ext>
            </a:extLst>
          </p:cNvPr>
          <p:cNvSpPr>
            <a:spLocks noGrp="1"/>
          </p:cNvSpPr>
          <p:nvPr>
            <p:ph type="sldNum" sz="quarter" idx="12"/>
          </p:nvPr>
        </p:nvSpPr>
        <p:spPr/>
        <p:txBody>
          <a:bodyPr/>
          <a:lstStyle/>
          <a:p>
            <a:fld id="{A2905D3D-ED3B-429F-B392-24D7CBE69A51}" type="slidenum">
              <a:rPr lang="en-US" smtClean="0"/>
              <a:t>‹#›</a:t>
            </a:fld>
            <a:endParaRPr lang="en-US"/>
          </a:p>
        </p:txBody>
      </p:sp>
    </p:spTree>
    <p:extLst>
      <p:ext uri="{BB962C8B-B14F-4D97-AF65-F5344CB8AC3E}">
        <p14:creationId xmlns:p14="http://schemas.microsoft.com/office/powerpoint/2010/main" val="1380110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65BF6-A9BF-4828-B278-133CE785EB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27CE406-BD62-445C-A420-6BE85C988C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5FB81D-B79F-49C7-A41D-9FD801AB35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67F0D5F-D033-4F42-8063-9FCF39FF3387}"/>
              </a:ext>
            </a:extLst>
          </p:cNvPr>
          <p:cNvSpPr>
            <a:spLocks noGrp="1"/>
          </p:cNvSpPr>
          <p:nvPr>
            <p:ph type="dt" sz="half" idx="10"/>
          </p:nvPr>
        </p:nvSpPr>
        <p:spPr/>
        <p:txBody>
          <a:bodyPr/>
          <a:lstStyle/>
          <a:p>
            <a:fld id="{B311A82F-5627-4D2B-857B-C73BA7D0180B}" type="datetimeFigureOut">
              <a:rPr lang="en-US" smtClean="0"/>
              <a:t>12/10/2018</a:t>
            </a:fld>
            <a:endParaRPr lang="en-US"/>
          </a:p>
        </p:txBody>
      </p:sp>
      <p:sp>
        <p:nvSpPr>
          <p:cNvPr id="6" name="Footer Placeholder 5">
            <a:extLst>
              <a:ext uri="{FF2B5EF4-FFF2-40B4-BE49-F238E27FC236}">
                <a16:creationId xmlns:a16="http://schemas.microsoft.com/office/drawing/2014/main" id="{555A377F-ABD7-4B73-B90D-2E6C032B3E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0AEECC-E4D9-4561-B444-C885214B1C22}"/>
              </a:ext>
            </a:extLst>
          </p:cNvPr>
          <p:cNvSpPr>
            <a:spLocks noGrp="1"/>
          </p:cNvSpPr>
          <p:nvPr>
            <p:ph type="sldNum" sz="quarter" idx="12"/>
          </p:nvPr>
        </p:nvSpPr>
        <p:spPr/>
        <p:txBody>
          <a:bodyPr/>
          <a:lstStyle/>
          <a:p>
            <a:fld id="{A2905D3D-ED3B-429F-B392-24D7CBE69A51}" type="slidenum">
              <a:rPr lang="en-US" smtClean="0"/>
              <a:t>‹#›</a:t>
            </a:fld>
            <a:endParaRPr lang="en-US"/>
          </a:p>
        </p:txBody>
      </p:sp>
    </p:spTree>
    <p:extLst>
      <p:ext uri="{BB962C8B-B14F-4D97-AF65-F5344CB8AC3E}">
        <p14:creationId xmlns:p14="http://schemas.microsoft.com/office/powerpoint/2010/main" val="113940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2FF4A-91A5-4874-B3AE-075FC8AA45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DE1AE4-DDC7-4DE6-B26F-DF75602660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145930B-B970-4542-B13D-9DEDD94697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5722C22-6C01-4C87-BE63-E588D24043B7}"/>
              </a:ext>
            </a:extLst>
          </p:cNvPr>
          <p:cNvSpPr>
            <a:spLocks noGrp="1"/>
          </p:cNvSpPr>
          <p:nvPr>
            <p:ph type="dt" sz="half" idx="10"/>
          </p:nvPr>
        </p:nvSpPr>
        <p:spPr/>
        <p:txBody>
          <a:bodyPr/>
          <a:lstStyle/>
          <a:p>
            <a:fld id="{B311A82F-5627-4D2B-857B-C73BA7D0180B}" type="datetimeFigureOut">
              <a:rPr lang="en-US" smtClean="0"/>
              <a:t>12/10/2018</a:t>
            </a:fld>
            <a:endParaRPr lang="en-US"/>
          </a:p>
        </p:txBody>
      </p:sp>
      <p:sp>
        <p:nvSpPr>
          <p:cNvPr id="6" name="Footer Placeholder 5">
            <a:extLst>
              <a:ext uri="{FF2B5EF4-FFF2-40B4-BE49-F238E27FC236}">
                <a16:creationId xmlns:a16="http://schemas.microsoft.com/office/drawing/2014/main" id="{D96F26D4-CAA6-432E-9DF0-6E586FD7C4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2AA9A9-D67E-45CF-9814-4F006D9D5AC7}"/>
              </a:ext>
            </a:extLst>
          </p:cNvPr>
          <p:cNvSpPr>
            <a:spLocks noGrp="1"/>
          </p:cNvSpPr>
          <p:nvPr>
            <p:ph type="sldNum" sz="quarter" idx="12"/>
          </p:nvPr>
        </p:nvSpPr>
        <p:spPr/>
        <p:txBody>
          <a:bodyPr/>
          <a:lstStyle/>
          <a:p>
            <a:fld id="{A2905D3D-ED3B-429F-B392-24D7CBE69A51}" type="slidenum">
              <a:rPr lang="en-US" smtClean="0"/>
              <a:t>‹#›</a:t>
            </a:fld>
            <a:endParaRPr lang="en-US"/>
          </a:p>
        </p:txBody>
      </p:sp>
    </p:spTree>
    <p:extLst>
      <p:ext uri="{BB962C8B-B14F-4D97-AF65-F5344CB8AC3E}">
        <p14:creationId xmlns:p14="http://schemas.microsoft.com/office/powerpoint/2010/main" val="2903688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686100-39BC-41C7-B020-5F83F4C467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0694132-C91C-4C44-B973-D7CBBAA10E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61923B-CFEC-4218-B0C9-1BAE3B5549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11A82F-5627-4D2B-857B-C73BA7D0180B}" type="datetimeFigureOut">
              <a:rPr lang="en-US" smtClean="0"/>
              <a:t>12/10/2018</a:t>
            </a:fld>
            <a:endParaRPr lang="en-US"/>
          </a:p>
        </p:txBody>
      </p:sp>
      <p:sp>
        <p:nvSpPr>
          <p:cNvPr id="5" name="Footer Placeholder 4">
            <a:extLst>
              <a:ext uri="{FF2B5EF4-FFF2-40B4-BE49-F238E27FC236}">
                <a16:creationId xmlns:a16="http://schemas.microsoft.com/office/drawing/2014/main" id="{4346431A-7A68-448D-BAE4-10960A58B3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9456324-66B1-4FFD-8B51-76EDAE5261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905D3D-ED3B-429F-B392-24D7CBE69A51}" type="slidenum">
              <a:rPr lang="en-US" smtClean="0"/>
              <a:t>‹#›</a:t>
            </a:fld>
            <a:endParaRPr lang="en-US"/>
          </a:p>
        </p:txBody>
      </p:sp>
    </p:spTree>
    <p:extLst>
      <p:ext uri="{BB962C8B-B14F-4D97-AF65-F5344CB8AC3E}">
        <p14:creationId xmlns:p14="http://schemas.microsoft.com/office/powerpoint/2010/main" val="13030768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1.jpg"/><Relationship Id="rId4" Type="http://schemas.openxmlformats.org/officeDocument/2006/relationships/diagramLayout" Target="../diagrams/layout1.xml"/><Relationship Id="rId9"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2.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hyperlink" Target="https://docs.aws.amazon.com/redshift/latest/gsg/rs-gsg-connect-to-cluster.ht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docs.aws.amazon.com/redshift/latest/gsg/rs-gsg-authorize-cluster-access.html" TargetMode="External"/><Relationship Id="rId5" Type="http://schemas.openxmlformats.org/officeDocument/2006/relationships/image" Target="../media/image4.png"/><Relationship Id="rId4" Type="http://schemas.openxmlformats.org/officeDocument/2006/relationships/image" Target="../media/image1.jp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7.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F621694-DD6F-4F17-9968-22427EA24BC0}"/>
              </a:ext>
            </a:extLst>
          </p:cNvPr>
          <p:cNvSpPr txBox="1">
            <a:spLocks/>
          </p:cNvSpPr>
          <p:nvPr/>
        </p:nvSpPr>
        <p:spPr>
          <a:xfrm>
            <a:off x="1523999" y="1841679"/>
            <a:ext cx="9884229" cy="16746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b="1" dirty="0">
                <a:latin typeface="Segoe UI Emoji" panose="020B0502040204020203" pitchFamily="34" charset="0"/>
                <a:ea typeface="Segoe UI Emoji" panose="020B0502040204020203" pitchFamily="34" charset="0"/>
              </a:rPr>
              <a:t>Big Data Storage and Visualization </a:t>
            </a:r>
          </a:p>
        </p:txBody>
      </p:sp>
      <p:sp>
        <p:nvSpPr>
          <p:cNvPr id="5" name="Subtitle 2">
            <a:extLst>
              <a:ext uri="{FF2B5EF4-FFF2-40B4-BE49-F238E27FC236}">
                <a16:creationId xmlns:a16="http://schemas.microsoft.com/office/drawing/2014/main" id="{DF1ACF4E-58E8-462A-B23D-6C8E85E56B24}"/>
              </a:ext>
            </a:extLst>
          </p:cNvPr>
          <p:cNvSpPr txBox="1">
            <a:spLocks/>
          </p:cNvSpPr>
          <p:nvPr/>
        </p:nvSpPr>
        <p:spPr>
          <a:xfrm>
            <a:off x="1524000" y="4060707"/>
            <a:ext cx="9144000" cy="15186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latin typeface="Segoe UI Emoji" panose="020B0502040204020203" pitchFamily="34" charset="0"/>
              <a:ea typeface="Segoe UI Emoji" panose="020B0502040204020203" pitchFamily="34" charset="0"/>
            </a:endParaRPr>
          </a:p>
        </p:txBody>
      </p:sp>
      <p:pic>
        <p:nvPicPr>
          <p:cNvPr id="6" name="Picture 5">
            <a:extLst>
              <a:ext uri="{FF2B5EF4-FFF2-40B4-BE49-F238E27FC236}">
                <a16:creationId xmlns:a16="http://schemas.microsoft.com/office/drawing/2014/main" id="{00970EF9-A7EF-41E2-9FFA-E3733F63F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707" y="318573"/>
            <a:ext cx="2572556" cy="1065773"/>
          </a:xfrm>
          <a:prstGeom prst="rect">
            <a:avLst/>
          </a:prstGeom>
        </p:spPr>
      </p:pic>
      <p:cxnSp>
        <p:nvCxnSpPr>
          <p:cNvPr id="7" name="Straight Connector 6">
            <a:extLst>
              <a:ext uri="{FF2B5EF4-FFF2-40B4-BE49-F238E27FC236}">
                <a16:creationId xmlns:a16="http://schemas.microsoft.com/office/drawing/2014/main" id="{2EC1C0E3-29B6-44C3-9D8B-A289ADD76EC0}"/>
              </a:ext>
            </a:extLst>
          </p:cNvPr>
          <p:cNvCxnSpPr/>
          <p:nvPr/>
        </p:nvCxnSpPr>
        <p:spPr>
          <a:xfrm>
            <a:off x="180304" y="1510958"/>
            <a:ext cx="11745533" cy="0"/>
          </a:xfrm>
          <a:prstGeom prst="line">
            <a:avLst/>
          </a:prstGeom>
          <a:ln w="88900"/>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432188E-A331-4B77-84C2-EB06299E4EFB}"/>
              </a:ext>
            </a:extLst>
          </p:cNvPr>
          <p:cNvSpPr txBox="1"/>
          <p:nvPr/>
        </p:nvSpPr>
        <p:spPr>
          <a:xfrm>
            <a:off x="1397556" y="5062099"/>
            <a:ext cx="7844822" cy="1477328"/>
          </a:xfrm>
          <a:prstGeom prst="rect">
            <a:avLst/>
          </a:prstGeom>
          <a:noFill/>
        </p:spPr>
        <p:txBody>
          <a:bodyPr wrap="square" rtlCol="0">
            <a:spAutoFit/>
          </a:bodyPr>
          <a:lstStyle/>
          <a:p>
            <a:r>
              <a:rPr lang="en-US" b="1" dirty="0">
                <a:latin typeface="Segoe UI Emoji" panose="020B0502040204020203" pitchFamily="34" charset="0"/>
                <a:ea typeface="Segoe UI Emoji" panose="020B0502040204020203" pitchFamily="34" charset="0"/>
              </a:rPr>
              <a:t>Presenter:</a:t>
            </a:r>
            <a:r>
              <a:rPr lang="en-US" dirty="0">
                <a:latin typeface="Segoe UI Emoji" panose="020B0502040204020203" pitchFamily="34" charset="0"/>
                <a:ea typeface="Segoe UI Emoji" panose="020B0502040204020203" pitchFamily="34" charset="0"/>
              </a:rPr>
              <a:t>	Kelvin Hernandez </a:t>
            </a:r>
          </a:p>
          <a:p>
            <a:r>
              <a:rPr lang="en-US" dirty="0">
                <a:latin typeface="Segoe UI Emoji" panose="020B0502040204020203" pitchFamily="34" charset="0"/>
                <a:ea typeface="Segoe UI Emoji" panose="020B0502040204020203" pitchFamily="34" charset="0"/>
              </a:rPr>
              <a:t>		</a:t>
            </a:r>
          </a:p>
          <a:p>
            <a:r>
              <a:rPr lang="en-US" b="1" dirty="0">
                <a:latin typeface="Segoe UI Emoji" panose="020B0502040204020203" pitchFamily="34" charset="0"/>
                <a:ea typeface="Segoe UI Emoji" panose="020B0502040204020203" pitchFamily="34" charset="0"/>
              </a:rPr>
              <a:t>Course:</a:t>
            </a:r>
            <a:r>
              <a:rPr lang="en-US" dirty="0">
                <a:latin typeface="Segoe UI Emoji" panose="020B0502040204020203" pitchFamily="34" charset="0"/>
                <a:ea typeface="Segoe UI Emoji" panose="020B0502040204020203" pitchFamily="34" charset="0"/>
              </a:rPr>
              <a:t>		Big Data System Design</a:t>
            </a:r>
          </a:p>
          <a:p>
            <a:r>
              <a:rPr lang="en-US" b="1" dirty="0">
                <a:latin typeface="Segoe UI Emoji" panose="020B0502040204020203" pitchFamily="34" charset="0"/>
                <a:ea typeface="Segoe UI Emoji" panose="020B0502040204020203" pitchFamily="34" charset="0"/>
              </a:rPr>
              <a:t>Date:</a:t>
            </a:r>
            <a:r>
              <a:rPr lang="en-US" dirty="0">
                <a:latin typeface="Segoe UI Emoji" panose="020B0502040204020203" pitchFamily="34" charset="0"/>
                <a:ea typeface="Segoe UI Emoji" panose="020B0502040204020203" pitchFamily="34" charset="0"/>
              </a:rPr>
              <a:t>		16</a:t>
            </a:r>
            <a:r>
              <a:rPr lang="en-US" baseline="30000" dirty="0">
                <a:latin typeface="Segoe UI Emoji" panose="020B0502040204020203" pitchFamily="34" charset="0"/>
                <a:ea typeface="Segoe UI Emoji" panose="020B0502040204020203" pitchFamily="34" charset="0"/>
              </a:rPr>
              <a:t>th</a:t>
            </a:r>
            <a:r>
              <a:rPr lang="en-US" dirty="0">
                <a:latin typeface="Segoe UI Emoji" panose="020B0502040204020203" pitchFamily="34" charset="0"/>
                <a:ea typeface="Segoe UI Emoji" panose="020B0502040204020203" pitchFamily="34" charset="0"/>
              </a:rPr>
              <a:t>-Oct-2018</a:t>
            </a:r>
          </a:p>
          <a:p>
            <a:endParaRPr lang="en-US" dirty="0"/>
          </a:p>
        </p:txBody>
      </p:sp>
      <p:sp>
        <p:nvSpPr>
          <p:cNvPr id="9" name="Slide Number Placeholder 1">
            <a:extLst>
              <a:ext uri="{FF2B5EF4-FFF2-40B4-BE49-F238E27FC236}">
                <a16:creationId xmlns:a16="http://schemas.microsoft.com/office/drawing/2014/main" id="{42F4736B-5F61-4A9F-8F10-84240A13AAC3}"/>
              </a:ext>
            </a:extLst>
          </p:cNvPr>
          <p:cNvSpPr>
            <a:spLocks noGrp="1"/>
          </p:cNvSpPr>
          <p:nvPr>
            <p:ph type="sldNum" sz="quarter" idx="12"/>
          </p:nvPr>
        </p:nvSpPr>
        <p:spPr>
          <a:xfrm>
            <a:off x="9448800" y="6423508"/>
            <a:ext cx="2743200" cy="365125"/>
          </a:xfrm>
        </p:spPr>
        <p:txBody>
          <a:bodyPr/>
          <a:lstStyle/>
          <a:p>
            <a:r>
              <a:rPr lang="en-US" sz="1400" b="1" dirty="0"/>
              <a:t>[0] [0] </a:t>
            </a:r>
            <a:fld id="{42BB77EA-5A8B-4D28-8D3F-EB40CED5BE5F}" type="slidenum">
              <a:rPr lang="en-US" sz="1400" b="1" smtClean="0"/>
              <a:t>1</a:t>
            </a:fld>
            <a:endParaRPr lang="en-US" sz="1400" b="1" dirty="0"/>
          </a:p>
        </p:txBody>
      </p:sp>
    </p:spTree>
    <p:extLst>
      <p:ext uri="{BB962C8B-B14F-4D97-AF65-F5344CB8AC3E}">
        <p14:creationId xmlns:p14="http://schemas.microsoft.com/office/powerpoint/2010/main" val="29069875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5AA79B61-A7A9-4896-894A-C065671F6853}"/>
              </a:ext>
            </a:extLst>
          </p:cNvPr>
          <p:cNvSpPr txBox="1">
            <a:spLocks/>
          </p:cNvSpPr>
          <p:nvPr/>
        </p:nvSpPr>
        <p:spPr>
          <a:xfrm>
            <a:off x="323142" y="1078203"/>
            <a:ext cx="11269014" cy="534530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sz="3200" b="1" dirty="0">
                <a:latin typeface="Times New Roman" panose="02020603050405020304" pitchFamily="18" charset="0"/>
                <a:ea typeface="Segoe UI Emoji" panose="020B0502040204020203" pitchFamily="34" charset="0"/>
                <a:cs typeface="Times New Roman" panose="02020603050405020304" pitchFamily="18" charset="0"/>
              </a:rPr>
              <a:t>Results:</a:t>
            </a:r>
          </a:p>
          <a:p>
            <a:pPr marL="800100" lvl="1" indent="-342900"/>
            <a:r>
              <a:rPr lang="en-US" dirty="0"/>
              <a:t>Using this service, we can get visual of any kind regarding the dataset, the visual can be modify by any fields list or by applying a filter. For example:</a:t>
            </a:r>
            <a:endParaRPr lang="en-US" sz="2800" dirty="0">
              <a:latin typeface="Times New Roman" panose="02020603050405020304" pitchFamily="18" charset="0"/>
              <a:ea typeface="Segoe UI Emoji" panose="020B0502040204020203"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28460E9C-EF63-48E4-96B5-D92ED3EA07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81" y="53167"/>
            <a:ext cx="2198542" cy="910824"/>
          </a:xfrm>
          <a:prstGeom prst="rect">
            <a:avLst/>
          </a:prstGeom>
        </p:spPr>
      </p:pic>
      <p:cxnSp>
        <p:nvCxnSpPr>
          <p:cNvPr id="8" name="Straight Connector 7">
            <a:extLst>
              <a:ext uri="{FF2B5EF4-FFF2-40B4-BE49-F238E27FC236}">
                <a16:creationId xmlns:a16="http://schemas.microsoft.com/office/drawing/2014/main" id="{B2882200-050C-4AB8-8843-A8845C8ED08A}"/>
              </a:ext>
            </a:extLst>
          </p:cNvPr>
          <p:cNvCxnSpPr>
            <a:cxnSpLocks/>
          </p:cNvCxnSpPr>
          <p:nvPr/>
        </p:nvCxnSpPr>
        <p:spPr>
          <a:xfrm>
            <a:off x="0" y="1063094"/>
            <a:ext cx="12192000" cy="0"/>
          </a:xfrm>
          <a:prstGeom prst="line">
            <a:avLst/>
          </a:prstGeom>
          <a:ln w="88900"/>
        </p:spPr>
        <p:style>
          <a:lnRef idx="1">
            <a:schemeClr val="accent1"/>
          </a:lnRef>
          <a:fillRef idx="0">
            <a:schemeClr val="accent1"/>
          </a:fillRef>
          <a:effectRef idx="0">
            <a:schemeClr val="accent1"/>
          </a:effectRef>
          <a:fontRef idx="minor">
            <a:schemeClr val="tx1"/>
          </a:fontRef>
        </p:style>
      </p:cxnSp>
      <p:sp>
        <p:nvSpPr>
          <p:cNvPr id="9" name="Slide Number Placeholder 1">
            <a:extLst>
              <a:ext uri="{FF2B5EF4-FFF2-40B4-BE49-F238E27FC236}">
                <a16:creationId xmlns:a16="http://schemas.microsoft.com/office/drawing/2014/main" id="{D68B7AC8-190E-4627-91A4-357316D24332}"/>
              </a:ext>
            </a:extLst>
          </p:cNvPr>
          <p:cNvSpPr>
            <a:spLocks noGrp="1"/>
          </p:cNvSpPr>
          <p:nvPr>
            <p:ph type="sldNum" sz="quarter" idx="12"/>
          </p:nvPr>
        </p:nvSpPr>
        <p:spPr>
          <a:xfrm>
            <a:off x="9448800" y="6423508"/>
            <a:ext cx="2743200" cy="365125"/>
          </a:xfrm>
        </p:spPr>
        <p:txBody>
          <a:bodyPr/>
          <a:lstStyle/>
          <a:p>
            <a:r>
              <a:rPr lang="en-US" sz="1400" b="1" dirty="0"/>
              <a:t>[1] [0] </a:t>
            </a:r>
            <a:fld id="{42BB77EA-5A8B-4D28-8D3F-EB40CED5BE5F}" type="slidenum">
              <a:rPr lang="en-US" sz="1400" b="1" smtClean="0"/>
              <a:t>10</a:t>
            </a:fld>
            <a:endParaRPr lang="en-US" sz="1400" b="1" dirty="0"/>
          </a:p>
        </p:txBody>
      </p:sp>
      <p:pic>
        <p:nvPicPr>
          <p:cNvPr id="11" name="Picture 10">
            <a:extLst>
              <a:ext uri="{FF2B5EF4-FFF2-40B4-BE49-F238E27FC236}">
                <a16:creationId xmlns:a16="http://schemas.microsoft.com/office/drawing/2014/main" id="{8220599A-E994-42A5-95CA-FCE2E138B926}"/>
              </a:ext>
            </a:extLst>
          </p:cNvPr>
          <p:cNvPicPr/>
          <p:nvPr/>
        </p:nvPicPr>
        <p:blipFill>
          <a:blip r:embed="rId3"/>
          <a:stretch>
            <a:fillRect/>
          </a:stretch>
        </p:blipFill>
        <p:spPr>
          <a:xfrm>
            <a:off x="3056442" y="2312149"/>
            <a:ext cx="5524933" cy="3829461"/>
          </a:xfrm>
          <a:prstGeom prst="rect">
            <a:avLst/>
          </a:prstGeom>
        </p:spPr>
      </p:pic>
      <p:sp>
        <p:nvSpPr>
          <p:cNvPr id="2" name="Rectangle 1">
            <a:extLst>
              <a:ext uri="{FF2B5EF4-FFF2-40B4-BE49-F238E27FC236}">
                <a16:creationId xmlns:a16="http://schemas.microsoft.com/office/drawing/2014/main" id="{1B430ED5-B149-4169-8026-21B14D3CCF0D}"/>
              </a:ext>
            </a:extLst>
          </p:cNvPr>
          <p:cNvSpPr/>
          <p:nvPr/>
        </p:nvSpPr>
        <p:spPr>
          <a:xfrm>
            <a:off x="5058056" y="6257343"/>
            <a:ext cx="2839239" cy="369332"/>
          </a:xfrm>
          <a:prstGeom prst="rect">
            <a:avLst/>
          </a:prstGeom>
        </p:spPr>
        <p:txBody>
          <a:bodyPr wrap="none">
            <a:spAutoFit/>
          </a:bodyPr>
          <a:lstStyle/>
          <a:p>
            <a:r>
              <a:rPr lang="en-US" dirty="0">
                <a:latin typeface="Times New Roman" panose="02020603050405020304" pitchFamily="18" charset="0"/>
                <a:ea typeface="Calibri" panose="020F0502020204030204" pitchFamily="34" charset="0"/>
              </a:rPr>
              <a:t>Count of records by Country</a:t>
            </a:r>
            <a:endParaRPr lang="en-US" dirty="0"/>
          </a:p>
        </p:txBody>
      </p:sp>
    </p:spTree>
    <p:extLst>
      <p:ext uri="{BB962C8B-B14F-4D97-AF65-F5344CB8AC3E}">
        <p14:creationId xmlns:p14="http://schemas.microsoft.com/office/powerpoint/2010/main" val="65830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5AA79B61-A7A9-4896-894A-C065671F6853}"/>
              </a:ext>
            </a:extLst>
          </p:cNvPr>
          <p:cNvSpPr txBox="1">
            <a:spLocks/>
          </p:cNvSpPr>
          <p:nvPr/>
        </p:nvSpPr>
        <p:spPr>
          <a:xfrm>
            <a:off x="323142" y="1078203"/>
            <a:ext cx="11269014" cy="534530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sz="3200" b="1" dirty="0">
                <a:latin typeface="Times New Roman" panose="02020603050405020304" pitchFamily="18" charset="0"/>
                <a:ea typeface="Segoe UI Emoji" panose="020B0502040204020203" pitchFamily="34" charset="0"/>
                <a:cs typeface="Times New Roman" panose="02020603050405020304" pitchFamily="18" charset="0"/>
              </a:rPr>
              <a:t>Results:</a:t>
            </a:r>
          </a:p>
          <a:p>
            <a:pPr marL="800100" lvl="1" indent="-342900"/>
            <a:r>
              <a:rPr lang="en-US" dirty="0"/>
              <a:t>Customize:</a:t>
            </a:r>
            <a:endParaRPr lang="en-US" sz="2800" dirty="0">
              <a:latin typeface="Times New Roman" panose="02020603050405020304" pitchFamily="18" charset="0"/>
              <a:ea typeface="Segoe UI Emoji" panose="020B0502040204020203"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28460E9C-EF63-48E4-96B5-D92ED3EA07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81" y="53167"/>
            <a:ext cx="2198542" cy="910824"/>
          </a:xfrm>
          <a:prstGeom prst="rect">
            <a:avLst/>
          </a:prstGeom>
        </p:spPr>
      </p:pic>
      <p:cxnSp>
        <p:nvCxnSpPr>
          <p:cNvPr id="8" name="Straight Connector 7">
            <a:extLst>
              <a:ext uri="{FF2B5EF4-FFF2-40B4-BE49-F238E27FC236}">
                <a16:creationId xmlns:a16="http://schemas.microsoft.com/office/drawing/2014/main" id="{B2882200-050C-4AB8-8843-A8845C8ED08A}"/>
              </a:ext>
            </a:extLst>
          </p:cNvPr>
          <p:cNvCxnSpPr>
            <a:cxnSpLocks/>
          </p:cNvCxnSpPr>
          <p:nvPr/>
        </p:nvCxnSpPr>
        <p:spPr>
          <a:xfrm>
            <a:off x="0" y="1063094"/>
            <a:ext cx="12192000" cy="0"/>
          </a:xfrm>
          <a:prstGeom prst="line">
            <a:avLst/>
          </a:prstGeom>
          <a:ln w="88900"/>
        </p:spPr>
        <p:style>
          <a:lnRef idx="1">
            <a:schemeClr val="accent1"/>
          </a:lnRef>
          <a:fillRef idx="0">
            <a:schemeClr val="accent1"/>
          </a:fillRef>
          <a:effectRef idx="0">
            <a:schemeClr val="accent1"/>
          </a:effectRef>
          <a:fontRef idx="minor">
            <a:schemeClr val="tx1"/>
          </a:fontRef>
        </p:style>
      </p:cxnSp>
      <p:sp>
        <p:nvSpPr>
          <p:cNvPr id="9" name="Slide Number Placeholder 1">
            <a:extLst>
              <a:ext uri="{FF2B5EF4-FFF2-40B4-BE49-F238E27FC236}">
                <a16:creationId xmlns:a16="http://schemas.microsoft.com/office/drawing/2014/main" id="{D68B7AC8-190E-4627-91A4-357316D24332}"/>
              </a:ext>
            </a:extLst>
          </p:cNvPr>
          <p:cNvSpPr>
            <a:spLocks noGrp="1"/>
          </p:cNvSpPr>
          <p:nvPr>
            <p:ph type="sldNum" sz="quarter" idx="12"/>
          </p:nvPr>
        </p:nvSpPr>
        <p:spPr>
          <a:xfrm>
            <a:off x="9448800" y="6423508"/>
            <a:ext cx="2743200" cy="365125"/>
          </a:xfrm>
        </p:spPr>
        <p:txBody>
          <a:bodyPr/>
          <a:lstStyle/>
          <a:p>
            <a:r>
              <a:rPr lang="en-US" sz="1400" b="1" dirty="0"/>
              <a:t>[1] [0] </a:t>
            </a:r>
            <a:fld id="{42BB77EA-5A8B-4D28-8D3F-EB40CED5BE5F}" type="slidenum">
              <a:rPr lang="en-US" sz="1400" b="1" smtClean="0"/>
              <a:t>11</a:t>
            </a:fld>
            <a:endParaRPr lang="en-US" sz="1400" b="1" dirty="0"/>
          </a:p>
        </p:txBody>
      </p:sp>
      <p:pic>
        <p:nvPicPr>
          <p:cNvPr id="10" name="Picture 9" descr="C:\Users\CebuK\Desktop\Big Data System Design\Pictures and logos\New folder\Capture.JPG">
            <a:extLst>
              <a:ext uri="{FF2B5EF4-FFF2-40B4-BE49-F238E27FC236}">
                <a16:creationId xmlns:a16="http://schemas.microsoft.com/office/drawing/2014/main" id="{C8318952-B6B7-4438-9835-F5AEDD74FD6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255817" y="1330036"/>
            <a:ext cx="7329056" cy="4923914"/>
          </a:xfrm>
          <a:prstGeom prst="rect">
            <a:avLst/>
          </a:prstGeom>
          <a:noFill/>
          <a:ln>
            <a:noFill/>
          </a:ln>
        </p:spPr>
      </p:pic>
      <p:sp>
        <p:nvSpPr>
          <p:cNvPr id="3" name="Rectangle 2">
            <a:extLst>
              <a:ext uri="{FF2B5EF4-FFF2-40B4-BE49-F238E27FC236}">
                <a16:creationId xmlns:a16="http://schemas.microsoft.com/office/drawing/2014/main" id="{22C41475-CD50-48EB-A836-18C1D33F35D5}"/>
              </a:ext>
            </a:extLst>
          </p:cNvPr>
          <p:cNvSpPr/>
          <p:nvPr/>
        </p:nvSpPr>
        <p:spPr>
          <a:xfrm>
            <a:off x="4549632" y="6253950"/>
            <a:ext cx="4741426" cy="369332"/>
          </a:xfrm>
          <a:prstGeom prst="rect">
            <a:avLst/>
          </a:prstGeom>
        </p:spPr>
        <p:txBody>
          <a:bodyPr wrap="none">
            <a:spAutoFit/>
          </a:bodyPr>
          <a:lstStyle/>
          <a:p>
            <a:r>
              <a:rPr lang="en-US" dirty="0">
                <a:latin typeface="Times New Roman" panose="02020603050405020304" pitchFamily="18" charset="0"/>
                <a:ea typeface="Calibri" panose="020F0502020204030204" pitchFamily="34" charset="0"/>
              </a:rPr>
              <a:t>Count of Records by Built Up Land and Country.</a:t>
            </a:r>
            <a:endParaRPr lang="en-US" dirty="0"/>
          </a:p>
        </p:txBody>
      </p:sp>
    </p:spTree>
    <p:extLst>
      <p:ext uri="{BB962C8B-B14F-4D97-AF65-F5344CB8AC3E}">
        <p14:creationId xmlns:p14="http://schemas.microsoft.com/office/powerpoint/2010/main" val="4143325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5AA79B61-A7A9-4896-894A-C065671F6853}"/>
              </a:ext>
            </a:extLst>
          </p:cNvPr>
          <p:cNvSpPr txBox="1">
            <a:spLocks/>
          </p:cNvSpPr>
          <p:nvPr/>
        </p:nvSpPr>
        <p:spPr>
          <a:xfrm>
            <a:off x="323142" y="1078203"/>
            <a:ext cx="11269014" cy="534530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sz="3200" b="1" dirty="0">
                <a:latin typeface="Times New Roman" panose="02020603050405020304" pitchFamily="18" charset="0"/>
                <a:ea typeface="Segoe UI Emoji" panose="020B0502040204020203" pitchFamily="34" charset="0"/>
                <a:cs typeface="Times New Roman" panose="02020603050405020304" pitchFamily="18" charset="0"/>
              </a:rPr>
              <a:t>Results:</a:t>
            </a:r>
          </a:p>
          <a:p>
            <a:pPr marL="800100" lvl="1" indent="-342900"/>
            <a:r>
              <a:rPr lang="en-US" dirty="0"/>
              <a:t>Customize:</a:t>
            </a:r>
            <a:endParaRPr lang="en-US" sz="2800" dirty="0">
              <a:latin typeface="Times New Roman" panose="02020603050405020304" pitchFamily="18" charset="0"/>
              <a:ea typeface="Segoe UI Emoji" panose="020B0502040204020203"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28460E9C-EF63-48E4-96B5-D92ED3EA07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81" y="53167"/>
            <a:ext cx="2198542" cy="910824"/>
          </a:xfrm>
          <a:prstGeom prst="rect">
            <a:avLst/>
          </a:prstGeom>
        </p:spPr>
      </p:pic>
      <p:cxnSp>
        <p:nvCxnSpPr>
          <p:cNvPr id="8" name="Straight Connector 7">
            <a:extLst>
              <a:ext uri="{FF2B5EF4-FFF2-40B4-BE49-F238E27FC236}">
                <a16:creationId xmlns:a16="http://schemas.microsoft.com/office/drawing/2014/main" id="{B2882200-050C-4AB8-8843-A8845C8ED08A}"/>
              </a:ext>
            </a:extLst>
          </p:cNvPr>
          <p:cNvCxnSpPr>
            <a:cxnSpLocks/>
          </p:cNvCxnSpPr>
          <p:nvPr/>
        </p:nvCxnSpPr>
        <p:spPr>
          <a:xfrm>
            <a:off x="0" y="1063094"/>
            <a:ext cx="12192000" cy="0"/>
          </a:xfrm>
          <a:prstGeom prst="line">
            <a:avLst/>
          </a:prstGeom>
          <a:ln w="88900"/>
        </p:spPr>
        <p:style>
          <a:lnRef idx="1">
            <a:schemeClr val="accent1"/>
          </a:lnRef>
          <a:fillRef idx="0">
            <a:schemeClr val="accent1"/>
          </a:fillRef>
          <a:effectRef idx="0">
            <a:schemeClr val="accent1"/>
          </a:effectRef>
          <a:fontRef idx="minor">
            <a:schemeClr val="tx1"/>
          </a:fontRef>
        </p:style>
      </p:cxnSp>
      <p:sp>
        <p:nvSpPr>
          <p:cNvPr id="9" name="Slide Number Placeholder 1">
            <a:extLst>
              <a:ext uri="{FF2B5EF4-FFF2-40B4-BE49-F238E27FC236}">
                <a16:creationId xmlns:a16="http://schemas.microsoft.com/office/drawing/2014/main" id="{D68B7AC8-190E-4627-91A4-357316D24332}"/>
              </a:ext>
            </a:extLst>
          </p:cNvPr>
          <p:cNvSpPr>
            <a:spLocks noGrp="1"/>
          </p:cNvSpPr>
          <p:nvPr>
            <p:ph type="sldNum" sz="quarter" idx="12"/>
          </p:nvPr>
        </p:nvSpPr>
        <p:spPr>
          <a:xfrm>
            <a:off x="9448800" y="6423508"/>
            <a:ext cx="2743200" cy="365125"/>
          </a:xfrm>
        </p:spPr>
        <p:txBody>
          <a:bodyPr/>
          <a:lstStyle/>
          <a:p>
            <a:r>
              <a:rPr lang="en-US" sz="1400" b="1" dirty="0"/>
              <a:t>[1] [0] </a:t>
            </a:r>
            <a:fld id="{42BB77EA-5A8B-4D28-8D3F-EB40CED5BE5F}" type="slidenum">
              <a:rPr lang="en-US" sz="1400" b="1" smtClean="0"/>
              <a:t>12</a:t>
            </a:fld>
            <a:endParaRPr lang="en-US" sz="1400" b="1" dirty="0"/>
          </a:p>
        </p:txBody>
      </p:sp>
      <p:pic>
        <p:nvPicPr>
          <p:cNvPr id="11" name="Picture 10" descr="C:\Users\CebuK\Desktop\Big Data System Design\Pictures and logos\New folder\Capture1.JPG">
            <a:extLst>
              <a:ext uri="{FF2B5EF4-FFF2-40B4-BE49-F238E27FC236}">
                <a16:creationId xmlns:a16="http://schemas.microsoft.com/office/drawing/2014/main" id="{48A6988D-1691-489D-B945-7F921FE9352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701637" y="1811915"/>
            <a:ext cx="7897090" cy="4464195"/>
          </a:xfrm>
          <a:prstGeom prst="rect">
            <a:avLst/>
          </a:prstGeom>
          <a:noFill/>
          <a:ln>
            <a:noFill/>
          </a:ln>
        </p:spPr>
      </p:pic>
      <p:sp>
        <p:nvSpPr>
          <p:cNvPr id="2" name="Rectangle 1">
            <a:extLst>
              <a:ext uri="{FF2B5EF4-FFF2-40B4-BE49-F238E27FC236}">
                <a16:creationId xmlns:a16="http://schemas.microsoft.com/office/drawing/2014/main" id="{C88E33DE-A556-4E8D-B017-292982E8F6CE}"/>
              </a:ext>
            </a:extLst>
          </p:cNvPr>
          <p:cNvSpPr/>
          <p:nvPr/>
        </p:nvSpPr>
        <p:spPr>
          <a:xfrm>
            <a:off x="4195022" y="6161898"/>
            <a:ext cx="4910319" cy="523220"/>
          </a:xfrm>
          <a:prstGeom prst="rect">
            <a:avLst/>
          </a:prstGeom>
        </p:spPr>
        <p:txBody>
          <a:bodyPr wrap="none">
            <a:spAutoFit/>
          </a:bodyPr>
          <a:lstStyle/>
          <a:p>
            <a:r>
              <a:rPr lang="en-US" dirty="0">
                <a:latin typeface="Times New Roman" panose="02020603050405020304" pitchFamily="18" charset="0"/>
                <a:ea typeface="Calibri" panose="020F0502020204030204" pitchFamily="34" charset="0"/>
              </a:rPr>
              <a:t>Count of Records by Country and Fishing Ground</a:t>
            </a:r>
            <a:r>
              <a:rPr lang="en-US" sz="2800" dirty="0">
                <a:effectLst/>
                <a:latin typeface="Times New Roman" panose="02020603050405020304" pitchFamily="18" charset="0"/>
                <a:ea typeface="Calibri" panose="020F0502020204030204" pitchFamily="34" charset="0"/>
              </a:rPr>
              <a:t>.</a:t>
            </a:r>
            <a:endParaRPr lang="en-US" dirty="0"/>
          </a:p>
        </p:txBody>
      </p:sp>
    </p:spTree>
    <p:extLst>
      <p:ext uri="{BB962C8B-B14F-4D97-AF65-F5344CB8AC3E}">
        <p14:creationId xmlns:p14="http://schemas.microsoft.com/office/powerpoint/2010/main" val="2431453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ED9C864-6F98-46B7-B21A-5A5416037D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81" y="53167"/>
            <a:ext cx="2198542" cy="910824"/>
          </a:xfrm>
          <a:prstGeom prst="rect">
            <a:avLst/>
          </a:prstGeom>
        </p:spPr>
      </p:pic>
      <p:cxnSp>
        <p:nvCxnSpPr>
          <p:cNvPr id="5" name="Straight Connector 4">
            <a:extLst>
              <a:ext uri="{FF2B5EF4-FFF2-40B4-BE49-F238E27FC236}">
                <a16:creationId xmlns:a16="http://schemas.microsoft.com/office/drawing/2014/main" id="{CDBA22E1-90E8-4F50-8848-7907E9129AD7}"/>
              </a:ext>
            </a:extLst>
          </p:cNvPr>
          <p:cNvCxnSpPr>
            <a:cxnSpLocks/>
          </p:cNvCxnSpPr>
          <p:nvPr/>
        </p:nvCxnSpPr>
        <p:spPr>
          <a:xfrm>
            <a:off x="0" y="1063094"/>
            <a:ext cx="12192000" cy="0"/>
          </a:xfrm>
          <a:prstGeom prst="line">
            <a:avLst/>
          </a:prstGeom>
          <a:ln w="88900"/>
        </p:spPr>
        <p:style>
          <a:lnRef idx="1">
            <a:schemeClr val="accent1"/>
          </a:lnRef>
          <a:fillRef idx="0">
            <a:schemeClr val="accent1"/>
          </a:fillRef>
          <a:effectRef idx="0">
            <a:schemeClr val="accent1"/>
          </a:effectRef>
          <a:fontRef idx="minor">
            <a:schemeClr val="tx1"/>
          </a:fontRef>
        </p:style>
      </p:cxnSp>
      <p:sp>
        <p:nvSpPr>
          <p:cNvPr id="6" name="Subtitle 2">
            <a:extLst>
              <a:ext uri="{FF2B5EF4-FFF2-40B4-BE49-F238E27FC236}">
                <a16:creationId xmlns:a16="http://schemas.microsoft.com/office/drawing/2014/main" id="{D9A36B9D-0EA8-4736-8427-22C22365C65B}"/>
              </a:ext>
            </a:extLst>
          </p:cNvPr>
          <p:cNvSpPr txBox="1">
            <a:spLocks/>
          </p:cNvSpPr>
          <p:nvPr/>
        </p:nvSpPr>
        <p:spPr>
          <a:xfrm>
            <a:off x="0" y="1162199"/>
            <a:ext cx="2175641" cy="45042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latin typeface="Segoe UI Emoji" panose="020B0502040204020203" pitchFamily="34" charset="0"/>
                <a:ea typeface="Segoe UI Emoji" panose="020B0502040204020203" pitchFamily="34" charset="0"/>
              </a:rPr>
              <a:t>References:</a:t>
            </a:r>
          </a:p>
        </p:txBody>
      </p:sp>
      <p:sp>
        <p:nvSpPr>
          <p:cNvPr id="7" name="Slide Number Placeholder 3">
            <a:extLst>
              <a:ext uri="{FF2B5EF4-FFF2-40B4-BE49-F238E27FC236}">
                <a16:creationId xmlns:a16="http://schemas.microsoft.com/office/drawing/2014/main" id="{C0420D15-C377-49D9-9761-874D9EACBC73}"/>
              </a:ext>
            </a:extLst>
          </p:cNvPr>
          <p:cNvSpPr>
            <a:spLocks noGrp="1"/>
          </p:cNvSpPr>
          <p:nvPr>
            <p:ph type="sldNum" sz="quarter" idx="12"/>
          </p:nvPr>
        </p:nvSpPr>
        <p:spPr>
          <a:xfrm>
            <a:off x="9466480" y="6492875"/>
            <a:ext cx="2743200" cy="365125"/>
          </a:xfrm>
        </p:spPr>
        <p:txBody>
          <a:bodyPr/>
          <a:lstStyle/>
          <a:p>
            <a:r>
              <a:rPr lang="en-US" sz="1400" b="1" dirty="0"/>
              <a:t>[0] [0] </a:t>
            </a:r>
            <a:fld id="{42BB77EA-5A8B-4D28-8D3F-EB40CED5BE5F}" type="slidenum">
              <a:rPr lang="en-US" sz="1400" b="1" smtClean="0"/>
              <a:t>13</a:t>
            </a:fld>
            <a:endParaRPr lang="en-US" sz="1400" b="1" dirty="0"/>
          </a:p>
        </p:txBody>
      </p:sp>
      <p:sp>
        <p:nvSpPr>
          <p:cNvPr id="8" name="Rectangle 7">
            <a:extLst>
              <a:ext uri="{FF2B5EF4-FFF2-40B4-BE49-F238E27FC236}">
                <a16:creationId xmlns:a16="http://schemas.microsoft.com/office/drawing/2014/main" id="{5E49E4EA-99B4-430F-8215-1DB2D9E4DBCA}"/>
              </a:ext>
            </a:extLst>
          </p:cNvPr>
          <p:cNvSpPr/>
          <p:nvPr/>
        </p:nvSpPr>
        <p:spPr>
          <a:xfrm>
            <a:off x="168166" y="1561679"/>
            <a:ext cx="11929241" cy="1200329"/>
          </a:xfrm>
          <a:prstGeom prst="rect">
            <a:avLst/>
          </a:prstGeom>
        </p:spPr>
        <p:txBody>
          <a:bodyPr wrap="square">
            <a:spAutoFit/>
          </a:bodyPr>
          <a:lstStyle/>
          <a:p>
            <a:r>
              <a:rPr lang="en-US" dirty="0"/>
              <a:t>[1] https://www.footprintnetwork.org/</a:t>
            </a:r>
          </a:p>
          <a:p>
            <a:r>
              <a:rPr lang="en-US" dirty="0"/>
              <a:t>[2] https://docs.aws.amazon.com/AmazonS3/latest/gsg/CreatingABucket.html</a:t>
            </a:r>
          </a:p>
          <a:p>
            <a:r>
              <a:rPr lang="en-US" dirty="0"/>
              <a:t>[3] https://docs.aws.amazon.com/redshift/latest/mgmt/welcome.html</a:t>
            </a:r>
          </a:p>
          <a:p>
            <a:r>
              <a:rPr lang="en-US" dirty="0"/>
              <a:t>[4] https://docs.aws.amazon.com/quicksight/latest/user/enabling-access-redshift.html</a:t>
            </a:r>
          </a:p>
        </p:txBody>
      </p:sp>
    </p:spTree>
    <p:extLst>
      <p:ext uri="{BB962C8B-B14F-4D97-AF65-F5344CB8AC3E}">
        <p14:creationId xmlns:p14="http://schemas.microsoft.com/office/powerpoint/2010/main" val="1899262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A089FA1F-DE5E-45B7-9E8A-B9A4803AAF43}"/>
              </a:ext>
            </a:extLst>
          </p:cNvPr>
          <p:cNvSpPr txBox="1">
            <a:spLocks/>
          </p:cNvSpPr>
          <p:nvPr/>
        </p:nvSpPr>
        <p:spPr>
          <a:xfrm>
            <a:off x="489396" y="1260766"/>
            <a:ext cx="11269014" cy="534530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sz="3200" b="1" dirty="0">
                <a:latin typeface="Times New Roman" panose="02020603050405020304" pitchFamily="18" charset="0"/>
                <a:ea typeface="Segoe UI Emoji" panose="020B0502040204020203" pitchFamily="34" charset="0"/>
                <a:cs typeface="Times New Roman" panose="02020603050405020304" pitchFamily="18" charset="0"/>
              </a:rPr>
              <a:t>Overview</a:t>
            </a:r>
          </a:p>
          <a:p>
            <a:pPr marL="800100" lvl="1" indent="-342900">
              <a:lnSpc>
                <a:spcPct val="100000"/>
              </a:lnSpc>
            </a:pPr>
            <a:r>
              <a:rPr lang="en-US" sz="2800" dirty="0">
                <a:latin typeface="Times New Roman" panose="02020603050405020304" pitchFamily="18" charset="0"/>
                <a:ea typeface="Segoe UI Emoji" panose="020B0502040204020203" pitchFamily="34" charset="0"/>
                <a:cs typeface="Times New Roman" panose="02020603050405020304" pitchFamily="18" charset="0"/>
              </a:rPr>
              <a:t>Introduction – </a:t>
            </a:r>
          </a:p>
          <a:p>
            <a:pPr marL="1257300" lvl="2" indent="-342900">
              <a:lnSpc>
                <a:spcPct val="100000"/>
              </a:lnSpc>
            </a:pPr>
            <a:r>
              <a:rPr lang="en-US" sz="2400" dirty="0">
                <a:latin typeface="Times New Roman" panose="02020603050405020304" pitchFamily="18" charset="0"/>
                <a:ea typeface="Segoe UI Emoji" panose="020B0502040204020203" pitchFamily="34" charset="0"/>
                <a:cs typeface="Times New Roman" panose="02020603050405020304" pitchFamily="18" charset="0"/>
              </a:rPr>
              <a:t>Dataset selected</a:t>
            </a:r>
          </a:p>
          <a:p>
            <a:pPr marL="1257300" lvl="2" indent="-342900">
              <a:lnSpc>
                <a:spcPct val="100000"/>
              </a:lnSpc>
            </a:pPr>
            <a:r>
              <a:rPr lang="en-US" sz="2400" dirty="0">
                <a:latin typeface="Times New Roman" panose="02020603050405020304" pitchFamily="18" charset="0"/>
                <a:ea typeface="Segoe UI Emoji" panose="020B0502040204020203" pitchFamily="34" charset="0"/>
                <a:cs typeface="Times New Roman" panose="02020603050405020304" pitchFamily="18" charset="0"/>
              </a:rPr>
              <a:t>Focus and utilization of the dataset</a:t>
            </a:r>
          </a:p>
          <a:p>
            <a:pPr marL="800100" lvl="1" indent="-342900">
              <a:lnSpc>
                <a:spcPct val="120000"/>
              </a:lnSpc>
            </a:pPr>
            <a:r>
              <a:rPr lang="en-US" sz="2800" dirty="0">
                <a:latin typeface="Times New Roman" panose="02020603050405020304" pitchFamily="18" charset="0"/>
                <a:ea typeface="Segoe UI Emoji" panose="020B0502040204020203" pitchFamily="34" charset="0"/>
                <a:cs typeface="Times New Roman" panose="02020603050405020304" pitchFamily="18" charset="0"/>
              </a:rPr>
              <a:t>Motivations </a:t>
            </a:r>
          </a:p>
          <a:p>
            <a:pPr marL="800100" lvl="1" indent="-342900">
              <a:lnSpc>
                <a:spcPct val="120000"/>
              </a:lnSpc>
            </a:pPr>
            <a:r>
              <a:rPr lang="en-US" sz="2800" dirty="0">
                <a:latin typeface="Times New Roman" panose="02020603050405020304" pitchFamily="18" charset="0"/>
                <a:cs typeface="Times New Roman" panose="02020603050405020304" pitchFamily="18" charset="0"/>
              </a:rPr>
              <a:t>Related work</a:t>
            </a:r>
          </a:p>
          <a:p>
            <a:pPr marL="800100" lvl="1" indent="-342900">
              <a:lnSpc>
                <a:spcPct val="120000"/>
              </a:lnSpc>
            </a:pPr>
            <a:r>
              <a:rPr lang="en-US" sz="2800" dirty="0">
                <a:latin typeface="Times New Roman" panose="02020603050405020304" pitchFamily="18" charset="0"/>
                <a:ea typeface="Segoe UI Emoji" panose="020B0502040204020203" pitchFamily="34" charset="0"/>
                <a:cs typeface="Times New Roman" panose="02020603050405020304" pitchFamily="18" charset="0"/>
              </a:rPr>
              <a:t>Proposed Approach</a:t>
            </a:r>
          </a:p>
          <a:p>
            <a:pPr marL="800100" lvl="1" indent="-342900">
              <a:lnSpc>
                <a:spcPct val="120000"/>
              </a:lnSpc>
            </a:pPr>
            <a:r>
              <a:rPr lang="en-US" sz="2800" dirty="0">
                <a:latin typeface="Times New Roman" panose="02020603050405020304" pitchFamily="18" charset="0"/>
                <a:ea typeface="Segoe UI Emoji" panose="020B0502040204020203" pitchFamily="34" charset="0"/>
                <a:cs typeface="Times New Roman" panose="02020603050405020304" pitchFamily="18" charset="0"/>
              </a:rPr>
              <a:t>Implementation</a:t>
            </a:r>
          </a:p>
          <a:p>
            <a:pPr marL="800100" lvl="1" indent="-342900">
              <a:lnSpc>
                <a:spcPct val="150000"/>
              </a:lnSpc>
            </a:pPr>
            <a:r>
              <a:rPr lang="en-US" sz="2800" dirty="0">
                <a:latin typeface="Times New Roman" panose="02020603050405020304" pitchFamily="18" charset="0"/>
                <a:ea typeface="Segoe UI Emoji" panose="020B0502040204020203" pitchFamily="34" charset="0"/>
                <a:cs typeface="Times New Roman" panose="02020603050405020304" pitchFamily="18" charset="0"/>
              </a:rPr>
              <a:t>Results</a:t>
            </a:r>
          </a:p>
          <a:p>
            <a:pPr marL="800100" lvl="1" indent="-342900"/>
            <a:endParaRPr lang="en-US" sz="2800" dirty="0">
              <a:latin typeface="Segoe UI Emoji" panose="020B0502040204020203" pitchFamily="34" charset="0"/>
              <a:ea typeface="Segoe UI Emoji" panose="020B0502040204020203" pitchFamily="34" charset="0"/>
            </a:endParaRPr>
          </a:p>
        </p:txBody>
      </p:sp>
      <p:pic>
        <p:nvPicPr>
          <p:cNvPr id="5" name="Picture 4">
            <a:extLst>
              <a:ext uri="{FF2B5EF4-FFF2-40B4-BE49-F238E27FC236}">
                <a16:creationId xmlns:a16="http://schemas.microsoft.com/office/drawing/2014/main" id="{F1BFC273-CB54-449F-9460-533489486E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081" y="53167"/>
            <a:ext cx="2198542" cy="910824"/>
          </a:xfrm>
          <a:prstGeom prst="rect">
            <a:avLst/>
          </a:prstGeom>
        </p:spPr>
      </p:pic>
      <p:cxnSp>
        <p:nvCxnSpPr>
          <p:cNvPr id="6" name="Straight Connector 5">
            <a:extLst>
              <a:ext uri="{FF2B5EF4-FFF2-40B4-BE49-F238E27FC236}">
                <a16:creationId xmlns:a16="http://schemas.microsoft.com/office/drawing/2014/main" id="{8EC66F4E-C247-4D67-8C97-60F8078BF1B3}"/>
              </a:ext>
            </a:extLst>
          </p:cNvPr>
          <p:cNvCxnSpPr>
            <a:cxnSpLocks/>
          </p:cNvCxnSpPr>
          <p:nvPr/>
        </p:nvCxnSpPr>
        <p:spPr>
          <a:xfrm>
            <a:off x="0" y="1063094"/>
            <a:ext cx="12192000" cy="0"/>
          </a:xfrm>
          <a:prstGeom prst="line">
            <a:avLst/>
          </a:prstGeom>
          <a:ln w="88900"/>
        </p:spPr>
        <p:style>
          <a:lnRef idx="1">
            <a:schemeClr val="accent1"/>
          </a:lnRef>
          <a:fillRef idx="0">
            <a:schemeClr val="accent1"/>
          </a:fillRef>
          <a:effectRef idx="0">
            <a:schemeClr val="accent1"/>
          </a:effectRef>
          <a:fontRef idx="minor">
            <a:schemeClr val="tx1"/>
          </a:fontRef>
        </p:style>
      </p:cxnSp>
      <p:sp>
        <p:nvSpPr>
          <p:cNvPr id="7" name="Slide Number Placeholder 1">
            <a:extLst>
              <a:ext uri="{FF2B5EF4-FFF2-40B4-BE49-F238E27FC236}">
                <a16:creationId xmlns:a16="http://schemas.microsoft.com/office/drawing/2014/main" id="{A6E1BB75-5718-429B-95F9-6058F6D5FDB1}"/>
              </a:ext>
            </a:extLst>
          </p:cNvPr>
          <p:cNvSpPr>
            <a:spLocks noGrp="1"/>
          </p:cNvSpPr>
          <p:nvPr>
            <p:ph type="sldNum" sz="quarter" idx="12"/>
          </p:nvPr>
        </p:nvSpPr>
        <p:spPr>
          <a:xfrm>
            <a:off x="9448800" y="6423508"/>
            <a:ext cx="2743200" cy="365125"/>
          </a:xfrm>
        </p:spPr>
        <p:txBody>
          <a:bodyPr/>
          <a:lstStyle/>
          <a:p>
            <a:r>
              <a:rPr lang="en-US" sz="1400" b="1" dirty="0"/>
              <a:t>[0] [0] </a:t>
            </a:r>
            <a:fld id="{42BB77EA-5A8B-4D28-8D3F-EB40CED5BE5F}" type="slidenum">
              <a:rPr lang="en-US" sz="1400" b="1" smtClean="0"/>
              <a:t>2</a:t>
            </a:fld>
            <a:endParaRPr lang="en-US" sz="1400" b="1" dirty="0"/>
          </a:p>
        </p:txBody>
      </p:sp>
      <p:cxnSp>
        <p:nvCxnSpPr>
          <p:cNvPr id="8" name="Straight Arrow Connector 7">
            <a:extLst>
              <a:ext uri="{FF2B5EF4-FFF2-40B4-BE49-F238E27FC236}">
                <a16:creationId xmlns:a16="http://schemas.microsoft.com/office/drawing/2014/main" id="{00E0DCFF-E246-4B5C-8A0F-4C246E113666}"/>
              </a:ext>
            </a:extLst>
          </p:cNvPr>
          <p:cNvCxnSpPr/>
          <p:nvPr/>
        </p:nvCxnSpPr>
        <p:spPr>
          <a:xfrm>
            <a:off x="10653486" y="6606071"/>
            <a:ext cx="812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94792AD-A30A-4924-9F4C-1FA029C3BD5F}"/>
              </a:ext>
            </a:extLst>
          </p:cNvPr>
          <p:cNvCxnSpPr>
            <a:cxnSpLocks/>
          </p:cNvCxnSpPr>
          <p:nvPr/>
        </p:nvCxnSpPr>
        <p:spPr>
          <a:xfrm>
            <a:off x="11853660" y="5981700"/>
            <a:ext cx="0" cy="5340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60025C12-2452-40CA-B153-E4D4D3C5F80D}"/>
              </a:ext>
            </a:extLst>
          </p:cNvPr>
          <p:cNvSpPr/>
          <p:nvPr/>
        </p:nvSpPr>
        <p:spPr>
          <a:xfrm>
            <a:off x="9144001" y="6451694"/>
            <a:ext cx="1509485" cy="35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250000"/>
              </a:lnSpc>
            </a:pPr>
            <a:r>
              <a:rPr lang="en-US" dirty="0">
                <a:solidFill>
                  <a:schemeClr val="tx1"/>
                </a:solidFill>
              </a:rPr>
              <a:t>Text reference</a:t>
            </a:r>
          </a:p>
          <a:p>
            <a:pPr algn="just"/>
            <a:r>
              <a:rPr lang="en-US" dirty="0">
                <a:solidFill>
                  <a:schemeClr val="tx1"/>
                </a:solidFill>
              </a:rPr>
              <a:t> </a:t>
            </a:r>
          </a:p>
        </p:txBody>
      </p:sp>
      <p:sp>
        <p:nvSpPr>
          <p:cNvPr id="11" name="Rectangle 10">
            <a:extLst>
              <a:ext uri="{FF2B5EF4-FFF2-40B4-BE49-F238E27FC236}">
                <a16:creationId xmlns:a16="http://schemas.microsoft.com/office/drawing/2014/main" id="{75A225F2-C3B6-4FC7-87CB-89A9B4034C34}"/>
              </a:ext>
            </a:extLst>
          </p:cNvPr>
          <p:cNvSpPr/>
          <p:nvPr/>
        </p:nvSpPr>
        <p:spPr>
          <a:xfrm>
            <a:off x="11017046" y="5426027"/>
            <a:ext cx="1145926" cy="5340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r>
              <a:rPr lang="en-US" dirty="0">
                <a:solidFill>
                  <a:schemeClr val="tx1"/>
                </a:solidFill>
              </a:rPr>
              <a:t>Figure </a:t>
            </a:r>
          </a:p>
          <a:p>
            <a:pPr algn="ctr"/>
            <a:r>
              <a:rPr lang="en-US" dirty="0">
                <a:solidFill>
                  <a:schemeClr val="tx1"/>
                </a:solidFill>
              </a:rPr>
              <a:t>reference</a:t>
            </a:r>
          </a:p>
          <a:p>
            <a:pPr algn="just"/>
            <a:r>
              <a:rPr lang="en-US" dirty="0">
                <a:solidFill>
                  <a:schemeClr val="tx1"/>
                </a:solidFill>
              </a:rPr>
              <a:t> </a:t>
            </a:r>
          </a:p>
        </p:txBody>
      </p:sp>
    </p:spTree>
    <p:extLst>
      <p:ext uri="{BB962C8B-B14F-4D97-AF65-F5344CB8AC3E}">
        <p14:creationId xmlns:p14="http://schemas.microsoft.com/office/powerpoint/2010/main" val="1929871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6438EF2C-706D-40DB-810B-13E2B45BAC24}"/>
              </a:ext>
            </a:extLst>
          </p:cNvPr>
          <p:cNvSpPr txBox="1">
            <a:spLocks/>
          </p:cNvSpPr>
          <p:nvPr/>
        </p:nvSpPr>
        <p:spPr>
          <a:xfrm>
            <a:off x="489396" y="1260766"/>
            <a:ext cx="11269014" cy="534530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sz="3200" b="1" dirty="0">
                <a:latin typeface="Times New Roman" panose="02020603050405020304" pitchFamily="18" charset="0"/>
                <a:ea typeface="Segoe UI Emoji" panose="020B0502040204020203" pitchFamily="34" charset="0"/>
                <a:cs typeface="Times New Roman" panose="02020603050405020304" pitchFamily="18" charset="0"/>
              </a:rPr>
              <a:t>Introduction:</a:t>
            </a:r>
          </a:p>
          <a:p>
            <a:pPr marL="800100" lvl="1" indent="-342900"/>
            <a:r>
              <a:rPr lang="en-US" sz="2000" b="1" dirty="0">
                <a:latin typeface="Times New Roman" panose="02020603050405020304" pitchFamily="18" charset="0"/>
                <a:ea typeface="Segoe UI Emoji" panose="020B0502040204020203" pitchFamily="34" charset="0"/>
                <a:cs typeface="Times New Roman" panose="02020603050405020304" pitchFamily="18" charset="0"/>
              </a:rPr>
              <a:t>Research: </a:t>
            </a:r>
            <a:r>
              <a:rPr lang="en-US" sz="2000" dirty="0">
                <a:latin typeface="Times New Roman" panose="02020603050405020304" pitchFamily="18" charset="0"/>
                <a:ea typeface="Segoe UI Emoji" panose="020B0502040204020203" pitchFamily="34" charset="0"/>
                <a:cs typeface="Times New Roman" panose="02020603050405020304" pitchFamily="18" charset="0"/>
              </a:rPr>
              <a:t>The research is going to be base on how to store dataset and analyze it with the end goal to visualize this data over a well structure big data architecture.</a:t>
            </a:r>
          </a:p>
          <a:p>
            <a:pPr marL="800100" lvl="1" indent="-342900"/>
            <a:r>
              <a:rPr lang="en-US" sz="2000" b="1" dirty="0">
                <a:latin typeface="Times New Roman" panose="02020603050405020304" pitchFamily="18" charset="0"/>
                <a:ea typeface="Segoe UI Emoji" panose="020B0502040204020203" pitchFamily="34" charset="0"/>
                <a:cs typeface="Times New Roman" panose="02020603050405020304" pitchFamily="18" charset="0"/>
              </a:rPr>
              <a:t>Dataset selected: </a:t>
            </a:r>
            <a:r>
              <a:rPr lang="en-US" dirty="0">
                <a:latin typeface="Times New Roman" panose="02020603050405020304" pitchFamily="18" charset="0"/>
                <a:ea typeface="Segoe UI Emoji" panose="020B0502040204020203" pitchFamily="34" charset="0"/>
                <a:cs typeface="Times New Roman" panose="02020603050405020304" pitchFamily="18" charset="0"/>
              </a:rPr>
              <a:t>National Footprint Accounts (NFAs)</a:t>
            </a:r>
          </a:p>
          <a:p>
            <a:pPr marL="800100" lvl="1" indent="-342900"/>
            <a:r>
              <a:rPr lang="en-US" sz="2000" b="1" dirty="0">
                <a:latin typeface="Times New Roman" panose="02020603050405020304" pitchFamily="18" charset="0"/>
                <a:ea typeface="Segoe UI Emoji" panose="020B0502040204020203" pitchFamily="34" charset="0"/>
                <a:cs typeface="Times New Roman" panose="02020603050405020304" pitchFamily="18" charset="0"/>
              </a:rPr>
              <a:t>What is the NFAs:</a:t>
            </a:r>
            <a:r>
              <a:rPr lang="en-US" sz="2000" dirty="0">
                <a:latin typeface="Times New Roman" panose="02020603050405020304" pitchFamily="18" charset="0"/>
                <a:cs typeface="Times New Roman" panose="02020603050405020304" pitchFamily="18" charset="0"/>
              </a:rPr>
              <a:t> Measure the ecological resource use and resource capacity of nations. The calculations in the NFA are primarily based on United Nations data sets, including those published by the Food and Agriculture Organization, United Nations Commodity Trade Statistics Database, and the UN Statistics Division, as well as the International Energy Agency. </a:t>
            </a:r>
          </a:p>
          <a:p>
            <a:pPr marL="800100" lvl="1" indent="-342900"/>
            <a:r>
              <a:rPr lang="en-US" sz="2000" b="1" dirty="0">
                <a:latin typeface="Times New Roman" panose="02020603050405020304" pitchFamily="18" charset="0"/>
                <a:ea typeface="Segoe UI Emoji" panose="020B0502040204020203" pitchFamily="34" charset="0"/>
                <a:cs typeface="Times New Roman" panose="02020603050405020304" pitchFamily="18" charset="0"/>
              </a:rPr>
              <a:t>What this dataset contain: </a:t>
            </a:r>
            <a:r>
              <a:rPr lang="en-US" dirty="0">
                <a:latin typeface="Times New Roman" panose="02020603050405020304" pitchFamily="18" charset="0"/>
                <a:ea typeface="Segoe UI Emoji" panose="020B0502040204020203" pitchFamily="34" charset="0"/>
                <a:cs typeface="Times New Roman" panose="02020603050405020304" pitchFamily="18" charset="0"/>
              </a:rPr>
              <a:t>This </a:t>
            </a:r>
            <a:r>
              <a:rPr lang="en-US" sz="2000" dirty="0">
                <a:latin typeface="Times New Roman" panose="02020603050405020304" pitchFamily="18" charset="0"/>
                <a:cs typeface="Times New Roman" panose="02020603050405020304" pitchFamily="18" charset="0"/>
              </a:rPr>
              <a:t>data includes total and per capita national biocapacity, the ecological footprint of consumption, the ecological footprint of production and total area in hectares. </a:t>
            </a:r>
          </a:p>
          <a:p>
            <a:pPr marL="800100" lvl="1" indent="-342900"/>
            <a:r>
              <a:rPr lang="en-US" sz="2000" b="1" dirty="0">
                <a:latin typeface="Times New Roman" panose="02020603050405020304" pitchFamily="18" charset="0"/>
                <a:ea typeface="Segoe UI Emoji" panose="020B0502040204020203" pitchFamily="34" charset="0"/>
                <a:cs typeface="Times New Roman" panose="02020603050405020304" pitchFamily="18" charset="0"/>
              </a:rPr>
              <a:t>How this data is going to be utilize:</a:t>
            </a:r>
            <a:r>
              <a:rPr lang="en-US" sz="2000" dirty="0">
                <a:latin typeface="Times New Roman" panose="02020603050405020304" pitchFamily="18" charset="0"/>
                <a:ea typeface="Segoe UI Emoji" panose="020B0502040204020203" pitchFamily="34" charset="0"/>
                <a:cs typeface="Times New Roman" panose="02020603050405020304" pitchFamily="18" charset="0"/>
              </a:rPr>
              <a:t> The dataset is going to use to as a test and prove of concept that the architecture being implemented actually works. However the end goal is to store and use this dataset to analyze and identify which country are using more ecological resources and services than they have, and those with more resources than they are using. </a:t>
            </a:r>
          </a:p>
        </p:txBody>
      </p:sp>
      <p:pic>
        <p:nvPicPr>
          <p:cNvPr id="5" name="Picture 4">
            <a:extLst>
              <a:ext uri="{FF2B5EF4-FFF2-40B4-BE49-F238E27FC236}">
                <a16:creationId xmlns:a16="http://schemas.microsoft.com/office/drawing/2014/main" id="{5501BFAC-A5D7-487E-8BAB-E0D3D0278A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081" y="53167"/>
            <a:ext cx="2198542" cy="910824"/>
          </a:xfrm>
          <a:prstGeom prst="rect">
            <a:avLst/>
          </a:prstGeom>
        </p:spPr>
      </p:pic>
      <p:cxnSp>
        <p:nvCxnSpPr>
          <p:cNvPr id="6" name="Straight Connector 5">
            <a:extLst>
              <a:ext uri="{FF2B5EF4-FFF2-40B4-BE49-F238E27FC236}">
                <a16:creationId xmlns:a16="http://schemas.microsoft.com/office/drawing/2014/main" id="{A0A93B8C-B40B-4421-982B-8009B582770F}"/>
              </a:ext>
            </a:extLst>
          </p:cNvPr>
          <p:cNvCxnSpPr>
            <a:cxnSpLocks/>
          </p:cNvCxnSpPr>
          <p:nvPr/>
        </p:nvCxnSpPr>
        <p:spPr>
          <a:xfrm>
            <a:off x="0" y="1063094"/>
            <a:ext cx="12192000" cy="0"/>
          </a:xfrm>
          <a:prstGeom prst="line">
            <a:avLst/>
          </a:prstGeom>
          <a:ln w="88900"/>
        </p:spPr>
        <p:style>
          <a:lnRef idx="1">
            <a:schemeClr val="accent1"/>
          </a:lnRef>
          <a:fillRef idx="0">
            <a:schemeClr val="accent1"/>
          </a:fillRef>
          <a:effectRef idx="0">
            <a:schemeClr val="accent1"/>
          </a:effectRef>
          <a:fontRef idx="minor">
            <a:schemeClr val="tx1"/>
          </a:fontRef>
        </p:style>
      </p:cxnSp>
      <p:sp>
        <p:nvSpPr>
          <p:cNvPr id="7" name="Slide Number Placeholder 1">
            <a:extLst>
              <a:ext uri="{FF2B5EF4-FFF2-40B4-BE49-F238E27FC236}">
                <a16:creationId xmlns:a16="http://schemas.microsoft.com/office/drawing/2014/main" id="{E6C70CDD-6EC2-4D87-97F7-B2AF236C4646}"/>
              </a:ext>
            </a:extLst>
          </p:cNvPr>
          <p:cNvSpPr>
            <a:spLocks noGrp="1"/>
          </p:cNvSpPr>
          <p:nvPr>
            <p:ph type="sldNum" sz="quarter" idx="12"/>
          </p:nvPr>
        </p:nvSpPr>
        <p:spPr>
          <a:xfrm>
            <a:off x="9448800" y="6423508"/>
            <a:ext cx="2743200" cy="365125"/>
          </a:xfrm>
        </p:spPr>
        <p:txBody>
          <a:bodyPr/>
          <a:lstStyle/>
          <a:p>
            <a:r>
              <a:rPr lang="en-US" sz="1400" b="1" dirty="0"/>
              <a:t>[1] [0] </a:t>
            </a:r>
            <a:fld id="{42BB77EA-5A8B-4D28-8D3F-EB40CED5BE5F}" type="slidenum">
              <a:rPr lang="en-US" sz="1400" b="1" smtClean="0"/>
              <a:t>3</a:t>
            </a:fld>
            <a:endParaRPr lang="en-US" sz="1400" b="1" dirty="0"/>
          </a:p>
        </p:txBody>
      </p:sp>
    </p:spTree>
    <p:extLst>
      <p:ext uri="{BB962C8B-B14F-4D97-AF65-F5344CB8AC3E}">
        <p14:creationId xmlns:p14="http://schemas.microsoft.com/office/powerpoint/2010/main" val="1381388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FA0583-44EF-46E6-ABCA-8E400774B370}"/>
              </a:ext>
            </a:extLst>
          </p:cNvPr>
          <p:cNvSpPr>
            <a:spLocks noGrp="1"/>
          </p:cNvSpPr>
          <p:nvPr>
            <p:ph idx="1"/>
          </p:nvPr>
        </p:nvSpPr>
        <p:spPr/>
        <p:txBody>
          <a:bodyPr/>
          <a:lstStyle/>
          <a:p>
            <a:r>
              <a:rPr lang="en-US" dirty="0"/>
              <a:t>Developing a big data system that can optimize and be reliable for collecting all the NFAs data, being able to store them, analyze them and generate accurate visual reports. </a:t>
            </a:r>
          </a:p>
          <a:p>
            <a:pPr marL="0" indent="0">
              <a:buNone/>
            </a:pPr>
            <a:endParaRPr lang="en-US" dirty="0"/>
          </a:p>
          <a:p>
            <a:r>
              <a:rPr lang="en-US" dirty="0"/>
              <a:t>Implementing this architecture will be quite interesting since it could beneficial useful to be able to produce valuable information base on what we had collected. The overview of this project is more like an End to End big data storage with data analytics solution.</a:t>
            </a:r>
          </a:p>
          <a:p>
            <a:endParaRPr lang="en-US" dirty="0"/>
          </a:p>
          <a:p>
            <a:endParaRPr lang="en-US" dirty="0"/>
          </a:p>
          <a:p>
            <a:endParaRPr lang="en-US" dirty="0"/>
          </a:p>
        </p:txBody>
      </p:sp>
      <p:sp>
        <p:nvSpPr>
          <p:cNvPr id="4" name="Subtitle 2">
            <a:extLst>
              <a:ext uri="{FF2B5EF4-FFF2-40B4-BE49-F238E27FC236}">
                <a16:creationId xmlns:a16="http://schemas.microsoft.com/office/drawing/2014/main" id="{83ADBE4E-EB80-48CA-A4A9-A3510E6C0667}"/>
              </a:ext>
            </a:extLst>
          </p:cNvPr>
          <p:cNvSpPr txBox="1">
            <a:spLocks/>
          </p:cNvSpPr>
          <p:nvPr/>
        </p:nvSpPr>
        <p:spPr>
          <a:xfrm>
            <a:off x="489396" y="1260766"/>
            <a:ext cx="11269014" cy="534530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sz="3200" b="1" dirty="0">
                <a:latin typeface="Times New Roman" panose="02020603050405020304" pitchFamily="18" charset="0"/>
                <a:ea typeface="Segoe UI Emoji" panose="020B0502040204020203" pitchFamily="34" charset="0"/>
                <a:cs typeface="Times New Roman" panose="02020603050405020304" pitchFamily="18" charset="0"/>
              </a:rPr>
              <a:t>Motivation:</a:t>
            </a:r>
          </a:p>
        </p:txBody>
      </p:sp>
      <p:pic>
        <p:nvPicPr>
          <p:cNvPr id="5" name="Picture 4">
            <a:extLst>
              <a:ext uri="{FF2B5EF4-FFF2-40B4-BE49-F238E27FC236}">
                <a16:creationId xmlns:a16="http://schemas.microsoft.com/office/drawing/2014/main" id="{0721B7B1-9D9B-4FA1-9201-84B8722E1E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081" y="53167"/>
            <a:ext cx="2198542" cy="910824"/>
          </a:xfrm>
          <a:prstGeom prst="rect">
            <a:avLst/>
          </a:prstGeom>
        </p:spPr>
      </p:pic>
      <p:cxnSp>
        <p:nvCxnSpPr>
          <p:cNvPr id="6" name="Straight Connector 5">
            <a:extLst>
              <a:ext uri="{FF2B5EF4-FFF2-40B4-BE49-F238E27FC236}">
                <a16:creationId xmlns:a16="http://schemas.microsoft.com/office/drawing/2014/main" id="{5F5F5766-1950-4719-88F0-879A08D98DCE}"/>
              </a:ext>
            </a:extLst>
          </p:cNvPr>
          <p:cNvCxnSpPr>
            <a:cxnSpLocks/>
          </p:cNvCxnSpPr>
          <p:nvPr/>
        </p:nvCxnSpPr>
        <p:spPr>
          <a:xfrm>
            <a:off x="0" y="1063094"/>
            <a:ext cx="12192000" cy="0"/>
          </a:xfrm>
          <a:prstGeom prst="line">
            <a:avLst/>
          </a:prstGeom>
          <a:ln w="88900"/>
        </p:spPr>
        <p:style>
          <a:lnRef idx="1">
            <a:schemeClr val="accent1"/>
          </a:lnRef>
          <a:fillRef idx="0">
            <a:schemeClr val="accent1"/>
          </a:fillRef>
          <a:effectRef idx="0">
            <a:schemeClr val="accent1"/>
          </a:effectRef>
          <a:fontRef idx="minor">
            <a:schemeClr val="tx1"/>
          </a:fontRef>
        </p:style>
      </p:cxnSp>
      <p:sp>
        <p:nvSpPr>
          <p:cNvPr id="7" name="Slide Number Placeholder 1">
            <a:extLst>
              <a:ext uri="{FF2B5EF4-FFF2-40B4-BE49-F238E27FC236}">
                <a16:creationId xmlns:a16="http://schemas.microsoft.com/office/drawing/2014/main" id="{456315A5-D3E4-44D8-A60A-39F3FC20A9BE}"/>
              </a:ext>
            </a:extLst>
          </p:cNvPr>
          <p:cNvSpPr>
            <a:spLocks noGrp="1"/>
          </p:cNvSpPr>
          <p:nvPr>
            <p:ph type="sldNum" sz="quarter" idx="12"/>
          </p:nvPr>
        </p:nvSpPr>
        <p:spPr>
          <a:xfrm>
            <a:off x="9448800" y="6423508"/>
            <a:ext cx="2743200" cy="365125"/>
          </a:xfrm>
        </p:spPr>
        <p:txBody>
          <a:bodyPr/>
          <a:lstStyle/>
          <a:p>
            <a:r>
              <a:rPr lang="en-US" sz="1400" b="1" dirty="0"/>
              <a:t>[1] [0] </a:t>
            </a:r>
            <a:fld id="{42BB77EA-5A8B-4D28-8D3F-EB40CED5BE5F}" type="slidenum">
              <a:rPr lang="en-US" sz="1400" b="1" smtClean="0"/>
              <a:t>4</a:t>
            </a:fld>
            <a:endParaRPr lang="en-US" sz="1400" b="1" dirty="0"/>
          </a:p>
        </p:txBody>
      </p:sp>
    </p:spTree>
    <p:extLst>
      <p:ext uri="{BB962C8B-B14F-4D97-AF65-F5344CB8AC3E}">
        <p14:creationId xmlns:p14="http://schemas.microsoft.com/office/powerpoint/2010/main" val="1794326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9B274F41-C9F3-4372-9C33-1726F6A12475}"/>
              </a:ext>
            </a:extLst>
          </p:cNvPr>
          <p:cNvSpPr txBox="1">
            <a:spLocks/>
          </p:cNvSpPr>
          <p:nvPr/>
        </p:nvSpPr>
        <p:spPr>
          <a:xfrm>
            <a:off x="489396" y="1260766"/>
            <a:ext cx="11269014" cy="534530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sz="3200" b="1" dirty="0">
                <a:latin typeface="Times New Roman" panose="02020603050405020304" pitchFamily="18" charset="0"/>
                <a:ea typeface="Segoe UI Emoji" panose="020B0502040204020203" pitchFamily="34" charset="0"/>
                <a:cs typeface="Times New Roman" panose="02020603050405020304" pitchFamily="18" charset="0"/>
              </a:rPr>
              <a:t>Related work:</a:t>
            </a:r>
          </a:p>
          <a:p>
            <a:r>
              <a:rPr lang="en-US" dirty="0"/>
              <a:t>Existing research/development: </a:t>
            </a:r>
          </a:p>
          <a:p>
            <a:pPr lvl="1">
              <a:lnSpc>
                <a:spcPct val="150000"/>
              </a:lnSpc>
            </a:pPr>
            <a:r>
              <a:rPr lang="en-US" dirty="0"/>
              <a:t>Yes, many research related to big data storage. However, almost all of them are more base on the best practical way of redundant, scalable, and performance storing the data, but not quite much on how to analyze the data and to generate reports.  </a:t>
            </a:r>
          </a:p>
          <a:p>
            <a:endParaRPr lang="en-US" sz="3200" b="1" dirty="0">
              <a:latin typeface="Times New Roman" panose="02020603050405020304" pitchFamily="18" charset="0"/>
              <a:ea typeface="Segoe UI Emoji" panose="020B0502040204020203"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FA5DC9FB-5E2E-488E-A3BE-1304906807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081" y="53167"/>
            <a:ext cx="2198542" cy="910824"/>
          </a:xfrm>
          <a:prstGeom prst="rect">
            <a:avLst/>
          </a:prstGeom>
        </p:spPr>
      </p:pic>
      <p:cxnSp>
        <p:nvCxnSpPr>
          <p:cNvPr id="7" name="Straight Connector 6">
            <a:extLst>
              <a:ext uri="{FF2B5EF4-FFF2-40B4-BE49-F238E27FC236}">
                <a16:creationId xmlns:a16="http://schemas.microsoft.com/office/drawing/2014/main" id="{FA76D068-74DC-41A6-A369-BB8C42592349}"/>
              </a:ext>
            </a:extLst>
          </p:cNvPr>
          <p:cNvCxnSpPr>
            <a:cxnSpLocks/>
          </p:cNvCxnSpPr>
          <p:nvPr/>
        </p:nvCxnSpPr>
        <p:spPr>
          <a:xfrm>
            <a:off x="0" y="1063094"/>
            <a:ext cx="12192000" cy="0"/>
          </a:xfrm>
          <a:prstGeom prst="line">
            <a:avLst/>
          </a:prstGeom>
          <a:ln w="88900"/>
        </p:spPr>
        <p:style>
          <a:lnRef idx="1">
            <a:schemeClr val="accent1"/>
          </a:lnRef>
          <a:fillRef idx="0">
            <a:schemeClr val="accent1"/>
          </a:fillRef>
          <a:effectRef idx="0">
            <a:schemeClr val="accent1"/>
          </a:effectRef>
          <a:fontRef idx="minor">
            <a:schemeClr val="tx1"/>
          </a:fontRef>
        </p:style>
      </p:cxnSp>
      <p:sp>
        <p:nvSpPr>
          <p:cNvPr id="8" name="Slide Number Placeholder 1">
            <a:extLst>
              <a:ext uri="{FF2B5EF4-FFF2-40B4-BE49-F238E27FC236}">
                <a16:creationId xmlns:a16="http://schemas.microsoft.com/office/drawing/2014/main" id="{A2D10AD7-C198-4D59-AF72-965C1E50FD08}"/>
              </a:ext>
            </a:extLst>
          </p:cNvPr>
          <p:cNvSpPr>
            <a:spLocks noGrp="1"/>
          </p:cNvSpPr>
          <p:nvPr>
            <p:ph type="sldNum" sz="quarter" idx="12"/>
          </p:nvPr>
        </p:nvSpPr>
        <p:spPr>
          <a:xfrm>
            <a:off x="9448800" y="6423508"/>
            <a:ext cx="2743200" cy="365125"/>
          </a:xfrm>
        </p:spPr>
        <p:txBody>
          <a:bodyPr/>
          <a:lstStyle/>
          <a:p>
            <a:r>
              <a:rPr lang="en-US" sz="1400" b="1" dirty="0"/>
              <a:t>[1] [0] </a:t>
            </a:r>
            <a:fld id="{42BB77EA-5A8B-4D28-8D3F-EB40CED5BE5F}" type="slidenum">
              <a:rPr lang="en-US" sz="1400" b="1" smtClean="0"/>
              <a:t>5</a:t>
            </a:fld>
            <a:endParaRPr lang="en-US" sz="1400" b="1" dirty="0"/>
          </a:p>
        </p:txBody>
      </p:sp>
    </p:spTree>
    <p:extLst>
      <p:ext uri="{BB962C8B-B14F-4D97-AF65-F5344CB8AC3E}">
        <p14:creationId xmlns:p14="http://schemas.microsoft.com/office/powerpoint/2010/main" val="1538288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lowchart: Direct Access Storage 6">
            <a:extLst>
              <a:ext uri="{FF2B5EF4-FFF2-40B4-BE49-F238E27FC236}">
                <a16:creationId xmlns:a16="http://schemas.microsoft.com/office/drawing/2014/main" id="{EB8D2F7F-ADA0-446C-9375-135E9C74BE1A}"/>
              </a:ext>
            </a:extLst>
          </p:cNvPr>
          <p:cNvSpPr/>
          <p:nvPr/>
        </p:nvSpPr>
        <p:spPr>
          <a:xfrm>
            <a:off x="1271016" y="3329319"/>
            <a:ext cx="8699878" cy="2097737"/>
          </a:xfrm>
          <a:prstGeom prst="flowChartMagneticDrum">
            <a:avLst/>
          </a:prstGeom>
          <a:solidFill>
            <a:schemeClr val="accent1">
              <a:lumMod val="60000"/>
              <a:lumOff val="40000"/>
            </a:schemeClr>
          </a:solidFill>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0" rIns="91440" bIns="0" numCol="1" spcCol="0" rtlCol="0" fromWordArt="0" anchor="b" anchorCtr="1" forceAA="0" compatLnSpc="1">
            <a:prstTxWarp prst="textNoShape">
              <a:avLst/>
            </a:prstTxWarp>
            <a:noAutofit/>
          </a:bodyPr>
          <a:lstStyle/>
          <a:p>
            <a:pPr algn="ctr"/>
            <a:r>
              <a:rPr lang="en-US" sz="5400" b="1" dirty="0">
                <a:ln w="22225">
                  <a:solidFill>
                    <a:srgbClr val="FF0000"/>
                  </a:solidFill>
                  <a:prstDash val="solid"/>
                </a:ln>
                <a:solidFill>
                  <a:schemeClr val="accent2">
                    <a:lumMod val="40000"/>
                    <a:lumOff val="60000"/>
                  </a:schemeClr>
                </a:solidFill>
              </a:rPr>
              <a:t>Store</a:t>
            </a:r>
            <a:endParaRPr lang="en-US" sz="2800" b="1" dirty="0">
              <a:ln w="22225">
                <a:solidFill>
                  <a:srgbClr val="FF0000"/>
                </a:solidFill>
                <a:prstDash val="solid"/>
              </a:ln>
              <a:solidFill>
                <a:schemeClr val="accent2">
                  <a:lumMod val="40000"/>
                  <a:lumOff val="60000"/>
                </a:schemeClr>
              </a:solidFill>
            </a:endParaRPr>
          </a:p>
        </p:txBody>
      </p:sp>
      <p:graphicFrame>
        <p:nvGraphicFramePr>
          <p:cNvPr id="4" name="Diagram 3">
            <a:extLst>
              <a:ext uri="{FF2B5EF4-FFF2-40B4-BE49-F238E27FC236}">
                <a16:creationId xmlns:a16="http://schemas.microsoft.com/office/drawing/2014/main" id="{13D2A19D-C5BF-4969-972E-FEEDF0EF15E9}"/>
              </a:ext>
            </a:extLst>
          </p:cNvPr>
          <p:cNvGraphicFramePr/>
          <p:nvPr>
            <p:extLst/>
          </p:nvPr>
        </p:nvGraphicFramePr>
        <p:xfrm>
          <a:off x="1743159" y="3735924"/>
          <a:ext cx="8128000" cy="10482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Picture 7">
            <a:extLst>
              <a:ext uri="{FF2B5EF4-FFF2-40B4-BE49-F238E27FC236}">
                <a16:creationId xmlns:a16="http://schemas.microsoft.com/office/drawing/2014/main" id="{DDFA3680-F24E-4631-B003-B32402A0459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970894" y="3597289"/>
            <a:ext cx="2168708" cy="1325563"/>
          </a:xfrm>
          <a:prstGeom prst="rect">
            <a:avLst/>
          </a:prstGeom>
        </p:spPr>
      </p:pic>
      <p:pic>
        <p:nvPicPr>
          <p:cNvPr id="9" name="Picture 8">
            <a:extLst>
              <a:ext uri="{FF2B5EF4-FFF2-40B4-BE49-F238E27FC236}">
                <a16:creationId xmlns:a16="http://schemas.microsoft.com/office/drawing/2014/main" id="{A210237B-D62A-4167-B201-DE57A2AF335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3737" y="3888324"/>
            <a:ext cx="824753" cy="824753"/>
          </a:xfrm>
          <a:prstGeom prst="rect">
            <a:avLst/>
          </a:prstGeom>
        </p:spPr>
      </p:pic>
      <p:pic>
        <p:nvPicPr>
          <p:cNvPr id="10" name="Picture 9">
            <a:extLst>
              <a:ext uri="{FF2B5EF4-FFF2-40B4-BE49-F238E27FC236}">
                <a16:creationId xmlns:a16="http://schemas.microsoft.com/office/drawing/2014/main" id="{64DBFDD0-699E-486C-B504-B5681C12E87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336" y="3735924"/>
            <a:ext cx="824753" cy="824753"/>
          </a:xfrm>
          <a:prstGeom prst="rect">
            <a:avLst/>
          </a:prstGeom>
        </p:spPr>
      </p:pic>
      <p:sp>
        <p:nvSpPr>
          <p:cNvPr id="12" name="Arrow: Right 11">
            <a:extLst>
              <a:ext uri="{FF2B5EF4-FFF2-40B4-BE49-F238E27FC236}">
                <a16:creationId xmlns:a16="http://schemas.microsoft.com/office/drawing/2014/main" id="{54756FB3-0E8F-45A3-8420-208DFE609873}"/>
              </a:ext>
            </a:extLst>
          </p:cNvPr>
          <p:cNvSpPr/>
          <p:nvPr/>
        </p:nvSpPr>
        <p:spPr>
          <a:xfrm>
            <a:off x="960353" y="4026899"/>
            <a:ext cx="668542" cy="4663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ubtitle 2">
            <a:extLst>
              <a:ext uri="{FF2B5EF4-FFF2-40B4-BE49-F238E27FC236}">
                <a16:creationId xmlns:a16="http://schemas.microsoft.com/office/drawing/2014/main" id="{F1C93F75-985D-4CD1-8131-F78B5F785CC5}"/>
              </a:ext>
            </a:extLst>
          </p:cNvPr>
          <p:cNvSpPr txBox="1">
            <a:spLocks/>
          </p:cNvSpPr>
          <p:nvPr/>
        </p:nvSpPr>
        <p:spPr>
          <a:xfrm>
            <a:off x="433712" y="1260765"/>
            <a:ext cx="11269014" cy="534530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sz="3200" b="1" dirty="0">
                <a:latin typeface="Times New Roman" panose="02020603050405020304" pitchFamily="18" charset="0"/>
                <a:ea typeface="Segoe UI Emoji" panose="020B0502040204020203" pitchFamily="34" charset="0"/>
                <a:cs typeface="Times New Roman" panose="02020603050405020304" pitchFamily="18" charset="0"/>
              </a:rPr>
              <a:t>Proposed Approach: </a:t>
            </a:r>
          </a:p>
          <a:p>
            <a:pPr marL="800100" lvl="1" indent="-342900"/>
            <a:r>
              <a:rPr lang="en-US" sz="2800" b="1" dirty="0">
                <a:latin typeface="Times New Roman" panose="02020603050405020304" pitchFamily="18" charset="0"/>
                <a:ea typeface="Segoe UI Emoji" panose="020B0502040204020203" pitchFamily="34" charset="0"/>
                <a:cs typeface="Times New Roman" panose="02020603050405020304" pitchFamily="18" charset="0"/>
              </a:rPr>
              <a:t>Primitive patterns of the implementation </a:t>
            </a:r>
          </a:p>
        </p:txBody>
      </p:sp>
      <p:pic>
        <p:nvPicPr>
          <p:cNvPr id="14" name="Picture 13">
            <a:extLst>
              <a:ext uri="{FF2B5EF4-FFF2-40B4-BE49-F238E27FC236}">
                <a16:creationId xmlns:a16="http://schemas.microsoft.com/office/drawing/2014/main" id="{75CC471A-AAE8-4B50-B8C4-53B4DF846CC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9081" y="53167"/>
            <a:ext cx="2198542" cy="910824"/>
          </a:xfrm>
          <a:prstGeom prst="rect">
            <a:avLst/>
          </a:prstGeom>
        </p:spPr>
      </p:pic>
      <p:cxnSp>
        <p:nvCxnSpPr>
          <p:cNvPr id="15" name="Straight Connector 14">
            <a:extLst>
              <a:ext uri="{FF2B5EF4-FFF2-40B4-BE49-F238E27FC236}">
                <a16:creationId xmlns:a16="http://schemas.microsoft.com/office/drawing/2014/main" id="{1C7D9741-1091-4E26-A208-C8094C4A6FD1}"/>
              </a:ext>
            </a:extLst>
          </p:cNvPr>
          <p:cNvCxnSpPr>
            <a:cxnSpLocks/>
          </p:cNvCxnSpPr>
          <p:nvPr/>
        </p:nvCxnSpPr>
        <p:spPr>
          <a:xfrm>
            <a:off x="0" y="1063094"/>
            <a:ext cx="12192000" cy="0"/>
          </a:xfrm>
          <a:prstGeom prst="line">
            <a:avLst/>
          </a:prstGeom>
          <a:ln w="88900"/>
        </p:spPr>
        <p:style>
          <a:lnRef idx="1">
            <a:schemeClr val="accent1"/>
          </a:lnRef>
          <a:fillRef idx="0">
            <a:schemeClr val="accent1"/>
          </a:fillRef>
          <a:effectRef idx="0">
            <a:schemeClr val="accent1"/>
          </a:effectRef>
          <a:fontRef idx="minor">
            <a:schemeClr val="tx1"/>
          </a:fontRef>
        </p:style>
      </p:cxnSp>
      <p:sp>
        <p:nvSpPr>
          <p:cNvPr id="16" name="Slide Number Placeholder 1">
            <a:extLst>
              <a:ext uri="{FF2B5EF4-FFF2-40B4-BE49-F238E27FC236}">
                <a16:creationId xmlns:a16="http://schemas.microsoft.com/office/drawing/2014/main" id="{A4E80CA4-9F1C-494E-9411-5685DDC98B01}"/>
              </a:ext>
            </a:extLst>
          </p:cNvPr>
          <p:cNvSpPr>
            <a:spLocks noGrp="1"/>
          </p:cNvSpPr>
          <p:nvPr>
            <p:ph type="sldNum" sz="quarter" idx="12"/>
          </p:nvPr>
        </p:nvSpPr>
        <p:spPr>
          <a:xfrm>
            <a:off x="9448800" y="6423508"/>
            <a:ext cx="2743200" cy="365125"/>
          </a:xfrm>
        </p:spPr>
        <p:txBody>
          <a:bodyPr/>
          <a:lstStyle/>
          <a:p>
            <a:r>
              <a:rPr lang="en-US" sz="1400" b="1" dirty="0"/>
              <a:t>[1] [0] </a:t>
            </a:r>
            <a:fld id="{42BB77EA-5A8B-4D28-8D3F-EB40CED5BE5F}" type="slidenum">
              <a:rPr lang="en-US" sz="1400" b="1" smtClean="0"/>
              <a:t>6</a:t>
            </a:fld>
            <a:endParaRPr lang="en-US" sz="1400" b="1" dirty="0"/>
          </a:p>
        </p:txBody>
      </p:sp>
    </p:spTree>
    <p:extLst>
      <p:ext uri="{BB962C8B-B14F-4D97-AF65-F5344CB8AC3E}">
        <p14:creationId xmlns:p14="http://schemas.microsoft.com/office/powerpoint/2010/main" val="1370540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C126D12-14E9-4619-86EA-C9E698E60B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044" y="2278694"/>
            <a:ext cx="824753" cy="824753"/>
          </a:xfrm>
          <a:prstGeom prst="rect">
            <a:avLst/>
          </a:prstGeom>
        </p:spPr>
      </p:pic>
      <p:pic>
        <p:nvPicPr>
          <p:cNvPr id="10" name="Picture 9">
            <a:extLst>
              <a:ext uri="{FF2B5EF4-FFF2-40B4-BE49-F238E27FC236}">
                <a16:creationId xmlns:a16="http://schemas.microsoft.com/office/drawing/2014/main" id="{8D17EECE-1820-45A5-87BC-2B55B93F71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2444" y="2431094"/>
            <a:ext cx="824753" cy="824753"/>
          </a:xfrm>
          <a:prstGeom prst="rect">
            <a:avLst/>
          </a:prstGeom>
        </p:spPr>
      </p:pic>
      <p:pic>
        <p:nvPicPr>
          <p:cNvPr id="11" name="Picture 10">
            <a:extLst>
              <a:ext uri="{FF2B5EF4-FFF2-40B4-BE49-F238E27FC236}">
                <a16:creationId xmlns:a16="http://schemas.microsoft.com/office/drawing/2014/main" id="{1FB45452-C336-4A7F-AD15-6E3E08E203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2445" y="3484555"/>
            <a:ext cx="824753" cy="824753"/>
          </a:xfrm>
          <a:prstGeom prst="rect">
            <a:avLst/>
          </a:prstGeom>
        </p:spPr>
      </p:pic>
      <p:pic>
        <p:nvPicPr>
          <p:cNvPr id="12" name="Picture 11">
            <a:extLst>
              <a:ext uri="{FF2B5EF4-FFF2-40B4-BE49-F238E27FC236}">
                <a16:creationId xmlns:a16="http://schemas.microsoft.com/office/drawing/2014/main" id="{B0E5E997-C38D-4E57-AAD5-F09E266664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044" y="3332155"/>
            <a:ext cx="824753" cy="824753"/>
          </a:xfrm>
          <a:prstGeom prst="rect">
            <a:avLst/>
          </a:prstGeom>
        </p:spPr>
      </p:pic>
      <p:pic>
        <p:nvPicPr>
          <p:cNvPr id="13" name="Picture 12">
            <a:extLst>
              <a:ext uri="{FF2B5EF4-FFF2-40B4-BE49-F238E27FC236}">
                <a16:creationId xmlns:a16="http://schemas.microsoft.com/office/drawing/2014/main" id="{D32D89E0-16FB-4BA9-B052-3498532EBA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2445" y="4538016"/>
            <a:ext cx="824753" cy="824753"/>
          </a:xfrm>
          <a:prstGeom prst="rect">
            <a:avLst/>
          </a:prstGeom>
        </p:spPr>
      </p:pic>
      <p:pic>
        <p:nvPicPr>
          <p:cNvPr id="14" name="Picture 13">
            <a:extLst>
              <a:ext uri="{FF2B5EF4-FFF2-40B4-BE49-F238E27FC236}">
                <a16:creationId xmlns:a16="http://schemas.microsoft.com/office/drawing/2014/main" id="{FBAD4B61-3DD2-412A-9EC2-9DEFA9D9EA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044" y="4385616"/>
            <a:ext cx="824753" cy="824753"/>
          </a:xfrm>
          <a:prstGeom prst="rect">
            <a:avLst/>
          </a:prstGeom>
        </p:spPr>
      </p:pic>
      <p:pic>
        <p:nvPicPr>
          <p:cNvPr id="22" name="Picture 21">
            <a:extLst>
              <a:ext uri="{FF2B5EF4-FFF2-40B4-BE49-F238E27FC236}">
                <a16:creationId xmlns:a16="http://schemas.microsoft.com/office/drawing/2014/main" id="{DFED0913-65BC-4AAB-99AF-E81CADB392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61278" y="3391543"/>
            <a:ext cx="1775315" cy="1124057"/>
          </a:xfrm>
          <a:prstGeom prst="rect">
            <a:avLst/>
          </a:prstGeom>
        </p:spPr>
      </p:pic>
      <p:pic>
        <p:nvPicPr>
          <p:cNvPr id="24" name="Picture 23">
            <a:extLst>
              <a:ext uri="{FF2B5EF4-FFF2-40B4-BE49-F238E27FC236}">
                <a16:creationId xmlns:a16="http://schemas.microsoft.com/office/drawing/2014/main" id="{5F2FA462-AA6B-44B7-86D5-A72D9E90F61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77638" y="3143367"/>
            <a:ext cx="2168708" cy="1325563"/>
          </a:xfrm>
          <a:prstGeom prst="rect">
            <a:avLst/>
          </a:prstGeom>
        </p:spPr>
      </p:pic>
      <p:cxnSp>
        <p:nvCxnSpPr>
          <p:cNvPr id="29" name="Straight Arrow Connector 28">
            <a:extLst>
              <a:ext uri="{FF2B5EF4-FFF2-40B4-BE49-F238E27FC236}">
                <a16:creationId xmlns:a16="http://schemas.microsoft.com/office/drawing/2014/main" id="{10C07D9E-D51C-42EF-8F5B-9C755F0DE94D}"/>
              </a:ext>
            </a:extLst>
          </p:cNvPr>
          <p:cNvCxnSpPr>
            <a:cxnSpLocks/>
            <a:stCxn id="11" idx="3"/>
            <a:endCxn id="53" idx="1"/>
          </p:cNvCxnSpPr>
          <p:nvPr/>
        </p:nvCxnSpPr>
        <p:spPr>
          <a:xfrm>
            <a:off x="2047198" y="3896932"/>
            <a:ext cx="906279" cy="97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8" name="Arrow: Right 47">
            <a:extLst>
              <a:ext uri="{FF2B5EF4-FFF2-40B4-BE49-F238E27FC236}">
                <a16:creationId xmlns:a16="http://schemas.microsoft.com/office/drawing/2014/main" id="{039392BA-7266-4D94-BA29-79727927182B}"/>
              </a:ext>
            </a:extLst>
          </p:cNvPr>
          <p:cNvSpPr/>
          <p:nvPr/>
        </p:nvSpPr>
        <p:spPr>
          <a:xfrm>
            <a:off x="7837433" y="3668437"/>
            <a:ext cx="706757" cy="228494"/>
          </a:xfrm>
          <a:prstGeom prst="rightArrow">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CD75226C-075A-4FAE-8A3C-9231F078A472}"/>
              </a:ext>
            </a:extLst>
          </p:cNvPr>
          <p:cNvCxnSpPr>
            <a:cxnSpLocks/>
            <a:stCxn id="13" idx="3"/>
            <a:endCxn id="53" idx="1"/>
          </p:cNvCxnSpPr>
          <p:nvPr/>
        </p:nvCxnSpPr>
        <p:spPr>
          <a:xfrm flipV="1">
            <a:off x="2047198" y="3897904"/>
            <a:ext cx="906279" cy="10524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A3F3CA7-17FD-4A73-A0CB-4B9A0A70F783}"/>
              </a:ext>
            </a:extLst>
          </p:cNvPr>
          <p:cNvCxnSpPr>
            <a:cxnSpLocks/>
            <a:stCxn id="10" idx="3"/>
            <a:endCxn id="53" idx="1"/>
          </p:cNvCxnSpPr>
          <p:nvPr/>
        </p:nvCxnSpPr>
        <p:spPr>
          <a:xfrm>
            <a:off x="2047197" y="2843471"/>
            <a:ext cx="906280" cy="1054433"/>
          </a:xfrm>
          <a:prstGeom prst="line">
            <a:avLst/>
          </a:prstGeom>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CBBE2E46-D902-4D88-AA52-6BFDB95F086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83509" y="3355767"/>
            <a:ext cx="819145" cy="1232159"/>
          </a:xfrm>
          <a:prstGeom prst="rect">
            <a:avLst/>
          </a:prstGeom>
        </p:spPr>
      </p:pic>
      <p:sp>
        <p:nvSpPr>
          <p:cNvPr id="15" name="Arrow: Left-Right 14">
            <a:extLst>
              <a:ext uri="{FF2B5EF4-FFF2-40B4-BE49-F238E27FC236}">
                <a16:creationId xmlns:a16="http://schemas.microsoft.com/office/drawing/2014/main" id="{DA5165BB-F709-447A-9203-48C1C026369C}"/>
              </a:ext>
            </a:extLst>
          </p:cNvPr>
          <p:cNvSpPr/>
          <p:nvPr/>
        </p:nvSpPr>
        <p:spPr>
          <a:xfrm>
            <a:off x="5960635" y="3658727"/>
            <a:ext cx="830820" cy="29484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Left-Right 30">
            <a:extLst>
              <a:ext uri="{FF2B5EF4-FFF2-40B4-BE49-F238E27FC236}">
                <a16:creationId xmlns:a16="http://schemas.microsoft.com/office/drawing/2014/main" id="{DF38CEB7-576D-4801-A304-C99FED2ACB28}"/>
              </a:ext>
            </a:extLst>
          </p:cNvPr>
          <p:cNvSpPr/>
          <p:nvPr/>
        </p:nvSpPr>
        <p:spPr>
          <a:xfrm>
            <a:off x="3970974" y="3663807"/>
            <a:ext cx="978751" cy="29484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52">
            <a:extLst>
              <a:ext uri="{FF2B5EF4-FFF2-40B4-BE49-F238E27FC236}">
                <a16:creationId xmlns:a16="http://schemas.microsoft.com/office/drawing/2014/main" id="{9CE8981F-950B-4879-B889-FA698A471EA9}"/>
              </a:ext>
            </a:extLst>
          </p:cNvPr>
          <p:cNvPicPr>
            <a:picLocks noChangeAspect="1"/>
          </p:cNvPicPr>
          <p:nvPr/>
        </p:nvPicPr>
        <p:blipFill>
          <a:blip r:embed="rId7"/>
          <a:stretch>
            <a:fillRect/>
          </a:stretch>
        </p:blipFill>
        <p:spPr>
          <a:xfrm>
            <a:off x="2953477" y="3469332"/>
            <a:ext cx="978752" cy="857143"/>
          </a:xfrm>
          <a:prstGeom prst="rect">
            <a:avLst/>
          </a:prstGeom>
        </p:spPr>
      </p:pic>
      <p:pic>
        <p:nvPicPr>
          <p:cNvPr id="75" name="Picture 74">
            <a:extLst>
              <a:ext uri="{FF2B5EF4-FFF2-40B4-BE49-F238E27FC236}">
                <a16:creationId xmlns:a16="http://schemas.microsoft.com/office/drawing/2014/main" id="{9F02A601-4F85-4813-940B-A0E5BF97AF2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9081" y="53167"/>
            <a:ext cx="2198542" cy="910824"/>
          </a:xfrm>
          <a:prstGeom prst="rect">
            <a:avLst/>
          </a:prstGeom>
        </p:spPr>
      </p:pic>
      <p:cxnSp>
        <p:nvCxnSpPr>
          <p:cNvPr id="76" name="Straight Connector 75">
            <a:extLst>
              <a:ext uri="{FF2B5EF4-FFF2-40B4-BE49-F238E27FC236}">
                <a16:creationId xmlns:a16="http://schemas.microsoft.com/office/drawing/2014/main" id="{80588F24-177C-4B60-8AD2-53C5D2EF6EB0}"/>
              </a:ext>
            </a:extLst>
          </p:cNvPr>
          <p:cNvCxnSpPr>
            <a:cxnSpLocks/>
          </p:cNvCxnSpPr>
          <p:nvPr/>
        </p:nvCxnSpPr>
        <p:spPr>
          <a:xfrm>
            <a:off x="0" y="1063094"/>
            <a:ext cx="12192000" cy="0"/>
          </a:xfrm>
          <a:prstGeom prst="line">
            <a:avLst/>
          </a:prstGeom>
          <a:ln w="88900"/>
        </p:spPr>
        <p:style>
          <a:lnRef idx="1">
            <a:schemeClr val="accent1"/>
          </a:lnRef>
          <a:fillRef idx="0">
            <a:schemeClr val="accent1"/>
          </a:fillRef>
          <a:effectRef idx="0">
            <a:schemeClr val="accent1"/>
          </a:effectRef>
          <a:fontRef idx="minor">
            <a:schemeClr val="tx1"/>
          </a:fontRef>
        </p:style>
      </p:cxnSp>
      <p:sp>
        <p:nvSpPr>
          <p:cNvPr id="77" name="Slide Number Placeholder 1">
            <a:extLst>
              <a:ext uri="{FF2B5EF4-FFF2-40B4-BE49-F238E27FC236}">
                <a16:creationId xmlns:a16="http://schemas.microsoft.com/office/drawing/2014/main" id="{40CDCE57-8600-4344-8CE3-FC2DBC707D4D}"/>
              </a:ext>
            </a:extLst>
          </p:cNvPr>
          <p:cNvSpPr>
            <a:spLocks noGrp="1"/>
          </p:cNvSpPr>
          <p:nvPr>
            <p:ph type="sldNum" sz="quarter" idx="12"/>
          </p:nvPr>
        </p:nvSpPr>
        <p:spPr>
          <a:xfrm>
            <a:off x="9448800" y="6423508"/>
            <a:ext cx="2743200" cy="365125"/>
          </a:xfrm>
        </p:spPr>
        <p:txBody>
          <a:bodyPr/>
          <a:lstStyle/>
          <a:p>
            <a:r>
              <a:rPr lang="en-US" sz="1400" b="1" dirty="0"/>
              <a:t>[0] [0] </a:t>
            </a:r>
            <a:fld id="{42BB77EA-5A8B-4D28-8D3F-EB40CED5BE5F}" type="slidenum">
              <a:rPr lang="en-US" sz="1400" b="1" smtClean="0"/>
              <a:t>7</a:t>
            </a:fld>
            <a:endParaRPr lang="en-US" sz="1400" b="1" dirty="0"/>
          </a:p>
        </p:txBody>
      </p:sp>
      <p:sp>
        <p:nvSpPr>
          <p:cNvPr id="1028" name="Rectangle 1027">
            <a:extLst>
              <a:ext uri="{FF2B5EF4-FFF2-40B4-BE49-F238E27FC236}">
                <a16:creationId xmlns:a16="http://schemas.microsoft.com/office/drawing/2014/main" id="{BD42A9DB-FC80-4723-A443-677ADEA66782}"/>
              </a:ext>
            </a:extLst>
          </p:cNvPr>
          <p:cNvSpPr/>
          <p:nvPr/>
        </p:nvSpPr>
        <p:spPr>
          <a:xfrm>
            <a:off x="309489" y="1062758"/>
            <a:ext cx="8301719" cy="1077218"/>
          </a:xfrm>
          <a:prstGeom prst="rect">
            <a:avLst/>
          </a:prstGeom>
        </p:spPr>
        <p:txBody>
          <a:bodyPr wrap="square">
            <a:spAutoFit/>
          </a:bodyPr>
          <a:lstStyle/>
          <a:p>
            <a:pPr marL="457200" indent="-457200">
              <a:buFont typeface="Arial" panose="020B0604020202020204" pitchFamily="34" charset="0"/>
              <a:buChar char="•"/>
            </a:pPr>
            <a:r>
              <a:rPr lang="en-US" sz="3200" b="1" dirty="0">
                <a:latin typeface="Times New Roman" panose="02020603050405020304" pitchFamily="18" charset="0"/>
                <a:ea typeface="Segoe UI Emoji" panose="020B0502040204020203" pitchFamily="34" charset="0"/>
                <a:cs typeface="Times New Roman" panose="02020603050405020304" pitchFamily="18" charset="0"/>
              </a:rPr>
              <a:t>Proposed Approach:</a:t>
            </a:r>
          </a:p>
          <a:p>
            <a:pPr marL="914400" lvl="1"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High Level overview of the system design</a:t>
            </a:r>
            <a:endParaRPr lang="en-US" sz="3200" b="1" dirty="0">
              <a:latin typeface="Times New Roman" panose="02020603050405020304" pitchFamily="18" charset="0"/>
              <a:ea typeface="Segoe UI Emoji" panose="020B0502040204020203" pitchFamily="34" charset="0"/>
              <a:cs typeface="Times New Roman" panose="02020603050405020304" pitchFamily="18" charset="0"/>
            </a:endParaRPr>
          </a:p>
        </p:txBody>
      </p:sp>
    </p:spTree>
    <p:extLst>
      <p:ext uri="{BB962C8B-B14F-4D97-AF65-F5344CB8AC3E}">
        <p14:creationId xmlns:p14="http://schemas.microsoft.com/office/powerpoint/2010/main" val="3376748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Picture 52">
            <a:extLst>
              <a:ext uri="{FF2B5EF4-FFF2-40B4-BE49-F238E27FC236}">
                <a16:creationId xmlns:a16="http://schemas.microsoft.com/office/drawing/2014/main" id="{9CE8981F-950B-4879-B889-FA698A471EA9}"/>
              </a:ext>
            </a:extLst>
          </p:cNvPr>
          <p:cNvPicPr>
            <a:picLocks noChangeAspect="1"/>
          </p:cNvPicPr>
          <p:nvPr/>
        </p:nvPicPr>
        <p:blipFill>
          <a:blip r:embed="rId3"/>
          <a:stretch>
            <a:fillRect/>
          </a:stretch>
        </p:blipFill>
        <p:spPr>
          <a:xfrm>
            <a:off x="2938187" y="2231948"/>
            <a:ext cx="1785889" cy="1563993"/>
          </a:xfrm>
          <a:prstGeom prst="rect">
            <a:avLst/>
          </a:prstGeom>
        </p:spPr>
      </p:pic>
      <p:pic>
        <p:nvPicPr>
          <p:cNvPr id="75" name="Picture 74">
            <a:extLst>
              <a:ext uri="{FF2B5EF4-FFF2-40B4-BE49-F238E27FC236}">
                <a16:creationId xmlns:a16="http://schemas.microsoft.com/office/drawing/2014/main" id="{9F02A601-4F85-4813-940B-A0E5BF97AF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081" y="53167"/>
            <a:ext cx="2198542" cy="910824"/>
          </a:xfrm>
          <a:prstGeom prst="rect">
            <a:avLst/>
          </a:prstGeom>
        </p:spPr>
      </p:pic>
      <p:cxnSp>
        <p:nvCxnSpPr>
          <p:cNvPr id="76" name="Straight Connector 75">
            <a:extLst>
              <a:ext uri="{FF2B5EF4-FFF2-40B4-BE49-F238E27FC236}">
                <a16:creationId xmlns:a16="http://schemas.microsoft.com/office/drawing/2014/main" id="{80588F24-177C-4B60-8AD2-53C5D2EF6EB0}"/>
              </a:ext>
            </a:extLst>
          </p:cNvPr>
          <p:cNvCxnSpPr>
            <a:cxnSpLocks/>
          </p:cNvCxnSpPr>
          <p:nvPr/>
        </p:nvCxnSpPr>
        <p:spPr>
          <a:xfrm>
            <a:off x="0" y="1063094"/>
            <a:ext cx="12192000" cy="0"/>
          </a:xfrm>
          <a:prstGeom prst="line">
            <a:avLst/>
          </a:prstGeom>
          <a:ln w="88900"/>
        </p:spPr>
        <p:style>
          <a:lnRef idx="1">
            <a:schemeClr val="accent1"/>
          </a:lnRef>
          <a:fillRef idx="0">
            <a:schemeClr val="accent1"/>
          </a:fillRef>
          <a:effectRef idx="0">
            <a:schemeClr val="accent1"/>
          </a:effectRef>
          <a:fontRef idx="minor">
            <a:schemeClr val="tx1"/>
          </a:fontRef>
        </p:style>
      </p:cxnSp>
      <p:sp>
        <p:nvSpPr>
          <p:cNvPr id="77" name="Slide Number Placeholder 1">
            <a:extLst>
              <a:ext uri="{FF2B5EF4-FFF2-40B4-BE49-F238E27FC236}">
                <a16:creationId xmlns:a16="http://schemas.microsoft.com/office/drawing/2014/main" id="{40CDCE57-8600-4344-8CE3-FC2DBC707D4D}"/>
              </a:ext>
            </a:extLst>
          </p:cNvPr>
          <p:cNvSpPr>
            <a:spLocks noGrp="1"/>
          </p:cNvSpPr>
          <p:nvPr>
            <p:ph type="sldNum" sz="quarter" idx="12"/>
          </p:nvPr>
        </p:nvSpPr>
        <p:spPr>
          <a:xfrm>
            <a:off x="9448800" y="6423508"/>
            <a:ext cx="2743200" cy="365125"/>
          </a:xfrm>
        </p:spPr>
        <p:txBody>
          <a:bodyPr/>
          <a:lstStyle/>
          <a:p>
            <a:r>
              <a:rPr lang="en-US" sz="1400" b="1" dirty="0"/>
              <a:t>[0] [0] </a:t>
            </a:r>
            <a:fld id="{42BB77EA-5A8B-4D28-8D3F-EB40CED5BE5F}" type="slidenum">
              <a:rPr lang="en-US" sz="1400" b="1" smtClean="0"/>
              <a:t>8</a:t>
            </a:fld>
            <a:endParaRPr lang="en-US" sz="1400" b="1" dirty="0"/>
          </a:p>
        </p:txBody>
      </p:sp>
      <p:sp>
        <p:nvSpPr>
          <p:cNvPr id="1028" name="Rectangle 1027">
            <a:extLst>
              <a:ext uri="{FF2B5EF4-FFF2-40B4-BE49-F238E27FC236}">
                <a16:creationId xmlns:a16="http://schemas.microsoft.com/office/drawing/2014/main" id="{BD42A9DB-FC80-4723-A443-677ADEA66782}"/>
              </a:ext>
            </a:extLst>
          </p:cNvPr>
          <p:cNvSpPr/>
          <p:nvPr/>
        </p:nvSpPr>
        <p:spPr>
          <a:xfrm>
            <a:off x="236820" y="1041341"/>
            <a:ext cx="8301719" cy="4031873"/>
          </a:xfrm>
          <a:prstGeom prst="rect">
            <a:avLst/>
          </a:prstGeom>
        </p:spPr>
        <p:txBody>
          <a:bodyPr wrap="square">
            <a:spAutoFit/>
          </a:bodyPr>
          <a:lstStyle/>
          <a:p>
            <a:pPr marL="514350" indent="-514350">
              <a:buFont typeface="Arial" panose="020B0604020202020204" pitchFamily="34" charset="0"/>
              <a:buChar char="•"/>
            </a:pPr>
            <a:r>
              <a:rPr lang="en-US" sz="3200" b="1" dirty="0">
                <a:latin typeface="Times New Roman" panose="02020603050405020304" pitchFamily="18" charset="0"/>
                <a:ea typeface="Segoe UI Emoji" panose="020B0502040204020203" pitchFamily="34" charset="0"/>
                <a:cs typeface="Times New Roman" panose="02020603050405020304" pitchFamily="18" charset="0"/>
              </a:rPr>
              <a:t>Implementation:</a:t>
            </a:r>
          </a:p>
          <a:p>
            <a:pPr marL="914400" lvl="1" indent="-457200">
              <a:lnSpc>
                <a:spcPct val="200000"/>
              </a:lnSpc>
              <a:buFont typeface="+mj-lt"/>
              <a:buAutoNum type="arabicPeriod"/>
            </a:pPr>
            <a:r>
              <a:rPr lang="en-US" sz="2400" b="1" dirty="0">
                <a:latin typeface="Times New Roman" panose="02020603050405020304" pitchFamily="18" charset="0"/>
                <a:ea typeface="Segoe UI Emoji" panose="020B0502040204020203" pitchFamily="34" charset="0"/>
                <a:cs typeface="Times New Roman" panose="02020603050405020304" pitchFamily="18" charset="0"/>
              </a:rPr>
              <a:t>Amazon S3</a:t>
            </a:r>
          </a:p>
          <a:p>
            <a:pPr marL="914400" lvl="1" indent="-457200">
              <a:lnSpc>
                <a:spcPct val="200000"/>
              </a:lnSpc>
              <a:buFont typeface="+mj-lt"/>
              <a:buAutoNum type="arabicPeriod"/>
            </a:pPr>
            <a:endParaRPr lang="en-US" sz="2400" b="1" dirty="0">
              <a:latin typeface="Times New Roman" panose="02020603050405020304" pitchFamily="18" charset="0"/>
              <a:ea typeface="Segoe UI Emoji" panose="020B0502040204020203" pitchFamily="34" charset="0"/>
              <a:cs typeface="Times New Roman" panose="02020603050405020304" pitchFamily="18" charset="0"/>
            </a:endParaRPr>
          </a:p>
          <a:p>
            <a:pPr marL="914400" lvl="1" indent="-457200">
              <a:lnSpc>
                <a:spcPct val="200000"/>
              </a:lnSpc>
              <a:buFont typeface="+mj-lt"/>
              <a:buAutoNum type="arabicPeriod"/>
            </a:pPr>
            <a:endParaRPr lang="en-US" sz="2400" b="1" dirty="0">
              <a:latin typeface="Times New Roman" panose="02020603050405020304" pitchFamily="18" charset="0"/>
              <a:ea typeface="Segoe UI Emoji" panose="020B0502040204020203" pitchFamily="34" charset="0"/>
              <a:cs typeface="Times New Roman" panose="02020603050405020304" pitchFamily="18" charset="0"/>
            </a:endParaRPr>
          </a:p>
          <a:p>
            <a:pPr marL="914400" lvl="1" indent="-457200">
              <a:lnSpc>
                <a:spcPct val="200000"/>
              </a:lnSpc>
              <a:buFont typeface="+mj-lt"/>
              <a:buAutoNum type="arabicPeriod"/>
            </a:pPr>
            <a:r>
              <a:rPr lang="en-US" sz="2400" b="1" dirty="0">
                <a:latin typeface="Times New Roman" panose="02020603050405020304" pitchFamily="18" charset="0"/>
                <a:ea typeface="Segoe UI Emoji" panose="020B0502040204020203" pitchFamily="34" charset="0"/>
                <a:cs typeface="Times New Roman" panose="02020603050405020304" pitchFamily="18" charset="0"/>
              </a:rPr>
              <a:t>Amazon Redshift</a:t>
            </a:r>
          </a:p>
          <a:p>
            <a:pPr lvl="1"/>
            <a:endParaRPr lang="en-US" sz="1600" b="1" dirty="0">
              <a:latin typeface="Times New Roman" panose="02020603050405020304" pitchFamily="18" charset="0"/>
              <a:ea typeface="Segoe UI Emoji" panose="020B0502040204020203" pitchFamily="34" charset="0"/>
              <a:cs typeface="Times New Roman" panose="02020603050405020304" pitchFamily="18" charset="0"/>
            </a:endParaRPr>
          </a:p>
          <a:p>
            <a:pPr marL="914400" lvl="1" indent="-457200">
              <a:buFont typeface="+mj-lt"/>
              <a:buAutoNum type="arabicPeriod"/>
            </a:pPr>
            <a:endParaRPr lang="en-US" sz="1600" b="1" dirty="0">
              <a:latin typeface="Times New Roman" panose="02020603050405020304" pitchFamily="18" charset="0"/>
              <a:ea typeface="Segoe UI Emoji" panose="020B0502040204020203" pitchFamily="34" charset="0"/>
              <a:cs typeface="Times New Roman" panose="02020603050405020304" pitchFamily="18" charset="0"/>
            </a:endParaRPr>
          </a:p>
        </p:txBody>
      </p:sp>
      <p:sp>
        <p:nvSpPr>
          <p:cNvPr id="2" name="Rectangle 1">
            <a:extLst>
              <a:ext uri="{FF2B5EF4-FFF2-40B4-BE49-F238E27FC236}">
                <a16:creationId xmlns:a16="http://schemas.microsoft.com/office/drawing/2014/main" id="{5B92637B-930F-4023-AA35-36BD3BF96860}"/>
              </a:ext>
            </a:extLst>
          </p:cNvPr>
          <p:cNvSpPr/>
          <p:nvPr/>
        </p:nvSpPr>
        <p:spPr>
          <a:xfrm>
            <a:off x="0" y="6989940"/>
            <a:ext cx="6096000" cy="1938992"/>
          </a:xfrm>
          <a:prstGeom prst="rect">
            <a:avLst/>
          </a:prstGeom>
        </p:spPr>
        <p:txBody>
          <a:bodyPr>
            <a:spAutoFit/>
          </a:bodyPr>
          <a:lstStyle/>
          <a:p>
            <a:pPr marL="914400" lvl="1" indent="-457200">
              <a:buFont typeface="+mj-lt"/>
              <a:buAutoNum type="arabicPeriod"/>
            </a:pPr>
            <a:r>
              <a:rPr lang="en-US" dirty="0"/>
              <a:t>store your files in the cloud using Amazon Simple Storage Solution (S3)</a:t>
            </a:r>
          </a:p>
          <a:p>
            <a:pPr marL="1371600" lvl="2" indent="-457200">
              <a:buFont typeface="+mj-lt"/>
              <a:buAutoNum type="arabicPeriod"/>
            </a:pPr>
            <a:r>
              <a:rPr lang="en-US" sz="1600" b="1" dirty="0">
                <a:latin typeface="Times New Roman" panose="02020603050405020304" pitchFamily="18" charset="0"/>
                <a:ea typeface="Segoe UI Emoji" panose="020B0502040204020203" pitchFamily="34" charset="0"/>
                <a:cs typeface="Times New Roman" panose="02020603050405020304" pitchFamily="18" charset="0"/>
              </a:rPr>
              <a:t>1</a:t>
            </a:r>
            <a:r>
              <a:rPr lang="en-US" sz="1600" b="1" baseline="30000" dirty="0">
                <a:latin typeface="Times New Roman" panose="02020603050405020304" pitchFamily="18" charset="0"/>
                <a:ea typeface="Segoe UI Emoji" panose="020B0502040204020203" pitchFamily="34" charset="0"/>
                <a:cs typeface="Times New Roman" panose="02020603050405020304" pitchFamily="18" charset="0"/>
              </a:rPr>
              <a:t>st</a:t>
            </a:r>
            <a:r>
              <a:rPr lang="en-US" sz="1600" b="1" dirty="0">
                <a:latin typeface="Times New Roman" panose="02020603050405020304" pitchFamily="18" charset="0"/>
                <a:ea typeface="Segoe UI Emoji" panose="020B0502040204020203" pitchFamily="34" charset="0"/>
                <a:cs typeface="Times New Roman" panose="02020603050405020304" pitchFamily="18" charset="0"/>
              </a:rPr>
              <a:t> bucket </a:t>
            </a:r>
            <a:r>
              <a:rPr lang="en-US" sz="1600" b="1" dirty="0" err="1">
                <a:latin typeface="Times New Roman" panose="02020603050405020304" pitchFamily="18" charset="0"/>
                <a:ea typeface="Segoe UI Emoji" panose="020B0502040204020203" pitchFamily="34" charset="0"/>
                <a:cs typeface="Times New Roman" panose="02020603050405020304" pitchFamily="18" charset="0"/>
              </a:rPr>
              <a:t>name:primarybucketbd</a:t>
            </a:r>
            <a:endParaRPr lang="en-US" sz="1600" b="1" dirty="0">
              <a:latin typeface="Times New Roman" panose="02020603050405020304" pitchFamily="18" charset="0"/>
              <a:ea typeface="Segoe UI Emoji" panose="020B0502040204020203" pitchFamily="34" charset="0"/>
              <a:cs typeface="Times New Roman" panose="02020603050405020304" pitchFamily="18" charset="0"/>
            </a:endParaRPr>
          </a:p>
          <a:p>
            <a:pPr marL="457200" indent="-457200">
              <a:buFont typeface="+mj-lt"/>
              <a:buAutoNum type="arabicPeriod"/>
            </a:pPr>
            <a:r>
              <a:rPr lang="en-US" sz="1600" b="1" dirty="0">
                <a:latin typeface="Times New Roman" panose="02020603050405020304" pitchFamily="18" charset="0"/>
                <a:ea typeface="Segoe UI Emoji" panose="020B0502040204020203" pitchFamily="34" charset="0"/>
                <a:cs typeface="Times New Roman" panose="02020603050405020304" pitchFamily="18" charset="0"/>
              </a:rPr>
              <a:t>Creating an IAM:</a:t>
            </a:r>
          </a:p>
          <a:p>
            <a:pPr marL="914400" lvl="1" indent="-457200">
              <a:buFont typeface="+mj-lt"/>
              <a:buAutoNum type="arabicPeriod"/>
            </a:pPr>
            <a:r>
              <a:rPr lang="en-US" dirty="0"/>
              <a:t>user account to securely access AWS services using the AWS CL</a:t>
            </a:r>
          </a:p>
          <a:p>
            <a:pPr marL="1371600" lvl="2" indent="-457200">
              <a:buFont typeface="+mj-lt"/>
              <a:buAutoNum type="arabicPeriod"/>
            </a:pPr>
            <a:r>
              <a:rPr lang="en-US" sz="1600" b="1" dirty="0">
                <a:latin typeface="Times New Roman" panose="02020603050405020304" pitchFamily="18" charset="0"/>
                <a:ea typeface="Segoe UI Emoji" panose="020B0502040204020203" pitchFamily="34" charset="0"/>
                <a:cs typeface="Times New Roman" panose="02020603050405020304" pitchFamily="18" charset="0"/>
              </a:rPr>
              <a:t>User name: </a:t>
            </a:r>
            <a:r>
              <a:rPr lang="en-US" sz="1600" b="1" dirty="0" err="1">
                <a:latin typeface="Times New Roman" panose="02020603050405020304" pitchFamily="18" charset="0"/>
                <a:ea typeface="Segoe UI Emoji" panose="020B0502040204020203" pitchFamily="34" charset="0"/>
                <a:cs typeface="Times New Roman" panose="02020603050405020304" pitchFamily="18" charset="0"/>
              </a:rPr>
              <a:t>AWS_Admin</a:t>
            </a:r>
            <a:endParaRPr lang="en-US" sz="1600" b="1" dirty="0">
              <a:latin typeface="Times New Roman" panose="02020603050405020304" pitchFamily="18" charset="0"/>
              <a:ea typeface="Segoe UI Emoji" panose="020B0502040204020203" pitchFamily="34" charset="0"/>
              <a:cs typeface="Times New Roman" panose="02020603050405020304" pitchFamily="18" charset="0"/>
            </a:endParaRPr>
          </a:p>
        </p:txBody>
      </p:sp>
      <p:pic>
        <p:nvPicPr>
          <p:cNvPr id="11" name="Picture 10">
            <a:extLst>
              <a:ext uri="{FF2B5EF4-FFF2-40B4-BE49-F238E27FC236}">
                <a16:creationId xmlns:a16="http://schemas.microsoft.com/office/drawing/2014/main" id="{BDB2846F-E4C6-474E-B1D2-8B8868B617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44473" y="4517152"/>
            <a:ext cx="2773315" cy="1755950"/>
          </a:xfrm>
          <a:prstGeom prst="rect">
            <a:avLst/>
          </a:prstGeom>
        </p:spPr>
      </p:pic>
      <p:sp>
        <p:nvSpPr>
          <p:cNvPr id="17" name="Rectangle 16">
            <a:extLst>
              <a:ext uri="{FF2B5EF4-FFF2-40B4-BE49-F238E27FC236}">
                <a16:creationId xmlns:a16="http://schemas.microsoft.com/office/drawing/2014/main" id="{1FDAC933-DB8A-4D09-B883-9E3388765D0E}"/>
              </a:ext>
            </a:extLst>
          </p:cNvPr>
          <p:cNvSpPr/>
          <p:nvPr/>
        </p:nvSpPr>
        <p:spPr>
          <a:xfrm>
            <a:off x="6594763" y="6989940"/>
            <a:ext cx="3307637" cy="369332"/>
          </a:xfrm>
          <a:prstGeom prst="rect">
            <a:avLst/>
          </a:prstGeom>
        </p:spPr>
        <p:txBody>
          <a:bodyPr wrap="none">
            <a:spAutoFit/>
          </a:bodyPr>
          <a:lstStyle/>
          <a:p>
            <a:pPr>
              <a:buFont typeface="Arial" panose="020B0604020202020204" pitchFamily="34" charset="0"/>
              <a:buChar char="•"/>
            </a:pPr>
            <a:r>
              <a:rPr lang="en-US" b="1" dirty="0">
                <a:solidFill>
                  <a:srgbClr val="000000"/>
                </a:solidFill>
                <a:latin typeface="Amazon Ember"/>
                <a:hlinkClick r:id="rId6"/>
              </a:rPr>
              <a:t>Step 4: Authorize Cluster Access</a:t>
            </a:r>
            <a:endParaRPr lang="en-US" b="0" i="0" dirty="0">
              <a:solidFill>
                <a:srgbClr val="444444"/>
              </a:solidFill>
              <a:effectLst/>
              <a:latin typeface="Amazon Ember"/>
            </a:endParaRPr>
          </a:p>
        </p:txBody>
      </p:sp>
      <p:sp>
        <p:nvSpPr>
          <p:cNvPr id="18" name="Rectangle 17">
            <a:extLst>
              <a:ext uri="{FF2B5EF4-FFF2-40B4-BE49-F238E27FC236}">
                <a16:creationId xmlns:a16="http://schemas.microsoft.com/office/drawing/2014/main" id="{9080886C-4957-463A-BE5D-26FCF06FB03C}"/>
              </a:ext>
            </a:extLst>
          </p:cNvPr>
          <p:cNvSpPr/>
          <p:nvPr/>
        </p:nvSpPr>
        <p:spPr>
          <a:xfrm>
            <a:off x="6594763" y="7384088"/>
            <a:ext cx="3071482" cy="369332"/>
          </a:xfrm>
          <a:prstGeom prst="rect">
            <a:avLst/>
          </a:prstGeom>
        </p:spPr>
        <p:txBody>
          <a:bodyPr wrap="none">
            <a:spAutoFit/>
          </a:bodyPr>
          <a:lstStyle/>
          <a:p>
            <a:pPr>
              <a:buFont typeface="Arial" panose="020B0604020202020204" pitchFamily="34" charset="0"/>
              <a:buChar char="•"/>
            </a:pPr>
            <a:r>
              <a:rPr lang="en-US" u="sng" dirty="0">
                <a:solidFill>
                  <a:srgbClr val="3388DD"/>
                </a:solidFill>
                <a:latin typeface="Amazon Ember"/>
                <a:hlinkClick r:id="rId7"/>
              </a:rPr>
              <a:t>Step 5: Connect to the Cluster</a:t>
            </a:r>
            <a:endParaRPr lang="en-US" b="0" i="0" dirty="0">
              <a:solidFill>
                <a:srgbClr val="444444"/>
              </a:solidFill>
              <a:effectLst/>
              <a:latin typeface="Amazon Ember"/>
            </a:endParaRPr>
          </a:p>
        </p:txBody>
      </p:sp>
    </p:spTree>
    <p:extLst>
      <p:ext uri="{BB962C8B-B14F-4D97-AF65-F5344CB8AC3E}">
        <p14:creationId xmlns:p14="http://schemas.microsoft.com/office/powerpoint/2010/main" val="1259453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 name="Picture 74">
            <a:extLst>
              <a:ext uri="{FF2B5EF4-FFF2-40B4-BE49-F238E27FC236}">
                <a16:creationId xmlns:a16="http://schemas.microsoft.com/office/drawing/2014/main" id="{9F02A601-4F85-4813-940B-A0E5BF97AF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081" y="53167"/>
            <a:ext cx="2198542" cy="910824"/>
          </a:xfrm>
          <a:prstGeom prst="rect">
            <a:avLst/>
          </a:prstGeom>
        </p:spPr>
      </p:pic>
      <p:cxnSp>
        <p:nvCxnSpPr>
          <p:cNvPr id="76" name="Straight Connector 75">
            <a:extLst>
              <a:ext uri="{FF2B5EF4-FFF2-40B4-BE49-F238E27FC236}">
                <a16:creationId xmlns:a16="http://schemas.microsoft.com/office/drawing/2014/main" id="{80588F24-177C-4B60-8AD2-53C5D2EF6EB0}"/>
              </a:ext>
            </a:extLst>
          </p:cNvPr>
          <p:cNvCxnSpPr>
            <a:cxnSpLocks/>
          </p:cNvCxnSpPr>
          <p:nvPr/>
        </p:nvCxnSpPr>
        <p:spPr>
          <a:xfrm>
            <a:off x="0" y="1063094"/>
            <a:ext cx="12192000" cy="0"/>
          </a:xfrm>
          <a:prstGeom prst="line">
            <a:avLst/>
          </a:prstGeom>
          <a:ln w="88900"/>
        </p:spPr>
        <p:style>
          <a:lnRef idx="1">
            <a:schemeClr val="accent1"/>
          </a:lnRef>
          <a:fillRef idx="0">
            <a:schemeClr val="accent1"/>
          </a:fillRef>
          <a:effectRef idx="0">
            <a:schemeClr val="accent1"/>
          </a:effectRef>
          <a:fontRef idx="minor">
            <a:schemeClr val="tx1"/>
          </a:fontRef>
        </p:style>
      </p:cxnSp>
      <p:sp>
        <p:nvSpPr>
          <p:cNvPr id="77" name="Slide Number Placeholder 1">
            <a:extLst>
              <a:ext uri="{FF2B5EF4-FFF2-40B4-BE49-F238E27FC236}">
                <a16:creationId xmlns:a16="http://schemas.microsoft.com/office/drawing/2014/main" id="{40CDCE57-8600-4344-8CE3-FC2DBC707D4D}"/>
              </a:ext>
            </a:extLst>
          </p:cNvPr>
          <p:cNvSpPr>
            <a:spLocks noGrp="1"/>
          </p:cNvSpPr>
          <p:nvPr>
            <p:ph type="sldNum" sz="quarter" idx="12"/>
          </p:nvPr>
        </p:nvSpPr>
        <p:spPr>
          <a:xfrm>
            <a:off x="9448800" y="6423508"/>
            <a:ext cx="2743200" cy="365125"/>
          </a:xfrm>
        </p:spPr>
        <p:txBody>
          <a:bodyPr/>
          <a:lstStyle/>
          <a:p>
            <a:r>
              <a:rPr lang="en-US" sz="1400" b="1" dirty="0"/>
              <a:t>[0] [0] </a:t>
            </a:r>
            <a:fld id="{42BB77EA-5A8B-4D28-8D3F-EB40CED5BE5F}" type="slidenum">
              <a:rPr lang="en-US" sz="1400" b="1" smtClean="0"/>
              <a:t>9</a:t>
            </a:fld>
            <a:endParaRPr lang="en-US" sz="1400" b="1" dirty="0"/>
          </a:p>
        </p:txBody>
      </p:sp>
      <p:sp>
        <p:nvSpPr>
          <p:cNvPr id="1028" name="Rectangle 1027">
            <a:extLst>
              <a:ext uri="{FF2B5EF4-FFF2-40B4-BE49-F238E27FC236}">
                <a16:creationId xmlns:a16="http://schemas.microsoft.com/office/drawing/2014/main" id="{BD42A9DB-FC80-4723-A443-677ADEA66782}"/>
              </a:ext>
            </a:extLst>
          </p:cNvPr>
          <p:cNvSpPr/>
          <p:nvPr/>
        </p:nvSpPr>
        <p:spPr>
          <a:xfrm>
            <a:off x="236820" y="1041341"/>
            <a:ext cx="8301719" cy="4031873"/>
          </a:xfrm>
          <a:prstGeom prst="rect">
            <a:avLst/>
          </a:prstGeom>
        </p:spPr>
        <p:txBody>
          <a:bodyPr wrap="square">
            <a:spAutoFit/>
          </a:bodyPr>
          <a:lstStyle/>
          <a:p>
            <a:pPr marL="514350" indent="-514350">
              <a:buFont typeface="Arial" panose="020B0604020202020204" pitchFamily="34" charset="0"/>
              <a:buChar char="•"/>
            </a:pPr>
            <a:r>
              <a:rPr lang="en-US" sz="3200" b="1" dirty="0">
                <a:latin typeface="Times New Roman" panose="02020603050405020304" pitchFamily="18" charset="0"/>
                <a:ea typeface="Segoe UI Emoji" panose="020B0502040204020203" pitchFamily="34" charset="0"/>
                <a:cs typeface="Times New Roman" panose="02020603050405020304" pitchFamily="18" charset="0"/>
              </a:rPr>
              <a:t>Implementation:</a:t>
            </a:r>
          </a:p>
          <a:p>
            <a:pPr marL="914400" lvl="1" indent="-457200">
              <a:buFont typeface="+mj-lt"/>
              <a:buAutoNum type="arabicPeriod" startAt="3"/>
            </a:pPr>
            <a:r>
              <a:rPr lang="en-US" sz="2400" b="1" dirty="0">
                <a:latin typeface="Times New Roman" panose="02020603050405020304" pitchFamily="18" charset="0"/>
                <a:ea typeface="Segoe UI Emoji" panose="020B0502040204020203" pitchFamily="34" charset="0"/>
                <a:cs typeface="Times New Roman" panose="02020603050405020304" pitchFamily="18" charset="0"/>
              </a:rPr>
              <a:t>SQL Workbench</a:t>
            </a:r>
          </a:p>
          <a:p>
            <a:pPr marL="914400" lvl="1" indent="-457200">
              <a:buFont typeface="+mj-lt"/>
              <a:buAutoNum type="arabicPeriod" startAt="3"/>
            </a:pPr>
            <a:endParaRPr lang="en-US" sz="2400" b="1" dirty="0">
              <a:latin typeface="Times New Roman" panose="02020603050405020304" pitchFamily="18" charset="0"/>
              <a:ea typeface="Segoe UI Emoji" panose="020B0502040204020203" pitchFamily="34" charset="0"/>
              <a:cs typeface="Times New Roman" panose="02020603050405020304" pitchFamily="18" charset="0"/>
            </a:endParaRPr>
          </a:p>
          <a:p>
            <a:pPr marL="914400" lvl="1" indent="-457200">
              <a:buFont typeface="+mj-lt"/>
              <a:buAutoNum type="arabicPeriod" startAt="3"/>
            </a:pPr>
            <a:endParaRPr lang="en-US" sz="2400" b="1" dirty="0">
              <a:latin typeface="Times New Roman" panose="02020603050405020304" pitchFamily="18" charset="0"/>
              <a:ea typeface="Segoe UI Emoji" panose="020B0502040204020203" pitchFamily="34" charset="0"/>
              <a:cs typeface="Times New Roman" panose="02020603050405020304" pitchFamily="18" charset="0"/>
            </a:endParaRPr>
          </a:p>
          <a:p>
            <a:pPr marL="914400" lvl="1" indent="-457200">
              <a:buFont typeface="+mj-lt"/>
              <a:buAutoNum type="arabicPeriod" startAt="3"/>
            </a:pPr>
            <a:endParaRPr lang="en-US" sz="2400" b="1" dirty="0">
              <a:latin typeface="Times New Roman" panose="02020603050405020304" pitchFamily="18" charset="0"/>
              <a:ea typeface="Segoe UI Emoji" panose="020B0502040204020203" pitchFamily="34" charset="0"/>
              <a:cs typeface="Times New Roman" panose="02020603050405020304" pitchFamily="18" charset="0"/>
            </a:endParaRPr>
          </a:p>
          <a:p>
            <a:pPr marL="914400" lvl="1" indent="-457200">
              <a:buFont typeface="+mj-lt"/>
              <a:buAutoNum type="arabicPeriod" startAt="3"/>
            </a:pPr>
            <a:endParaRPr lang="en-US" sz="2400" b="1" dirty="0">
              <a:latin typeface="Times New Roman" panose="02020603050405020304" pitchFamily="18" charset="0"/>
              <a:ea typeface="Segoe UI Emoji" panose="020B0502040204020203" pitchFamily="34" charset="0"/>
              <a:cs typeface="Times New Roman" panose="02020603050405020304" pitchFamily="18" charset="0"/>
            </a:endParaRPr>
          </a:p>
          <a:p>
            <a:pPr marL="914400" lvl="1" indent="-457200">
              <a:buFont typeface="+mj-lt"/>
              <a:buAutoNum type="arabicPeriod" startAt="3"/>
            </a:pPr>
            <a:endParaRPr lang="en-US" sz="2400" b="1" dirty="0">
              <a:latin typeface="Times New Roman" panose="02020603050405020304" pitchFamily="18" charset="0"/>
              <a:ea typeface="Segoe UI Emoji" panose="020B0502040204020203" pitchFamily="34" charset="0"/>
              <a:cs typeface="Times New Roman" panose="02020603050405020304" pitchFamily="18" charset="0"/>
            </a:endParaRPr>
          </a:p>
          <a:p>
            <a:pPr marL="914400" lvl="1" indent="-457200">
              <a:buFont typeface="+mj-lt"/>
              <a:buAutoNum type="arabicPeriod" startAt="3"/>
            </a:pPr>
            <a:endParaRPr lang="en-US" sz="2400" b="1" dirty="0">
              <a:latin typeface="Times New Roman" panose="02020603050405020304" pitchFamily="18" charset="0"/>
              <a:ea typeface="Segoe UI Emoji" panose="020B0502040204020203" pitchFamily="34" charset="0"/>
              <a:cs typeface="Times New Roman" panose="02020603050405020304" pitchFamily="18" charset="0"/>
            </a:endParaRPr>
          </a:p>
          <a:p>
            <a:pPr marL="914400" lvl="1" indent="-457200">
              <a:buFont typeface="+mj-lt"/>
              <a:buAutoNum type="arabicPeriod" startAt="3"/>
            </a:pPr>
            <a:r>
              <a:rPr lang="en-US" sz="2400" b="1" dirty="0" err="1">
                <a:latin typeface="Times New Roman" panose="02020603050405020304" pitchFamily="18" charset="0"/>
                <a:ea typeface="Segoe UI Emoji" panose="020B0502040204020203" pitchFamily="34" charset="0"/>
                <a:cs typeface="Times New Roman" panose="02020603050405020304" pitchFamily="18" charset="0"/>
              </a:rPr>
              <a:t>QuickSight</a:t>
            </a:r>
            <a:endParaRPr lang="en-US" sz="2400" b="1" dirty="0">
              <a:latin typeface="Times New Roman" panose="02020603050405020304" pitchFamily="18" charset="0"/>
              <a:ea typeface="Segoe UI Emoji" panose="020B0502040204020203" pitchFamily="34" charset="0"/>
              <a:cs typeface="Times New Roman" panose="02020603050405020304" pitchFamily="18" charset="0"/>
            </a:endParaRPr>
          </a:p>
          <a:p>
            <a:pPr marL="914400" lvl="1" indent="-457200">
              <a:buFont typeface="+mj-lt"/>
              <a:buAutoNum type="arabicPeriod" startAt="3"/>
            </a:pPr>
            <a:endParaRPr lang="en-US" sz="1600" b="1" dirty="0">
              <a:latin typeface="Times New Roman" panose="02020603050405020304" pitchFamily="18" charset="0"/>
              <a:ea typeface="Segoe UI Emoji" panose="020B0502040204020203" pitchFamily="34" charset="0"/>
              <a:cs typeface="Times New Roman" panose="02020603050405020304" pitchFamily="18" charset="0"/>
            </a:endParaRPr>
          </a:p>
          <a:p>
            <a:pPr marL="914400" lvl="1" indent="-457200">
              <a:buFont typeface="+mj-lt"/>
              <a:buAutoNum type="arabicPeriod" startAt="3"/>
            </a:pPr>
            <a:endParaRPr lang="en-US" sz="1600" b="1" dirty="0">
              <a:latin typeface="Times New Roman" panose="02020603050405020304" pitchFamily="18" charset="0"/>
              <a:ea typeface="Segoe UI Emoji" panose="020B0502040204020203" pitchFamily="34" charset="0"/>
              <a:cs typeface="Times New Roman" panose="02020603050405020304" pitchFamily="18" charset="0"/>
            </a:endParaRPr>
          </a:p>
        </p:txBody>
      </p:sp>
      <p:pic>
        <p:nvPicPr>
          <p:cNvPr id="11" name="Picture 10">
            <a:extLst>
              <a:ext uri="{FF2B5EF4-FFF2-40B4-BE49-F238E27FC236}">
                <a16:creationId xmlns:a16="http://schemas.microsoft.com/office/drawing/2014/main" id="{BDB2846F-E4C6-474E-B1D2-8B8868B617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96442" y="1710273"/>
            <a:ext cx="1775315" cy="1124057"/>
          </a:xfrm>
          <a:prstGeom prst="rect">
            <a:avLst/>
          </a:prstGeom>
        </p:spPr>
      </p:pic>
      <p:pic>
        <p:nvPicPr>
          <p:cNvPr id="14" name="Picture 13">
            <a:extLst>
              <a:ext uri="{FF2B5EF4-FFF2-40B4-BE49-F238E27FC236}">
                <a16:creationId xmlns:a16="http://schemas.microsoft.com/office/drawing/2014/main" id="{677F0229-0299-4F15-822E-3F50D600F1CE}"/>
              </a:ext>
            </a:extLst>
          </p:cNvPr>
          <p:cNvPicPr>
            <a:picLocks noChangeAspect="1"/>
          </p:cNvPicPr>
          <p:nvPr/>
        </p:nvPicPr>
        <p:blipFill>
          <a:blip r:embed="rId5"/>
          <a:stretch>
            <a:fillRect/>
          </a:stretch>
        </p:blipFill>
        <p:spPr>
          <a:xfrm>
            <a:off x="3395513" y="3347091"/>
            <a:ext cx="2559037" cy="604348"/>
          </a:xfrm>
          <a:prstGeom prst="rect">
            <a:avLst/>
          </a:prstGeom>
        </p:spPr>
      </p:pic>
      <p:cxnSp>
        <p:nvCxnSpPr>
          <p:cNvPr id="15" name="Straight Arrow Connector 14">
            <a:extLst>
              <a:ext uri="{FF2B5EF4-FFF2-40B4-BE49-F238E27FC236}">
                <a16:creationId xmlns:a16="http://schemas.microsoft.com/office/drawing/2014/main" id="{386C058A-5CCF-48E0-9A45-D2D3C6FAECB7}"/>
              </a:ext>
            </a:extLst>
          </p:cNvPr>
          <p:cNvCxnSpPr>
            <a:cxnSpLocks/>
          </p:cNvCxnSpPr>
          <p:nvPr/>
        </p:nvCxnSpPr>
        <p:spPr>
          <a:xfrm>
            <a:off x="4090657" y="2730349"/>
            <a:ext cx="0" cy="53578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F92F021-6D4E-41F6-A26A-886082335D9D}"/>
              </a:ext>
            </a:extLst>
          </p:cNvPr>
          <p:cNvCxnSpPr>
            <a:cxnSpLocks/>
          </p:cNvCxnSpPr>
          <p:nvPr/>
        </p:nvCxnSpPr>
        <p:spPr>
          <a:xfrm flipV="1">
            <a:off x="4433557" y="2707328"/>
            <a:ext cx="0" cy="55880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6F2F7F3F-2B2C-45F5-80B0-52E73D1AF59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81198" y="4585698"/>
            <a:ext cx="1104717" cy="1661717"/>
          </a:xfrm>
          <a:prstGeom prst="rect">
            <a:avLst/>
          </a:prstGeom>
        </p:spPr>
      </p:pic>
      <p:sp>
        <p:nvSpPr>
          <p:cNvPr id="5" name="Rectangle 4">
            <a:extLst>
              <a:ext uri="{FF2B5EF4-FFF2-40B4-BE49-F238E27FC236}">
                <a16:creationId xmlns:a16="http://schemas.microsoft.com/office/drawing/2014/main" id="{E232CE15-F4A6-488A-A5E9-7D4DC12FC876}"/>
              </a:ext>
            </a:extLst>
          </p:cNvPr>
          <p:cNvSpPr/>
          <p:nvPr/>
        </p:nvSpPr>
        <p:spPr>
          <a:xfrm>
            <a:off x="0" y="7049691"/>
            <a:ext cx="6096000" cy="1446550"/>
          </a:xfrm>
          <a:prstGeom prst="rect">
            <a:avLst/>
          </a:prstGeom>
        </p:spPr>
        <p:txBody>
          <a:bodyPr>
            <a:spAutoFit/>
          </a:bodyPr>
          <a:lstStyle/>
          <a:p>
            <a:pPr marL="457200" lvl="0" indent="-368300">
              <a:buClr>
                <a:srgbClr val="477FC1"/>
              </a:buClr>
              <a:buSzPts val="2200"/>
              <a:buFont typeface="Arial"/>
              <a:buChar char="●"/>
            </a:pPr>
            <a:r>
              <a:rPr lang="en-US" sz="2200" b="0" dirty="0"/>
              <a:t>Amazon Redshift - workbench</a:t>
            </a:r>
          </a:p>
          <a:p>
            <a:pPr marL="914400" lvl="1" indent="-368300">
              <a:buSzPts val="2200"/>
              <a:buChar char="○"/>
            </a:pPr>
            <a:r>
              <a:rPr lang="en-US" sz="2200" b="0" dirty="0"/>
              <a:t>Designing Tables</a:t>
            </a:r>
          </a:p>
          <a:p>
            <a:pPr marL="914400" lvl="1" indent="-368300">
              <a:buSzPts val="2200"/>
              <a:buChar char="○"/>
            </a:pPr>
            <a:r>
              <a:rPr lang="en-US" sz="2200" dirty="0"/>
              <a:t>Loading Data</a:t>
            </a:r>
          </a:p>
          <a:p>
            <a:pPr marL="914400" lvl="1" indent="-368300">
              <a:buSzPts val="2200"/>
              <a:buChar char="○"/>
            </a:pPr>
            <a:r>
              <a:rPr lang="en-US" sz="2200" dirty="0"/>
              <a:t>Designing Queries</a:t>
            </a:r>
          </a:p>
        </p:txBody>
      </p:sp>
      <p:pic>
        <p:nvPicPr>
          <p:cNvPr id="6" name="Picture 5">
            <a:extLst>
              <a:ext uri="{FF2B5EF4-FFF2-40B4-BE49-F238E27FC236}">
                <a16:creationId xmlns:a16="http://schemas.microsoft.com/office/drawing/2014/main" id="{5012E281-03FB-46FE-90BC-730B19EC58CE}"/>
              </a:ext>
            </a:extLst>
          </p:cNvPr>
          <p:cNvPicPr>
            <a:picLocks noChangeAspect="1"/>
          </p:cNvPicPr>
          <p:nvPr/>
        </p:nvPicPr>
        <p:blipFill>
          <a:blip r:embed="rId7"/>
          <a:stretch>
            <a:fillRect/>
          </a:stretch>
        </p:blipFill>
        <p:spPr>
          <a:xfrm>
            <a:off x="7832384" y="1865464"/>
            <a:ext cx="1885950" cy="2085975"/>
          </a:xfrm>
          <a:prstGeom prst="rect">
            <a:avLst/>
          </a:prstGeom>
        </p:spPr>
      </p:pic>
      <p:sp>
        <p:nvSpPr>
          <p:cNvPr id="7" name="TextBox 6">
            <a:extLst>
              <a:ext uri="{FF2B5EF4-FFF2-40B4-BE49-F238E27FC236}">
                <a16:creationId xmlns:a16="http://schemas.microsoft.com/office/drawing/2014/main" id="{2DC86031-3C20-49E9-A41E-74FBE75CA1A3}"/>
              </a:ext>
            </a:extLst>
          </p:cNvPr>
          <p:cNvSpPr txBox="1"/>
          <p:nvPr/>
        </p:nvSpPr>
        <p:spPr>
          <a:xfrm>
            <a:off x="6958806" y="1358836"/>
            <a:ext cx="4339261"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Table Distribution Style</a:t>
            </a:r>
          </a:p>
        </p:txBody>
      </p:sp>
    </p:spTree>
    <p:extLst>
      <p:ext uri="{BB962C8B-B14F-4D97-AF65-F5344CB8AC3E}">
        <p14:creationId xmlns:p14="http://schemas.microsoft.com/office/powerpoint/2010/main" val="22481080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TotalTime>
  <Words>1631</Words>
  <Application>Microsoft Office PowerPoint</Application>
  <PresentationFormat>Widescreen</PresentationFormat>
  <Paragraphs>156</Paragraphs>
  <Slides>13</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Amazon Ember</vt:lpstr>
      <vt:lpstr>Arial</vt:lpstr>
      <vt:lpstr>Calibri</vt:lpstr>
      <vt:lpstr>Calibri Light</vt:lpstr>
      <vt:lpstr>Segoe UI Emoji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CebuK</dc:creator>
  <cp:lastModifiedBy>CebuK</cp:lastModifiedBy>
  <cp:revision>8</cp:revision>
  <dcterms:created xsi:type="dcterms:W3CDTF">2018-12-11T01:56:36Z</dcterms:created>
  <dcterms:modified xsi:type="dcterms:W3CDTF">2018-12-11T02:59:05Z</dcterms:modified>
</cp:coreProperties>
</file>