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4" r:id="rId6"/>
    <p:sldId id="265"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0000"/>
    <a:srgbClr val="C69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3" d="100"/>
          <a:sy n="163" d="100"/>
        </p:scale>
        <p:origin x="22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3BF8-22C4-B7F3-6985-AE45DE9F2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E36CE-B46A-6D06-FCB5-C73167730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1F0A9-5949-47FC-E6C1-EC47EE0DF604}"/>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5" name="Footer Placeholder 4">
            <a:extLst>
              <a:ext uri="{FF2B5EF4-FFF2-40B4-BE49-F238E27FC236}">
                <a16:creationId xmlns:a16="http://schemas.microsoft.com/office/drawing/2014/main" id="{0E2DE894-B718-EDA7-F2C4-DC54C5B3C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F7729-6AC5-B81F-3A81-59946B18C157}"/>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417875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7CA5-8348-248D-0CC9-0382668C04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B9C06-735D-54B9-7002-171DC2303D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41942-00E1-F1C3-9DC3-72FBB1063C8A}"/>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5" name="Footer Placeholder 4">
            <a:extLst>
              <a:ext uri="{FF2B5EF4-FFF2-40B4-BE49-F238E27FC236}">
                <a16:creationId xmlns:a16="http://schemas.microsoft.com/office/drawing/2014/main" id="{4C9EE47A-42DD-F9E5-691D-4384F8E8A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708D5-6839-8474-1CF6-1B9F5651DCD4}"/>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183461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62B39-ECCD-FC64-8D81-ED16B8949B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3FA5-1EC8-600A-68BA-7A64AB8C5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BD355-5C37-E8CC-BFB1-EBEDC92D024A}"/>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5" name="Footer Placeholder 4">
            <a:extLst>
              <a:ext uri="{FF2B5EF4-FFF2-40B4-BE49-F238E27FC236}">
                <a16:creationId xmlns:a16="http://schemas.microsoft.com/office/drawing/2014/main" id="{A0A598AE-E44A-478B-A155-D7B15D231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65DC7-C73C-36B9-752E-A60821AFA38B}"/>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230531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E2AE-5200-E465-D624-1E94D58D5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A24E6-F707-09BD-FE6E-0A36CBDECA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2F448-FF1D-4F18-BD37-E2D24C0F7075}"/>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5" name="Footer Placeholder 4">
            <a:extLst>
              <a:ext uri="{FF2B5EF4-FFF2-40B4-BE49-F238E27FC236}">
                <a16:creationId xmlns:a16="http://schemas.microsoft.com/office/drawing/2014/main" id="{F6FC64AC-6857-503C-CADD-4A95BFF5E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50E7B-EEC9-2026-4742-27A0A192765D}"/>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317977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CFB2-889D-E693-603C-7FC06FEB8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2163F6-5D27-F5D0-AB71-5339DAEE7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FE56B-FDA7-D783-807C-963B8987FDEC}"/>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5" name="Footer Placeholder 4">
            <a:extLst>
              <a:ext uri="{FF2B5EF4-FFF2-40B4-BE49-F238E27FC236}">
                <a16:creationId xmlns:a16="http://schemas.microsoft.com/office/drawing/2014/main" id="{ED49CE95-9187-B0FD-6721-90E16CFC9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9211-3AD0-5479-6DD4-C729F4B032BC}"/>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358993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3627-83D1-22C4-FB91-CA2C8EE03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A4ADF-562B-8C5E-3B32-F188CC8C8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98499-E0A0-D33D-4FB7-4F1829449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257283-B90F-2E70-48D0-584C047AAF6E}"/>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6" name="Footer Placeholder 5">
            <a:extLst>
              <a:ext uri="{FF2B5EF4-FFF2-40B4-BE49-F238E27FC236}">
                <a16:creationId xmlns:a16="http://schemas.microsoft.com/office/drawing/2014/main" id="{9B50B52D-1A3F-E3C0-CF71-76878EFBB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59840-C87D-E3DF-B97A-73DA402E26EC}"/>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198431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8E9C-A1CE-1843-E150-2C1421867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FE386-1499-5690-722A-C378A3440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6DAD22-BA96-F7C4-8FC2-0AA6954F3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24F0A0-AE4C-657D-83E4-2E3B94E5C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5C281-AF30-B077-8BD0-4EBFF8FB35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A32C8C-0A20-0D15-0CCA-5F276CDA0BFA}"/>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8" name="Footer Placeholder 7">
            <a:extLst>
              <a:ext uri="{FF2B5EF4-FFF2-40B4-BE49-F238E27FC236}">
                <a16:creationId xmlns:a16="http://schemas.microsoft.com/office/drawing/2014/main" id="{3FCF1473-03D0-E9E2-70C2-814A69121A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E3401-557F-FB70-F683-89E3543E328B}"/>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29924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8D89-65D0-DA5A-5821-7FD7360A08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18643-CE7C-192E-35BD-E7C86C096981}"/>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4" name="Footer Placeholder 3">
            <a:extLst>
              <a:ext uri="{FF2B5EF4-FFF2-40B4-BE49-F238E27FC236}">
                <a16:creationId xmlns:a16="http://schemas.microsoft.com/office/drawing/2014/main" id="{9146F97E-D72D-2EAA-B262-7F540F24E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FE333-B900-5776-155D-6B8A7D2BD403}"/>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31917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FBEFF-408F-05B5-3ADC-E1810F592FFD}"/>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3" name="Footer Placeholder 2">
            <a:extLst>
              <a:ext uri="{FF2B5EF4-FFF2-40B4-BE49-F238E27FC236}">
                <a16:creationId xmlns:a16="http://schemas.microsoft.com/office/drawing/2014/main" id="{93D2EFA3-431B-3CCF-85A8-4DF626C394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408CE-6F9C-EBE6-07EE-59F258975937}"/>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33665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4865-0156-1328-526C-EA514A508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3FEEB-C8EA-E611-4916-C6032E7BE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DCE57-494D-ADD6-7430-18DFB113C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EFAC-8713-4182-30B6-559E0C81D4EE}"/>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6" name="Footer Placeholder 5">
            <a:extLst>
              <a:ext uri="{FF2B5EF4-FFF2-40B4-BE49-F238E27FC236}">
                <a16:creationId xmlns:a16="http://schemas.microsoft.com/office/drawing/2014/main" id="{5E56E6D8-65E0-53AA-D738-79E8ED318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40527-1414-157D-F1DA-4D561331B0DF}"/>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54100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9F58-3C24-76BF-62DC-FABD7454C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89249-FE46-29AE-0DD5-067EBD816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9D549-BA29-2323-E915-7337D976C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9C59A-DB04-6DD5-3C28-440EB59BF068}"/>
              </a:ext>
            </a:extLst>
          </p:cNvPr>
          <p:cNvSpPr>
            <a:spLocks noGrp="1"/>
          </p:cNvSpPr>
          <p:nvPr>
            <p:ph type="dt" sz="half" idx="10"/>
          </p:nvPr>
        </p:nvSpPr>
        <p:spPr/>
        <p:txBody>
          <a:bodyPr/>
          <a:lstStyle/>
          <a:p>
            <a:fld id="{FBF19EC1-EEB1-4B52-AED4-741EAE566EA2}" type="datetimeFigureOut">
              <a:rPr lang="en-US" smtClean="0"/>
              <a:t>5/1/2023</a:t>
            </a:fld>
            <a:endParaRPr lang="en-US"/>
          </a:p>
        </p:txBody>
      </p:sp>
      <p:sp>
        <p:nvSpPr>
          <p:cNvPr id="6" name="Footer Placeholder 5">
            <a:extLst>
              <a:ext uri="{FF2B5EF4-FFF2-40B4-BE49-F238E27FC236}">
                <a16:creationId xmlns:a16="http://schemas.microsoft.com/office/drawing/2014/main" id="{93C71300-E6FD-30ED-97D0-E032F9DDA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EC5E-0439-27FE-4275-4784285C39FA}"/>
              </a:ext>
            </a:extLst>
          </p:cNvPr>
          <p:cNvSpPr>
            <a:spLocks noGrp="1"/>
          </p:cNvSpPr>
          <p:nvPr>
            <p:ph type="sldNum" sz="quarter" idx="12"/>
          </p:nvPr>
        </p:nvSpPr>
        <p:spPr/>
        <p:txBody>
          <a:bodyPr/>
          <a:lstStyle/>
          <a:p>
            <a:fld id="{67119ACC-D45B-4FD3-9EB5-1B3859705133}" type="slidenum">
              <a:rPr lang="en-US" smtClean="0"/>
              <a:t>‹#›</a:t>
            </a:fld>
            <a:endParaRPr lang="en-US"/>
          </a:p>
        </p:txBody>
      </p:sp>
    </p:spTree>
    <p:extLst>
      <p:ext uri="{BB962C8B-B14F-4D97-AF65-F5344CB8AC3E}">
        <p14:creationId xmlns:p14="http://schemas.microsoft.com/office/powerpoint/2010/main" val="67253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4D58CD-C940-4470-EE54-FD2A807EC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B48246-8ADD-8969-7599-2930E53CF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9C271-B61E-C469-A262-209B7392E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19EC1-EEB1-4B52-AED4-741EAE566EA2}" type="datetimeFigureOut">
              <a:rPr lang="en-US" smtClean="0"/>
              <a:t>5/1/2023</a:t>
            </a:fld>
            <a:endParaRPr lang="en-US"/>
          </a:p>
        </p:txBody>
      </p:sp>
      <p:sp>
        <p:nvSpPr>
          <p:cNvPr id="5" name="Footer Placeholder 4">
            <a:extLst>
              <a:ext uri="{FF2B5EF4-FFF2-40B4-BE49-F238E27FC236}">
                <a16:creationId xmlns:a16="http://schemas.microsoft.com/office/drawing/2014/main" id="{A6646E5F-625D-6660-BD4D-836F1E92F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2653EC-1273-2AE6-FBE5-30CF8AC98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19ACC-D45B-4FD3-9EB5-1B3859705133}" type="slidenum">
              <a:rPr lang="en-US" smtClean="0"/>
              <a:t>‹#›</a:t>
            </a:fld>
            <a:endParaRPr lang="en-US"/>
          </a:p>
        </p:txBody>
      </p:sp>
    </p:spTree>
    <p:extLst>
      <p:ext uri="{BB962C8B-B14F-4D97-AF65-F5344CB8AC3E}">
        <p14:creationId xmlns:p14="http://schemas.microsoft.com/office/powerpoint/2010/main" val="173178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55" name="Rectangle 1054">
            <a:extLst>
              <a:ext uri="{FF2B5EF4-FFF2-40B4-BE49-F238E27FC236}">
                <a16:creationId xmlns:a16="http://schemas.microsoft.com/office/drawing/2014/main" id="{40F6B676-B146-4D5E-90E5-D65A72CA0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2623A025-DB3C-4E81-A76F-A0006C485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lorida's “Don't Say Gay” Bill Demonizes the LGBTQ Community | Equality  Florida">
            <a:extLst>
              <a:ext uri="{FF2B5EF4-FFF2-40B4-BE49-F238E27FC236}">
                <a16:creationId xmlns:a16="http://schemas.microsoft.com/office/drawing/2014/main" id="{D64DD0B1-B7C7-0615-75BB-DA95066E2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30" r="-2" b="2312"/>
          <a:stretch/>
        </p:blipFill>
        <p:spPr bwMode="auto">
          <a:xfrm>
            <a:off x="641277" y="643466"/>
            <a:ext cx="3426471" cy="1746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ns people face rhetoric, disinformation after shooting - ABC News">
            <a:extLst>
              <a:ext uri="{FF2B5EF4-FFF2-40B4-BE49-F238E27FC236}">
                <a16:creationId xmlns:a16="http://schemas.microsoft.com/office/drawing/2014/main" id="{ABF303ED-A9A7-DE05-198D-96709AEC1E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1" r="-1" b="-1"/>
          <a:stretch/>
        </p:blipFill>
        <p:spPr bwMode="auto">
          <a:xfrm>
            <a:off x="641276" y="2557250"/>
            <a:ext cx="3426471" cy="1746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rans 'extremists' and 'rapists': How the media reported on trans people in  2018 | PinkNews">
            <a:extLst>
              <a:ext uri="{FF2B5EF4-FFF2-40B4-BE49-F238E27FC236}">
                <a16:creationId xmlns:a16="http://schemas.microsoft.com/office/drawing/2014/main" id="{45203D76-18B7-6868-C6B9-2C16D993C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227" r="6" b="6"/>
          <a:stretch/>
        </p:blipFill>
        <p:spPr bwMode="auto">
          <a:xfrm>
            <a:off x="643467" y="4468029"/>
            <a:ext cx="3424601" cy="17465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nti-trans legislation: LGBTQ advocates worry 2022 could set new record">
            <a:extLst>
              <a:ext uri="{FF2B5EF4-FFF2-40B4-BE49-F238E27FC236}">
                <a16:creationId xmlns:a16="http://schemas.microsoft.com/office/drawing/2014/main" id="{94E77CD3-5320-DEBB-7E96-23EDC08D697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037" r="13041" b="-1"/>
          <a:stretch/>
        </p:blipFill>
        <p:spPr bwMode="auto">
          <a:xfrm>
            <a:off x="4227349" y="643467"/>
            <a:ext cx="7321184" cy="55710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8C1EB90-6ABE-8BDE-562F-D59BB6CACEE7}"/>
              </a:ext>
            </a:extLst>
          </p:cNvPr>
          <p:cNvSpPr/>
          <p:nvPr/>
        </p:nvSpPr>
        <p:spPr>
          <a:xfrm>
            <a:off x="0" y="0"/>
            <a:ext cx="12192000" cy="685800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1D2889B-36ED-8C6C-8A2C-FF632A190F7B}"/>
              </a:ext>
            </a:extLst>
          </p:cNvPr>
          <p:cNvSpPr txBox="1"/>
          <p:nvPr/>
        </p:nvSpPr>
        <p:spPr>
          <a:xfrm>
            <a:off x="3136669" y="875674"/>
            <a:ext cx="5918662" cy="1754326"/>
          </a:xfrm>
          <a:prstGeom prst="rect">
            <a:avLst/>
          </a:prstGeom>
          <a:noFill/>
        </p:spPr>
        <p:txBody>
          <a:bodyPr wrap="square" rtlCol="0">
            <a:spAutoFit/>
          </a:bodyPr>
          <a:lstStyle/>
          <a:p>
            <a:pPr algn="ctr"/>
            <a:r>
              <a:rPr lang="en-US" sz="3600" dirty="0">
                <a:latin typeface="Berlin Sans FB" panose="020E0602020502020306" pitchFamily="34" charset="0"/>
              </a:rPr>
              <a:t>Anti-LGBTQ Legislation: predicting their consequences with hate crimes</a:t>
            </a:r>
          </a:p>
        </p:txBody>
      </p:sp>
      <p:sp>
        <p:nvSpPr>
          <p:cNvPr id="3" name="TextBox 2">
            <a:extLst>
              <a:ext uri="{FF2B5EF4-FFF2-40B4-BE49-F238E27FC236}">
                <a16:creationId xmlns:a16="http://schemas.microsoft.com/office/drawing/2014/main" id="{5A0C9B6F-0422-DDE7-E964-DE112E1A930B}"/>
              </a:ext>
            </a:extLst>
          </p:cNvPr>
          <p:cNvSpPr txBox="1"/>
          <p:nvPr/>
        </p:nvSpPr>
        <p:spPr>
          <a:xfrm>
            <a:off x="-1290039" y="6294805"/>
            <a:ext cx="5517388" cy="646331"/>
          </a:xfrm>
          <a:prstGeom prst="rect">
            <a:avLst/>
          </a:prstGeom>
          <a:noFill/>
        </p:spPr>
        <p:txBody>
          <a:bodyPr wrap="square" rtlCol="0">
            <a:spAutoFit/>
          </a:bodyPr>
          <a:lstStyle/>
          <a:p>
            <a:pPr algn="ctr"/>
            <a:r>
              <a:rPr lang="en-US" sz="3600" dirty="0">
                <a:latin typeface="Harlow Solid Italic" panose="04030604020F02020D02" pitchFamily="82" charset="0"/>
              </a:rPr>
              <a:t>Kelvin Nguyen </a:t>
            </a:r>
          </a:p>
        </p:txBody>
      </p:sp>
    </p:spTree>
    <p:extLst>
      <p:ext uri="{BB962C8B-B14F-4D97-AF65-F5344CB8AC3E}">
        <p14:creationId xmlns:p14="http://schemas.microsoft.com/office/powerpoint/2010/main" val="30858374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55" name="Rectangle 1054">
            <a:extLst>
              <a:ext uri="{FF2B5EF4-FFF2-40B4-BE49-F238E27FC236}">
                <a16:creationId xmlns:a16="http://schemas.microsoft.com/office/drawing/2014/main" id="{40F6B676-B146-4D5E-90E5-D65A72CA0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2623A025-DB3C-4E81-A76F-A0006C485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lorida's “Don't Say Gay” Bill Demonizes the LGBTQ Community | Equality  Florida">
            <a:extLst>
              <a:ext uri="{FF2B5EF4-FFF2-40B4-BE49-F238E27FC236}">
                <a16:creationId xmlns:a16="http://schemas.microsoft.com/office/drawing/2014/main" id="{D64DD0B1-B7C7-0615-75BB-DA95066E2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30" r="-2" b="2312"/>
          <a:stretch/>
        </p:blipFill>
        <p:spPr bwMode="auto">
          <a:xfrm>
            <a:off x="641277" y="643466"/>
            <a:ext cx="3426471" cy="1746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ns people face rhetoric, disinformation after shooting - ABC News">
            <a:extLst>
              <a:ext uri="{FF2B5EF4-FFF2-40B4-BE49-F238E27FC236}">
                <a16:creationId xmlns:a16="http://schemas.microsoft.com/office/drawing/2014/main" id="{ABF303ED-A9A7-DE05-198D-96709AEC1E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1" r="-1" b="-1"/>
          <a:stretch/>
        </p:blipFill>
        <p:spPr bwMode="auto">
          <a:xfrm>
            <a:off x="641276" y="2557250"/>
            <a:ext cx="3426471" cy="1746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rans 'extremists' and 'rapists': How the media reported on trans people in  2018 | PinkNews">
            <a:extLst>
              <a:ext uri="{FF2B5EF4-FFF2-40B4-BE49-F238E27FC236}">
                <a16:creationId xmlns:a16="http://schemas.microsoft.com/office/drawing/2014/main" id="{45203D76-18B7-6868-C6B9-2C16D993C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227" r="6" b="6"/>
          <a:stretch/>
        </p:blipFill>
        <p:spPr bwMode="auto">
          <a:xfrm>
            <a:off x="643467" y="4468029"/>
            <a:ext cx="3424601" cy="17465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nti-trans legislation: LGBTQ advocates worry 2022 could set new record">
            <a:extLst>
              <a:ext uri="{FF2B5EF4-FFF2-40B4-BE49-F238E27FC236}">
                <a16:creationId xmlns:a16="http://schemas.microsoft.com/office/drawing/2014/main" id="{94E77CD3-5320-DEBB-7E96-23EDC08D697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037" r="13041" b="-1"/>
          <a:stretch/>
        </p:blipFill>
        <p:spPr bwMode="auto">
          <a:xfrm>
            <a:off x="4227349" y="643467"/>
            <a:ext cx="7321184" cy="55710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8C1EB90-6ABE-8BDE-562F-D59BB6CACEE7}"/>
              </a:ext>
            </a:extLst>
          </p:cNvPr>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1D2889B-36ED-8C6C-8A2C-FF632A190F7B}"/>
              </a:ext>
            </a:extLst>
          </p:cNvPr>
          <p:cNvSpPr txBox="1"/>
          <p:nvPr/>
        </p:nvSpPr>
        <p:spPr>
          <a:xfrm>
            <a:off x="-426556" y="879301"/>
            <a:ext cx="5918662" cy="646331"/>
          </a:xfrm>
          <a:prstGeom prst="rect">
            <a:avLst/>
          </a:prstGeom>
          <a:noFill/>
        </p:spPr>
        <p:txBody>
          <a:bodyPr wrap="square" rtlCol="0">
            <a:spAutoFit/>
          </a:bodyPr>
          <a:lstStyle/>
          <a:p>
            <a:pPr algn="ctr"/>
            <a:r>
              <a:rPr lang="en-US" sz="3600" dirty="0">
                <a:latin typeface="Berlin Sans FB" panose="020E0602020502020306" pitchFamily="34" charset="0"/>
              </a:rPr>
              <a:t>Project Description</a:t>
            </a:r>
          </a:p>
        </p:txBody>
      </p:sp>
      <p:sp>
        <p:nvSpPr>
          <p:cNvPr id="13" name="Content Placeholder 2">
            <a:extLst>
              <a:ext uri="{FF2B5EF4-FFF2-40B4-BE49-F238E27FC236}">
                <a16:creationId xmlns:a16="http://schemas.microsoft.com/office/drawing/2014/main" id="{3CBC1911-4603-4885-9795-BE46C3BE836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Ø"/>
            </a:pPr>
            <a:r>
              <a:rPr lang="en-US" dirty="0">
                <a:solidFill>
                  <a:srgbClr val="FFCCFF"/>
                </a:solidFill>
                <a:latin typeface="Berlin Sans FB" panose="020E0602020502020306" pitchFamily="34" charset="0"/>
              </a:rPr>
              <a:t>Correlate the number of anti-LGBTQ hate crimes with anti-</a:t>
            </a:r>
            <a:r>
              <a:rPr lang="en-US" dirty="0" err="1">
                <a:solidFill>
                  <a:srgbClr val="FFCCFF"/>
                </a:solidFill>
                <a:latin typeface="Berlin Sans FB" panose="020E0602020502020306" pitchFamily="34" charset="0"/>
              </a:rPr>
              <a:t>lgbtq</a:t>
            </a:r>
            <a:r>
              <a:rPr lang="en-US" dirty="0">
                <a:solidFill>
                  <a:srgbClr val="FFCCFF"/>
                </a:solidFill>
                <a:latin typeface="Berlin Sans FB" panose="020E0602020502020306" pitchFamily="34" charset="0"/>
              </a:rPr>
              <a:t> legislation to find if there is any correlation. </a:t>
            </a:r>
          </a:p>
          <a:p>
            <a:pPr algn="l">
              <a:buFont typeface="Wingdings" panose="05000000000000000000" pitchFamily="2" charset="2"/>
              <a:buChar char="Ø"/>
            </a:pPr>
            <a:r>
              <a:rPr lang="en-US" dirty="0">
                <a:solidFill>
                  <a:srgbClr val="FFCCFF"/>
                </a:solidFill>
                <a:latin typeface="Berlin Sans FB" panose="020E0602020502020306" pitchFamily="34" charset="0"/>
              </a:rPr>
              <a:t>Determine if certain types of states create this environment with high law counts and high crime counts.</a:t>
            </a:r>
          </a:p>
          <a:p>
            <a:pPr algn="l">
              <a:buFont typeface="Wingdings" panose="05000000000000000000" pitchFamily="2" charset="2"/>
              <a:buChar char="Ø"/>
            </a:pPr>
            <a:r>
              <a:rPr lang="en-US" dirty="0">
                <a:solidFill>
                  <a:srgbClr val="FFCCFF"/>
                </a:solidFill>
                <a:latin typeface="Berlin Sans FB" panose="020E0602020502020306" pitchFamily="34" charset="0"/>
              </a:rPr>
              <a:t>Hypothesis: there is a correlation between anti-LGBTQ hate crimes and number of anti-LBGTQ legislation counts</a:t>
            </a:r>
          </a:p>
          <a:p>
            <a:pPr algn="l">
              <a:buFont typeface="Wingdings" panose="05000000000000000000" pitchFamily="2" charset="2"/>
              <a:buChar char="Ø"/>
            </a:pPr>
            <a:endParaRPr lang="en-US" dirty="0">
              <a:solidFill>
                <a:srgbClr val="FFCCFF"/>
              </a:solidFill>
              <a:latin typeface="Berlin Sans FB" panose="020E0602020502020306" pitchFamily="34" charset="0"/>
            </a:endParaRPr>
          </a:p>
        </p:txBody>
      </p:sp>
    </p:spTree>
    <p:extLst>
      <p:ext uri="{BB962C8B-B14F-4D97-AF65-F5344CB8AC3E}">
        <p14:creationId xmlns:p14="http://schemas.microsoft.com/office/powerpoint/2010/main" val="33708400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C8599C-EB7D-4E29-B5EE-BCA5762EED4D}"/>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7504FBA-2B5B-0350-6255-63B40B991171}"/>
              </a:ext>
            </a:extLst>
          </p:cNvPr>
          <p:cNvSpPr/>
          <p:nvPr/>
        </p:nvSpPr>
        <p:spPr>
          <a:xfrm>
            <a:off x="0" y="0"/>
            <a:ext cx="12192000"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DABEA-7C28-71BD-1075-75C272494165}"/>
              </a:ext>
            </a:extLst>
          </p:cNvPr>
          <p:cNvSpPr>
            <a:spLocks noGrp="1"/>
          </p:cNvSpPr>
          <p:nvPr>
            <p:ph type="title"/>
          </p:nvPr>
        </p:nvSpPr>
        <p:spPr/>
        <p:txBody>
          <a:bodyPr/>
          <a:lstStyle/>
          <a:p>
            <a:r>
              <a:rPr lang="en-US" dirty="0">
                <a:solidFill>
                  <a:schemeClr val="bg1"/>
                </a:solidFill>
                <a:latin typeface="Berlin Sans FB" panose="020E0602020502020306" pitchFamily="34" charset="0"/>
              </a:rPr>
              <a:t>How this works / Datasets Used</a:t>
            </a:r>
          </a:p>
        </p:txBody>
      </p:sp>
      <p:sp>
        <p:nvSpPr>
          <p:cNvPr id="3" name="Content Placeholder 2">
            <a:extLst>
              <a:ext uri="{FF2B5EF4-FFF2-40B4-BE49-F238E27FC236}">
                <a16:creationId xmlns:a16="http://schemas.microsoft.com/office/drawing/2014/main" id="{D9D1D7DB-6207-F663-851B-321C8B59C71F}"/>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FFCCFF"/>
                </a:solidFill>
                <a:latin typeface="Berlin Sans FB" panose="020E0602020502020306" pitchFamily="34" charset="0"/>
              </a:rPr>
              <a:t>Collection of Hate crime statistics and Anti-LGBTQ legislation passed within a year. </a:t>
            </a:r>
          </a:p>
          <a:p>
            <a:pPr>
              <a:buFont typeface="Wingdings" panose="05000000000000000000" pitchFamily="2" charset="2"/>
              <a:buChar char="Ø"/>
            </a:pPr>
            <a:r>
              <a:rPr lang="en-US" dirty="0">
                <a:solidFill>
                  <a:srgbClr val="FFCCFF"/>
                </a:solidFill>
                <a:latin typeface="Berlin Sans FB" panose="020E0602020502020306" pitchFamily="34" charset="0"/>
              </a:rPr>
              <a:t>Dataset 1: FBI’s hate crime tracker for 2021</a:t>
            </a:r>
          </a:p>
          <a:p>
            <a:pPr>
              <a:buFont typeface="Wingdings" panose="05000000000000000000" pitchFamily="2" charset="2"/>
              <a:buChar char="Ø"/>
            </a:pPr>
            <a:r>
              <a:rPr lang="en-US" dirty="0">
                <a:solidFill>
                  <a:srgbClr val="FFCCFF"/>
                </a:solidFill>
                <a:latin typeface="Berlin Sans FB" panose="020E0602020502020306" pitchFamily="34" charset="0"/>
              </a:rPr>
              <a:t>Dataset2: ACLU’s legislation tracker for 2021</a:t>
            </a:r>
          </a:p>
          <a:p>
            <a:pPr>
              <a:buFont typeface="Wingdings" panose="05000000000000000000" pitchFamily="2" charset="2"/>
              <a:buChar char="Ø"/>
            </a:pPr>
            <a:r>
              <a:rPr lang="en-US" dirty="0">
                <a:solidFill>
                  <a:srgbClr val="FFCCFF"/>
                </a:solidFill>
                <a:latin typeface="Berlin Sans FB" panose="020E0602020502020306" pitchFamily="34" charset="0"/>
              </a:rPr>
              <a:t>Dataset3: </a:t>
            </a:r>
            <a:r>
              <a:rPr lang="en-US" dirty="0" err="1">
                <a:solidFill>
                  <a:srgbClr val="FFCCFF"/>
                </a:solidFill>
                <a:latin typeface="Berlin Sans FB" panose="020E0602020502020306" pitchFamily="34" charset="0"/>
              </a:rPr>
              <a:t>Ballotpedia’s</a:t>
            </a:r>
            <a:r>
              <a:rPr lang="en-US" dirty="0">
                <a:solidFill>
                  <a:srgbClr val="FFCCFF"/>
                </a:solidFill>
                <a:latin typeface="Berlin Sans FB" panose="020E0602020502020306" pitchFamily="34" charset="0"/>
              </a:rPr>
              <a:t> Senate / House majority for 2020</a:t>
            </a:r>
          </a:p>
          <a:p>
            <a:pPr>
              <a:buFont typeface="Wingdings" panose="05000000000000000000" pitchFamily="2" charset="2"/>
              <a:buChar char="Ø"/>
            </a:pPr>
            <a:r>
              <a:rPr lang="en-US" dirty="0">
                <a:solidFill>
                  <a:srgbClr val="FFCCFF"/>
                </a:solidFill>
                <a:latin typeface="Berlin Sans FB" panose="020E0602020502020306" pitchFamily="34" charset="0"/>
              </a:rPr>
              <a:t>Dataset4: Kaggle Dataset of US voters for 2020 presidential election and population</a:t>
            </a:r>
          </a:p>
          <a:p>
            <a:pPr>
              <a:buFont typeface="Wingdings" panose="05000000000000000000" pitchFamily="2" charset="2"/>
              <a:buChar char="Ø"/>
            </a:pPr>
            <a:r>
              <a:rPr lang="en-US" dirty="0">
                <a:solidFill>
                  <a:srgbClr val="FFCCFF"/>
                </a:solidFill>
                <a:latin typeface="Berlin Sans FB" panose="020E0602020502020306" pitchFamily="34" charset="0"/>
              </a:rPr>
              <a:t>Models used:</a:t>
            </a:r>
          </a:p>
          <a:p>
            <a:pPr lvl="1">
              <a:buFont typeface="Wingdings" panose="05000000000000000000" pitchFamily="2" charset="2"/>
              <a:buChar char="Ø"/>
            </a:pPr>
            <a:r>
              <a:rPr lang="en-US" dirty="0">
                <a:solidFill>
                  <a:srgbClr val="FFCCFF"/>
                </a:solidFill>
                <a:latin typeface="Berlin Sans FB" panose="020E0602020502020306" pitchFamily="34" charset="0"/>
              </a:rPr>
              <a:t>Regression</a:t>
            </a:r>
          </a:p>
          <a:p>
            <a:pPr lvl="1">
              <a:buFont typeface="Wingdings" panose="05000000000000000000" pitchFamily="2" charset="2"/>
              <a:buChar char="Ø"/>
            </a:pPr>
            <a:r>
              <a:rPr lang="en-US" dirty="0">
                <a:solidFill>
                  <a:srgbClr val="FFCCFF"/>
                </a:solidFill>
                <a:latin typeface="Berlin Sans FB" panose="020E0602020502020306" pitchFamily="34" charset="0"/>
              </a:rPr>
              <a:t>Support Vector Machine </a:t>
            </a:r>
          </a:p>
          <a:p>
            <a:pPr lvl="1">
              <a:buFont typeface="Wingdings" panose="05000000000000000000" pitchFamily="2" charset="2"/>
              <a:buChar char="Ø"/>
            </a:pPr>
            <a:r>
              <a:rPr lang="en-US" dirty="0">
                <a:solidFill>
                  <a:srgbClr val="FFCCFF"/>
                </a:solidFill>
                <a:latin typeface="Berlin Sans FB" panose="020E0602020502020306" pitchFamily="34" charset="0"/>
              </a:rPr>
              <a:t>Random Forest 	</a:t>
            </a:r>
          </a:p>
        </p:txBody>
      </p:sp>
    </p:spTree>
    <p:extLst>
      <p:ext uri="{BB962C8B-B14F-4D97-AF65-F5344CB8AC3E}">
        <p14:creationId xmlns:p14="http://schemas.microsoft.com/office/powerpoint/2010/main" val="38655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C8599C-EB7D-4E29-B5EE-BCA5762EED4D}"/>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7504FBA-2B5B-0350-6255-63B40B991171}"/>
              </a:ext>
            </a:extLst>
          </p:cNvPr>
          <p:cNvSpPr/>
          <p:nvPr/>
        </p:nvSpPr>
        <p:spPr>
          <a:xfrm>
            <a:off x="0" y="0"/>
            <a:ext cx="12192000"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DABEA-7C28-71BD-1075-75C272494165}"/>
              </a:ext>
            </a:extLst>
          </p:cNvPr>
          <p:cNvSpPr>
            <a:spLocks noGrp="1"/>
          </p:cNvSpPr>
          <p:nvPr>
            <p:ph type="title"/>
          </p:nvPr>
        </p:nvSpPr>
        <p:spPr/>
        <p:txBody>
          <a:bodyPr/>
          <a:lstStyle/>
          <a:p>
            <a:r>
              <a:rPr lang="en-US" dirty="0">
                <a:solidFill>
                  <a:schemeClr val="bg1"/>
                </a:solidFill>
                <a:latin typeface="Berlin Sans FB" panose="020E0602020502020306" pitchFamily="34" charset="0"/>
              </a:rPr>
              <a:t>Contributions and Previous Studies</a:t>
            </a:r>
          </a:p>
        </p:txBody>
      </p:sp>
      <p:sp>
        <p:nvSpPr>
          <p:cNvPr id="3" name="Content Placeholder 2">
            <a:extLst>
              <a:ext uri="{FF2B5EF4-FFF2-40B4-BE49-F238E27FC236}">
                <a16:creationId xmlns:a16="http://schemas.microsoft.com/office/drawing/2014/main" id="{D9D1D7DB-6207-F663-851B-321C8B59C71F}"/>
              </a:ext>
            </a:extLst>
          </p:cNvPr>
          <p:cNvSpPr>
            <a:spLocks noGrp="1"/>
          </p:cNvSpPr>
          <p:nvPr>
            <p:ph idx="1"/>
          </p:nvPr>
        </p:nvSpPr>
        <p:spPr/>
        <p:txBody>
          <a:bodyPr/>
          <a:lstStyle/>
          <a:p>
            <a:pPr>
              <a:buFont typeface="Wingdings" panose="05000000000000000000" pitchFamily="2" charset="2"/>
              <a:buChar char="Ø"/>
            </a:pPr>
            <a:r>
              <a:rPr lang="en-US" dirty="0">
                <a:solidFill>
                  <a:srgbClr val="FFCCFF"/>
                </a:solidFill>
                <a:latin typeface="Berlin Sans FB" panose="020E0602020502020306" pitchFamily="34" charset="0"/>
              </a:rPr>
              <a:t>Although this project would not have been possible with the American Civil Liberties Union (ACLU) on their work of tracking anti-LGBTQ legislation and the FBI’s Uniform Crime Reporting program (UCR), there have been no previous studies done on the correlation between the two. </a:t>
            </a:r>
          </a:p>
          <a:p>
            <a:pPr>
              <a:buFont typeface="Wingdings" panose="05000000000000000000" pitchFamily="2" charset="2"/>
              <a:buChar char="Ø"/>
            </a:pPr>
            <a:r>
              <a:rPr lang="en-US" dirty="0">
                <a:solidFill>
                  <a:srgbClr val="FFCCFF"/>
                </a:solidFill>
                <a:latin typeface="Berlin Sans FB" panose="020E0602020502020306" pitchFamily="34" charset="0"/>
              </a:rPr>
              <a:t>This project’s purpose is to investigate whether or not these laws directly correlate to number of hate crimes or discrimination and determine if certain characteristics of states determine the number of crimes and legislation that have occurred.</a:t>
            </a:r>
          </a:p>
        </p:txBody>
      </p:sp>
    </p:spTree>
    <p:extLst>
      <p:ext uri="{BB962C8B-B14F-4D97-AF65-F5344CB8AC3E}">
        <p14:creationId xmlns:p14="http://schemas.microsoft.com/office/powerpoint/2010/main" val="5406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AF5E-92FB-4308-AF96-FD63B8038F42}"/>
              </a:ext>
            </a:extLst>
          </p:cNvPr>
          <p:cNvSpPr>
            <a:spLocks noGrp="1"/>
          </p:cNvSpPr>
          <p:nvPr>
            <p:ph type="title"/>
          </p:nvPr>
        </p:nvSpPr>
        <p:spPr/>
        <p:txBody>
          <a:bodyPr/>
          <a:lstStyle/>
          <a:p>
            <a:r>
              <a:rPr lang="en-US" dirty="0"/>
              <a:t>Context </a:t>
            </a:r>
          </a:p>
        </p:txBody>
      </p:sp>
      <p:pic>
        <p:nvPicPr>
          <p:cNvPr id="5" name="Content Placeholder 4">
            <a:extLst>
              <a:ext uri="{FF2B5EF4-FFF2-40B4-BE49-F238E27FC236}">
                <a16:creationId xmlns:a16="http://schemas.microsoft.com/office/drawing/2014/main" id="{FE5DDBC8-421E-43D6-A2A4-A357631DF7A3}"/>
              </a:ext>
            </a:extLst>
          </p:cNvPr>
          <p:cNvPicPr>
            <a:picLocks noGrp="1" noChangeAspect="1"/>
          </p:cNvPicPr>
          <p:nvPr>
            <p:ph idx="1"/>
          </p:nvPr>
        </p:nvPicPr>
        <p:blipFill>
          <a:blip r:embed="rId2"/>
          <a:stretch>
            <a:fillRect/>
          </a:stretch>
        </p:blipFill>
        <p:spPr>
          <a:xfrm>
            <a:off x="3537396" y="1847850"/>
            <a:ext cx="5117207" cy="4351338"/>
          </a:xfrm>
          <a:prstGeom prst="rect">
            <a:avLst/>
          </a:prstGeom>
        </p:spPr>
      </p:pic>
      <p:pic>
        <p:nvPicPr>
          <p:cNvPr id="4" name="Picture 3">
            <a:extLst>
              <a:ext uri="{FF2B5EF4-FFF2-40B4-BE49-F238E27FC236}">
                <a16:creationId xmlns:a16="http://schemas.microsoft.com/office/drawing/2014/main" id="{9018ED5C-15DB-43A2-8BCA-F9FBC3BD1817}"/>
              </a:ext>
            </a:extLst>
          </p:cNvPr>
          <p:cNvPicPr>
            <a:picLocks noChangeAspect="1"/>
          </p:cNvPicPr>
          <p:nvPr/>
        </p:nvPicPr>
        <p:blipFill>
          <a:blip r:embed="rId3"/>
          <a:stretch>
            <a:fillRect/>
          </a:stretch>
        </p:blipFill>
        <p:spPr>
          <a:xfrm>
            <a:off x="468478" y="1903836"/>
            <a:ext cx="11107700" cy="4991797"/>
          </a:xfrm>
          <a:prstGeom prst="rect">
            <a:avLst/>
          </a:prstGeom>
        </p:spPr>
      </p:pic>
    </p:spTree>
    <p:extLst>
      <p:ext uri="{BB962C8B-B14F-4D97-AF65-F5344CB8AC3E}">
        <p14:creationId xmlns:p14="http://schemas.microsoft.com/office/powerpoint/2010/main" val="240455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A611-34CF-480E-8B96-E414309111DA}"/>
              </a:ext>
            </a:extLst>
          </p:cNvPr>
          <p:cNvSpPr>
            <a:spLocks noGrp="1"/>
          </p:cNvSpPr>
          <p:nvPr>
            <p:ph type="title"/>
          </p:nvPr>
        </p:nvSpPr>
        <p:spPr/>
        <p:txBody>
          <a:bodyPr/>
          <a:lstStyle/>
          <a:p>
            <a:r>
              <a:rPr lang="en-US" dirty="0"/>
              <a:t>Florida Senate Bill 254</a:t>
            </a:r>
          </a:p>
        </p:txBody>
      </p:sp>
      <p:sp>
        <p:nvSpPr>
          <p:cNvPr id="3" name="Content Placeholder 2">
            <a:extLst>
              <a:ext uri="{FF2B5EF4-FFF2-40B4-BE49-F238E27FC236}">
                <a16:creationId xmlns:a16="http://schemas.microsoft.com/office/drawing/2014/main" id="{286E0F2E-918C-40C9-BBEB-C1A434F72AA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A318758-54E7-45B2-95D1-3C7F20930FB9}"/>
              </a:ext>
            </a:extLst>
          </p:cNvPr>
          <p:cNvPicPr>
            <a:picLocks noChangeAspect="1"/>
          </p:cNvPicPr>
          <p:nvPr/>
        </p:nvPicPr>
        <p:blipFill>
          <a:blip r:embed="rId2"/>
          <a:stretch>
            <a:fillRect/>
          </a:stretch>
        </p:blipFill>
        <p:spPr>
          <a:xfrm>
            <a:off x="1301262" y="1904513"/>
            <a:ext cx="8034196" cy="2920075"/>
          </a:xfrm>
          <a:prstGeom prst="rect">
            <a:avLst/>
          </a:prstGeom>
        </p:spPr>
      </p:pic>
    </p:spTree>
    <p:extLst>
      <p:ext uri="{BB962C8B-B14F-4D97-AF65-F5344CB8AC3E}">
        <p14:creationId xmlns:p14="http://schemas.microsoft.com/office/powerpoint/2010/main" val="126511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E4B7F8-4F69-4CCD-B69E-25776AB7893C}"/>
              </a:ext>
            </a:extLst>
          </p:cNvPr>
          <p:cNvSpPr>
            <a:spLocks noGrp="1"/>
          </p:cNvSpPr>
          <p:nvPr>
            <p:ph type="title"/>
          </p:nvPr>
        </p:nvSpPr>
        <p:spPr/>
        <p:txBody>
          <a:bodyPr/>
          <a:lstStyle/>
          <a:p>
            <a:r>
              <a:rPr lang="en-US" dirty="0"/>
              <a:t>analysis</a:t>
            </a:r>
          </a:p>
        </p:txBody>
      </p:sp>
      <p:sp>
        <p:nvSpPr>
          <p:cNvPr id="9" name="Content Placeholder 8">
            <a:extLst>
              <a:ext uri="{FF2B5EF4-FFF2-40B4-BE49-F238E27FC236}">
                <a16:creationId xmlns:a16="http://schemas.microsoft.com/office/drawing/2014/main" id="{6806B6D7-868A-49FB-BB37-61BCEFCA52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402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CA6E-7789-44CC-A373-7EA67F0C676D}"/>
              </a:ext>
            </a:extLst>
          </p:cNvPr>
          <p:cNvSpPr>
            <a:spLocks noGrp="1"/>
          </p:cNvSpPr>
          <p:nvPr>
            <p:ph type="title"/>
          </p:nvPr>
        </p:nvSpPr>
        <p:spPr/>
        <p:txBody>
          <a:bodyPr/>
          <a:lstStyle/>
          <a:p>
            <a:r>
              <a:rPr lang="en-US" dirty="0"/>
              <a:t>Struggles and road blocks</a:t>
            </a:r>
          </a:p>
        </p:txBody>
      </p:sp>
      <p:sp>
        <p:nvSpPr>
          <p:cNvPr id="3" name="Content Placeholder 2">
            <a:extLst>
              <a:ext uri="{FF2B5EF4-FFF2-40B4-BE49-F238E27FC236}">
                <a16:creationId xmlns:a16="http://schemas.microsoft.com/office/drawing/2014/main" id="{484F6B2F-CBE2-4251-AFFC-4F7EB26D8B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986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14A5-BDE2-46BD-B68B-4AEBD6FCE2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9092917-13C7-4BF7-9637-EF17C1589E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112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233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Berlin Sans FB</vt:lpstr>
      <vt:lpstr>Calibri</vt:lpstr>
      <vt:lpstr>Calibri Light</vt:lpstr>
      <vt:lpstr>Harlow Solid Italic</vt:lpstr>
      <vt:lpstr>Wingdings</vt:lpstr>
      <vt:lpstr>Office Theme</vt:lpstr>
      <vt:lpstr>PowerPoint Presentation</vt:lpstr>
      <vt:lpstr>PowerPoint Presentation</vt:lpstr>
      <vt:lpstr>How this works / Datasets Used</vt:lpstr>
      <vt:lpstr>Contributions and Previous Studies</vt:lpstr>
      <vt:lpstr>Context </vt:lpstr>
      <vt:lpstr>Florida Senate Bill 254</vt:lpstr>
      <vt:lpstr>analysis</vt:lpstr>
      <vt:lpstr>Struggles and road blocks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KELVIN.NGUYEN@baruchmail.cuny.edu</dc:creator>
  <cp:lastModifiedBy>k.nguyen7</cp:lastModifiedBy>
  <cp:revision>8</cp:revision>
  <dcterms:created xsi:type="dcterms:W3CDTF">2023-04-28T23:28:20Z</dcterms:created>
  <dcterms:modified xsi:type="dcterms:W3CDTF">2023-05-01T21:19:22Z</dcterms:modified>
</cp:coreProperties>
</file>