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73" r:id="rId4"/>
    <p:sldId id="274" r:id="rId5"/>
    <p:sldId id="259" r:id="rId6"/>
    <p:sldId id="261" r:id="rId7"/>
    <p:sldId id="276" r:id="rId8"/>
    <p:sldId id="264" r:id="rId9"/>
    <p:sldId id="277" r:id="rId10"/>
    <p:sldId id="278" r:id="rId11"/>
    <p:sldId id="279" r:id="rId12"/>
    <p:sldId id="280" r:id="rId13"/>
    <p:sldId id="281" r:id="rId14"/>
    <p:sldId id="268" r:id="rId15"/>
    <p:sldId id="271" r:id="rId16"/>
    <p:sldId id="260" r:id="rId17"/>
    <p:sldId id="282" r:id="rId18"/>
    <p:sldId id="283" r:id="rId19"/>
    <p:sldId id="284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304" r:id="rId29"/>
    <p:sldId id="305" r:id="rId30"/>
    <p:sldId id="306" r:id="rId31"/>
    <p:sldId id="307" r:id="rId32"/>
    <p:sldId id="308" r:id="rId33"/>
    <p:sldId id="294" r:id="rId34"/>
    <p:sldId id="296" r:id="rId35"/>
    <p:sldId id="303" r:id="rId36"/>
    <p:sldId id="309" r:id="rId37"/>
    <p:sldId id="301" r:id="rId38"/>
    <p:sldId id="263" r:id="rId39"/>
    <p:sldId id="267" r:id="rId40"/>
    <p:sldId id="270" r:id="rId41"/>
    <p:sldId id="302" r:id="rId42"/>
    <p:sldId id="26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3CE-B1DD-4063-87A1-BD87B88D1A81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D0E-C345-45F5-BBF4-E2CBEB31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3CE-B1DD-4063-87A1-BD87B88D1A81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D0E-C345-45F5-BBF4-E2CBEB31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8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3CE-B1DD-4063-87A1-BD87B88D1A81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D0E-C345-45F5-BBF4-E2CBEB31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3CE-B1DD-4063-87A1-BD87B88D1A81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D0E-C345-45F5-BBF4-E2CBEB31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3CE-B1DD-4063-87A1-BD87B88D1A81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D0E-C345-45F5-BBF4-E2CBEB31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3CE-B1DD-4063-87A1-BD87B88D1A81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D0E-C345-45F5-BBF4-E2CBEB31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3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3CE-B1DD-4063-87A1-BD87B88D1A81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D0E-C345-45F5-BBF4-E2CBEB31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4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3CE-B1DD-4063-87A1-BD87B88D1A81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D0E-C345-45F5-BBF4-E2CBEB31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3CE-B1DD-4063-87A1-BD87B88D1A81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D0E-C345-45F5-BBF4-E2CBEB31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6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3CE-B1DD-4063-87A1-BD87B88D1A81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D0E-C345-45F5-BBF4-E2CBEB31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3CE-B1DD-4063-87A1-BD87B88D1A81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D0E-C345-45F5-BBF4-E2CBEB31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0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D3CE-B1DD-4063-87A1-BD87B88D1A81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7D0E-C345-45F5-BBF4-E2CBEB31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3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cyclopedia-titanica.org/titanic-crew-list/" TargetMode="External"/><Relationship Id="rId2" Type="http://schemas.openxmlformats.org/officeDocument/2006/relationships/hyperlink" Target="https://www.kaggle.com/c/titanic-gettingStar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1612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38806" y="649996"/>
            <a:ext cx="9144000" cy="3366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 Titanic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/>
              <a:t>		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748606" y="2649081"/>
            <a:ext cx="9144000" cy="330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most likely to survive</a:t>
            </a:r>
          </a:p>
          <a:p>
            <a:endParaRPr lang="en-US" sz="3200" i="1" dirty="0" smtClean="0"/>
          </a:p>
          <a:p>
            <a:endParaRPr lang="en-US" altLang="zh-CN" sz="3200" i="1" dirty="0" smtClean="0"/>
          </a:p>
          <a:p>
            <a:endParaRPr lang="en-US" altLang="zh-CN" sz="3200" i="1" dirty="0" smtClean="0"/>
          </a:p>
          <a:p>
            <a:pPr marL="0" indent="0">
              <a:buNone/>
            </a:pPr>
            <a:r>
              <a:rPr lang="en-US" altLang="zh-CN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member: </a:t>
            </a:r>
            <a:r>
              <a:rPr lang="en-US" altLang="zh-CN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Zhiyang</a:t>
            </a:r>
            <a:r>
              <a:rPr lang="en-US" altLang="zh-CN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Wang, </a:t>
            </a:r>
            <a:r>
              <a:rPr lang="en-US" altLang="zh-CN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Ziyu</a:t>
            </a:r>
            <a:r>
              <a:rPr lang="en-US" altLang="zh-CN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Chen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latin typeface="Arial Rounded MT Bold" panose="020F0704030504030204" pitchFamily="34" charset="0"/>
              </a:rPr>
              <a:t>Processing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Python programs for four 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program was coded in 64-bit windows or mac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system, and it is single- threaded.</a:t>
            </a:r>
          </a:p>
        </p:txBody>
      </p:sp>
    </p:spTree>
    <p:extLst>
      <p:ext uri="{BB962C8B-B14F-4D97-AF65-F5344CB8AC3E}">
        <p14:creationId xmlns:p14="http://schemas.microsoft.com/office/powerpoint/2010/main" val="42665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latin typeface="Arial Rounded MT Bold" panose="020F0704030504030204" pitchFamily="34" charset="0"/>
              </a:rPr>
              <a:t>Output </a:t>
            </a:r>
            <a:r>
              <a:rPr lang="en-US" sz="3200" dirty="0">
                <a:latin typeface="Arial Rounded MT Bold" panose="020F0704030504030204" pitchFamily="34" charset="0"/>
              </a:rPr>
              <a:t>and interpretation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 rate, FP rate, Recall (even won’t be used)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precision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latin typeface="Arial Rounded MT Bold" panose="020F0704030504030204" pitchFamily="34" charset="0"/>
              </a:rPr>
              <a:t>Storage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predicting result will be stored in a csv file.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results in the transition phase will not be stored.</a:t>
            </a:r>
          </a:p>
        </p:txBody>
      </p:sp>
    </p:spTree>
    <p:extLst>
      <p:ext uri="{BB962C8B-B14F-4D97-AF65-F5344CB8AC3E}">
        <p14:creationId xmlns:p14="http://schemas.microsoft.com/office/powerpoint/2010/main" val="1475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305"/>
            <a:ext cx="10515600" cy="1492384"/>
          </a:xfrm>
        </p:spPr>
        <p:txBody>
          <a:bodyPr>
            <a:normAutofit/>
          </a:bodyPr>
          <a:lstStyle/>
          <a:p>
            <a:pPr lvl="0"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125"/>
            <a:ext cx="10515600" cy="4788838"/>
          </a:xfr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Curve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10-fold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model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AUC and Mean accuracy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to evaluate the prediction results of training data and test data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output the TP rate, FP rate and Recall, but not useful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95676" y="317533"/>
            <a:ext cx="527296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Rough</a:t>
            </a:r>
            <a:r>
              <a:rPr kumimoji="1" lang="en-US" altLang="zh-CN" sz="3600" b="1" dirty="0" smtClean="0"/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analysis</a:t>
            </a:r>
            <a:endParaRPr lang="zh-CN" altLang="en-US" sz="4400" b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506" y="1086974"/>
            <a:ext cx="13115325" cy="51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" y="317533"/>
            <a:ext cx="12015730" cy="65035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35511" y="218381"/>
            <a:ext cx="6949163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Exploratory </a:t>
            </a:r>
            <a:r>
              <a:rPr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Visualization</a:t>
            </a:r>
            <a:endParaRPr lang="zh-CN" altLang="en-US" sz="4400" b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b="1" dirty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12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01" y="588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0502"/>
                <a:ext cx="10515600" cy="56406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Features Selection: C(</a:t>
                </a:r>
                <a:r>
                  <a:rPr lang="en-US" dirty="0" err="1"/>
                  <a:t>Pclass</a:t>
                </a:r>
                <a:r>
                  <a:rPr lang="en-US" dirty="0"/>
                  <a:t>) + C(Sex) + Age + </a:t>
                </a:r>
                <a:r>
                  <a:rPr lang="en-US" dirty="0" err="1"/>
                  <a:t>SibSp</a:t>
                </a:r>
                <a:r>
                  <a:rPr lang="en-US" dirty="0"/>
                  <a:t> + Parch + C(Embarked)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RBF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dirty="0" smtClean="0"/>
              </a:p>
              <a:p>
                <a:endParaRPr lang="en-US" dirty="0"/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r>
                  <a:rPr lang="en-US" dirty="0" smtClean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0502"/>
                <a:ext cx="10515600" cy="5640636"/>
              </a:xfrm>
              <a:blipFill rotWithShape="0">
                <a:blip r:embed="rId2"/>
                <a:stretch>
                  <a:fillRect l="-928" t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284760" y="2135216"/>
            <a:ext cx="7288897" cy="3571522"/>
            <a:chOff x="0" y="0"/>
            <a:chExt cx="6865900" cy="361282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865900" cy="1783080"/>
              <a:chOff x="0" y="0"/>
              <a:chExt cx="6865900" cy="178308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0" y="0"/>
                <a:ext cx="6865900" cy="1783080"/>
                <a:chOff x="0" y="0"/>
                <a:chExt cx="6865900" cy="178308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0"/>
                  <a:ext cx="6865900" cy="1783080"/>
                  <a:chOff x="0" y="0"/>
                  <a:chExt cx="6865900" cy="1783080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0" y="168250"/>
                    <a:ext cx="6865900" cy="1614830"/>
                    <a:chOff x="0" y="0"/>
                    <a:chExt cx="6865900" cy="1614830"/>
                  </a:xfrm>
                </p:grpSpPr>
                <p:pic>
                  <p:nvPicPr>
                    <p:cNvPr id="15" name="Picture 14" descr="C:\Users\Public\Documents\ml-class\lectures-slides\assets\12.4.sigma0.5.surf.png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0" y="14630"/>
                      <a:ext cx="2132965" cy="16002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="" xmlns:a14="http://schemas.microsoft.com/office/drawing/2010/main" xmlns:lc="http://schemas.openxmlformats.org/drawingml/2006/lockedCanvas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" name="Picture 15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2362810" y="7315"/>
                      <a:ext cx="2132965" cy="15995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="" xmlns:a14="http://schemas.microsoft.com/office/drawing/2010/main" xmlns:lc="http://schemas.openxmlformats.org/drawingml/2006/lockedCanvas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4732935" y="0"/>
                      <a:ext cx="2132965" cy="15995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="" xmlns:a14="http://schemas.microsoft.com/office/drawing/2010/main" xmlns:lc="http://schemas.openxmlformats.org/drawingml/2006/lockedCanvas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75412" y="0"/>
                        <a:ext cx="782726" cy="24824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marL="0" marR="0" algn="just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 Box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75412" y="0"/>
                        <a:ext cx="782726" cy="248246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26004" y="0"/>
                      <a:ext cx="782320" cy="2476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=0.5</m:t>
                            </m:r>
                          </m:oMath>
                        </m:oMathPara>
                      </a14:m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26004" y="0"/>
                      <a:ext cx="782320" cy="247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30292" y="0"/>
                    <a:ext cx="782320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just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n-US" sz="1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30292" y="0"/>
                    <a:ext cx="782320" cy="247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6" name="Picture 5" descr="C:\Users\Public\Documents\ml-class\lectures-slides\assets\12.4.sigma0.5.contour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26" y="2004365"/>
              <a:ext cx="1757680" cy="1608455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96282" y="2004365"/>
              <a:ext cx="1754505" cy="1607820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5418" y="2004365"/>
              <a:ext cx="1752600" cy="1607820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02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57265" y="1400569"/>
            <a:ext cx="8924930" cy="4658708"/>
            <a:chOff x="0" y="0"/>
            <a:chExt cx="6740591" cy="3622493"/>
          </a:xfrm>
        </p:grpSpPr>
        <p:pic>
          <p:nvPicPr>
            <p:cNvPr id="6" name="Picture 5" descr="C:\Users\Kelvin.R.K\Desktop\MBS\gamma0_5 C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531" y="0"/>
              <a:ext cx="3274060" cy="32740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/>
            <p:nvPr/>
          </p:nvGrpSpPr>
          <p:grpSpPr>
            <a:xfrm>
              <a:off x="0" y="102358"/>
              <a:ext cx="4339229" cy="3520135"/>
              <a:chOff x="0" y="0"/>
              <a:chExt cx="4339229" cy="3520585"/>
            </a:xfrm>
          </p:grpSpPr>
          <p:pic>
            <p:nvPicPr>
              <p:cNvPr id="8" name="Picture 7" descr="C:\Users\Kelvin.R.K\Desktop\MBS\SVM gamma0_5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738880" cy="3399789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229" y="3220865"/>
                    <a:ext cx="1651000" cy="2997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sz="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sz="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𝑨𝑼𝑪</m:t>
                          </m:r>
                          <m:r>
                            <a:rPr lang="en-US" sz="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= </m:t>
                          </m:r>
                          <m:r>
                            <a:rPr lang="en-US" sz="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sz="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𝟖𝟑</m:t>
                          </m:r>
                        </m:oMath>
                      </m:oMathPara>
                    </a14:m>
                    <a:endParaRPr lang="en-US" sz="1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88229" y="3220865"/>
                    <a:ext cx="1651000" cy="2997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Arial Rounded MT Bold" panose="020F0704030504030204" pitchFamily="34" charset="0"/>
              </a:rPr>
              <a:t>RBF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Arial Rounded MT Bold" panose="020F0704030504030204" pitchFamily="34" charset="0"/>
              </a:rPr>
              <a:t>Kernel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6471695"/>
                  </p:ext>
                </p:extLst>
              </p:nvPr>
            </p:nvGraphicFramePr>
            <p:xfrm>
              <a:off x="3013297" y="1777832"/>
              <a:ext cx="6165405" cy="2031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55135"/>
                    <a:gridCol w="2055135"/>
                    <a:gridCol w="2055135"/>
                  </a:tblGrid>
                  <a:tr h="5078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Mean AUC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Mean Accuracy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8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0.8310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78.68%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8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0.8163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76.89%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8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0.8390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80.25%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6471695"/>
                  </p:ext>
                </p:extLst>
              </p:nvPr>
            </p:nvGraphicFramePr>
            <p:xfrm>
              <a:off x="3013297" y="1777832"/>
              <a:ext cx="6165405" cy="2031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55135"/>
                    <a:gridCol w="2055135"/>
                    <a:gridCol w="2055135"/>
                  </a:tblGrid>
                  <a:tr h="5078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Mean AUC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Mean Accuracy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8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297" t="-102410" r="-201484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0.8310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78.68%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8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297" t="-200000" r="-201484" b="-1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0.8163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76.89%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8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297" t="-303614" r="-201484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0.8390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80.25%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437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altLang="zh-CN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smtClean="0">
                <a:latin typeface="Arial Rounded MT Bold" panose="020F0704030504030204" pitchFamily="34" charset="0"/>
              </a:rPr>
              <a:t>RBF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Arial Rounded MT Bold" panose="020F0704030504030204" pitchFamily="34" charset="0"/>
              </a:rPr>
              <a:t>Kernel: </a:t>
            </a:r>
            <a:r>
              <a:rPr lang="en-US" altLang="zh-CN" sz="3200" dirty="0" smtClean="0">
                <a:latin typeface="Arial Rounded MT Bold" panose="020F0704030504030204" pitchFamily="34" charset="0"/>
              </a:rPr>
              <a:t>Training Data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863934"/>
              </p:ext>
            </p:extLst>
          </p:nvPr>
        </p:nvGraphicFramePr>
        <p:xfrm>
          <a:off x="4186408" y="1972020"/>
          <a:ext cx="3547436" cy="1504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28"/>
                <a:gridCol w="854028"/>
                <a:gridCol w="854028"/>
                <a:gridCol w="985352"/>
              </a:tblGrid>
              <a:tr h="501440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5014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96.54%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89.08%</a:t>
                      </a:r>
                    </a:p>
                  </a:txBody>
                  <a:tcPr marL="68580" marR="68580" marT="0" marB="0" anchor="ctr"/>
                </a:tc>
              </a:tr>
              <a:tr h="5014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80.99%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93.58%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00082"/>
              </p:ext>
            </p:extLst>
          </p:nvPr>
        </p:nvGraphicFramePr>
        <p:xfrm>
          <a:off x="1806766" y="3955056"/>
          <a:ext cx="3690654" cy="1680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8507"/>
                <a:gridCol w="888507"/>
                <a:gridCol w="888507"/>
                <a:gridCol w="1025133"/>
              </a:tblGrid>
              <a:tr h="560197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5601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14.33%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91.64%</a:t>
                      </a:r>
                    </a:p>
                  </a:txBody>
                  <a:tcPr marL="68580" marR="68580" marT="0" marB="0" anchor="ctr"/>
                </a:tc>
              </a:tr>
              <a:tr h="5601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85.67%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96.07%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86583"/>
              </p:ext>
            </p:extLst>
          </p:nvPr>
        </p:nvGraphicFramePr>
        <p:xfrm>
          <a:off x="6841473" y="3925765"/>
          <a:ext cx="3558449" cy="1703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679"/>
                <a:gridCol w="856679"/>
                <a:gridCol w="856679"/>
                <a:gridCol w="988412"/>
              </a:tblGrid>
              <a:tr h="554785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57453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90.89%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25.44%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85.15%</a:t>
                      </a:r>
                    </a:p>
                  </a:txBody>
                  <a:tcPr marL="68580" marR="68580" marT="0" marB="0" anchor="ctr"/>
                </a:tc>
              </a:tr>
              <a:tr h="57453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74.56%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83.61%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17187" y="1502912"/>
                <a:ext cx="1157625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187" y="1502912"/>
                <a:ext cx="1157625" cy="3755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13674" y="3550213"/>
                <a:ext cx="1157625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674" y="3550213"/>
                <a:ext cx="1157625" cy="375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82281" y="3550213"/>
                <a:ext cx="1157625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281" y="3550213"/>
                <a:ext cx="1157625" cy="3755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31" y="1506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260"/>
            <a:ext cx="10515600" cy="470070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Titanic was a British passenger liner that sank in the North Atlantic Ocean on 15 April 1912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her maiden voyage from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Southampton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UK to New York City, US. Before heading westwards towards New York, Titanic called at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Cherbourg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France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Queenstown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Ireland.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her maiden voyage, she carried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2,224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passengers and crew, the sinking of Titanic caused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1,502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reasons that the shipwreck led to such loss of life was that there were not enough lifeboats for the passengers and crew. Titanic only carried enough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lifeboats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1,178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</a:t>
            </a:r>
          </a:p>
        </p:txBody>
      </p:sp>
    </p:spTree>
    <p:extLst>
      <p:ext uri="{BB962C8B-B14F-4D97-AF65-F5344CB8AC3E}">
        <p14:creationId xmlns:p14="http://schemas.microsoft.com/office/powerpoint/2010/main" val="32824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RBF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Kernel: Test </a:t>
            </a:r>
            <a:r>
              <a:rPr lang="en-US" altLang="zh-CN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37379"/>
              </p:ext>
            </p:extLst>
          </p:nvPr>
        </p:nvGraphicFramePr>
        <p:xfrm>
          <a:off x="4186408" y="1972020"/>
          <a:ext cx="3547436" cy="1504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28"/>
                <a:gridCol w="854028"/>
                <a:gridCol w="854028"/>
                <a:gridCol w="985352"/>
              </a:tblGrid>
              <a:tr h="501440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5014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90.65%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33.33%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81.82%</a:t>
                      </a:r>
                    </a:p>
                  </a:txBody>
                  <a:tcPr marL="68580" marR="68580" marT="0" marB="0" anchor="ctr"/>
                </a:tc>
              </a:tr>
              <a:tr h="5014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66.67%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81.16%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02779"/>
              </p:ext>
            </p:extLst>
          </p:nvPr>
        </p:nvGraphicFramePr>
        <p:xfrm>
          <a:off x="1806766" y="3955056"/>
          <a:ext cx="3690654" cy="1680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8507"/>
                <a:gridCol w="888507"/>
                <a:gridCol w="888507"/>
                <a:gridCol w="1025133"/>
              </a:tblGrid>
              <a:tr h="560197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5601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87.05%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79.61%</a:t>
                      </a:r>
                    </a:p>
                  </a:txBody>
                  <a:tcPr marL="68580" marR="68580" marT="0" marB="0" anchor="ctr"/>
                </a:tc>
              </a:tr>
              <a:tr h="5601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63.10%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74.65%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61831"/>
              </p:ext>
            </p:extLst>
          </p:nvPr>
        </p:nvGraphicFramePr>
        <p:xfrm>
          <a:off x="6841473" y="3925765"/>
          <a:ext cx="3558449" cy="1703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679"/>
                <a:gridCol w="856679"/>
                <a:gridCol w="856679"/>
                <a:gridCol w="988412"/>
              </a:tblGrid>
              <a:tr h="554785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57453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87.77%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83.56%</a:t>
                      </a:r>
                    </a:p>
                  </a:txBody>
                  <a:tcPr marL="68580" marR="68580" marT="0" marB="0" anchor="ctr"/>
                </a:tc>
              </a:tr>
              <a:tr h="57453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71.43%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12.23%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77.92%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17187" y="1502912"/>
                <a:ext cx="1157625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187" y="1502912"/>
                <a:ext cx="1157625" cy="3755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13674" y="3550213"/>
                <a:ext cx="1157625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674" y="3550213"/>
                <a:ext cx="1157625" cy="375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82281" y="3550213"/>
                <a:ext cx="1157625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281" y="3550213"/>
                <a:ext cx="1157625" cy="3755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RBF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Kernel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=3.0</m:t>
                    </m:r>
                  </m:oMath>
                </a14:m>
                <a:r>
                  <a:rPr lang="en-US" dirty="0"/>
                  <a:t>, mean AUC is 0.8390, and the mean accuracy is 80.25%, </a:t>
                </a:r>
                <a:r>
                  <a:rPr lang="en-US" dirty="0" smtClean="0"/>
                  <a:t>which </a:t>
                </a:r>
                <a:r>
                  <a:rPr lang="en-US" dirty="0"/>
                  <a:t>performs better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dirty="0" smtClean="0"/>
                  <a:t>: Precision </a:t>
                </a:r>
                <a:r>
                  <a:rPr lang="en-US" dirty="0"/>
                  <a:t>of training data and test </a:t>
                </a:r>
                <a:r>
                  <a:rPr lang="en-US" dirty="0" smtClean="0"/>
                  <a:t>data </a:t>
                </a:r>
                <a:r>
                  <a:rPr lang="en-US" altLang="zh-CN" dirty="0" smtClean="0"/>
                  <a:t>opposite</a:t>
                </a:r>
                <a:r>
                  <a:rPr lang="en-US" dirty="0" smtClean="0"/>
                  <a:t>-</a:t>
                </a:r>
                <a:r>
                  <a:rPr lang="en-US" dirty="0" smtClean="0"/>
                  <a:t>--- Hint : </a:t>
                </a:r>
                <a:r>
                  <a:rPr lang="en-US" dirty="0" smtClean="0"/>
                  <a:t>overfitting</a:t>
                </a:r>
              </a:p>
              <a:p>
                <a:endParaRPr lang="en-US" dirty="0"/>
              </a:p>
              <a:p>
                <a:r>
                  <a:rPr lang="en-US" altLang="zh-CN" dirty="0" smtClean="0"/>
                  <a:t>Output representation:	</a:t>
                </a:r>
                <a:r>
                  <a:rPr lang="en-US" altLang="zh-CN" dirty="0" err="1" smtClean="0"/>
                  <a:t>s</a:t>
                </a:r>
                <a:r>
                  <a:rPr lang="en-US" dirty="0" err="1" smtClean="0"/>
                  <a:t>vm.SVC</a:t>
                </a:r>
                <a:r>
                  <a:rPr lang="en-US" dirty="0" smtClean="0"/>
                  <a:t>(C=1.0</a:t>
                </a:r>
                <a:r>
                  <a:rPr lang="en-US" dirty="0"/>
                  <a:t>, </a:t>
                </a:r>
                <a:r>
                  <a:rPr lang="en-US" dirty="0" err="1"/>
                  <a:t>cache_size</a:t>
                </a:r>
                <a:r>
                  <a:rPr lang="en-US" dirty="0"/>
                  <a:t>=200, </a:t>
                </a:r>
                <a:r>
                  <a:rPr lang="en-US" dirty="0" err="1"/>
                  <a:t>class_weight</a:t>
                </a:r>
                <a:r>
                  <a:rPr lang="en-US" dirty="0"/>
                  <a:t>=None, coef0=0.0, degree=2, gamma=1.0, kernel='rbf', </a:t>
                </a:r>
                <a:r>
                  <a:rPr lang="en-US" dirty="0" err="1"/>
                  <a:t>max_iter</a:t>
                </a:r>
                <a:r>
                  <a:rPr lang="en-US" dirty="0"/>
                  <a:t>=-1, probability=True, </a:t>
                </a:r>
                <a:r>
                  <a:rPr lang="en-US" dirty="0" err="1"/>
                  <a:t>random_state</a:t>
                </a:r>
                <a:r>
                  <a:rPr lang="en-US" dirty="0"/>
                  <a:t>=None, shrinking=True, </a:t>
                </a:r>
                <a:r>
                  <a:rPr lang="en-US" dirty="0" err="1"/>
                  <a:t>tol</a:t>
                </a:r>
                <a:r>
                  <a:rPr lang="en-US" dirty="0"/>
                  <a:t>=0.001, verbose=False)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66187" y="1373933"/>
            <a:ext cx="7893062" cy="4321786"/>
            <a:chOff x="0" y="0"/>
            <a:chExt cx="6693724" cy="3206750"/>
          </a:xfrm>
        </p:grpSpPr>
        <p:pic>
          <p:nvPicPr>
            <p:cNvPr id="5" name="Picture 4" descr="C:\Users\Kelvin.R.K\Desktop\MBS\Linear C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89" y="0"/>
              <a:ext cx="3124835" cy="31248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C:\Users\Kelvin.R.K\Desktop\MBS\Linea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655060" cy="3206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b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Linear Kernel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073825"/>
              </p:ext>
            </p:extLst>
          </p:nvPr>
        </p:nvGraphicFramePr>
        <p:xfrm>
          <a:off x="3557345" y="5585321"/>
          <a:ext cx="5077310" cy="1205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8655"/>
                <a:gridCol w="2538655"/>
              </a:tblGrid>
              <a:tr h="602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Mean AUC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Mean Accuracy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263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0.8216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78.67%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9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605989"/>
              </p:ext>
            </p:extLst>
          </p:nvPr>
        </p:nvGraphicFramePr>
        <p:xfrm>
          <a:off x="990600" y="2721167"/>
          <a:ext cx="4538953" cy="1922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731"/>
                <a:gridCol w="1092731"/>
                <a:gridCol w="1092731"/>
                <a:gridCol w="1260760"/>
              </a:tblGrid>
              <a:tr h="640987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6409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85.25%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31.87%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81.11%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09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68.13%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14.75%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74.20%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b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Linear Kernel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13334"/>
              </p:ext>
            </p:extLst>
          </p:nvPr>
        </p:nvGraphicFramePr>
        <p:xfrm>
          <a:off x="6532438" y="2732183"/>
          <a:ext cx="4516918" cy="1911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426"/>
                <a:gridCol w="1087426"/>
                <a:gridCol w="1087426"/>
                <a:gridCol w="1254640"/>
              </a:tblGrid>
              <a:tr h="637315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63731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82.73%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29.76%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82.14%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731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70.24%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17.27%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71.08%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86700" y="2163924"/>
            <a:ext cx="142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Training data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269568" y="2163924"/>
            <a:ext cx="1042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Test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82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b="1" dirty="0"/>
              <a:t>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Forests</a:t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700" b="1" dirty="0"/>
              <a:t>Features Selection: C(</a:t>
            </a:r>
            <a:r>
              <a:rPr lang="en-US" sz="2700" b="1" dirty="0" err="1"/>
              <a:t>Pclass</a:t>
            </a:r>
            <a:r>
              <a:rPr lang="en-US" sz="2700" b="1" dirty="0"/>
              <a:t>) + C(Sex) + Age + </a:t>
            </a:r>
            <a:r>
              <a:rPr lang="en-US" sz="2700" b="1" dirty="0" err="1"/>
              <a:t>SibSp</a:t>
            </a:r>
            <a:r>
              <a:rPr lang="en-US" sz="2700" b="1" dirty="0"/>
              <a:t> + Parch </a:t>
            </a:r>
            <a:r>
              <a:rPr lang="en-US" sz="2700" b="1" dirty="0" smtClean="0"/>
              <a:t>+ Fare + </a:t>
            </a:r>
            <a:r>
              <a:rPr lang="en-US" sz="2700" b="1" dirty="0"/>
              <a:t>C(Embarked)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 b="1" dirty="0"/>
              <a:t>Output representation: </a:t>
            </a:r>
            <a:r>
              <a:rPr lang="en-US" dirty="0"/>
              <a:t>Random forest of </a:t>
            </a:r>
            <a:r>
              <a:rPr lang="en-US" u="sng" dirty="0"/>
              <a:t>100</a:t>
            </a:r>
            <a:r>
              <a:rPr lang="en-US" dirty="0"/>
              <a:t> </a:t>
            </a:r>
            <a:r>
              <a:rPr lang="en-US" altLang="zh-CN" dirty="0" smtClean="0"/>
              <a:t>decision </a:t>
            </a:r>
            <a:r>
              <a:rPr lang="en-US" dirty="0" smtClean="0"/>
              <a:t>trees</a:t>
            </a:r>
            <a:r>
              <a:rPr lang="en-US" dirty="0"/>
              <a:t>, each constructed while considering </a:t>
            </a:r>
            <a:r>
              <a:rPr lang="en-US" u="sng" dirty="0"/>
              <a:t>4</a:t>
            </a:r>
            <a:r>
              <a:rPr lang="en-US" dirty="0"/>
              <a:t> random </a:t>
            </a:r>
            <a:r>
              <a:rPr lang="en-US" dirty="0" smtClean="0"/>
              <a:t>features.</a:t>
            </a:r>
          </a:p>
          <a:p>
            <a:pPr marL="514350" lvl="0" indent="-514350">
              <a:buFont typeface="+mj-lt"/>
              <a:buAutoNum type="alphaUcPeriod"/>
            </a:pPr>
            <a:endParaRPr lang="en-US" b="1" dirty="0"/>
          </a:p>
          <a:p>
            <a:pPr marL="514350" lvl="0" indent="-514350">
              <a:buFont typeface="+mj-lt"/>
              <a:buAutoNum type="alphaUcPeriod"/>
            </a:pPr>
            <a:endParaRPr lang="en-US" b="1" dirty="0" smtClean="0"/>
          </a:p>
          <a:p>
            <a:pPr marL="514350" lvl="0" indent="-514350">
              <a:buFont typeface="+mj-lt"/>
              <a:buAutoNum type="alphaUcPeriod"/>
            </a:pPr>
            <a:endParaRPr lang="en-US" b="1" dirty="0"/>
          </a:p>
          <a:p>
            <a:pPr marL="514350" lvl="0" indent="-514350">
              <a:buFont typeface="+mj-lt"/>
              <a:buAutoNum type="alphaUcPeriod"/>
            </a:pPr>
            <a:r>
              <a:rPr lang="en-US" b="1" dirty="0" smtClean="0"/>
              <a:t>Output </a:t>
            </a:r>
            <a:r>
              <a:rPr lang="en-US" b="1" dirty="0"/>
              <a:t>representation</a:t>
            </a:r>
            <a:r>
              <a:rPr lang="en-US" dirty="0"/>
              <a:t>: Random forest of </a:t>
            </a:r>
            <a:r>
              <a:rPr lang="en-US" u="sng" dirty="0"/>
              <a:t>20</a:t>
            </a:r>
            <a:r>
              <a:rPr lang="en-US" dirty="0"/>
              <a:t> </a:t>
            </a:r>
            <a:r>
              <a:rPr lang="en-US" altLang="zh-CN" dirty="0"/>
              <a:t>decision </a:t>
            </a:r>
            <a:r>
              <a:rPr lang="en-US" dirty="0" smtClean="0"/>
              <a:t>trees</a:t>
            </a:r>
            <a:r>
              <a:rPr lang="en-US" dirty="0"/>
              <a:t>, each constructed while considering </a:t>
            </a:r>
            <a:r>
              <a:rPr lang="en-US" u="sng" dirty="0"/>
              <a:t>4 </a:t>
            </a:r>
            <a:r>
              <a:rPr lang="en-US" dirty="0"/>
              <a:t>random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30357" y="1690688"/>
            <a:ext cx="9331286" cy="4671150"/>
            <a:chOff x="0" y="0"/>
            <a:chExt cx="6584998" cy="3254944"/>
          </a:xfrm>
        </p:grpSpPr>
        <p:pic>
          <p:nvPicPr>
            <p:cNvPr id="6" name="Picture 5" descr="C:\Users\Kelvin.R.K\Desktop\MBS\RF_20_4_Test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123" y="191069"/>
              <a:ext cx="3063875" cy="306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C:\Users\Kelvin.R.K\Desktop\MBS\RF20_4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25545" cy="32340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b="1" dirty="0"/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292409"/>
              </p:ext>
            </p:extLst>
          </p:nvPr>
        </p:nvGraphicFramePr>
        <p:xfrm>
          <a:off x="3205908" y="2344222"/>
          <a:ext cx="5255046" cy="1935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6556"/>
                <a:gridCol w="1786808"/>
                <a:gridCol w="1751682"/>
              </a:tblGrid>
              <a:tr h="64520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AUC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Accuracy</a:t>
                      </a:r>
                    </a:p>
                  </a:txBody>
                  <a:tcPr marL="68580" marR="68580" marT="0" marB="0" anchor="ctr"/>
                </a:tc>
              </a:tr>
              <a:tr h="64520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trees, 4 features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80.93%</a:t>
                      </a:r>
                    </a:p>
                  </a:txBody>
                  <a:tcPr marL="68580" marR="68580" marT="0" marB="0" anchor="ctr"/>
                </a:tc>
              </a:tr>
              <a:tr h="645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trees, 4 features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80.58%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78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185959"/>
              </p:ext>
            </p:extLst>
          </p:nvPr>
        </p:nvGraphicFramePr>
        <p:xfrm>
          <a:off x="1166870" y="2049138"/>
          <a:ext cx="4538953" cy="1922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731"/>
                <a:gridCol w="1092731"/>
                <a:gridCol w="1092731"/>
                <a:gridCol w="1260760"/>
              </a:tblGrid>
              <a:tr h="640987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6409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98.18%</a:t>
                      </a:r>
                    </a:p>
                  </a:txBody>
                  <a:tcPr marL="68580" marR="68580" marT="0" marB="0" anchor="ctr"/>
                </a:tc>
              </a:tr>
              <a:tr h="6409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97.08%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97.36%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b="1" dirty="0"/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Forests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86788"/>
              </p:ext>
            </p:extLst>
          </p:nvPr>
        </p:nvGraphicFramePr>
        <p:xfrm>
          <a:off x="6521421" y="2027104"/>
          <a:ext cx="4516918" cy="1911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426"/>
                <a:gridCol w="1087426"/>
                <a:gridCol w="1087426"/>
                <a:gridCol w="1254640"/>
              </a:tblGrid>
              <a:tr h="637315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63731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89.09%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27.54%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83.76%</a:t>
                      </a:r>
                    </a:p>
                  </a:txBody>
                  <a:tcPr marL="68580" marR="68580" marT="0" marB="0" anchor="ctr"/>
                </a:tc>
              </a:tr>
              <a:tr h="63731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72.46%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80.65%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19750" y="1443109"/>
            <a:ext cx="142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Training data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346686" y="1443109"/>
            <a:ext cx="1042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Test data</a:t>
            </a:r>
            <a:endParaRPr lang="en-US" b="1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004166"/>
              </p:ext>
            </p:extLst>
          </p:nvPr>
        </p:nvGraphicFramePr>
        <p:xfrm>
          <a:off x="1166870" y="4294742"/>
          <a:ext cx="4538953" cy="1922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731"/>
                <a:gridCol w="1092731"/>
                <a:gridCol w="1092731"/>
                <a:gridCol w="1260760"/>
              </a:tblGrid>
              <a:tr h="640987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6409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98.35%</a:t>
                      </a:r>
                    </a:p>
                  </a:txBody>
                  <a:tcPr marL="68580" marR="68580" marT="0" marB="0" anchor="ctr"/>
                </a:tc>
              </a:tr>
              <a:tr h="6409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95.97%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52155"/>
              </p:ext>
            </p:extLst>
          </p:nvPr>
        </p:nvGraphicFramePr>
        <p:xfrm>
          <a:off x="6530602" y="4305759"/>
          <a:ext cx="4516918" cy="1911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426"/>
                <a:gridCol w="1087426"/>
                <a:gridCol w="1087426"/>
                <a:gridCol w="1254640"/>
              </a:tblGrid>
              <a:tr h="637315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63731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91.82%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26.09%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84.87%</a:t>
                      </a:r>
                    </a:p>
                  </a:txBody>
                  <a:tcPr marL="68580" marR="68580" marT="0" marB="0" anchor="ctr"/>
                </a:tc>
              </a:tr>
              <a:tr h="63731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73.91%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8.18%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85.00%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2553977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100 </a:t>
            </a:r>
            <a:r>
              <a:rPr lang="en-US" altLang="zh-CN" b="1" dirty="0" smtClean="0"/>
              <a:t>Trees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163138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20 </a:t>
            </a:r>
            <a:r>
              <a:rPr lang="en-US" altLang="zh-CN" b="1" dirty="0" smtClean="0"/>
              <a:t>Trees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30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b="1" dirty="0"/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Forests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decision trees, each constructed while considering 4 random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performs better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100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 lead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serious overfitting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/>
              <a:t>Features Selection: C(</a:t>
            </a:r>
            <a:r>
              <a:rPr lang="en-US" sz="2700" b="1" dirty="0" err="1"/>
              <a:t>Pclass</a:t>
            </a:r>
            <a:r>
              <a:rPr lang="en-US" sz="2700" b="1" dirty="0"/>
              <a:t>) + C(Sex) + Age + </a:t>
            </a:r>
            <a:r>
              <a:rPr lang="en-US" sz="2700" b="1" dirty="0" err="1"/>
              <a:t>SibSp</a:t>
            </a:r>
            <a:r>
              <a:rPr lang="en-US" sz="2700" b="1" dirty="0"/>
              <a:t> + Parch + Fare + C(Embarked)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hypothesis </a:t>
                </a:r>
                <a:r>
                  <a:rPr lang="en-US" altLang="zh-CN" dirty="0" smtClean="0"/>
                  <a:t>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Where,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47" y="3057366"/>
            <a:ext cx="6427849" cy="3254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60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04981" y="1167788"/>
            <a:ext cx="9782037" cy="5306159"/>
            <a:chOff x="0" y="109246"/>
            <a:chExt cx="6652782" cy="31248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27947" y="109246"/>
              <a:ext cx="3124835" cy="31248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228044"/>
              <a:ext cx="3703955" cy="2777966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4259920" y="2996587"/>
          <a:ext cx="3905848" cy="1374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2924"/>
                <a:gridCol w="1952924"/>
              </a:tblGrid>
              <a:tr h="68743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AUC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Accuracy</a:t>
                      </a:r>
                    </a:p>
                  </a:txBody>
                  <a:tcPr marL="68580" marR="68580" marT="0" marB="0" anchor="ctr"/>
                </a:tc>
              </a:tr>
              <a:tr h="687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0.8467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79.41%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4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311"/>
            <a:ext cx="10515600" cy="466765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becomes more and more convenient, but tragedies happened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Recent South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Korea Shipwreck led to almost three hundred people died.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 become more and more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useful and powerful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990600" y="2721167"/>
          <a:ext cx="4538953" cy="1922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731"/>
                <a:gridCol w="1092731"/>
                <a:gridCol w="1092731"/>
                <a:gridCol w="1260760"/>
              </a:tblGrid>
              <a:tr h="640987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6409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87.25%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30.29%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82.30%</a:t>
                      </a:r>
                    </a:p>
                  </a:txBody>
                  <a:tcPr marL="68580" marR="68580" marT="0" marB="0" anchor="ctr"/>
                </a:tc>
              </a:tr>
              <a:tr h="6409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69.71%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12.75%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77.20%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532438" y="2732183"/>
          <a:ext cx="4516918" cy="1911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426"/>
                <a:gridCol w="1087426"/>
                <a:gridCol w="1087426"/>
                <a:gridCol w="1254640"/>
              </a:tblGrid>
              <a:tr h="637315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63731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81.90%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42.47%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73.50%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731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57.53%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18.10%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68.85%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86700" y="2163924"/>
            <a:ext cx="142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Training data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269568" y="2163924"/>
            <a:ext cx="1042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Test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37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09" y="1014135"/>
            <a:ext cx="7965757" cy="5974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Use the threshold of 51% is better than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66258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/>
              <a:t>Features Selection: C(</a:t>
            </a:r>
            <a:r>
              <a:rPr lang="en-US" sz="2700" b="1" dirty="0" err="1"/>
              <a:t>Pclass</a:t>
            </a:r>
            <a:r>
              <a:rPr lang="en-US" sz="2700" b="1" dirty="0"/>
              <a:t>) + C(Sex) + Age + </a:t>
            </a:r>
            <a:r>
              <a:rPr lang="en-US" sz="2700" b="1" dirty="0" err="1"/>
              <a:t>SibSp</a:t>
            </a:r>
            <a:r>
              <a:rPr lang="en-US" sz="2700" b="1" dirty="0"/>
              <a:t> + Parch + C(Embarked)</a:t>
            </a:r>
            <a:r>
              <a:rPr lang="en-US" dirty="0"/>
              <a:t/>
            </a:r>
            <a:br>
              <a:rPr lang="en-US" dirty="0"/>
            </a:b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26" y="1629560"/>
            <a:ext cx="7932145" cy="4902065"/>
          </a:xfrm>
        </p:spPr>
      </p:pic>
    </p:spTree>
    <p:extLst>
      <p:ext uri="{BB962C8B-B14F-4D97-AF65-F5344CB8AC3E}">
        <p14:creationId xmlns:p14="http://schemas.microsoft.com/office/powerpoint/2010/main" val="18683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82477" y="1209302"/>
            <a:ext cx="9569986" cy="5055174"/>
            <a:chOff x="0" y="0"/>
            <a:chExt cx="6438214" cy="32421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098"/>
              <a:ext cx="3394075" cy="31470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79699" y="0"/>
              <a:ext cx="3358515" cy="323405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683254"/>
              </p:ext>
            </p:extLst>
          </p:nvPr>
        </p:nvGraphicFramePr>
        <p:xfrm>
          <a:off x="4164374" y="2721165"/>
          <a:ext cx="3905848" cy="1374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2924"/>
                <a:gridCol w="1952924"/>
              </a:tblGrid>
              <a:tr h="68743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AUC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Accuracy</a:t>
                      </a:r>
                    </a:p>
                  </a:txBody>
                  <a:tcPr marL="68580" marR="68580" marT="0" marB="0" anchor="ctr"/>
                </a:tc>
              </a:tr>
              <a:tr h="687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0.8168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76.71%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99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164070"/>
              </p:ext>
            </p:extLst>
          </p:nvPr>
        </p:nvGraphicFramePr>
        <p:xfrm>
          <a:off x="990600" y="2721167"/>
          <a:ext cx="4538953" cy="1922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731"/>
                <a:gridCol w="1092731"/>
                <a:gridCol w="1092731"/>
                <a:gridCol w="1260760"/>
              </a:tblGrid>
              <a:tr h="640987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6409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80.15%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28.82%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81.78%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09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71.18%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19.85%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68.95%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82742"/>
              </p:ext>
            </p:extLst>
          </p:nvPr>
        </p:nvGraphicFramePr>
        <p:xfrm>
          <a:off x="6532438" y="2732183"/>
          <a:ext cx="4516918" cy="1911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426"/>
                <a:gridCol w="1087426"/>
                <a:gridCol w="1087426"/>
                <a:gridCol w="1254640"/>
              </a:tblGrid>
              <a:tr h="637315">
                <a:tc>
                  <a:txBody>
                    <a:bodyPr/>
                    <a:lstStyle/>
                    <a:p>
                      <a:pPr marL="0" marR="0" indent="-14605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 anchor="ctr"/>
                </a:tc>
              </a:tr>
              <a:tr h="63731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77.19%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31.75%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81.48%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731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68.25%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22.81%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62.32%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86700" y="2163924"/>
            <a:ext cx="142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Training data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269568" y="2163924"/>
            <a:ext cx="1042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Test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51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99" y="986593"/>
            <a:ext cx="8039201" cy="6029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70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missing values do </a:t>
            </a:r>
            <a:r>
              <a:rPr lang="en-US" dirty="0" smtClean="0"/>
              <a:t>matter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the Outputs are around 50%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3570" y="1135342"/>
            <a:ext cx="7744858" cy="561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48" y="1643766"/>
            <a:ext cx="7461103" cy="409602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907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3533814"/>
                  </p:ext>
                </p:extLst>
              </p:nvPr>
            </p:nvGraphicFramePr>
            <p:xfrm>
              <a:off x="2566930" y="1520328"/>
              <a:ext cx="6746619" cy="26599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67831"/>
                    <a:gridCol w="1789394"/>
                    <a:gridCol w="1789394"/>
                  </a:tblGrid>
                  <a:tr h="5319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Model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Mean AUC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Mean Accuracy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319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SVM (RBF,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0.8390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80.25%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319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Random Forest (20 trees, 4features)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0.8534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80.58%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319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Neural Network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0.8168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76.71%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319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Logistic Regression (threshold = 51%)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0.8467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79.41%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3533814"/>
                  </p:ext>
                </p:extLst>
              </p:nvPr>
            </p:nvGraphicFramePr>
            <p:xfrm>
              <a:off x="2566930" y="1520328"/>
              <a:ext cx="6746619" cy="26599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67831"/>
                    <a:gridCol w="1789394"/>
                    <a:gridCol w="1789394"/>
                  </a:tblGrid>
                  <a:tr h="5319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Model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Mean AUC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Mean Accuracy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319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92" t="-100000" r="-11365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0.8390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80.25%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319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Random Forest (20 trees, 4features)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0.8534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80.58%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319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Neural Network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0.8168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76.71%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319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Logistic Regression (threshold = 51%)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0.8467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79.41%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60684"/>
              </p:ext>
            </p:extLst>
          </p:nvPr>
        </p:nvGraphicFramePr>
        <p:xfrm>
          <a:off x="1090672" y="4406744"/>
          <a:ext cx="9915181" cy="1729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7617"/>
                <a:gridCol w="1530104"/>
                <a:gridCol w="1698089"/>
                <a:gridCol w="1714655"/>
                <a:gridCol w="1957358"/>
                <a:gridCol w="1957358"/>
              </a:tblGrid>
              <a:tr h="57655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Model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Forest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Neural Network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Logistic Regression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5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Died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83.56%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84.87%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81.48%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73.50%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Survived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77.92%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85.00%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62.32%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68.85%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9258" y="2594337"/>
            <a:ext cx="1011348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Random Forest 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performs the best among all the algorithms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831"/>
          </a:xfrm>
        </p:spPr>
        <p:txBody>
          <a:bodyPr/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dirty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Accuracy, TP rate, FP rate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:  Paper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algorithm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 algorithm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Encyclopedia-titanic: Background Search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.ARFF</a:t>
            </a:r>
            <a:r>
              <a:rPr lang="en-US" b="1" dirty="0" smtClean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210"/>
            <a:ext cx="10515600" cy="473375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@relation train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@attribute survived {'0','1'}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@attribute </a:t>
            </a:r>
            <a:r>
              <a:rPr lang="en-US" sz="1800" dirty="0" err="1"/>
              <a:t>pclass</a:t>
            </a:r>
            <a:r>
              <a:rPr lang="en-US" sz="1800" dirty="0"/>
              <a:t> {'1','2','3'}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@attribute name string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@attribute sex {'</a:t>
            </a:r>
            <a:r>
              <a:rPr lang="en-US" sz="1800" dirty="0" err="1"/>
              <a:t>female','male</a:t>
            </a:r>
            <a:r>
              <a:rPr lang="en-US" sz="1800" dirty="0"/>
              <a:t>'}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@attribute age numeric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@attribute </a:t>
            </a:r>
            <a:r>
              <a:rPr lang="en-US" sz="1800" dirty="0" err="1"/>
              <a:t>sibsp</a:t>
            </a:r>
            <a:r>
              <a:rPr lang="en-US" sz="1800" dirty="0"/>
              <a:t> numeric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@attribute parch numeric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@attribute ticket string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@attribute fare numeric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@attribute cabin string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@attribute embarked {'C','Q','S'}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@attribute sex.name {'Miss','</a:t>
            </a:r>
            <a:r>
              <a:rPr lang="en-US" sz="1800" dirty="0" err="1"/>
              <a:t>Mr</a:t>
            </a:r>
            <a:r>
              <a:rPr lang="en-US" sz="1800" dirty="0"/>
              <a:t>','</a:t>
            </a:r>
            <a:r>
              <a:rPr lang="en-US" sz="1800" dirty="0" err="1"/>
              <a:t>Mrs</a:t>
            </a:r>
            <a:r>
              <a:rPr lang="en-US" sz="1800" dirty="0"/>
              <a:t>'}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@attribute </a:t>
            </a:r>
            <a:r>
              <a:rPr lang="en-US" sz="1800" dirty="0" err="1"/>
              <a:t>fare.distance</a:t>
            </a:r>
            <a:r>
              <a:rPr lang="en-US" sz="1800" dirty="0"/>
              <a:t> numeric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@attribute family {'0','1'}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@data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'0','3','Braund, Mr. Owen Harris','male',22,1,0,'A/5 21171',7.25,'','S','Mr',-6.05288870056497,'1'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'1','1','Cumings, Mrs. John Bradley (Florence Briggs Thayer)','female',38,1,0,'PC 17599',71.2833,'C85','C','Mrs',-16.2256916408669,'1'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'1','3','Heikkinen, Miss. Laina','female',26,0,0,'STON/O2. 3101282',7.925,'','S','Miss',-5.37788870056497,'0'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'1','1','Futrelle, Mrs. Jacques Heath (Lily May Peel)','female',35,1,0,'113803',53.1,'C123','S','Mrs',-34.4089916408669,'1'</a:t>
            </a:r>
          </a:p>
          <a:p>
            <a:pPr marL="0" indent="0">
              <a:lnSpc>
                <a:spcPct val="128000"/>
              </a:lnSpc>
              <a:spcBef>
                <a:spcPts val="0"/>
              </a:spcBef>
              <a:buNone/>
            </a:pPr>
            <a:r>
              <a:rPr lang="en-US" sz="1800" dirty="0"/>
              <a:t>'0','3','Allen, Mr. William Henry','male',35,0,0,'373450',8.05,'','S','Mr',-5.25288870056497,'0'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429"/>
            <a:ext cx="10515600" cy="459053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and easy to use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are convenient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package makes results intuitive and easy to make sense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in job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9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082" y="22190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zh-CN" dirty="0" smtClean="0"/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866452"/>
              </p:ext>
            </p:extLst>
          </p:nvPr>
        </p:nvGraphicFramePr>
        <p:xfrm>
          <a:off x="1733894" y="1547469"/>
          <a:ext cx="8569975" cy="4637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0600"/>
                <a:gridCol w="1719219"/>
                <a:gridCol w="4970156"/>
              </a:tblGrid>
              <a:tr h="295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Duration(hours)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6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Mar,11-Mar,27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Around 40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Learned and installed Python, including libraries like pandas, skitlearn, matplotlib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 28-April 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Around 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Learned the basics of algorithms like Logistic Regression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April 4-April 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Around 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cleaning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April 8 – April 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Around 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Implemented Logistic Regression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April 8 – April 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Around 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Implemented SVM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April 14 – April 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Around 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Implemented Neural network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April 15 – April 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Around 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Implemented Random Forest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April 20 - April 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Around 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Tried to implement K-means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11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April 23 – April 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Around 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Finished implementation of Logistic Regression and Random Forest.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11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April 25 – May 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Around 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Tried to figure out the problem of Neural network and optimize it.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May 2 – May 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Around 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Visualized the result and discussion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May 4 – May 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Around 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Wrote final project paper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4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algorithms: Logistic Regression, Neural Network, SVM</a:t>
            </a:r>
          </a:p>
          <a:p>
            <a:pPr marL="0" indent="0" algn="ctr">
              <a:buNone/>
            </a:pPr>
            <a:r>
              <a:rPr lang="en-US" dirty="0" smtClean="0"/>
              <a:t>Random Forest(best performance)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 work</a:t>
            </a:r>
            <a:endParaRPr lang="en-US" dirty="0"/>
          </a:p>
          <a:p>
            <a:r>
              <a:rPr lang="en-US" altLang="zh-CN" dirty="0"/>
              <a:t>B</a:t>
            </a:r>
            <a:r>
              <a:rPr lang="en-US" altLang="zh-CN" dirty="0" smtClean="0"/>
              <a:t>etter data preparation </a:t>
            </a:r>
          </a:p>
          <a:p>
            <a:r>
              <a:rPr lang="en-US" dirty="0" smtClean="0"/>
              <a:t>Optimize existing algorithm</a:t>
            </a:r>
          </a:p>
          <a:p>
            <a:r>
              <a:rPr lang="en-US" dirty="0" smtClean="0"/>
              <a:t>Try new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014" y="2656635"/>
            <a:ext cx="10515600" cy="1325563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zh-CN" alt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007"/>
            <a:ext cx="10515600" cy="486595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to be learned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are most likely to survive the tragedy.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perform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to create several prediction models to predict people who will survive the tragedy.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unsupervised learning?</a:t>
            </a:r>
          </a:p>
        </p:txBody>
      </p:sp>
    </p:spTree>
    <p:extLst>
      <p:ext uri="{BB962C8B-B14F-4D97-AF65-F5344CB8AC3E}">
        <p14:creationId xmlns:p14="http://schemas.microsoft.com/office/powerpoint/2010/main" val="3019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latin typeface="Arial Rounded MT Bold" panose="020F0704030504030204" pitchFamily="34" charset="0"/>
              </a:rPr>
              <a:t>Collection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dirty="0" smtClean="0"/>
              <a:t>e </a:t>
            </a:r>
            <a:r>
              <a:rPr lang="en-US" dirty="0"/>
              <a:t>learned about this project from </a:t>
            </a:r>
            <a:r>
              <a:rPr lang="en-US" dirty="0">
                <a:hlinkClick r:id="rId2"/>
              </a:rPr>
              <a:t>kaggle.com</a:t>
            </a:r>
            <a:r>
              <a:rPr lang="en-US" dirty="0"/>
              <a:t>, </a:t>
            </a:r>
            <a:r>
              <a:rPr lang="en-US" dirty="0" smtClean="0"/>
              <a:t>so we </a:t>
            </a:r>
            <a:r>
              <a:rPr lang="en-US" dirty="0"/>
              <a:t>downloaded </a:t>
            </a:r>
            <a:r>
              <a:rPr lang="en-US" dirty="0" smtClean="0"/>
              <a:t>the dataset </a:t>
            </a:r>
            <a:r>
              <a:rPr lang="en-US" dirty="0"/>
              <a:t>from the </a:t>
            </a:r>
            <a:r>
              <a:rPr lang="en-US" dirty="0" smtClean="0"/>
              <a:t>competition </a:t>
            </a:r>
            <a:r>
              <a:rPr lang="en-US" dirty="0"/>
              <a:t>host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we also collected some extra information about passengers from </a:t>
            </a:r>
            <a:r>
              <a:rPr lang="en-US" dirty="0" smtClean="0">
                <a:hlinkClick r:id="rId3"/>
              </a:rPr>
              <a:t>encyclopedia-</a:t>
            </a:r>
            <a:r>
              <a:rPr lang="en-US" dirty="0" err="1" smtClean="0">
                <a:hlinkClick r:id="rId3"/>
              </a:rPr>
              <a:t>titanica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latin typeface="Arial Rounded MT Bold" panose="020F0704030504030204" pitchFamily="34" charset="0"/>
              </a:rPr>
              <a:t>Preparation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819928"/>
              </p:ext>
            </p:extLst>
          </p:nvPr>
        </p:nvGraphicFramePr>
        <p:xfrm>
          <a:off x="1432192" y="1690688"/>
          <a:ext cx="8714342" cy="417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4692"/>
                <a:gridCol w="975148"/>
                <a:gridCol w="834436"/>
                <a:gridCol w="5840066"/>
              </a:tblGrid>
              <a:tr h="379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Type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9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Pclass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0,1,2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passenger’s class on the boat.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9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String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Passenger’s 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9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Integer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0-100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Passenger’s 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9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Passenger’s sex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9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Sibsp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0-10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How many siblings of the passenger are one the boat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9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Parch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0-10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How many children or parents of the passenger are one the boat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9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Ticket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Passenger’s ticket number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9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Fare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0-400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How many does the passenger spend on cabin and class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9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Cabin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Passenger’s room number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9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Embarked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Character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Q,S,C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Where the Passenger embarked.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5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latin typeface="Arial Rounded MT Bold" panose="020F0704030504030204" pitchFamily="34" charset="0"/>
              </a:rPr>
              <a:t>Preparation: Data Cleaning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attribute 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attribute Fare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attribute Cabin	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attribute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Embarked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format of attribute Ticket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latin typeface="Arial Rounded MT Bold" panose="020F0704030504030204" pitchFamily="34" charset="0"/>
              </a:rPr>
              <a:t>Input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library Pandas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load the data from the csv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1515</Words>
  <Application>Microsoft Office PowerPoint</Application>
  <PresentationFormat>Widescreen</PresentationFormat>
  <Paragraphs>546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宋体</vt:lpstr>
      <vt:lpstr>Arial</vt:lpstr>
      <vt:lpstr>Arial Rounded MT Bold</vt:lpstr>
      <vt:lpstr>Calibri</vt:lpstr>
      <vt:lpstr>Calibri Light</vt:lpstr>
      <vt:lpstr>Cambria Math</vt:lpstr>
      <vt:lpstr>Comic Sans MS</vt:lpstr>
      <vt:lpstr>Times New Roman</vt:lpstr>
      <vt:lpstr>Wingdings</vt:lpstr>
      <vt:lpstr>Office Theme</vt:lpstr>
      <vt:lpstr>PowerPoint Presentation</vt:lpstr>
      <vt:lpstr>Introduction</vt:lpstr>
      <vt:lpstr>Motivation</vt:lpstr>
      <vt:lpstr>Why Python?</vt:lpstr>
      <vt:lpstr>Concept Learning </vt:lpstr>
      <vt:lpstr>Data Acquisition Collection</vt:lpstr>
      <vt:lpstr>Data Acquisition Preparation</vt:lpstr>
      <vt:lpstr>Data Acquisition Preparation: Data Cleaning</vt:lpstr>
      <vt:lpstr>Data Acquisition Input</vt:lpstr>
      <vt:lpstr>Data Acquisition Processing</vt:lpstr>
      <vt:lpstr>Data Acquisition Output and interpretation </vt:lpstr>
      <vt:lpstr>Data Acquisition Storage</vt:lpstr>
      <vt:lpstr>Evaluation</vt:lpstr>
      <vt:lpstr>PowerPoint Presentation</vt:lpstr>
      <vt:lpstr>PowerPoint Presentation</vt:lpstr>
      <vt:lpstr>Learning Algorithms </vt:lpstr>
      <vt:lpstr>Support Vector Machine </vt:lpstr>
      <vt:lpstr>Support Vector Machine  RBF Kernel</vt:lpstr>
      <vt:lpstr>SVM  RBF Kernel: Training Data</vt:lpstr>
      <vt:lpstr>SVM RBF Kernel: Test Data</vt:lpstr>
      <vt:lpstr>Support Vector Machine RBF Kernel </vt:lpstr>
      <vt:lpstr>Support Vector Machine Linear Kernel </vt:lpstr>
      <vt:lpstr>PowerPoint Presentation</vt:lpstr>
      <vt:lpstr>Random Forests  Features Selection: C(Pclass) + C(Sex) + Age + SibSp + Parch + Fare + C(Embarked) </vt:lpstr>
      <vt:lpstr>Random Forests</vt:lpstr>
      <vt:lpstr>PowerPoint Presentation</vt:lpstr>
      <vt:lpstr>Random Forests </vt:lpstr>
      <vt:lpstr>Logistic Regression  Features Selection: C(Pclass) + C(Sex) + Age + SibSp + Parch + Fare + C(Embarked) </vt:lpstr>
      <vt:lpstr>Logistic Regression </vt:lpstr>
      <vt:lpstr>PowerPoint Presentation</vt:lpstr>
      <vt:lpstr>Logistic Regression</vt:lpstr>
      <vt:lpstr>Neural Network  Features Selection: C(Pclass) + C(Sex) + Age + SibSp + Parch + C(Embarked)  </vt:lpstr>
      <vt:lpstr>Neural Network </vt:lpstr>
      <vt:lpstr>PowerPoint Presentation</vt:lpstr>
      <vt:lpstr>Neural Network</vt:lpstr>
      <vt:lpstr>PowerPoint Presentation</vt:lpstr>
      <vt:lpstr>Overall</vt:lpstr>
      <vt:lpstr>Literature Review</vt:lpstr>
      <vt:lpstr>.ARFF File</vt:lpstr>
      <vt:lpstr>Work Log</vt:lpstr>
      <vt:lpstr>Conclusion and Future work</vt:lpstr>
      <vt:lpstr>Thank you 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RMS Titanic</dc:title>
  <dc:creator>Kelvin.R.K</dc:creator>
  <cp:lastModifiedBy>Kelvin.R.K</cp:lastModifiedBy>
  <cp:revision>44</cp:revision>
  <dcterms:created xsi:type="dcterms:W3CDTF">2014-03-05T03:30:42Z</dcterms:created>
  <dcterms:modified xsi:type="dcterms:W3CDTF">2014-05-14T19:42:45Z</dcterms:modified>
</cp:coreProperties>
</file>