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75" r:id="rId4"/>
    <p:sldId id="290" r:id="rId5"/>
    <p:sldId id="276" r:id="rId6"/>
    <p:sldId id="282" r:id="rId7"/>
    <p:sldId id="291" r:id="rId8"/>
    <p:sldId id="292" r:id="rId9"/>
    <p:sldId id="278" r:id="rId10"/>
    <p:sldId id="293" r:id="rId11"/>
    <p:sldId id="280"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12/09/2023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12/09/2023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12/09/2023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12/09/2023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12/09/2023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12/09/2023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12/09/2023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12/09/2023</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Training YOLO (wk6)</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(wk7)</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862322"/>
          </a:xfrm>
          <a:prstGeom prst="rect">
            <a:avLst/>
          </a:prstGeom>
          <a:noFill/>
        </p:spPr>
        <p:txBody>
          <a:bodyPr wrap="square" rtlCol="0">
            <a:spAutoFit/>
          </a:bodyPr>
          <a:lstStyle/>
          <a:p>
            <a:endParaRPr lang="en-US" dirty="0"/>
          </a:p>
          <a:p>
            <a:r>
              <a:rPr lang="en-US" dirty="0"/>
              <a:t>Task 3: Estimating object poses (Week 7)</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M3 evaluation: live demo marking in Week 8</a:t>
            </a:r>
          </a:p>
          <a:p>
            <a:endParaRPr lang="en-US" dirty="0"/>
          </a:p>
          <a:p>
            <a:r>
              <a:rPr lang="en-US" dirty="0"/>
              <a:t>Will talk more about these next week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1003554"/>
            <a:ext cx="10692328" cy="5078313"/>
          </a:xfrm>
          <a:prstGeom prst="rect">
            <a:avLst/>
          </a:prstGeom>
          <a:noFill/>
        </p:spPr>
        <p:txBody>
          <a:bodyPr wrap="square" rtlCol="0">
            <a:spAutoFit/>
          </a:bodyPr>
          <a:lstStyle/>
          <a:p>
            <a:endParaRPr lang="en-US" dirty="0"/>
          </a:p>
          <a:p>
            <a:r>
              <a:rPr lang="en-US" dirty="0"/>
              <a:t>Please check GitHub for the marking procedure. M2 is marked as a group assignment.</a:t>
            </a:r>
          </a:p>
          <a:p>
            <a:r>
              <a:rPr lang="en-US" dirty="0"/>
              <a:t>You have a total of </a:t>
            </a:r>
            <a:r>
              <a:rPr lang="en-US" b="1" dirty="0"/>
              <a:t>15 minutes </a:t>
            </a:r>
            <a:r>
              <a:rPr lang="en-US" dirty="0"/>
              <a:t>for setup, demonstration and submission.</a:t>
            </a:r>
          </a:p>
          <a:p>
            <a:endParaRPr lang="en-US" dirty="0"/>
          </a:p>
          <a:p>
            <a:r>
              <a:rPr lang="en-US" dirty="0"/>
              <a:t>There are two marking arenas running M2 marking in parallel. The groups will be marked in random order in one of the two marking arenas. </a:t>
            </a:r>
          </a:p>
          <a:p>
            <a:r>
              <a:rPr lang="en-US" dirty="0"/>
              <a:t>Don’t come to the marking arena unless it’s your group’s turn.</a:t>
            </a:r>
          </a:p>
          <a:p>
            <a:endParaRPr lang="en-US" dirty="0"/>
          </a:p>
          <a:p>
            <a:r>
              <a:rPr lang="en-US" dirty="0"/>
              <a:t>You can perform as many runs as you like as long as you can finish within the time limit. Each run has a max of 3 allowed collisions. </a:t>
            </a:r>
          </a:p>
          <a:p>
            <a:r>
              <a:rPr lang="en-US" dirty="0"/>
              <a:t>Remember to rename the maps so the later runs don’t overwrite your earlier runs.</a:t>
            </a:r>
          </a:p>
          <a:p>
            <a:endParaRPr lang="en-US" dirty="0"/>
          </a:p>
          <a:p>
            <a:endParaRPr lang="en-US" dirty="0"/>
          </a:p>
          <a:p>
            <a:r>
              <a:rPr lang="en-US" dirty="0"/>
              <a:t>We’ll mark all the generated SLAM maps you submit and take the best result for your M2 mark:</a:t>
            </a:r>
          </a:p>
          <a:p>
            <a:endParaRPr lang="en-US" dirty="0"/>
          </a:p>
          <a:p>
            <a:r>
              <a:rPr lang="en-US" dirty="0" err="1"/>
              <a:t>slam_score</a:t>
            </a:r>
            <a:r>
              <a:rPr lang="en-US" dirty="0"/>
              <a:t> = ((0.12 - </a:t>
            </a:r>
            <a:r>
              <a:rPr lang="en-US" dirty="0" err="1"/>
              <a:t>Aligned_RMSE</a:t>
            </a:r>
            <a:r>
              <a:rPr lang="en-US" dirty="0"/>
              <a:t>)/(0.12 - 0.02)) x 80					(0 ≤ </a:t>
            </a:r>
            <a:r>
              <a:rPr lang="en-US" dirty="0" err="1"/>
              <a:t>slam_score</a:t>
            </a:r>
            <a:r>
              <a:rPr lang="en-US" dirty="0"/>
              <a:t> ≤ 80)</a:t>
            </a:r>
          </a:p>
          <a:p>
            <a:endParaRPr lang="en-US" dirty="0"/>
          </a:p>
          <a:p>
            <a:r>
              <a:rPr lang="en-US" dirty="0"/>
              <a:t>Total M2 mark = </a:t>
            </a:r>
            <a:r>
              <a:rPr lang="en-US" dirty="0" err="1"/>
              <a:t>slam_score</a:t>
            </a:r>
            <a:r>
              <a:rPr lang="en-US" dirty="0"/>
              <a:t> + (</a:t>
            </a:r>
            <a:r>
              <a:rPr lang="en-US" dirty="0" err="1"/>
              <a:t>NumberOfFoundMarkers</a:t>
            </a:r>
            <a:r>
              <a:rPr lang="en-US" dirty="0"/>
              <a:t> x 2) - (</a:t>
            </a:r>
            <a:r>
              <a:rPr lang="en-US" dirty="0" err="1"/>
              <a:t>NumberOfCollidedMarkers</a:t>
            </a:r>
            <a:r>
              <a:rPr lang="en-US" dirty="0"/>
              <a:t> x 5)</a:t>
            </a:r>
          </a:p>
        </p:txBody>
      </p:sp>
    </p:spTree>
    <p:extLst>
      <p:ext uri="{BB962C8B-B14F-4D97-AF65-F5344CB8AC3E}">
        <p14:creationId xmlns:p14="http://schemas.microsoft.com/office/powerpoint/2010/main" val="86457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graphicFrame>
        <p:nvGraphicFramePr>
          <p:cNvPr id="2" name="Table 2">
            <a:extLst>
              <a:ext uri="{FF2B5EF4-FFF2-40B4-BE49-F238E27FC236}">
                <a16:creationId xmlns:a16="http://schemas.microsoft.com/office/drawing/2014/main" id="{DE5D0D78-91C9-4078-BC90-BF33685D897B}"/>
              </a:ext>
            </a:extLst>
          </p:cNvPr>
          <p:cNvGraphicFramePr>
            <a:graphicFrameLocks noGrp="1"/>
          </p:cNvGraphicFramePr>
          <p:nvPr/>
        </p:nvGraphicFramePr>
        <p:xfrm>
          <a:off x="1787579" y="1344567"/>
          <a:ext cx="8552912" cy="4414520"/>
        </p:xfrm>
        <a:graphic>
          <a:graphicData uri="http://schemas.openxmlformats.org/drawingml/2006/table">
            <a:tbl>
              <a:tblPr firstRow="1" bandRow="1">
                <a:tableStyleId>{D7AC3CCA-C797-4891-BE02-D94E43425B78}</a:tableStyleId>
              </a:tblPr>
              <a:tblGrid>
                <a:gridCol w="1074819">
                  <a:extLst>
                    <a:ext uri="{9D8B030D-6E8A-4147-A177-3AD203B41FA5}">
                      <a16:colId xmlns:a16="http://schemas.microsoft.com/office/drawing/2014/main" val="3501780355"/>
                    </a:ext>
                  </a:extLst>
                </a:gridCol>
                <a:gridCol w="3575327">
                  <a:extLst>
                    <a:ext uri="{9D8B030D-6E8A-4147-A177-3AD203B41FA5}">
                      <a16:colId xmlns:a16="http://schemas.microsoft.com/office/drawing/2014/main" val="2450100747"/>
                    </a:ext>
                  </a:extLst>
                </a:gridCol>
                <a:gridCol w="3902766">
                  <a:extLst>
                    <a:ext uri="{9D8B030D-6E8A-4147-A177-3AD203B41FA5}">
                      <a16:colId xmlns:a16="http://schemas.microsoft.com/office/drawing/2014/main" val="2151637294"/>
                    </a:ext>
                  </a:extLst>
                </a:gridCol>
              </a:tblGrid>
              <a:tr h="370840">
                <a:tc>
                  <a:txBody>
                    <a:bodyPr/>
                    <a:lstStyle/>
                    <a:p>
                      <a:pPr algn="ctr"/>
                      <a:r>
                        <a:rPr lang="en-AU" sz="1600" b="1" dirty="0">
                          <a:effectLst/>
                        </a:rPr>
                        <a:t>Week</a:t>
                      </a:r>
                      <a:endParaRPr lang="en-AU" sz="1600" dirty="0">
                        <a:effectLst/>
                      </a:endParaRPr>
                    </a:p>
                  </a:txBody>
                  <a:tcPr/>
                </a:tc>
                <a:tc>
                  <a:txBody>
                    <a:bodyPr/>
                    <a:lstStyle/>
                    <a:p>
                      <a:pPr algn="ctr"/>
                      <a:r>
                        <a:rPr lang="en-AU" sz="1600" b="1" dirty="0">
                          <a:effectLst/>
                        </a:rPr>
                        <a:t>Objectives</a:t>
                      </a:r>
                      <a:endParaRPr lang="en-AU" sz="1600" dirty="0">
                        <a:effectLst/>
                      </a:endParaRPr>
                    </a:p>
                  </a:txBody>
                  <a:tcPr/>
                </a:tc>
                <a:tc>
                  <a:txBody>
                    <a:bodyPr/>
                    <a:lstStyle/>
                    <a:p>
                      <a:pPr algn="ctr"/>
                      <a:r>
                        <a:rPr lang="en-AU" sz="1600" b="1">
                          <a:effectLst/>
                        </a:rPr>
                        <a:t>Milestones</a:t>
                      </a:r>
                      <a:endParaRPr lang="en-AU" sz="1600">
                        <a:effectLst/>
                      </a:endParaRPr>
                    </a:p>
                  </a:txBody>
                  <a:tcPr/>
                </a:tc>
                <a:extLst>
                  <a:ext uri="{0D108BD9-81ED-4DB2-BD59-A6C34878D82A}">
                    <a16:rowId xmlns:a16="http://schemas.microsoft.com/office/drawing/2014/main" val="75969597"/>
                  </a:ext>
                </a:extLst>
              </a:tr>
              <a:tr h="370840">
                <a:tc>
                  <a:txBody>
                    <a:bodyPr/>
                    <a:lstStyle/>
                    <a:p>
                      <a:pPr algn="l"/>
                      <a:r>
                        <a:rPr lang="en-AU" sz="1600" dirty="0">
                          <a:effectLst/>
                        </a:rPr>
                        <a:t>2: M1-1</a:t>
                      </a:r>
                    </a:p>
                  </a:txBody>
                  <a:tcPr/>
                </a:tc>
                <a:tc>
                  <a:txBody>
                    <a:bodyPr/>
                    <a:lstStyle/>
                    <a:p>
                      <a:pPr algn="l"/>
                      <a:r>
                        <a:rPr lang="en-AU" sz="1600" dirty="0">
                          <a:effectLst/>
                        </a:rPr>
                        <a:t>Introduction and setup</a:t>
                      </a:r>
                    </a:p>
                  </a:txBody>
                  <a:tcPr/>
                </a:tc>
                <a:tc>
                  <a:txBody>
                    <a:bodyPr/>
                    <a:lstStyle/>
                    <a:p>
                      <a:pPr algn="l"/>
                      <a:endParaRPr lang="en-AU" sz="1600" dirty="0">
                        <a:effectLst/>
                      </a:endParaRPr>
                    </a:p>
                  </a:txBody>
                  <a:tcPr/>
                </a:tc>
                <a:extLst>
                  <a:ext uri="{0D108BD9-81ED-4DB2-BD59-A6C34878D82A}">
                    <a16:rowId xmlns:a16="http://schemas.microsoft.com/office/drawing/2014/main" val="2817849962"/>
                  </a:ext>
                </a:extLst>
              </a:tr>
              <a:tr h="370840">
                <a:tc>
                  <a:txBody>
                    <a:bodyPr/>
                    <a:lstStyle/>
                    <a:p>
                      <a:pPr algn="l"/>
                      <a:r>
                        <a:rPr lang="en-AU" sz="1600" dirty="0">
                          <a:effectLst/>
                        </a:rPr>
                        <a:t>3: M2-1</a:t>
                      </a:r>
                    </a:p>
                  </a:txBody>
                  <a:tcPr/>
                </a:tc>
                <a:tc>
                  <a:txBody>
                    <a:bodyPr/>
                    <a:lstStyle/>
                    <a:p>
                      <a:pPr algn="l"/>
                      <a:r>
                        <a:rPr lang="en-AU" sz="1600" dirty="0">
                          <a:effectLst/>
                        </a:rPr>
                        <a:t>Calibration, ARUCO markers</a:t>
                      </a:r>
                    </a:p>
                  </a:txBody>
                  <a:tcPr/>
                </a:tc>
                <a:tc>
                  <a:txBody>
                    <a:bodyPr/>
                    <a:lstStyle/>
                    <a:p>
                      <a:pPr algn="l"/>
                      <a:r>
                        <a:rPr lang="en-US" sz="1600" dirty="0">
                          <a:effectLst/>
                        </a:rPr>
                        <a:t>M1 due</a:t>
                      </a:r>
                      <a:endParaRPr lang="en-AU" sz="1600" dirty="0">
                        <a:effectLst/>
                      </a:endParaRPr>
                    </a:p>
                  </a:txBody>
                  <a:tcPr/>
                </a:tc>
                <a:extLst>
                  <a:ext uri="{0D108BD9-81ED-4DB2-BD59-A6C34878D82A}">
                    <a16:rowId xmlns:a16="http://schemas.microsoft.com/office/drawing/2014/main" val="553733502"/>
                  </a:ext>
                </a:extLst>
              </a:tr>
              <a:tr h="370840">
                <a:tc>
                  <a:txBody>
                    <a:bodyPr/>
                    <a:lstStyle/>
                    <a:p>
                      <a:pPr algn="l"/>
                      <a:r>
                        <a:rPr lang="en-AU" sz="1600" dirty="0">
                          <a:effectLst/>
                        </a:rPr>
                        <a:t>4: M2-2</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518703914"/>
                  </a:ext>
                </a:extLst>
              </a:tr>
              <a:tr h="370840">
                <a:tc>
                  <a:txBody>
                    <a:bodyPr/>
                    <a:lstStyle/>
                    <a:p>
                      <a:pPr algn="l"/>
                      <a:r>
                        <a:rPr lang="en-AU" sz="1600" dirty="0">
                          <a:effectLst/>
                        </a:rPr>
                        <a:t>5: M2-3</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1925405519"/>
                  </a:ext>
                </a:extLst>
              </a:tr>
              <a:tr h="370840">
                <a:tc>
                  <a:txBody>
                    <a:bodyPr/>
                    <a:lstStyle/>
                    <a:p>
                      <a:pPr algn="l"/>
                      <a:r>
                        <a:rPr lang="en-AU" sz="1600" dirty="0">
                          <a:effectLst/>
                        </a:rPr>
                        <a:t>6: M3-1</a:t>
                      </a:r>
                    </a:p>
                  </a:txBody>
                  <a:tcPr/>
                </a:tc>
                <a:tc>
                  <a:txBody>
                    <a:bodyPr/>
                    <a:lstStyle/>
                    <a:p>
                      <a:pPr algn="l"/>
                      <a:r>
                        <a:rPr lang="en-AU" sz="1600" dirty="0">
                          <a:effectLst/>
                        </a:rPr>
                        <a:t>Object recognition &amp; localisation</a:t>
                      </a:r>
                    </a:p>
                  </a:txBody>
                  <a:tcPr/>
                </a:tc>
                <a:tc>
                  <a:txBody>
                    <a:bodyPr/>
                    <a:lstStyle/>
                    <a:p>
                      <a:pPr algn="l"/>
                      <a:r>
                        <a:rPr lang="en-US" sz="1600" dirty="0">
                          <a:effectLst/>
                        </a:rPr>
                        <a:t>M2 due</a:t>
                      </a:r>
                      <a:endParaRPr lang="en-AU" sz="1600" dirty="0">
                        <a:effectLst/>
                      </a:endParaRPr>
                    </a:p>
                  </a:txBody>
                  <a:tcPr/>
                </a:tc>
                <a:extLst>
                  <a:ext uri="{0D108BD9-81ED-4DB2-BD59-A6C34878D82A}">
                    <a16:rowId xmlns:a16="http://schemas.microsoft.com/office/drawing/2014/main" val="151537044"/>
                  </a:ext>
                </a:extLst>
              </a:tr>
              <a:tr h="370840">
                <a:tc>
                  <a:txBody>
                    <a:bodyPr/>
                    <a:lstStyle/>
                    <a:p>
                      <a:pPr algn="l"/>
                      <a:r>
                        <a:rPr lang="en-AU" sz="1600" dirty="0">
                          <a:effectLst/>
                        </a:rPr>
                        <a:t>7: M3-2</a:t>
                      </a:r>
                    </a:p>
                  </a:txBody>
                  <a:tcPr/>
                </a:tc>
                <a:tc>
                  <a:txBody>
                    <a:bodyPr/>
                    <a:lstStyle/>
                    <a:p>
                      <a:pPr algn="l"/>
                      <a:r>
                        <a:rPr lang="en-AU" sz="1600" dirty="0">
                          <a:effectLst/>
                        </a:rPr>
                        <a:t>Object recognition &amp; localisation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1556415861"/>
                  </a:ext>
                </a:extLst>
              </a:tr>
              <a:tr h="370840">
                <a:tc>
                  <a:txBody>
                    <a:bodyPr/>
                    <a:lstStyle/>
                    <a:p>
                      <a:pPr algn="l"/>
                      <a:r>
                        <a:rPr lang="en-AU" sz="1600" dirty="0">
                          <a:effectLst/>
                        </a:rPr>
                        <a:t>8: M4-1</a:t>
                      </a:r>
                    </a:p>
                  </a:txBody>
                  <a:tcPr/>
                </a:tc>
                <a:tc>
                  <a:txBody>
                    <a:bodyPr/>
                    <a:lstStyle/>
                    <a:p>
                      <a:pPr algn="l"/>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M3 due</a:t>
                      </a:r>
                      <a:endParaRPr lang="en-AU" sz="1600" dirty="0">
                        <a:effectLst/>
                      </a:endParaRPr>
                    </a:p>
                  </a:txBody>
                  <a:tcPr/>
                </a:tc>
                <a:extLst>
                  <a:ext uri="{0D108BD9-81ED-4DB2-BD59-A6C34878D82A}">
                    <a16:rowId xmlns:a16="http://schemas.microsoft.com/office/drawing/2014/main" val="208932148"/>
                  </a:ext>
                </a:extLst>
              </a:tr>
              <a:tr h="370840">
                <a:tc>
                  <a:txBody>
                    <a:bodyPr/>
                    <a:lstStyle/>
                    <a:p>
                      <a:pPr algn="l"/>
                      <a:r>
                        <a:rPr lang="en-AU" sz="1600" dirty="0">
                          <a:effectLst/>
                        </a:rPr>
                        <a:t>9: M4-2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3587372260"/>
                  </a:ext>
                </a:extLst>
              </a:tr>
              <a:tr h="370840">
                <a:tc>
                  <a:txBody>
                    <a:bodyPr/>
                    <a:lstStyle/>
                    <a:p>
                      <a:pPr algn="l"/>
                      <a:r>
                        <a:rPr lang="en-AU" sz="1600" dirty="0">
                          <a:effectLst/>
                        </a:rPr>
                        <a:t>10: M5-1</a:t>
                      </a:r>
                    </a:p>
                  </a:txBody>
                  <a:tcPr/>
                </a:tc>
                <a:tc>
                  <a:txBody>
                    <a:bodyPr/>
                    <a:lstStyle/>
                    <a:p>
                      <a:pPr algn="l"/>
                      <a:r>
                        <a:rPr lang="en-AU" sz="1600">
                          <a:effectLst/>
                        </a:rPr>
                        <a:t>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M4 due</a:t>
                      </a:r>
                      <a:endParaRPr lang="en-AU" sz="1600" dirty="0">
                        <a:effectLst/>
                      </a:endParaRPr>
                    </a:p>
                  </a:txBody>
                  <a:tcPr/>
                </a:tc>
                <a:extLst>
                  <a:ext uri="{0D108BD9-81ED-4DB2-BD59-A6C34878D82A}">
                    <a16:rowId xmlns:a16="http://schemas.microsoft.com/office/drawing/2014/main" val="1378605540"/>
                  </a:ext>
                </a:extLst>
              </a:tr>
              <a:tr h="370840">
                <a:tc>
                  <a:txBody>
                    <a:bodyPr/>
                    <a:lstStyle/>
                    <a:p>
                      <a:pPr algn="l"/>
                      <a:r>
                        <a:rPr lang="en-AU" sz="1600" dirty="0">
                          <a:effectLst/>
                        </a:rPr>
                        <a:t>11: Final</a:t>
                      </a:r>
                    </a:p>
                  </a:txBody>
                  <a:tcPr/>
                </a:tc>
                <a:tc>
                  <a:txBody>
                    <a:bodyPr/>
                    <a:lstStyle/>
                    <a:p>
                      <a:pPr algn="l"/>
                      <a:r>
                        <a:rPr lang="en-AU" sz="1600">
                          <a:effectLst/>
                        </a:rPr>
                        <a:t>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M5 due</a:t>
                      </a:r>
                      <a:endParaRPr lang="en-AU" sz="1600" dirty="0">
                        <a:effectLst/>
                      </a:endParaRPr>
                    </a:p>
                  </a:txBody>
                  <a:tcPr/>
                </a:tc>
                <a:extLst>
                  <a:ext uri="{0D108BD9-81ED-4DB2-BD59-A6C34878D82A}">
                    <a16:rowId xmlns:a16="http://schemas.microsoft.com/office/drawing/2014/main" val="1910154651"/>
                  </a:ext>
                </a:extLst>
              </a:tr>
              <a:tr h="185420">
                <a:tc>
                  <a:txBody>
                    <a:bodyPr/>
                    <a:lstStyle/>
                    <a:p>
                      <a:pPr algn="l"/>
                      <a:r>
                        <a:rPr lang="en-AU" sz="1600" dirty="0">
                          <a:effectLst/>
                        </a:rPr>
                        <a:t>12: Final</a:t>
                      </a:r>
                    </a:p>
                  </a:txBody>
                  <a:tcPr/>
                </a:tc>
                <a:tc>
                  <a:txBody>
                    <a:bodyPr/>
                    <a:lstStyle/>
                    <a:p>
                      <a:pPr algn="l"/>
                      <a:r>
                        <a:rPr lang="en-AU" sz="1600" dirty="0">
                          <a:effectLst/>
                        </a:rPr>
                        <a:t>Final demo &amp; competition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Final demo</a:t>
                      </a:r>
                      <a:endParaRPr lang="en-AU" sz="1600" dirty="0">
                        <a:effectLst/>
                      </a:endParaRPr>
                    </a:p>
                  </a:txBody>
                  <a:tcPr/>
                </a:tc>
                <a:extLst>
                  <a:ext uri="{0D108BD9-81ED-4DB2-BD59-A6C34878D82A}">
                    <a16:rowId xmlns:a16="http://schemas.microsoft.com/office/drawing/2014/main" val="3622796723"/>
                  </a:ext>
                </a:extLst>
              </a:tr>
            </a:tbl>
          </a:graphicData>
        </a:graphic>
      </p:graphicFrame>
      <p:sp>
        <p:nvSpPr>
          <p:cNvPr id="7" name="TextBox 6">
            <a:extLst>
              <a:ext uri="{FF2B5EF4-FFF2-40B4-BE49-F238E27FC236}">
                <a16:creationId xmlns:a16="http://schemas.microsoft.com/office/drawing/2014/main" id="{07D73589-860F-3F26-05AE-20E2E317EA64}"/>
              </a:ext>
            </a:extLst>
          </p:cNvPr>
          <p:cNvSpPr txBox="1"/>
          <p:nvPr/>
        </p:nvSpPr>
        <p:spPr>
          <a:xfrm>
            <a:off x="1462393" y="3185586"/>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299678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5632311"/>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lime          orange              lemon         tomato        garlic             potato               capsicum         pumpkin</a:t>
            </a:r>
          </a:p>
          <a:p>
            <a:endParaRPr lang="en-US" dirty="0"/>
          </a:p>
        </p:txBody>
      </p:sp>
      <p:pic>
        <p:nvPicPr>
          <p:cNvPr id="3" name="Picture 2" descr="A tomato and garlic next to a tomato&#10;&#10;Description automatically generated">
            <a:extLst>
              <a:ext uri="{FF2B5EF4-FFF2-40B4-BE49-F238E27FC236}">
                <a16:creationId xmlns:a16="http://schemas.microsoft.com/office/drawing/2014/main" id="{9845045B-DA42-94EC-C0B3-7A423980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79" y="3024568"/>
            <a:ext cx="11713821" cy="2642267"/>
          </a:xfrm>
          <a:prstGeom prst="rect">
            <a:avLst/>
          </a:prstGeom>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r>
              <a:rPr lang="en-US" dirty="0"/>
              <a:t>Task 2: Training a YOLO model for object detection and segmentation (Week 6)</a:t>
            </a:r>
          </a:p>
          <a:p>
            <a:endParaRPr lang="en-US" dirty="0"/>
          </a:p>
          <a:p>
            <a:r>
              <a:rPr lang="en-US" dirty="0"/>
              <a:t>Task 3: Estimating object poses (Week 7)</a:t>
            </a:r>
          </a:p>
          <a:p>
            <a:endParaRPr lang="en-US" dirty="0"/>
          </a:p>
          <a:p>
            <a:r>
              <a:rPr lang="en-US" dirty="0"/>
              <a:t>Live demo marking of M3 in Week 8: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pose estimation part (Week 7), but you’ll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collecting data (wk6)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wk7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Training YOLO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6)</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923</TotalTime>
  <Words>1098</Words>
  <Application>Microsoft Office PowerPoint</Application>
  <PresentationFormat>Widescreen</PresentationFormat>
  <Paragraphs>171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Leimin Tian</cp:lastModifiedBy>
  <cp:revision>396</cp:revision>
  <dcterms:created xsi:type="dcterms:W3CDTF">2020-08-07T03:38:28Z</dcterms:created>
  <dcterms:modified xsi:type="dcterms:W3CDTF">2023-09-12T02:16:37Z</dcterms:modified>
</cp:coreProperties>
</file>