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1" r:id="rId2"/>
    <p:sldId id="257" r:id="rId3"/>
    <p:sldId id="295" r:id="rId4"/>
    <p:sldId id="296" r:id="rId5"/>
    <p:sldId id="297" r:id="rId6"/>
    <p:sldId id="280" r:id="rId7"/>
    <p:sldId id="281" r:id="rId8"/>
    <p:sldId id="282" r:id="rId9"/>
    <p:sldId id="283" r:id="rId10"/>
    <p:sldId id="284" r:id="rId11"/>
    <p:sldId id="288" r:id="rId12"/>
    <p:sldId id="290" r:id="rId13"/>
    <p:sldId id="298" r:id="rId14"/>
    <p:sldId id="300" r:id="rId15"/>
    <p:sldId id="292"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1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A57BF-453C-4C2F-B486-4751CBBF0453}" type="datetimeFigureOut">
              <a:rPr lang="en-AU" smtClean="0"/>
              <a:t>1/09/2023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C00A-75F8-4D94-BA09-C0FE89EB172B}" type="slidenum">
              <a:rPr lang="en-AU" smtClean="0"/>
              <a:t>‹#›</a:t>
            </a:fld>
            <a:endParaRPr lang="en-AU"/>
          </a:p>
        </p:txBody>
      </p:sp>
    </p:spTree>
    <p:extLst>
      <p:ext uri="{BB962C8B-B14F-4D97-AF65-F5344CB8AC3E}">
        <p14:creationId xmlns:p14="http://schemas.microsoft.com/office/powerpoint/2010/main" val="365425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11</a:t>
            </a:fld>
            <a:endParaRPr lang="en-AU"/>
          </a:p>
        </p:txBody>
      </p:sp>
    </p:spTree>
    <p:extLst>
      <p:ext uri="{BB962C8B-B14F-4D97-AF65-F5344CB8AC3E}">
        <p14:creationId xmlns:p14="http://schemas.microsoft.com/office/powerpoint/2010/main" val="28466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12</a:t>
            </a:fld>
            <a:endParaRPr lang="en-AU"/>
          </a:p>
        </p:txBody>
      </p:sp>
    </p:spTree>
    <p:extLst>
      <p:ext uri="{BB962C8B-B14F-4D97-AF65-F5344CB8AC3E}">
        <p14:creationId xmlns:p14="http://schemas.microsoft.com/office/powerpoint/2010/main" val="373921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13</a:t>
            </a:fld>
            <a:endParaRPr lang="en-AU"/>
          </a:p>
        </p:txBody>
      </p:sp>
    </p:spTree>
    <p:extLst>
      <p:ext uri="{BB962C8B-B14F-4D97-AF65-F5344CB8AC3E}">
        <p14:creationId xmlns:p14="http://schemas.microsoft.com/office/powerpoint/2010/main" val="96011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14</a:t>
            </a:fld>
            <a:endParaRPr lang="en-AU"/>
          </a:p>
        </p:txBody>
      </p:sp>
    </p:spTree>
    <p:extLst>
      <p:ext uri="{BB962C8B-B14F-4D97-AF65-F5344CB8AC3E}">
        <p14:creationId xmlns:p14="http://schemas.microsoft.com/office/powerpoint/2010/main" val="224438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15</a:t>
            </a:fld>
            <a:endParaRPr lang="en-AU"/>
          </a:p>
        </p:txBody>
      </p:sp>
    </p:spTree>
    <p:extLst>
      <p:ext uri="{BB962C8B-B14F-4D97-AF65-F5344CB8AC3E}">
        <p14:creationId xmlns:p14="http://schemas.microsoft.com/office/powerpoint/2010/main" val="403442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16</a:t>
            </a:fld>
            <a:endParaRPr lang="en-AU"/>
          </a:p>
        </p:txBody>
      </p:sp>
    </p:spTree>
    <p:extLst>
      <p:ext uri="{BB962C8B-B14F-4D97-AF65-F5344CB8AC3E}">
        <p14:creationId xmlns:p14="http://schemas.microsoft.com/office/powerpoint/2010/main" val="1188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1/09/2023</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1/09/2023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1/09/2023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1/09/2023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1/09/2023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1/09/2023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1/09/2023</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3-2: Object Location Estimation</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picture containing dark&#10;&#10;Description automatically generated">
            <a:extLst>
              <a:ext uri="{FF2B5EF4-FFF2-40B4-BE49-F238E27FC236}">
                <a16:creationId xmlns:a16="http://schemas.microsoft.com/office/drawing/2014/main" id="{3559B7DD-67E7-4D56-97A3-67926A471188}"/>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8570318" y="3672094"/>
            <a:ext cx="726676" cy="1423566"/>
          </a:xfrm>
          <a:prstGeom prst="rect">
            <a:avLst/>
          </a:prstGeom>
        </p:spPr>
      </p:pic>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99ADB7-7463-4519-9D5E-D0F532FC88A9}"/>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923330"/>
          </a:xfrm>
          <a:prstGeom prst="rect">
            <a:avLst/>
          </a:prstGeom>
          <a:noFill/>
        </p:spPr>
        <p:txBody>
          <a:bodyPr wrap="square" rtlCol="0">
            <a:spAutoFit/>
          </a:bodyPr>
          <a:lstStyle/>
          <a:p>
            <a:r>
              <a:rPr lang="en-US" dirty="0"/>
              <a:t>This will ONLY work if:</a:t>
            </a:r>
          </a:p>
          <a:p>
            <a:r>
              <a:rPr lang="en-US" dirty="0"/>
              <a:t>	We know the height of the object we are looking at</a:t>
            </a:r>
          </a:p>
          <a:p>
            <a:r>
              <a:rPr lang="en-US" dirty="0"/>
              <a:t>	The object’s height does not change</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ight Brace 34">
            <a:extLst>
              <a:ext uri="{FF2B5EF4-FFF2-40B4-BE49-F238E27FC236}">
                <a16:creationId xmlns:a16="http://schemas.microsoft.com/office/drawing/2014/main" id="{4F8E2397-507A-4803-A7A5-45E87E2B517F}"/>
              </a:ext>
            </a:extLst>
          </p:cNvPr>
          <p:cNvSpPr/>
          <p:nvPr/>
        </p:nvSpPr>
        <p:spPr>
          <a:xfrm>
            <a:off x="4253207" y="294081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2" name="Right Brace 51">
            <a:extLst>
              <a:ext uri="{FF2B5EF4-FFF2-40B4-BE49-F238E27FC236}">
                <a16:creationId xmlns:a16="http://schemas.microsoft.com/office/drawing/2014/main" id="{D6C25AA1-DBD0-43E9-A07A-F5927EC9F224}"/>
              </a:ext>
            </a:extLst>
          </p:cNvPr>
          <p:cNvSpPr/>
          <p:nvPr/>
        </p:nvSpPr>
        <p:spPr>
          <a:xfrm>
            <a:off x="5601805" y="216105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5AA79B1-5942-4BA2-BB1D-B15002081761}"/>
                  </a:ext>
                </a:extLst>
              </p:cNvPr>
              <p:cNvSpPr txBox="1"/>
              <p:nvPr/>
            </p:nvSpPr>
            <p:spPr>
              <a:xfrm>
                <a:off x="5895043" y="288825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3" name="TextBox 52">
                <a:extLst>
                  <a:ext uri="{FF2B5EF4-FFF2-40B4-BE49-F238E27FC236}">
                    <a16:creationId xmlns:a16="http://schemas.microsoft.com/office/drawing/2014/main" id="{65AA79B1-5942-4BA2-BB1D-B15002081761}"/>
                  </a:ext>
                </a:extLst>
              </p:cNvPr>
              <p:cNvSpPr txBox="1">
                <a:spLocks noRot="1" noChangeAspect="1" noMove="1" noResize="1" noEditPoints="1" noAdjustHandles="1" noChangeArrowheads="1" noChangeShapeType="1" noTextEdit="1"/>
              </p:cNvSpPr>
              <p:nvPr/>
            </p:nvSpPr>
            <p:spPr>
              <a:xfrm>
                <a:off x="5895043" y="2888254"/>
                <a:ext cx="293238" cy="276999"/>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000675E-9AA5-4212-BC43-5042EE72F102}"/>
                  </a:ext>
                </a:extLst>
              </p:cNvPr>
              <p:cNvSpPr txBox="1"/>
              <p:nvPr/>
            </p:nvSpPr>
            <p:spPr>
              <a:xfrm>
                <a:off x="4484494" y="36826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4" name="TextBox 53">
                <a:extLst>
                  <a:ext uri="{FF2B5EF4-FFF2-40B4-BE49-F238E27FC236}">
                    <a16:creationId xmlns:a16="http://schemas.microsoft.com/office/drawing/2014/main" id="{6000675E-9AA5-4212-BC43-5042EE72F102}"/>
                  </a:ext>
                </a:extLst>
              </p:cNvPr>
              <p:cNvSpPr txBox="1">
                <a:spLocks noRot="1" noChangeAspect="1" noMove="1" noResize="1" noEditPoints="1" noAdjustHandles="1" noChangeArrowheads="1" noChangeShapeType="1" noTextEdit="1"/>
              </p:cNvSpPr>
              <p:nvPr/>
            </p:nvSpPr>
            <p:spPr>
              <a:xfrm>
                <a:off x="4484494" y="3682694"/>
                <a:ext cx="293238" cy="276999"/>
              </a:xfrm>
              <a:prstGeom prst="rect">
                <a:avLst/>
              </a:prstGeom>
              <a:blipFill>
                <a:blip r:embed="rId4"/>
                <a:stretch>
                  <a:fillRect/>
                </a:stretch>
              </a:blipFill>
            </p:spPr>
            <p:txBody>
              <a:bodyPr/>
              <a:lstStyle/>
              <a:p>
                <a:r>
                  <a:rPr lang="en-AU">
                    <a:noFill/>
                  </a:rPr>
                  <a:t> </a:t>
                </a:r>
              </a:p>
            </p:txBody>
          </p:sp>
        </mc:Fallback>
      </mc:AlternateContent>
      <p:pic>
        <p:nvPicPr>
          <p:cNvPr id="56" name="Picture 55" descr="A picture containing dark&#10;&#10;Description automatically generated">
            <a:extLst>
              <a:ext uri="{FF2B5EF4-FFF2-40B4-BE49-F238E27FC236}">
                <a16:creationId xmlns:a16="http://schemas.microsoft.com/office/drawing/2014/main" id="{48B8406B-E2CA-46D1-A5BD-45DB9AA6C6C3}"/>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0769066" y="3209508"/>
            <a:ext cx="452101" cy="885672"/>
          </a:xfrm>
          <a:prstGeom prst="rect">
            <a:avLst/>
          </a:prstGeom>
        </p:spPr>
      </p:pic>
      <p:cxnSp>
        <p:nvCxnSpPr>
          <p:cNvPr id="57" name="Straight Arrow Connector 56">
            <a:extLst>
              <a:ext uri="{FF2B5EF4-FFF2-40B4-BE49-F238E27FC236}">
                <a16:creationId xmlns:a16="http://schemas.microsoft.com/office/drawing/2014/main" id="{5D3C55AE-DC75-43CD-AF85-4C074B5C0994}"/>
              </a:ext>
            </a:extLst>
          </p:cNvPr>
          <p:cNvCxnSpPr>
            <a:cxnSpLocks/>
          </p:cNvCxnSpPr>
          <p:nvPr/>
        </p:nvCxnSpPr>
        <p:spPr>
          <a:xfrm flipH="1">
            <a:off x="9059527"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C19D0E-034F-4899-A1F8-4C9B01844954}"/>
              </a:ext>
            </a:extLst>
          </p:cNvPr>
          <p:cNvCxnSpPr>
            <a:cxnSpLocks/>
          </p:cNvCxnSpPr>
          <p:nvPr/>
        </p:nvCxnSpPr>
        <p:spPr>
          <a:xfrm flipH="1">
            <a:off x="9455673" y="1252145"/>
            <a:ext cx="1621669" cy="1852588"/>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Parallelogram 60">
            <a:extLst>
              <a:ext uri="{FF2B5EF4-FFF2-40B4-BE49-F238E27FC236}">
                <a16:creationId xmlns:a16="http://schemas.microsoft.com/office/drawing/2014/main" id="{97E0AD54-7751-4191-954C-37F614F13E67}"/>
              </a:ext>
            </a:extLst>
          </p:cNvPr>
          <p:cNvSpPr/>
          <p:nvPr/>
        </p:nvSpPr>
        <p:spPr>
          <a:xfrm rot="16200000">
            <a:off x="6569580"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descr="A picture containing dark&#10;&#10;Description automatically generated">
            <a:extLst>
              <a:ext uri="{FF2B5EF4-FFF2-40B4-BE49-F238E27FC236}">
                <a16:creationId xmlns:a16="http://schemas.microsoft.com/office/drawing/2014/main" id="{2B5A3C5F-1F1E-4B09-B050-46726180E40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9761884" y="3521404"/>
            <a:ext cx="535925" cy="1049884"/>
          </a:xfrm>
          <a:prstGeom prst="rect">
            <a:avLst/>
          </a:prstGeom>
        </p:spPr>
      </p:pic>
      <p:cxnSp>
        <p:nvCxnSpPr>
          <p:cNvPr id="64" name="Straight Connector 63">
            <a:extLst>
              <a:ext uri="{FF2B5EF4-FFF2-40B4-BE49-F238E27FC236}">
                <a16:creationId xmlns:a16="http://schemas.microsoft.com/office/drawing/2014/main" id="{54127721-AE91-4C59-8329-3A0970C76137}"/>
              </a:ext>
            </a:extLst>
          </p:cNvPr>
          <p:cNvCxnSpPr>
            <a:cxnSpLocks/>
          </p:cNvCxnSpPr>
          <p:nvPr/>
        </p:nvCxnSpPr>
        <p:spPr>
          <a:xfrm flipH="1">
            <a:off x="6384224"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9C5F25-D100-495C-80A3-3D3A50BFD640}"/>
              </a:ext>
            </a:extLst>
          </p:cNvPr>
          <p:cNvCxnSpPr>
            <a:cxnSpLocks/>
          </p:cNvCxnSpPr>
          <p:nvPr/>
        </p:nvCxnSpPr>
        <p:spPr>
          <a:xfrm flipH="1">
            <a:off x="6384224"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3AFCB5-04A7-44D8-9672-76A5D7C66A80}"/>
              </a:ext>
            </a:extLst>
          </p:cNvPr>
          <p:cNvCxnSpPr>
            <a:cxnSpLocks/>
          </p:cNvCxnSpPr>
          <p:nvPr/>
        </p:nvCxnSpPr>
        <p:spPr>
          <a:xfrm flipH="1" flipV="1">
            <a:off x="6384224"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4C4CB7-936B-4150-91C7-2DDBAF0E708B}"/>
              </a:ext>
            </a:extLst>
          </p:cNvPr>
          <p:cNvCxnSpPr>
            <a:cxnSpLocks/>
          </p:cNvCxnSpPr>
          <p:nvPr/>
        </p:nvCxnSpPr>
        <p:spPr>
          <a:xfrm flipH="1">
            <a:off x="6384224"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3D2B77F-FF1A-4E00-AAE3-B4145C0F4692}"/>
              </a:ext>
            </a:extLst>
          </p:cNvPr>
          <p:cNvSpPr/>
          <p:nvPr/>
        </p:nvSpPr>
        <p:spPr>
          <a:xfrm>
            <a:off x="6342296"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9" name="Straight Arrow Connector 68">
            <a:extLst>
              <a:ext uri="{FF2B5EF4-FFF2-40B4-BE49-F238E27FC236}">
                <a16:creationId xmlns:a16="http://schemas.microsoft.com/office/drawing/2014/main" id="{0C4839DA-28BC-44E9-B469-ABA5F5E49BB8}"/>
              </a:ext>
            </a:extLst>
          </p:cNvPr>
          <p:cNvCxnSpPr>
            <a:cxnSpLocks/>
          </p:cNvCxnSpPr>
          <p:nvPr/>
        </p:nvCxnSpPr>
        <p:spPr>
          <a:xfrm flipH="1">
            <a:off x="6493669"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F2B1C8-6DEE-40E7-9422-9D3327CF63DA}"/>
              </a:ext>
            </a:extLst>
          </p:cNvPr>
          <p:cNvCxnSpPr>
            <a:cxnSpLocks/>
          </p:cNvCxnSpPr>
          <p:nvPr/>
        </p:nvCxnSpPr>
        <p:spPr>
          <a:xfrm flipH="1">
            <a:off x="6493669"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ight Brace 70">
            <a:extLst>
              <a:ext uri="{FF2B5EF4-FFF2-40B4-BE49-F238E27FC236}">
                <a16:creationId xmlns:a16="http://schemas.microsoft.com/office/drawing/2014/main" id="{67EB5E9B-EC16-4179-A25A-7F779CCB8CED}"/>
              </a:ext>
            </a:extLst>
          </p:cNvPr>
          <p:cNvSpPr/>
          <p:nvPr/>
        </p:nvSpPr>
        <p:spPr>
          <a:xfrm>
            <a:off x="10195667" y="3581678"/>
            <a:ext cx="293238" cy="949938"/>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Right Brace 71">
            <a:extLst>
              <a:ext uri="{FF2B5EF4-FFF2-40B4-BE49-F238E27FC236}">
                <a16:creationId xmlns:a16="http://schemas.microsoft.com/office/drawing/2014/main" id="{2C3F568F-CB76-4069-BDE6-E88E5A8D3814}"/>
              </a:ext>
            </a:extLst>
          </p:cNvPr>
          <p:cNvSpPr/>
          <p:nvPr/>
        </p:nvSpPr>
        <p:spPr>
          <a:xfrm>
            <a:off x="11221167" y="3279433"/>
            <a:ext cx="293238" cy="80009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3E7A29B-6903-4B0C-BFC7-B340474B5E3A}"/>
                  </a:ext>
                </a:extLst>
              </p:cNvPr>
              <p:cNvSpPr txBox="1"/>
              <p:nvPr/>
            </p:nvSpPr>
            <p:spPr>
              <a:xfrm>
                <a:off x="11496994" y="35335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3</m:t>
                          </m:r>
                        </m:sub>
                      </m:sSub>
                    </m:oMath>
                  </m:oMathPara>
                </a14:m>
                <a:endParaRPr lang="en-US" sz="1200" dirty="0"/>
              </a:p>
            </p:txBody>
          </p:sp>
        </mc:Choice>
        <mc:Fallback xmlns="">
          <p:sp>
            <p:nvSpPr>
              <p:cNvPr id="73" name="TextBox 72">
                <a:extLst>
                  <a:ext uri="{FF2B5EF4-FFF2-40B4-BE49-F238E27FC236}">
                    <a16:creationId xmlns:a16="http://schemas.microsoft.com/office/drawing/2014/main" id="{73E7A29B-6903-4B0C-BFC7-B340474B5E3A}"/>
                  </a:ext>
                </a:extLst>
              </p:cNvPr>
              <p:cNvSpPr txBox="1">
                <a:spLocks noRot="1" noChangeAspect="1" noMove="1" noResize="1" noEditPoints="1" noAdjustHandles="1" noChangeArrowheads="1" noChangeShapeType="1" noTextEdit="1"/>
              </p:cNvSpPr>
              <p:nvPr/>
            </p:nvSpPr>
            <p:spPr>
              <a:xfrm>
                <a:off x="11496994" y="3533594"/>
                <a:ext cx="293238"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E479F91-9836-4F8E-B1BC-C22C74AB8264}"/>
                  </a:ext>
                </a:extLst>
              </p:cNvPr>
              <p:cNvSpPr txBox="1"/>
              <p:nvPr/>
            </p:nvSpPr>
            <p:spPr>
              <a:xfrm>
                <a:off x="10448229" y="3892088"/>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2</m:t>
                          </m:r>
                        </m:sub>
                      </m:sSub>
                    </m:oMath>
                  </m:oMathPara>
                </a14:m>
                <a:endParaRPr lang="en-US" sz="1200" dirty="0"/>
              </a:p>
            </p:txBody>
          </p:sp>
        </mc:Choice>
        <mc:Fallback xmlns="">
          <p:sp>
            <p:nvSpPr>
              <p:cNvPr id="74" name="TextBox 73">
                <a:extLst>
                  <a:ext uri="{FF2B5EF4-FFF2-40B4-BE49-F238E27FC236}">
                    <a16:creationId xmlns:a16="http://schemas.microsoft.com/office/drawing/2014/main" id="{6E479F91-9836-4F8E-B1BC-C22C74AB8264}"/>
                  </a:ext>
                </a:extLst>
              </p:cNvPr>
              <p:cNvSpPr txBox="1">
                <a:spLocks noRot="1" noChangeAspect="1" noMove="1" noResize="1" noEditPoints="1" noAdjustHandles="1" noChangeArrowheads="1" noChangeShapeType="1" noTextEdit="1"/>
              </p:cNvSpPr>
              <p:nvPr/>
            </p:nvSpPr>
            <p:spPr>
              <a:xfrm>
                <a:off x="10448229" y="3892088"/>
                <a:ext cx="293238" cy="276999"/>
              </a:xfrm>
              <a:prstGeom prst="rect">
                <a:avLst/>
              </a:prstGeom>
              <a:blipFill>
                <a:blip r:embed="rId6"/>
                <a:stretch>
                  <a:fillRect/>
                </a:stretch>
              </a:blipFill>
            </p:spPr>
            <p:txBody>
              <a:bodyPr/>
              <a:lstStyle/>
              <a:p>
                <a:r>
                  <a:rPr lang="en-GB">
                    <a:noFill/>
                  </a:rPr>
                  <a:t> </a:t>
                </a:r>
              </a:p>
            </p:txBody>
          </p:sp>
        </mc:Fallback>
      </mc:AlternateContent>
      <p:sp>
        <p:nvSpPr>
          <p:cNvPr id="76" name="Right Brace 75">
            <a:extLst>
              <a:ext uri="{FF2B5EF4-FFF2-40B4-BE49-F238E27FC236}">
                <a16:creationId xmlns:a16="http://schemas.microsoft.com/office/drawing/2014/main" id="{E05D3B30-07E5-463F-8325-52A5BDE05D2A}"/>
              </a:ext>
            </a:extLst>
          </p:cNvPr>
          <p:cNvSpPr/>
          <p:nvPr/>
        </p:nvSpPr>
        <p:spPr>
          <a:xfrm>
            <a:off x="9119400" y="3746500"/>
            <a:ext cx="293238" cy="1293234"/>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314E1E9-5FCB-43BB-A47C-11A2A429380B}"/>
                  </a:ext>
                </a:extLst>
              </p:cNvPr>
              <p:cNvSpPr txBox="1"/>
              <p:nvPr/>
            </p:nvSpPr>
            <p:spPr>
              <a:xfrm>
                <a:off x="9386088" y="4254617"/>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oMath>
                  </m:oMathPara>
                </a14:m>
                <a:endParaRPr lang="en-US" sz="1200" dirty="0"/>
              </a:p>
            </p:txBody>
          </p:sp>
        </mc:Choice>
        <mc:Fallback xmlns="">
          <p:sp>
            <p:nvSpPr>
              <p:cNvPr id="77" name="TextBox 76">
                <a:extLst>
                  <a:ext uri="{FF2B5EF4-FFF2-40B4-BE49-F238E27FC236}">
                    <a16:creationId xmlns:a16="http://schemas.microsoft.com/office/drawing/2014/main" id="{4314E1E9-5FCB-43BB-A47C-11A2A429380B}"/>
                  </a:ext>
                </a:extLst>
              </p:cNvPr>
              <p:cNvSpPr txBox="1">
                <a:spLocks noRot="1" noChangeAspect="1" noMove="1" noResize="1" noEditPoints="1" noAdjustHandles="1" noChangeArrowheads="1" noChangeShapeType="1" noTextEdit="1"/>
              </p:cNvSpPr>
              <p:nvPr/>
            </p:nvSpPr>
            <p:spPr>
              <a:xfrm>
                <a:off x="9386088" y="4254617"/>
                <a:ext cx="293238" cy="276999"/>
              </a:xfrm>
              <a:prstGeom prst="rect">
                <a:avLst/>
              </a:prstGeom>
              <a:blipFill>
                <a:blip r:embed="rId7"/>
                <a:stretch>
                  <a:fillRect/>
                </a:stretch>
              </a:blipFill>
            </p:spPr>
            <p:txBody>
              <a:bodyPr/>
              <a:lstStyle/>
              <a:p>
                <a:r>
                  <a:rPr lang="en-AU">
                    <a:noFill/>
                  </a:rPr>
                  <a:t> </a:t>
                </a:r>
              </a:p>
            </p:txBody>
          </p:sp>
        </mc:Fallback>
      </mc:AlternateContent>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pic>
        <p:nvPicPr>
          <p:cNvPr id="63" name="Picture 62" descr="A picture containing dark&#10;&#10;Description automatically generated">
            <a:extLst>
              <a:ext uri="{FF2B5EF4-FFF2-40B4-BE49-F238E27FC236}">
                <a16:creationId xmlns:a16="http://schemas.microsoft.com/office/drawing/2014/main" id="{AC8F0DE2-2C32-435A-B094-8A51177E01B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7510763" y="5119870"/>
            <a:ext cx="366150" cy="717293"/>
          </a:xfrm>
          <a:prstGeom prst="rect">
            <a:avLst/>
          </a:prstGeom>
        </p:spPr>
      </p:pic>
    </p:spTree>
    <p:extLst>
      <p:ext uri="{BB962C8B-B14F-4D97-AF65-F5344CB8AC3E}">
        <p14:creationId xmlns:p14="http://schemas.microsoft.com/office/powerpoint/2010/main" val="321156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FE7FAE36-0D50-411A-B187-A412BD90EA1B}"/>
              </a:ext>
            </a:extLst>
          </p:cNvPr>
          <p:cNvGrpSpPr/>
          <p:nvPr/>
        </p:nvGrpSpPr>
        <p:grpSpPr>
          <a:xfrm>
            <a:off x="570335" y="971675"/>
            <a:ext cx="6415262" cy="3305275"/>
            <a:chOff x="475085" y="1324257"/>
            <a:chExt cx="6415262" cy="3305275"/>
          </a:xfrm>
        </p:grpSpPr>
        <p:grpSp>
          <p:nvGrpSpPr>
            <p:cNvPr id="41" name="Group 40">
              <a:extLst>
                <a:ext uri="{FF2B5EF4-FFF2-40B4-BE49-F238E27FC236}">
                  <a16:creationId xmlns:a16="http://schemas.microsoft.com/office/drawing/2014/main" id="{CB968320-2798-4980-AD14-E6D7FFBAB731}"/>
                </a:ext>
              </a:extLst>
            </p:cNvPr>
            <p:cNvGrpSpPr/>
            <p:nvPr/>
          </p:nvGrpSpPr>
          <p:grpSpPr>
            <a:xfrm>
              <a:off x="1336058" y="1324258"/>
              <a:ext cx="4454305" cy="2342867"/>
              <a:chOff x="941561" y="1457608"/>
              <a:chExt cx="4454305" cy="2342867"/>
            </a:xfrm>
          </p:grpSpPr>
          <p:grpSp>
            <p:nvGrpSpPr>
              <p:cNvPr id="39" name="Group 38">
                <a:extLst>
                  <a:ext uri="{FF2B5EF4-FFF2-40B4-BE49-F238E27FC236}">
                    <a16:creationId xmlns:a16="http://schemas.microsoft.com/office/drawing/2014/main" id="{BF76790B-10D0-4B7D-9F1A-EF693E321EE7}"/>
                  </a:ext>
                </a:extLst>
              </p:cNvPr>
              <p:cNvGrpSpPr/>
              <p:nvPr/>
            </p:nvGrpSpPr>
            <p:grpSpPr>
              <a:xfrm>
                <a:off x="941561" y="1457608"/>
                <a:ext cx="4454305" cy="2342867"/>
                <a:chOff x="1176950" y="1457608"/>
                <a:chExt cx="3376943" cy="1874269"/>
              </a:xfrm>
            </p:grpSpPr>
            <p:grpSp>
              <p:nvGrpSpPr>
                <p:cNvPr id="27" name="Group 26">
                  <a:extLst>
                    <a:ext uri="{FF2B5EF4-FFF2-40B4-BE49-F238E27FC236}">
                      <a16:creationId xmlns:a16="http://schemas.microsoft.com/office/drawing/2014/main" id="{A6DC195D-CFEF-4E69-AA71-ECD46C1F24B1}"/>
                    </a:ext>
                  </a:extLst>
                </p:cNvPr>
                <p:cNvGrpSpPr/>
                <p:nvPr/>
              </p:nvGrpSpPr>
              <p:grpSpPr>
                <a:xfrm>
                  <a:off x="1176950" y="2028491"/>
                  <a:ext cx="3376943" cy="1303386"/>
                  <a:chOff x="896293" y="1440016"/>
                  <a:chExt cx="3376943" cy="1303386"/>
                </a:xfrm>
              </p:grpSpPr>
              <p:cxnSp>
                <p:nvCxnSpPr>
                  <p:cNvPr id="6" name="Straight Connector 5">
                    <a:extLst>
                      <a:ext uri="{FF2B5EF4-FFF2-40B4-BE49-F238E27FC236}">
                        <a16:creationId xmlns:a16="http://schemas.microsoft.com/office/drawing/2014/main" id="{F348B6C2-522F-4B0D-A05B-A82942EA36D1}"/>
                      </a:ext>
                    </a:extLst>
                  </p:cNvPr>
                  <p:cNvCxnSpPr>
                    <a:cxnSpLocks/>
                  </p:cNvCxnSpPr>
                  <p:nvPr/>
                </p:nvCxnSpPr>
                <p:spPr>
                  <a:xfrm flipV="1">
                    <a:off x="2046084" y="1440016"/>
                    <a:ext cx="0" cy="1303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0108CA-C2D6-4A6D-9645-1522A14D63D7}"/>
                      </a:ext>
                    </a:extLst>
                  </p:cNvPr>
                  <p:cNvCxnSpPr>
                    <a:cxnSpLocks/>
                  </p:cNvCxnSpPr>
                  <p:nvPr/>
                </p:nvCxnSpPr>
                <p:spPr>
                  <a:xfrm>
                    <a:off x="896293" y="2209046"/>
                    <a:ext cx="33769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F0511C64-E662-4746-8BD8-C2B411626196}"/>
                    </a:ext>
                  </a:extLst>
                </p:cNvPr>
                <p:cNvCxnSpPr>
                  <a:cxnSpLocks/>
                </p:cNvCxnSpPr>
                <p:nvPr/>
              </p:nvCxnSpPr>
              <p:spPr>
                <a:xfrm flipV="1">
                  <a:off x="1176950" y="2485508"/>
                  <a:ext cx="3232128" cy="312014"/>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A25639-4E6E-4A0A-845E-B142A5A520E3}"/>
                    </a:ext>
                  </a:extLst>
                </p:cNvPr>
                <p:cNvCxnSpPr>
                  <a:cxnSpLocks/>
                </p:cNvCxnSpPr>
                <p:nvPr/>
              </p:nvCxnSpPr>
              <p:spPr>
                <a:xfrm flipV="1">
                  <a:off x="1176950" y="1457608"/>
                  <a:ext cx="3150606" cy="1339915"/>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40" name="Multiplication Sign 39">
                <a:extLst>
                  <a:ext uri="{FF2B5EF4-FFF2-40B4-BE49-F238E27FC236}">
                    <a16:creationId xmlns:a16="http://schemas.microsoft.com/office/drawing/2014/main" id="{FB923DCB-E01B-48D0-A866-D0D026917A2C}"/>
                  </a:ext>
                </a:extLst>
              </p:cNvPr>
              <p:cNvSpPr/>
              <p:nvPr/>
            </p:nvSpPr>
            <p:spPr>
              <a:xfrm>
                <a:off x="2351246" y="2402343"/>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Multiplication Sign 41">
                <a:extLst>
                  <a:ext uri="{FF2B5EF4-FFF2-40B4-BE49-F238E27FC236}">
                    <a16:creationId xmlns:a16="http://schemas.microsoft.com/office/drawing/2014/main" id="{A949F630-B47C-4576-97A4-B15118ECF299}"/>
                  </a:ext>
                </a:extLst>
              </p:cNvPr>
              <p:cNvSpPr/>
              <p:nvPr/>
            </p:nvSpPr>
            <p:spPr>
              <a:xfrm>
                <a:off x="2353816" y="2873020"/>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5" name="TextBox 44">
              <a:extLst>
                <a:ext uri="{FF2B5EF4-FFF2-40B4-BE49-F238E27FC236}">
                  <a16:creationId xmlns:a16="http://schemas.microsoft.com/office/drawing/2014/main" id="{E0D7BD88-ED40-4460-A081-0A447A8C1891}"/>
                </a:ext>
              </a:extLst>
            </p:cNvPr>
            <p:cNvSpPr txBox="1"/>
            <p:nvPr/>
          </p:nvSpPr>
          <p:spPr>
            <a:xfrm>
              <a:off x="475085" y="2013734"/>
              <a:ext cx="1721946" cy="369332"/>
            </a:xfrm>
            <a:prstGeom prst="rect">
              <a:avLst/>
            </a:prstGeom>
            <a:noFill/>
          </p:spPr>
          <p:txBody>
            <a:bodyPr wrap="none" rtlCol="0">
              <a:spAutoFit/>
            </a:bodyPr>
            <a:lstStyle/>
            <a:p>
              <a:r>
                <a:rPr lang="en-AU" dirty="0"/>
                <a:t>Camera origin</a:t>
              </a:r>
            </a:p>
          </p:txBody>
        </p:sp>
        <p:sp>
          <p:nvSpPr>
            <p:cNvPr id="47" name="TextBox 46">
              <a:extLst>
                <a:ext uri="{FF2B5EF4-FFF2-40B4-BE49-F238E27FC236}">
                  <a16:creationId xmlns:a16="http://schemas.microsoft.com/office/drawing/2014/main" id="{90A99FED-924B-450C-AFE7-8EDE46EAA1E5}"/>
                </a:ext>
              </a:extLst>
            </p:cNvPr>
            <p:cNvSpPr txBox="1"/>
            <p:nvPr/>
          </p:nvSpPr>
          <p:spPr>
            <a:xfrm>
              <a:off x="987354" y="1324257"/>
              <a:ext cx="1505540" cy="369332"/>
            </a:xfrm>
            <a:prstGeom prst="rect">
              <a:avLst/>
            </a:prstGeom>
            <a:noFill/>
          </p:spPr>
          <p:txBody>
            <a:bodyPr wrap="none" rtlCol="0">
              <a:spAutoFit/>
            </a:bodyPr>
            <a:lstStyle/>
            <a:p>
              <a:r>
                <a:rPr lang="en-AU" dirty="0"/>
                <a:t>Image plane</a:t>
              </a:r>
            </a:p>
          </p:txBody>
        </p:sp>
        <p:sp>
          <p:nvSpPr>
            <p:cNvPr id="48" name="TextBox 47">
              <a:extLst>
                <a:ext uri="{FF2B5EF4-FFF2-40B4-BE49-F238E27FC236}">
                  <a16:creationId xmlns:a16="http://schemas.microsoft.com/office/drawing/2014/main" id="{615149F4-0773-4A51-AA9C-C05A6C20FA1A}"/>
                </a:ext>
              </a:extLst>
            </p:cNvPr>
            <p:cNvSpPr txBox="1"/>
            <p:nvPr/>
          </p:nvSpPr>
          <p:spPr>
            <a:xfrm>
              <a:off x="5262117" y="3040591"/>
              <a:ext cx="833883" cy="369332"/>
            </a:xfrm>
            <a:prstGeom prst="rect">
              <a:avLst/>
            </a:prstGeom>
            <a:noFill/>
          </p:spPr>
          <p:txBody>
            <a:bodyPr wrap="none" rtlCol="0">
              <a:spAutoFit/>
            </a:bodyPr>
            <a:lstStyle/>
            <a:p>
              <a:r>
                <a:rPr lang="en-AU" dirty="0"/>
                <a:t>Z-axis</a:t>
              </a:r>
            </a:p>
          </p:txBody>
        </p:sp>
        <p:sp>
          <p:nvSpPr>
            <p:cNvPr id="49" name="TextBox 48">
              <a:extLst>
                <a:ext uri="{FF2B5EF4-FFF2-40B4-BE49-F238E27FC236}">
                  <a16:creationId xmlns:a16="http://schemas.microsoft.com/office/drawing/2014/main" id="{CD708281-9F4B-4ECB-93A7-6F49B4B55860}"/>
                </a:ext>
              </a:extLst>
            </p:cNvPr>
            <p:cNvSpPr txBox="1"/>
            <p:nvPr/>
          </p:nvSpPr>
          <p:spPr>
            <a:xfrm>
              <a:off x="2627058" y="1324258"/>
              <a:ext cx="1877437" cy="369332"/>
            </a:xfrm>
            <a:prstGeom prst="rect">
              <a:avLst/>
            </a:prstGeom>
            <a:noFill/>
          </p:spPr>
          <p:txBody>
            <a:bodyPr wrap="none" rtlCol="0">
              <a:spAutoFit/>
            </a:bodyPr>
            <a:lstStyle/>
            <a:p>
              <a:r>
                <a:rPr lang="en-AU" dirty="0"/>
                <a:t>Observed pixels</a:t>
              </a:r>
            </a:p>
          </p:txBody>
        </p:sp>
        <p:cxnSp>
          <p:nvCxnSpPr>
            <p:cNvPr id="51" name="Straight Arrow Connector 50">
              <a:extLst>
                <a:ext uri="{FF2B5EF4-FFF2-40B4-BE49-F238E27FC236}">
                  <a16:creationId xmlns:a16="http://schemas.microsoft.com/office/drawing/2014/main" id="{EC92EECF-8451-402B-AFC5-B1F8C63C9F9F}"/>
                </a:ext>
              </a:extLst>
            </p:cNvPr>
            <p:cNvCxnSpPr>
              <a:cxnSpLocks/>
              <a:stCxn id="45" idx="2"/>
            </p:cNvCxnSpPr>
            <p:nvPr/>
          </p:nvCxnSpPr>
          <p:spPr>
            <a:xfrm>
              <a:off x="1336058" y="2383066"/>
              <a:ext cx="0" cy="4635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25B978-19BE-456C-9943-43F56DFF3F33}"/>
                </a:ext>
              </a:extLst>
            </p:cNvPr>
            <p:cNvCxnSpPr>
              <a:cxnSpLocks/>
            </p:cNvCxnSpPr>
            <p:nvPr/>
          </p:nvCxnSpPr>
          <p:spPr>
            <a:xfrm flipH="1">
              <a:off x="2959600" y="1693590"/>
              <a:ext cx="430487" cy="575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73706619-EE5F-42A4-8DAD-EBA4F0A139AC}"/>
                </a:ext>
              </a:extLst>
            </p:cNvPr>
            <p:cNvSpPr/>
            <p:nvPr/>
          </p:nvSpPr>
          <p:spPr>
            <a:xfrm rot="5400000">
              <a:off x="2013295" y="2529131"/>
              <a:ext cx="173211" cy="15055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0" name="TextBox 59">
              <a:extLst>
                <a:ext uri="{FF2B5EF4-FFF2-40B4-BE49-F238E27FC236}">
                  <a16:creationId xmlns:a16="http://schemas.microsoft.com/office/drawing/2014/main" id="{52DDBD98-E71E-42BB-8646-4C0D7313511A}"/>
                </a:ext>
              </a:extLst>
            </p:cNvPr>
            <p:cNvSpPr txBox="1"/>
            <p:nvPr/>
          </p:nvSpPr>
          <p:spPr>
            <a:xfrm>
              <a:off x="1456688" y="3343959"/>
              <a:ext cx="1256070" cy="646331"/>
            </a:xfrm>
            <a:prstGeom prst="rect">
              <a:avLst/>
            </a:prstGeom>
            <a:noFill/>
          </p:spPr>
          <p:txBody>
            <a:bodyPr wrap="square" rtlCol="0">
              <a:spAutoFit/>
            </a:bodyPr>
            <a:lstStyle/>
            <a:p>
              <a:pPr algn="ctr"/>
              <a:r>
                <a:rPr lang="en-AU" dirty="0"/>
                <a:t>Focal length</a:t>
              </a:r>
            </a:p>
          </p:txBody>
        </p:sp>
        <p:cxnSp>
          <p:nvCxnSpPr>
            <p:cNvPr id="61" name="Straight Arrow Connector 60">
              <a:extLst>
                <a:ext uri="{FF2B5EF4-FFF2-40B4-BE49-F238E27FC236}">
                  <a16:creationId xmlns:a16="http://schemas.microsoft.com/office/drawing/2014/main" id="{5E9503DF-D8AD-4FE4-87F7-9AECAFB80F2C}"/>
                </a:ext>
              </a:extLst>
            </p:cNvPr>
            <p:cNvCxnSpPr>
              <a:cxnSpLocks/>
            </p:cNvCxnSpPr>
            <p:nvPr/>
          </p:nvCxnSpPr>
          <p:spPr>
            <a:xfrm>
              <a:off x="2054498" y="1726167"/>
              <a:ext cx="691245" cy="36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13E65142-96DF-4894-AF28-A8BFE5A6CBF5}"/>
                </a:ext>
              </a:extLst>
            </p:cNvPr>
            <p:cNvSpPr/>
            <p:nvPr/>
          </p:nvSpPr>
          <p:spPr>
            <a:xfrm rot="5400000">
              <a:off x="3274674" y="2051676"/>
              <a:ext cx="278528" cy="415576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6" name="TextBox 65">
              <a:extLst>
                <a:ext uri="{FF2B5EF4-FFF2-40B4-BE49-F238E27FC236}">
                  <a16:creationId xmlns:a16="http://schemas.microsoft.com/office/drawing/2014/main" id="{E06B84F5-AAD4-479C-934B-235F4B072853}"/>
                </a:ext>
              </a:extLst>
            </p:cNvPr>
            <p:cNvSpPr txBox="1"/>
            <p:nvPr/>
          </p:nvSpPr>
          <p:spPr>
            <a:xfrm>
              <a:off x="2785902" y="4260200"/>
              <a:ext cx="1256070" cy="369332"/>
            </a:xfrm>
            <a:prstGeom prst="rect">
              <a:avLst/>
            </a:prstGeom>
            <a:noFill/>
          </p:spPr>
          <p:txBody>
            <a:bodyPr wrap="square" rtlCol="0">
              <a:spAutoFit/>
            </a:bodyPr>
            <a:lstStyle/>
            <a:p>
              <a:pPr algn="ctr"/>
              <a:r>
                <a:rPr lang="en-AU" dirty="0"/>
                <a:t>Z (depth)</a:t>
              </a:r>
            </a:p>
          </p:txBody>
        </p:sp>
        <p:sp>
          <p:nvSpPr>
            <p:cNvPr id="67" name="Right Brace 66">
              <a:extLst>
                <a:ext uri="{FF2B5EF4-FFF2-40B4-BE49-F238E27FC236}">
                  <a16:creationId xmlns:a16="http://schemas.microsoft.com/office/drawing/2014/main" id="{FBD7AFBB-08D5-4A30-B1CE-DCEE8A35D2B2}"/>
                </a:ext>
              </a:extLst>
            </p:cNvPr>
            <p:cNvSpPr/>
            <p:nvPr/>
          </p:nvSpPr>
          <p:spPr>
            <a:xfrm>
              <a:off x="5705675" y="1426109"/>
              <a:ext cx="134846" cy="1137167"/>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8" name="TextBox 67">
              <a:extLst>
                <a:ext uri="{FF2B5EF4-FFF2-40B4-BE49-F238E27FC236}">
                  <a16:creationId xmlns:a16="http://schemas.microsoft.com/office/drawing/2014/main" id="{4C793095-6C22-4783-8F11-84EAFF931135}"/>
                </a:ext>
              </a:extLst>
            </p:cNvPr>
            <p:cNvSpPr txBox="1"/>
            <p:nvPr/>
          </p:nvSpPr>
          <p:spPr>
            <a:xfrm>
              <a:off x="5802309" y="1692086"/>
              <a:ext cx="1088038" cy="646331"/>
            </a:xfrm>
            <a:prstGeom prst="rect">
              <a:avLst/>
            </a:prstGeom>
            <a:noFill/>
          </p:spPr>
          <p:txBody>
            <a:bodyPr wrap="square" rtlCol="0">
              <a:spAutoFit/>
            </a:bodyPr>
            <a:lstStyle/>
            <a:p>
              <a:r>
                <a:rPr lang="en-AU" dirty="0"/>
                <a:t>Object height</a:t>
              </a:r>
            </a:p>
          </p:txBody>
        </p:sp>
      </p:grpSp>
      <p:grpSp>
        <p:nvGrpSpPr>
          <p:cNvPr id="71" name="Group 70">
            <a:extLst>
              <a:ext uri="{FF2B5EF4-FFF2-40B4-BE49-F238E27FC236}">
                <a16:creationId xmlns:a16="http://schemas.microsoft.com/office/drawing/2014/main" id="{5A6A0E28-19C7-48AD-9470-605D3D6C8E45}"/>
              </a:ext>
            </a:extLst>
          </p:cNvPr>
          <p:cNvGrpSpPr/>
          <p:nvPr/>
        </p:nvGrpSpPr>
        <p:grpSpPr>
          <a:xfrm>
            <a:off x="1415946" y="4377641"/>
            <a:ext cx="3366876" cy="2372004"/>
            <a:chOff x="7719059" y="4445196"/>
            <a:chExt cx="3366876" cy="2372004"/>
          </a:xfrm>
        </p:grpSpPr>
        <p:sp>
          <p:nvSpPr>
            <p:cNvPr id="72" name="TextBox 71">
              <a:extLst>
                <a:ext uri="{FF2B5EF4-FFF2-40B4-BE49-F238E27FC236}">
                  <a16:creationId xmlns:a16="http://schemas.microsoft.com/office/drawing/2014/main" id="{018D2783-F9E4-40E5-A4A5-111B359CFFA0}"/>
                </a:ext>
              </a:extLst>
            </p:cNvPr>
            <p:cNvSpPr txBox="1"/>
            <p:nvPr/>
          </p:nvSpPr>
          <p:spPr>
            <a:xfrm>
              <a:off x="9699090" y="5573141"/>
              <a:ext cx="356242" cy="369332"/>
            </a:xfrm>
            <a:prstGeom prst="rect">
              <a:avLst/>
            </a:prstGeom>
            <a:noFill/>
          </p:spPr>
          <p:txBody>
            <a:bodyPr wrap="square" rtlCol="0">
              <a:spAutoFit/>
            </a:bodyPr>
            <a:lstStyle/>
            <a:p>
              <a:r>
                <a:rPr lang="en-AU" dirty="0"/>
                <a:t>b</a:t>
              </a:r>
            </a:p>
          </p:txBody>
        </p:sp>
        <p:grpSp>
          <p:nvGrpSpPr>
            <p:cNvPr id="73" name="Group 72">
              <a:extLst>
                <a:ext uri="{FF2B5EF4-FFF2-40B4-BE49-F238E27FC236}">
                  <a16:creationId xmlns:a16="http://schemas.microsoft.com/office/drawing/2014/main" id="{1BC94085-76EE-4651-BC14-8E64CF1CB1D0}"/>
                </a:ext>
              </a:extLst>
            </p:cNvPr>
            <p:cNvGrpSpPr/>
            <p:nvPr/>
          </p:nvGrpSpPr>
          <p:grpSpPr>
            <a:xfrm>
              <a:off x="7719059" y="4445196"/>
              <a:ext cx="3366876" cy="2372004"/>
              <a:chOff x="7719059" y="4445196"/>
              <a:chExt cx="3366876" cy="2372004"/>
            </a:xfrm>
          </p:grpSpPr>
          <p:grpSp>
            <p:nvGrpSpPr>
              <p:cNvPr id="74" name="Group 73">
                <a:extLst>
                  <a:ext uri="{FF2B5EF4-FFF2-40B4-BE49-F238E27FC236}">
                    <a16:creationId xmlns:a16="http://schemas.microsoft.com/office/drawing/2014/main" id="{458B70F4-5EFB-4D3D-9F0C-6B2AC3622FE9}"/>
                  </a:ext>
                </a:extLst>
              </p:cNvPr>
              <p:cNvGrpSpPr/>
              <p:nvPr/>
            </p:nvGrpSpPr>
            <p:grpSpPr>
              <a:xfrm>
                <a:off x="7719059" y="4445196"/>
                <a:ext cx="3366876" cy="2093875"/>
                <a:chOff x="7719059" y="4553832"/>
                <a:chExt cx="3366876" cy="2093875"/>
              </a:xfrm>
            </p:grpSpPr>
            <p:grpSp>
              <p:nvGrpSpPr>
                <p:cNvPr id="76" name="Group 75">
                  <a:extLst>
                    <a:ext uri="{FF2B5EF4-FFF2-40B4-BE49-F238E27FC236}">
                      <a16:creationId xmlns:a16="http://schemas.microsoft.com/office/drawing/2014/main" id="{E6127B45-C9BF-4AD5-BCAB-3D4646D0F916}"/>
                    </a:ext>
                  </a:extLst>
                </p:cNvPr>
                <p:cNvGrpSpPr/>
                <p:nvPr/>
              </p:nvGrpSpPr>
              <p:grpSpPr>
                <a:xfrm>
                  <a:off x="7719059" y="4932886"/>
                  <a:ext cx="3070125" cy="1714821"/>
                  <a:chOff x="7696199" y="4894786"/>
                  <a:chExt cx="3070125" cy="1714821"/>
                </a:xfrm>
              </p:grpSpPr>
              <p:sp>
                <p:nvSpPr>
                  <p:cNvPr id="79" name="Isosceles Triangle 78">
                    <a:extLst>
                      <a:ext uri="{FF2B5EF4-FFF2-40B4-BE49-F238E27FC236}">
                        <a16:creationId xmlns:a16="http://schemas.microsoft.com/office/drawing/2014/main" id="{87DC22F7-96B8-41D3-A699-64188824609A}"/>
                      </a:ext>
                    </a:extLst>
                  </p:cNvPr>
                  <p:cNvSpPr/>
                  <p:nvPr/>
                </p:nvSpPr>
                <p:spPr>
                  <a:xfrm rot="16200000">
                    <a:off x="8442345" y="4397354"/>
                    <a:ext cx="1373047" cy="2865337"/>
                  </a:xfrm>
                  <a:prstGeom prst="triangl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Isosceles Triangle 79">
                    <a:extLst>
                      <a:ext uri="{FF2B5EF4-FFF2-40B4-BE49-F238E27FC236}">
                        <a16:creationId xmlns:a16="http://schemas.microsoft.com/office/drawing/2014/main" id="{D057624A-7BE8-4310-921D-8094E1D55C91}"/>
                      </a:ext>
                    </a:extLst>
                  </p:cNvPr>
                  <p:cNvSpPr/>
                  <p:nvPr/>
                </p:nvSpPr>
                <p:spPr>
                  <a:xfrm rot="16200000">
                    <a:off x="8157545" y="4949064"/>
                    <a:ext cx="848961" cy="1771650"/>
                  </a:xfrm>
                  <a:prstGeom prst="triangl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Right Brace 80">
                    <a:extLst>
                      <a:ext uri="{FF2B5EF4-FFF2-40B4-BE49-F238E27FC236}">
                        <a16:creationId xmlns:a16="http://schemas.microsoft.com/office/drawing/2014/main" id="{20AF96F6-8837-45E6-9EBB-321561FD5C8D}"/>
                      </a:ext>
                    </a:extLst>
                  </p:cNvPr>
                  <p:cNvSpPr/>
                  <p:nvPr/>
                </p:nvSpPr>
                <p:spPr>
                  <a:xfrm>
                    <a:off x="9563100" y="5410408"/>
                    <a:ext cx="142875" cy="84044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2" name="Right Brace 81">
                    <a:extLst>
                      <a:ext uri="{FF2B5EF4-FFF2-40B4-BE49-F238E27FC236}">
                        <a16:creationId xmlns:a16="http://schemas.microsoft.com/office/drawing/2014/main" id="{AEE368AF-FC5C-414B-9300-B9203CF8FE64}"/>
                      </a:ext>
                    </a:extLst>
                  </p:cNvPr>
                  <p:cNvSpPr/>
                  <p:nvPr/>
                </p:nvSpPr>
                <p:spPr>
                  <a:xfrm>
                    <a:off x="10623449" y="5153899"/>
                    <a:ext cx="142875" cy="1362648"/>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83" name="Right Brace 82">
                    <a:extLst>
                      <a:ext uri="{FF2B5EF4-FFF2-40B4-BE49-F238E27FC236}">
                        <a16:creationId xmlns:a16="http://schemas.microsoft.com/office/drawing/2014/main" id="{71257CC4-7772-4736-B179-3D95706B44AF}"/>
                      </a:ext>
                    </a:extLst>
                  </p:cNvPr>
                  <p:cNvSpPr/>
                  <p:nvPr/>
                </p:nvSpPr>
                <p:spPr>
                  <a:xfrm rot="5400000">
                    <a:off x="8489052" y="5630808"/>
                    <a:ext cx="185946" cy="177165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4" name="Right Brace 83">
                    <a:extLst>
                      <a:ext uri="{FF2B5EF4-FFF2-40B4-BE49-F238E27FC236}">
                        <a16:creationId xmlns:a16="http://schemas.microsoft.com/office/drawing/2014/main" id="{2B1806DC-30FF-4A31-BC8A-4825360C57CD}"/>
                      </a:ext>
                    </a:extLst>
                  </p:cNvPr>
                  <p:cNvSpPr/>
                  <p:nvPr/>
                </p:nvSpPr>
                <p:spPr>
                  <a:xfrm rot="16200000">
                    <a:off x="9035897" y="3555091"/>
                    <a:ext cx="185946" cy="2865336"/>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77" name="TextBox 76">
                  <a:extLst>
                    <a:ext uri="{FF2B5EF4-FFF2-40B4-BE49-F238E27FC236}">
                      <a16:creationId xmlns:a16="http://schemas.microsoft.com/office/drawing/2014/main" id="{42D6EB83-06AD-4DBE-9C91-B986B5195D49}"/>
                    </a:ext>
                  </a:extLst>
                </p:cNvPr>
                <p:cNvSpPr txBox="1"/>
                <p:nvPr/>
              </p:nvSpPr>
              <p:spPr>
                <a:xfrm>
                  <a:off x="8973607" y="4553832"/>
                  <a:ext cx="356242" cy="369332"/>
                </a:xfrm>
                <a:prstGeom prst="rect">
                  <a:avLst/>
                </a:prstGeom>
                <a:noFill/>
              </p:spPr>
              <p:txBody>
                <a:bodyPr wrap="square" rtlCol="0">
                  <a:spAutoFit/>
                </a:bodyPr>
                <a:lstStyle/>
                <a:p>
                  <a:r>
                    <a:rPr lang="en-AU" dirty="0"/>
                    <a:t>A</a:t>
                  </a:r>
                </a:p>
              </p:txBody>
            </p:sp>
            <p:sp>
              <p:nvSpPr>
                <p:cNvPr id="78" name="TextBox 77">
                  <a:extLst>
                    <a:ext uri="{FF2B5EF4-FFF2-40B4-BE49-F238E27FC236}">
                      <a16:creationId xmlns:a16="http://schemas.microsoft.com/office/drawing/2014/main" id="{F7C3E57C-4438-43A2-9E5A-A54321B7293E}"/>
                    </a:ext>
                  </a:extLst>
                </p:cNvPr>
                <p:cNvSpPr txBox="1"/>
                <p:nvPr/>
              </p:nvSpPr>
              <p:spPr>
                <a:xfrm>
                  <a:off x="10729693" y="5683457"/>
                  <a:ext cx="356242" cy="369332"/>
                </a:xfrm>
                <a:prstGeom prst="rect">
                  <a:avLst/>
                </a:prstGeom>
                <a:noFill/>
              </p:spPr>
              <p:txBody>
                <a:bodyPr wrap="square" rtlCol="0">
                  <a:spAutoFit/>
                </a:bodyPr>
                <a:lstStyle/>
                <a:p>
                  <a:r>
                    <a:rPr lang="en-AU" dirty="0"/>
                    <a:t>B</a:t>
                  </a:r>
                </a:p>
              </p:txBody>
            </p:sp>
          </p:grpSp>
          <p:sp>
            <p:nvSpPr>
              <p:cNvPr id="75" name="TextBox 74">
                <a:extLst>
                  <a:ext uri="{FF2B5EF4-FFF2-40B4-BE49-F238E27FC236}">
                    <a16:creationId xmlns:a16="http://schemas.microsoft.com/office/drawing/2014/main" id="{8327DF0C-6E40-4A55-91A1-C1DC1DCFF41D}"/>
                  </a:ext>
                </a:extLst>
              </p:cNvPr>
              <p:cNvSpPr txBox="1"/>
              <p:nvPr/>
            </p:nvSpPr>
            <p:spPr>
              <a:xfrm>
                <a:off x="8447811" y="6447868"/>
                <a:ext cx="356242" cy="369332"/>
              </a:xfrm>
              <a:prstGeom prst="rect">
                <a:avLst/>
              </a:prstGeom>
              <a:noFill/>
            </p:spPr>
            <p:txBody>
              <a:bodyPr wrap="square" rtlCol="0">
                <a:spAutoFit/>
              </a:bodyPr>
              <a:lstStyle/>
              <a:p>
                <a:r>
                  <a:rPr lang="en-AU" dirty="0"/>
                  <a:t>a</a:t>
                </a:r>
              </a:p>
            </p:txBody>
          </p:sp>
        </p:grpSp>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D94CAD8E-4E64-4B45-942F-75629EF0EE3B}"/>
                  </a:ext>
                </a:extLst>
              </p:cNvPr>
              <p:cNvSpPr txBox="1"/>
              <p:nvPr/>
            </p:nvSpPr>
            <p:spPr>
              <a:xfrm>
                <a:off x="4547983" y="5371959"/>
                <a:ext cx="1643267"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𝑎</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𝐴</m:t>
                          </m:r>
                        </m:num>
                        <m:den>
                          <m:r>
                            <a:rPr lang="en-AU" b="0" i="1" smtClean="0">
                              <a:latin typeface="Cambria Math" panose="02040503050406030204" pitchFamily="18" charset="0"/>
                            </a:rPr>
                            <m:t>𝐵</m:t>
                          </m:r>
                        </m:den>
                      </m:f>
                    </m:oMath>
                  </m:oMathPara>
                </a14:m>
                <a:endParaRPr lang="en-AU" dirty="0"/>
              </a:p>
            </p:txBody>
          </p:sp>
        </mc:Choice>
        <mc:Fallback xmlns="">
          <p:sp>
            <p:nvSpPr>
              <p:cNvPr id="85" name="TextBox 84">
                <a:extLst>
                  <a:ext uri="{FF2B5EF4-FFF2-40B4-BE49-F238E27FC236}">
                    <a16:creationId xmlns:a16="http://schemas.microsoft.com/office/drawing/2014/main" id="{D94CAD8E-4E64-4B45-942F-75629EF0EE3B}"/>
                  </a:ext>
                </a:extLst>
              </p:cNvPr>
              <p:cNvSpPr txBox="1">
                <a:spLocks noRot="1" noChangeAspect="1" noMove="1" noResize="1" noEditPoints="1" noAdjustHandles="1" noChangeArrowheads="1" noChangeShapeType="1" noTextEdit="1"/>
              </p:cNvSpPr>
              <p:nvPr/>
            </p:nvSpPr>
            <p:spPr>
              <a:xfrm>
                <a:off x="4547983" y="5371959"/>
                <a:ext cx="1643267" cy="636585"/>
              </a:xfrm>
              <a:prstGeom prst="rect">
                <a:avLst/>
              </a:prstGeom>
              <a:blipFill>
                <a:blip r:embed="rId4"/>
                <a:stretch>
                  <a:fillRect/>
                </a:stretch>
              </a:blipFill>
            </p:spPr>
            <p:txBody>
              <a:bodyPr/>
              <a:lstStyle/>
              <a:p>
                <a:r>
                  <a:rPr lang="en-AU">
                    <a:noFill/>
                  </a:rPr>
                  <a:t> </a:t>
                </a:r>
              </a:p>
            </p:txBody>
          </p:sp>
        </mc:Fallback>
      </mc:AlternateContent>
      <p:grpSp>
        <p:nvGrpSpPr>
          <p:cNvPr id="109" name="Group 108">
            <a:extLst>
              <a:ext uri="{FF2B5EF4-FFF2-40B4-BE49-F238E27FC236}">
                <a16:creationId xmlns:a16="http://schemas.microsoft.com/office/drawing/2014/main" id="{7E19B788-AB01-410D-947D-BF2542952E16}"/>
              </a:ext>
            </a:extLst>
          </p:cNvPr>
          <p:cNvGrpSpPr/>
          <p:nvPr/>
        </p:nvGrpSpPr>
        <p:grpSpPr>
          <a:xfrm>
            <a:off x="6999120" y="1358913"/>
            <a:ext cx="4845584" cy="4822340"/>
            <a:chOff x="7225451" y="833815"/>
            <a:chExt cx="4845584" cy="4822340"/>
          </a:xfrm>
        </p:grpSpPr>
        <p:grpSp>
          <p:nvGrpSpPr>
            <p:cNvPr id="90" name="Group 89">
              <a:extLst>
                <a:ext uri="{FF2B5EF4-FFF2-40B4-BE49-F238E27FC236}">
                  <a16:creationId xmlns:a16="http://schemas.microsoft.com/office/drawing/2014/main" id="{18079DC7-DED1-4469-9FA3-1EA85F9BAB41}"/>
                </a:ext>
              </a:extLst>
            </p:cNvPr>
            <p:cNvGrpSpPr/>
            <p:nvPr/>
          </p:nvGrpSpPr>
          <p:grpSpPr>
            <a:xfrm rot="16200000">
              <a:off x="7559894" y="2466426"/>
              <a:ext cx="4454305" cy="1925148"/>
              <a:chOff x="1583708" y="1837690"/>
              <a:chExt cx="4454305" cy="1925148"/>
            </a:xfrm>
          </p:grpSpPr>
          <p:cxnSp>
            <p:nvCxnSpPr>
              <p:cNvPr id="88" name="Straight Connector 87">
                <a:extLst>
                  <a:ext uri="{FF2B5EF4-FFF2-40B4-BE49-F238E27FC236}">
                    <a16:creationId xmlns:a16="http://schemas.microsoft.com/office/drawing/2014/main" id="{C3C6EF8F-A5E3-47DE-B33C-0AF4537F3F5D}"/>
                  </a:ext>
                </a:extLst>
              </p:cNvPr>
              <p:cNvCxnSpPr>
                <a:cxnSpLocks/>
              </p:cNvCxnSpPr>
              <p:nvPr/>
            </p:nvCxnSpPr>
            <p:spPr>
              <a:xfrm rot="5400000" flipH="1">
                <a:off x="2137748" y="2800264"/>
                <a:ext cx="1925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49EEBCD-D6A1-4C03-9775-5360CDF14C0E}"/>
                  </a:ext>
                </a:extLst>
              </p:cNvPr>
              <p:cNvCxnSpPr>
                <a:cxnSpLocks/>
              </p:cNvCxnSpPr>
              <p:nvPr/>
            </p:nvCxnSpPr>
            <p:spPr>
              <a:xfrm>
                <a:off x="1583708" y="2798989"/>
                <a:ext cx="44543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68CDF2D1-F74A-4D85-8A06-013E4A436703}"/>
                </a:ext>
              </a:extLst>
            </p:cNvPr>
            <p:cNvSpPr txBox="1"/>
            <p:nvPr/>
          </p:nvSpPr>
          <p:spPr>
            <a:xfrm>
              <a:off x="9710292" y="833815"/>
              <a:ext cx="833883" cy="369332"/>
            </a:xfrm>
            <a:prstGeom prst="rect">
              <a:avLst/>
            </a:prstGeom>
            <a:noFill/>
          </p:spPr>
          <p:txBody>
            <a:bodyPr wrap="none" rtlCol="0">
              <a:spAutoFit/>
            </a:bodyPr>
            <a:lstStyle/>
            <a:p>
              <a:r>
                <a:rPr lang="en-AU" dirty="0"/>
                <a:t>Z-axis</a:t>
              </a:r>
            </a:p>
          </p:txBody>
        </p:sp>
        <p:sp>
          <p:nvSpPr>
            <p:cNvPr id="93" name="TextBox 92">
              <a:extLst>
                <a:ext uri="{FF2B5EF4-FFF2-40B4-BE49-F238E27FC236}">
                  <a16:creationId xmlns:a16="http://schemas.microsoft.com/office/drawing/2014/main" id="{A99EE2F6-825C-44BE-BEB6-B9E3A3CE9710}"/>
                </a:ext>
              </a:extLst>
            </p:cNvPr>
            <p:cNvSpPr txBox="1"/>
            <p:nvPr/>
          </p:nvSpPr>
          <p:spPr>
            <a:xfrm>
              <a:off x="10565495" y="4257732"/>
              <a:ext cx="1505540" cy="369332"/>
            </a:xfrm>
            <a:prstGeom prst="rect">
              <a:avLst/>
            </a:prstGeom>
            <a:noFill/>
          </p:spPr>
          <p:txBody>
            <a:bodyPr wrap="none" rtlCol="0">
              <a:spAutoFit/>
            </a:bodyPr>
            <a:lstStyle/>
            <a:p>
              <a:r>
                <a:rPr lang="en-AU" dirty="0"/>
                <a:t>Image plane</a:t>
              </a:r>
            </a:p>
          </p:txBody>
        </p:sp>
        <p:sp>
          <p:nvSpPr>
            <p:cNvPr id="94" name="Oval 93">
              <a:extLst>
                <a:ext uri="{FF2B5EF4-FFF2-40B4-BE49-F238E27FC236}">
                  <a16:creationId xmlns:a16="http://schemas.microsoft.com/office/drawing/2014/main" id="{4B9F8AF2-EBC1-4B39-9B6A-FDAB9BF329C6}"/>
                </a:ext>
              </a:extLst>
            </p:cNvPr>
            <p:cNvSpPr/>
            <p:nvPr/>
          </p:nvSpPr>
          <p:spPr>
            <a:xfrm>
              <a:off x="10474490" y="2308473"/>
              <a:ext cx="272580" cy="272580"/>
            </a:xfrm>
            <a:prstGeom prst="ellipse">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0C941400-EFED-4E86-A72C-91E6F002EF00}"/>
                </a:ext>
              </a:extLst>
            </p:cNvPr>
            <p:cNvCxnSpPr>
              <a:cxnSpLocks/>
            </p:cNvCxnSpPr>
            <p:nvPr/>
          </p:nvCxnSpPr>
          <p:spPr>
            <a:xfrm flipV="1">
              <a:off x="9785771" y="2444763"/>
              <a:ext cx="825009" cy="3211392"/>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0" name="Right Brace 99">
              <a:extLst>
                <a:ext uri="{FF2B5EF4-FFF2-40B4-BE49-F238E27FC236}">
                  <a16:creationId xmlns:a16="http://schemas.microsoft.com/office/drawing/2014/main" id="{6AEEA564-A6CE-405B-9957-2D35FF245DFC}"/>
                </a:ext>
              </a:extLst>
            </p:cNvPr>
            <p:cNvSpPr/>
            <p:nvPr/>
          </p:nvSpPr>
          <p:spPr>
            <a:xfrm rot="16200000">
              <a:off x="10152067" y="1759600"/>
              <a:ext cx="127337" cy="77485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1" name="TextBox 100">
              <a:extLst>
                <a:ext uri="{FF2B5EF4-FFF2-40B4-BE49-F238E27FC236}">
                  <a16:creationId xmlns:a16="http://schemas.microsoft.com/office/drawing/2014/main" id="{3422CFEB-E170-4BFB-92BE-EFFB280B6115}"/>
                </a:ext>
              </a:extLst>
            </p:cNvPr>
            <p:cNvSpPr txBox="1"/>
            <p:nvPr/>
          </p:nvSpPr>
          <p:spPr>
            <a:xfrm>
              <a:off x="10039781" y="1723508"/>
              <a:ext cx="346570" cy="369332"/>
            </a:xfrm>
            <a:prstGeom prst="rect">
              <a:avLst/>
            </a:prstGeom>
            <a:noFill/>
          </p:spPr>
          <p:txBody>
            <a:bodyPr wrap="none" rtlCol="0">
              <a:spAutoFit/>
            </a:bodyPr>
            <a:lstStyle/>
            <a:p>
              <a:r>
                <a:rPr lang="en-AU" dirty="0"/>
                <a:t>X</a:t>
              </a:r>
            </a:p>
          </p:txBody>
        </p:sp>
        <p:sp>
          <p:nvSpPr>
            <p:cNvPr id="102" name="Multiplication Sign 101">
              <a:extLst>
                <a:ext uri="{FF2B5EF4-FFF2-40B4-BE49-F238E27FC236}">
                  <a16:creationId xmlns:a16="http://schemas.microsoft.com/office/drawing/2014/main" id="{2CA926E1-DB32-4F8F-98EA-1111DBFB457F}"/>
                </a:ext>
              </a:extLst>
            </p:cNvPr>
            <p:cNvSpPr/>
            <p:nvPr/>
          </p:nvSpPr>
          <p:spPr>
            <a:xfrm>
              <a:off x="10072267" y="4032609"/>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3" name="Right Brace 102">
              <a:extLst>
                <a:ext uri="{FF2B5EF4-FFF2-40B4-BE49-F238E27FC236}">
                  <a16:creationId xmlns:a16="http://schemas.microsoft.com/office/drawing/2014/main" id="{9D79CB67-5498-4D6D-906A-8DF56040D8EE}"/>
                </a:ext>
              </a:extLst>
            </p:cNvPr>
            <p:cNvSpPr/>
            <p:nvPr/>
          </p:nvSpPr>
          <p:spPr>
            <a:xfrm rot="10800000">
              <a:off x="8396110" y="2444760"/>
              <a:ext cx="278528" cy="3211389"/>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4" name="TextBox 103">
              <a:extLst>
                <a:ext uri="{FF2B5EF4-FFF2-40B4-BE49-F238E27FC236}">
                  <a16:creationId xmlns:a16="http://schemas.microsoft.com/office/drawing/2014/main" id="{3D5E68D6-5E8F-4618-9E70-2943CFA785F8}"/>
                </a:ext>
              </a:extLst>
            </p:cNvPr>
            <p:cNvSpPr txBox="1"/>
            <p:nvPr/>
          </p:nvSpPr>
          <p:spPr>
            <a:xfrm>
              <a:off x="7225451" y="3877134"/>
              <a:ext cx="1256070" cy="369332"/>
            </a:xfrm>
            <a:prstGeom prst="rect">
              <a:avLst/>
            </a:prstGeom>
            <a:noFill/>
          </p:spPr>
          <p:txBody>
            <a:bodyPr wrap="square" rtlCol="0">
              <a:spAutoFit/>
            </a:bodyPr>
            <a:lstStyle/>
            <a:p>
              <a:pPr algn="ctr"/>
              <a:r>
                <a:rPr lang="en-AU" dirty="0"/>
                <a:t>Z (depth)</a:t>
              </a:r>
            </a:p>
          </p:txBody>
        </p:sp>
        <p:sp>
          <p:nvSpPr>
            <p:cNvPr id="105" name="Right Brace 104">
              <a:extLst>
                <a:ext uri="{FF2B5EF4-FFF2-40B4-BE49-F238E27FC236}">
                  <a16:creationId xmlns:a16="http://schemas.microsoft.com/office/drawing/2014/main" id="{D237FC5B-7914-481E-A6C7-3C6BCC52498A}"/>
                </a:ext>
              </a:extLst>
            </p:cNvPr>
            <p:cNvSpPr/>
            <p:nvPr/>
          </p:nvSpPr>
          <p:spPr>
            <a:xfrm rot="16200000">
              <a:off x="9952681" y="3645359"/>
              <a:ext cx="126429" cy="4109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81E7DDE-0DA6-4D3E-9A15-CF9F8DF20A03}"/>
                    </a:ext>
                  </a:extLst>
                </p:cNvPr>
                <p:cNvSpPr txBox="1"/>
                <p:nvPr/>
              </p:nvSpPr>
              <p:spPr>
                <a:xfrm>
                  <a:off x="10286124" y="3663277"/>
                  <a:ext cx="1040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 − </m:t>
                        </m:r>
                        <m:sSub>
                          <m:sSubPr>
                            <m:ctrlPr>
                              <a:rPr lang="en-AU"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m:oMathPara>
                  </a14:m>
                  <a:endParaRPr lang="en-AU" dirty="0"/>
                </a:p>
              </p:txBody>
            </p:sp>
          </mc:Choice>
          <mc:Fallback xmlns="">
            <p:sp>
              <p:nvSpPr>
                <p:cNvPr id="106" name="TextBox 105">
                  <a:extLst>
                    <a:ext uri="{FF2B5EF4-FFF2-40B4-BE49-F238E27FC236}">
                      <a16:creationId xmlns:a16="http://schemas.microsoft.com/office/drawing/2014/main" id="{D81E7DDE-0DA6-4D3E-9A15-CF9F8DF20A03}"/>
                    </a:ext>
                  </a:extLst>
                </p:cNvPr>
                <p:cNvSpPr txBox="1">
                  <a:spLocks noRot="1" noChangeAspect="1" noMove="1" noResize="1" noEditPoints="1" noAdjustHandles="1" noChangeArrowheads="1" noChangeShapeType="1" noTextEdit="1"/>
                </p:cNvSpPr>
                <p:nvPr/>
              </p:nvSpPr>
              <p:spPr>
                <a:xfrm>
                  <a:off x="10286124" y="3663277"/>
                  <a:ext cx="1040006" cy="369332"/>
                </a:xfrm>
                <a:prstGeom prst="rect">
                  <a:avLst/>
                </a:prstGeom>
                <a:blipFill>
                  <a:blip r:embed="rId5"/>
                  <a:stretch>
                    <a:fillRect b="-1639"/>
                  </a:stretch>
                </a:blipFill>
              </p:spPr>
              <p:txBody>
                <a:bodyPr/>
                <a:lstStyle/>
                <a:p>
                  <a:r>
                    <a:rPr lang="en-AU">
                      <a:noFill/>
                    </a:rPr>
                    <a:t> </a:t>
                  </a:r>
                </a:p>
              </p:txBody>
            </p:sp>
          </mc:Fallback>
        </mc:AlternateContent>
        <p:sp>
          <p:nvSpPr>
            <p:cNvPr id="107" name="Right Brace 106">
              <a:extLst>
                <a:ext uri="{FF2B5EF4-FFF2-40B4-BE49-F238E27FC236}">
                  <a16:creationId xmlns:a16="http://schemas.microsoft.com/office/drawing/2014/main" id="{4316404B-1DCE-4D1F-A16B-A2DEB39173B5}"/>
                </a:ext>
              </a:extLst>
            </p:cNvPr>
            <p:cNvSpPr/>
            <p:nvPr/>
          </p:nvSpPr>
          <p:spPr>
            <a:xfrm rot="10800000">
              <a:off x="9316314" y="4131227"/>
              <a:ext cx="278528" cy="1524914"/>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TextBox 107">
              <a:extLst>
                <a:ext uri="{FF2B5EF4-FFF2-40B4-BE49-F238E27FC236}">
                  <a16:creationId xmlns:a16="http://schemas.microsoft.com/office/drawing/2014/main" id="{39717AD1-59BA-4A1F-92CA-80CF0277CC50}"/>
                </a:ext>
              </a:extLst>
            </p:cNvPr>
            <p:cNvSpPr txBox="1"/>
            <p:nvPr/>
          </p:nvSpPr>
          <p:spPr>
            <a:xfrm>
              <a:off x="8386882" y="4544608"/>
              <a:ext cx="1256070" cy="646331"/>
            </a:xfrm>
            <a:prstGeom prst="rect">
              <a:avLst/>
            </a:prstGeom>
            <a:noFill/>
          </p:spPr>
          <p:txBody>
            <a:bodyPr wrap="square" rtlCol="0">
              <a:spAutoFit/>
            </a:bodyPr>
            <a:lstStyle/>
            <a:p>
              <a:pPr algn="ctr"/>
              <a:r>
                <a:rPr lang="en-AU" dirty="0"/>
                <a:t>Focal length</a:t>
              </a:r>
            </a:p>
          </p:txBody>
        </p:sp>
      </p:grpSp>
      <p:cxnSp>
        <p:nvCxnSpPr>
          <p:cNvPr id="110" name="Straight Connector 109">
            <a:extLst>
              <a:ext uri="{FF2B5EF4-FFF2-40B4-BE49-F238E27FC236}">
                <a16:creationId xmlns:a16="http://schemas.microsoft.com/office/drawing/2014/main" id="{3EACF214-76C0-471D-BE2A-8F9B76FA3256}"/>
              </a:ext>
            </a:extLst>
          </p:cNvPr>
          <p:cNvCxnSpPr>
            <a:cxnSpLocks/>
          </p:cNvCxnSpPr>
          <p:nvPr/>
        </p:nvCxnSpPr>
        <p:spPr>
          <a:xfrm>
            <a:off x="9559440" y="2969858"/>
            <a:ext cx="825009" cy="0"/>
          </a:xfrm>
          <a:prstGeom prst="line">
            <a:avLst/>
          </a:prstGeom>
          <a:ln w="1905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pic>
        <p:nvPicPr>
          <p:cNvPr id="3" name="Picture 2" descr="A person standing in a dark room&#10;&#10;Description automatically generated with low confidence">
            <a:extLst>
              <a:ext uri="{FF2B5EF4-FFF2-40B4-BE49-F238E27FC236}">
                <a16:creationId xmlns:a16="http://schemas.microsoft.com/office/drawing/2014/main" id="{E3091A5E-F17E-4421-903A-FB794C13927A}"/>
              </a:ext>
            </a:extLst>
          </p:cNvPr>
          <p:cNvPicPr>
            <a:picLocks noChangeAspect="1"/>
          </p:cNvPicPr>
          <p:nvPr/>
        </p:nvPicPr>
        <p:blipFill rotWithShape="1">
          <a:blip r:embed="rId6">
            <a:extLst>
              <a:ext uri="{28A0092B-C50C-407E-A947-70E740481C1C}">
                <a14:useLocalDpi xmlns:a14="http://schemas.microsoft.com/office/drawing/2010/main" val="0"/>
              </a:ext>
            </a:extLst>
          </a:blip>
          <a:srcRect l="51695" r="34424" b="34033"/>
          <a:stretch/>
        </p:blipFill>
        <p:spPr>
          <a:xfrm>
            <a:off x="5357367" y="993671"/>
            <a:ext cx="360755" cy="1285803"/>
          </a:xfrm>
          <a:prstGeom prst="rect">
            <a:avLst/>
          </a:prstGeom>
        </p:spPr>
      </p:pic>
    </p:spTree>
    <p:extLst>
      <p:ext uri="{BB962C8B-B14F-4D97-AF65-F5344CB8AC3E}">
        <p14:creationId xmlns:p14="http://schemas.microsoft.com/office/powerpoint/2010/main" val="190421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5725542"/>
              </a:xfrm>
              <a:prstGeom prst="rect">
                <a:avLst/>
              </a:prstGeom>
              <a:noFill/>
            </p:spPr>
            <p:txBody>
              <a:bodyPr wrap="square" rtlCol="0">
                <a:spAutoFit/>
              </a:bodyPr>
              <a:lstStyle/>
              <a:p>
                <a:r>
                  <a:rPr lang="en-US" dirty="0"/>
                  <a:t>To calculate target pose in a single image, you need:</a:t>
                </a:r>
              </a:p>
              <a:p>
                <a:r>
                  <a:rPr lang="en-US" dirty="0"/>
                  <a:t> - Camera’s intrinsic parameters, which you have calculated in M2 (camera calibration)</a:t>
                </a:r>
              </a:p>
              <a:p>
                <a:endParaRPr lang="en-US" dirty="0"/>
              </a:p>
              <a:p>
                <a:pPr/>
                <a14:m>
                  <m:oMathPara xmlns:m="http://schemas.openxmlformats.org/officeDocument/2006/math">
                    <m:oMathParaPr>
                      <m:jc m:val="centerGroup"/>
                    </m:oMathParaPr>
                    <m:oMath xmlns:m="http://schemas.openxmlformats.org/officeDocument/2006/math">
                      <m:d>
                        <m:dPr>
                          <m:begChr m:val="["/>
                          <m:endChr m:val="]"/>
                          <m:ctrlPr>
                            <a:rPr lang="en-AU" i="1" smtClean="0">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en-AU"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𝑥</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d>
                    </m:oMath>
                  </m:oMathPara>
                </a14:m>
                <a:endParaRPr lang="en-US" dirty="0"/>
              </a:p>
              <a:p>
                <a:endParaRPr lang="en-US" dirty="0"/>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focal length in pixels</a:t>
                </a:r>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optical </a:t>
                </a:r>
                <a:r>
                  <a:rPr lang="en-US" dirty="0" err="1"/>
                  <a:t>centre</a:t>
                </a:r>
                <a:r>
                  <a:rPr lang="en-US" dirty="0"/>
                  <a:t> in pixels</a:t>
                </a:r>
              </a:p>
              <a:p>
                <a:endParaRPr lang="en-US" dirty="0"/>
              </a:p>
              <a:p>
                <a:r>
                  <a:rPr lang="en-US" dirty="0"/>
                  <a:t>- Height in pixels and x-pixel coordinate of object: given by YOLO</a:t>
                </a:r>
              </a:p>
              <a:p>
                <a:endParaRPr lang="en-US" dirty="0"/>
              </a:p>
              <a:p>
                <a:r>
                  <a:rPr lang="en-US" dirty="0"/>
                  <a:t>- Physical height of the objects: you’ve measured this in Week 6.</a:t>
                </a:r>
              </a:p>
              <a:p>
                <a:endParaRPr lang="en-US" dirty="0"/>
              </a:p>
              <a:p>
                <a:r>
                  <a:rPr lang="en-US" dirty="0"/>
                  <a:t>- </a:t>
                </a:r>
                <a:r>
                  <a:rPr lang="en-US" b="1" dirty="0"/>
                  <a:t>Hints</a:t>
                </a:r>
              </a:p>
              <a:p>
                <a:r>
                  <a:rPr lang="en-US" dirty="0"/>
                  <a:t>	- </a:t>
                </a:r>
                <a:r>
                  <a:rPr lang="en-US" i="1" dirty="0" err="1"/>
                  <a:t>estimate_pose</a:t>
                </a:r>
                <a:r>
                  <a:rPr lang="en-US" i="1" dirty="0"/>
                  <a:t>() </a:t>
                </a:r>
                <a:r>
                  <a:rPr lang="en-US" dirty="0"/>
                  <a:t>is only one possible solution. You are encouraged to make changes, e.g., you can use 	object width as an additional estimate if it has a constant width from all viewing angles</a:t>
                </a:r>
              </a:p>
              <a:p>
                <a:r>
                  <a:rPr lang="en-US" dirty="0"/>
                  <a:t>	- If your network is trained on a different raw image size compared to the </a:t>
                </a:r>
                <a:r>
                  <a:rPr lang="en-US" dirty="0" err="1"/>
                  <a:t>PenguinPi</a:t>
                </a:r>
                <a:r>
                  <a:rPr lang="en-US" dirty="0"/>
                  <a:t> camera resolution 	of 640x480, remember to change line 54 in </a:t>
                </a:r>
                <a:r>
                  <a:rPr lang="en-US" i="1" dirty="0"/>
                  <a:t>TargetPoseEst.py </a:t>
                </a:r>
                <a:r>
                  <a:rPr lang="en-US" dirty="0"/>
                  <a:t>so your pixel coordinates align matches 	the image and bounding box</a:t>
                </a:r>
              </a:p>
            </p:txBody>
          </p:sp>
        </mc:Choice>
        <mc:Fallback xmlns="">
          <p:sp>
            <p:nvSpPr>
              <p:cNvPr id="63" name="TextBox 62">
                <a:extLst>
                  <a:ext uri="{FF2B5EF4-FFF2-40B4-BE49-F238E27FC236}">
                    <a16:creationId xmlns:a16="http://schemas.microsoft.com/office/drawing/2014/main" id="{FEAA2EC5-F6D7-476E-88B1-D35DB39D8C08}"/>
                  </a:ext>
                </a:extLst>
              </p:cNvPr>
              <p:cNvSpPr txBox="1">
                <a:spLocks noRot="1" noChangeAspect="1" noMove="1" noResize="1" noEditPoints="1" noAdjustHandles="1" noChangeArrowheads="1" noChangeShapeType="1" noTextEdit="1"/>
              </p:cNvSpPr>
              <p:nvPr/>
            </p:nvSpPr>
            <p:spPr>
              <a:xfrm>
                <a:off x="478180" y="806896"/>
                <a:ext cx="11527007" cy="5725542"/>
              </a:xfrm>
              <a:prstGeom prst="rect">
                <a:avLst/>
              </a:prstGeom>
              <a:blipFill>
                <a:blip r:embed="rId3"/>
                <a:stretch>
                  <a:fillRect l="-423" t="-532" r="-846" b="-638"/>
                </a:stretch>
              </a:blipFill>
            </p:spPr>
            <p:txBody>
              <a:bodyPr/>
              <a:lstStyle/>
              <a:p>
                <a:r>
                  <a:rPr lang="en-GB">
                    <a:noFill/>
                  </a:rPr>
                  <a:t> </a:t>
                </a:r>
              </a:p>
            </p:txBody>
          </p:sp>
        </mc:Fallback>
      </mc:AlternateContent>
    </p:spTree>
    <p:extLst>
      <p:ext uri="{BB962C8B-B14F-4D97-AF65-F5344CB8AC3E}">
        <p14:creationId xmlns:p14="http://schemas.microsoft.com/office/powerpoint/2010/main" val="275059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pPr marL="285750" indent="-285750">
              <a:buFont typeface="Arial" panose="020B0604020202020204" pitchFamily="34" charset="0"/>
              <a:buChar char="•"/>
            </a:pPr>
            <a:r>
              <a:rPr lang="en-US" dirty="0"/>
              <a:t>When driving your robot around the arena, M2 allows you to estimate the robot’s pose (</a:t>
            </a:r>
            <a:r>
              <a:rPr lang="en-US" dirty="0" err="1"/>
              <a:t>x,y</a:t>
            </a:r>
            <a:r>
              <a:rPr lang="en-US" dirty="0"/>
              <a:t>,</a:t>
            </a:r>
            <a:r>
              <a:rPr lang="el-GR" dirty="0"/>
              <a:t>θ</a:t>
            </a:r>
            <a:r>
              <a:rPr lang="en-US" dirty="0"/>
              <a:t>) when it’s taking a photo and estimating relative pose of the target object</a:t>
            </a:r>
          </a:p>
          <a:p>
            <a:endParaRPr lang="en-US" dirty="0"/>
          </a:p>
          <a:p>
            <a:endParaRPr lang="en-US" dirty="0"/>
          </a:p>
          <a:p>
            <a:pPr marL="285750" indent="-285750">
              <a:buFontTx/>
              <a:buChar char="-"/>
            </a:pPr>
            <a:r>
              <a:rPr lang="en-US" dirty="0"/>
              <a:t>Combining the robot’s pose at the time of observation and the relative target pose estimated from the photo the robot takes, we can estimate the pose of the target in the world</a:t>
            </a:r>
          </a:p>
          <a:p>
            <a:pPr marL="285750" indent="-285750">
              <a:buFontTx/>
              <a:buChar char="-"/>
            </a:pPr>
            <a:endParaRPr lang="en-US" dirty="0"/>
          </a:p>
          <a:p>
            <a:pPr marL="285750" indent="-285750">
              <a:buFontTx/>
              <a:buChar char="-"/>
            </a:pPr>
            <a:endParaRPr lang="en-US" dirty="0"/>
          </a:p>
          <a:p>
            <a:pPr marL="285750" indent="-285750">
              <a:buFontTx/>
              <a:buChar char="-"/>
            </a:pPr>
            <a:r>
              <a:rPr lang="en-US" dirty="0"/>
              <a:t>Your robot can see the same object from multiple locations and produce multiple estimations, but there are also duplicate objects. How to distinguish if multiple estimations for an object type are for different objects and thus should be kept separate, or are for the same object and thus should be merged?</a:t>
            </a:r>
          </a:p>
          <a:p>
            <a:pPr marL="285750" indent="-285750">
              <a:buFontTx/>
              <a:buChar char="-"/>
            </a:pPr>
            <a:endParaRPr lang="en-US" dirty="0"/>
          </a:p>
          <a:p>
            <a:endParaRPr lang="en-US" dirty="0"/>
          </a:p>
        </p:txBody>
      </p:sp>
    </p:spTree>
    <p:extLst>
      <p:ext uri="{BB962C8B-B14F-4D97-AF65-F5344CB8AC3E}">
        <p14:creationId xmlns:p14="http://schemas.microsoft.com/office/powerpoint/2010/main" val="195123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3970318"/>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endParaRPr lang="en-US" dirty="0"/>
          </a:p>
          <a:p>
            <a:pPr marL="285750" indent="-285750">
              <a:buFontTx/>
              <a:buChar char="-"/>
            </a:pPr>
            <a:r>
              <a:rPr lang="en-US" b="1" dirty="0"/>
              <a:t>TODO:</a:t>
            </a:r>
            <a:r>
              <a:rPr lang="en-US" dirty="0"/>
              <a:t> complete the </a:t>
            </a:r>
            <a:r>
              <a:rPr lang="en-US" i="1" dirty="0" err="1"/>
              <a:t>merge_estimations</a:t>
            </a:r>
            <a:r>
              <a:rPr lang="en-US" i="1" dirty="0"/>
              <a:t> </a:t>
            </a:r>
            <a:r>
              <a:rPr lang="en-US" dirty="0"/>
              <a:t>function in </a:t>
            </a:r>
            <a:r>
              <a:rPr lang="en-US" i="1" dirty="0"/>
              <a:t>TargetPoseEst.py</a:t>
            </a:r>
            <a:r>
              <a:rPr lang="en-US" dirty="0"/>
              <a:t> to use some kind of filtering or clustering method to merge observations of the same object.</a:t>
            </a:r>
          </a:p>
          <a:p>
            <a:pPr marL="285750" indent="-285750">
              <a:buFontTx/>
              <a:buChar char="-"/>
            </a:pPr>
            <a:endParaRPr lang="en-US" dirty="0"/>
          </a:p>
          <a:p>
            <a:pPr marL="285750" indent="-285750">
              <a:buFontTx/>
              <a:buChar char="-"/>
            </a:pPr>
            <a:endParaRPr lang="en-US" dirty="0"/>
          </a:p>
          <a:p>
            <a:pPr marL="285750" indent="-285750">
              <a:buFontTx/>
              <a:buChar char="-"/>
            </a:pPr>
            <a:r>
              <a:rPr lang="en-US" b="1" dirty="0"/>
              <a:t>Hints:</a:t>
            </a:r>
            <a:r>
              <a:rPr lang="en-US" dirty="0"/>
              <a:t> </a:t>
            </a:r>
          </a:p>
          <a:p>
            <a:pPr marL="742950" lvl="1" indent="-285750">
              <a:buFontTx/>
              <a:buChar char="-"/>
            </a:pPr>
            <a:r>
              <a:rPr lang="en-US" dirty="0"/>
              <a:t>the target map accuracy relates to how you drive the robot, when you take the photos, what’s in a photo, how you merge the estimations, how you correct the estimations, and accuracy of your SLAM</a:t>
            </a:r>
          </a:p>
          <a:p>
            <a:pPr marL="742950" lvl="1" indent="-285750">
              <a:buFontTx/>
              <a:buChar char="-"/>
            </a:pPr>
            <a:r>
              <a:rPr lang="en-GB" dirty="0"/>
              <a:t>take some photos of the physical fruits and vegs from known distances and at know robot locations so you can validate your pose estimation and target map estimation at home</a:t>
            </a:r>
            <a:endParaRPr lang="en-US" dirty="0"/>
          </a:p>
          <a:p>
            <a:endParaRPr lang="en-US" dirty="0"/>
          </a:p>
        </p:txBody>
      </p:sp>
    </p:spTree>
    <p:extLst>
      <p:ext uri="{BB962C8B-B14F-4D97-AF65-F5344CB8AC3E}">
        <p14:creationId xmlns:p14="http://schemas.microsoft.com/office/powerpoint/2010/main" val="227117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38376"/>
            <a:ext cx="11527007" cy="4524315"/>
          </a:xfrm>
          <a:prstGeom prst="rect">
            <a:avLst/>
          </a:prstGeom>
          <a:noFill/>
        </p:spPr>
        <p:txBody>
          <a:bodyPr wrap="square" rtlCol="0">
            <a:spAutoFit/>
          </a:bodyPr>
          <a:lstStyle/>
          <a:p>
            <a:endParaRPr lang="en-US" dirty="0"/>
          </a:p>
          <a:p>
            <a:r>
              <a:rPr lang="en-US" dirty="0"/>
              <a:t>Detector performance:</a:t>
            </a:r>
          </a:p>
          <a:p>
            <a:r>
              <a:rPr lang="en-US" dirty="0"/>
              <a:t>	Classification performance of your trained YOLO on a set of 10 testing images</a:t>
            </a:r>
          </a:p>
          <a:p>
            <a:r>
              <a:rPr lang="en-GB" dirty="0"/>
              <a:t>	</a:t>
            </a:r>
            <a:r>
              <a:rPr lang="en-GB" dirty="0" err="1"/>
              <a:t>detector_score</a:t>
            </a:r>
            <a:r>
              <a:rPr lang="en-GB" dirty="0"/>
              <a:t> = 2 x </a:t>
            </a:r>
            <a:r>
              <a:rPr lang="en-GB" dirty="0" err="1"/>
              <a:t>NumberOfCorrectPredictions</a:t>
            </a:r>
            <a:r>
              <a:rPr lang="en-GB" dirty="0"/>
              <a:t>						(0 ≤ </a:t>
            </a:r>
            <a:r>
              <a:rPr lang="en-GB" dirty="0" err="1"/>
              <a:t>detector_score</a:t>
            </a:r>
            <a:r>
              <a:rPr lang="en-GB" dirty="0"/>
              <a:t> ≤ 20)</a:t>
            </a:r>
            <a:endParaRPr lang="en-US" dirty="0"/>
          </a:p>
          <a:p>
            <a:endParaRPr lang="en-US" dirty="0"/>
          </a:p>
          <a:p>
            <a:endParaRPr lang="en-US" dirty="0"/>
          </a:p>
          <a:p>
            <a:r>
              <a:rPr lang="en-US" dirty="0"/>
              <a:t>Target map performance:</a:t>
            </a:r>
          </a:p>
          <a:p>
            <a:r>
              <a:rPr lang="en-US" dirty="0"/>
              <a:t>	Driving your robot around the arena to generate slam.txt and targets.txt, then use mapping_eval.py to 	calculate the </a:t>
            </a:r>
            <a:r>
              <a:rPr lang="en-GB" dirty="0"/>
              <a:t>Euclidean distance between each target and its closest estimation (the estimation error)</a:t>
            </a:r>
          </a:p>
          <a:p>
            <a:endParaRPr lang="en-GB" dirty="0"/>
          </a:p>
          <a:p>
            <a:r>
              <a:rPr lang="en-GB" dirty="0"/>
              <a:t>	</a:t>
            </a:r>
            <a:r>
              <a:rPr lang="en-GB" dirty="0" err="1"/>
              <a:t>target_score</a:t>
            </a:r>
            <a:r>
              <a:rPr lang="en-GB" dirty="0"/>
              <a:t>[object] = (1 - </a:t>
            </a:r>
            <a:r>
              <a:rPr lang="en-GB" dirty="0" err="1"/>
              <a:t>estimation_error</a:t>
            </a:r>
            <a:r>
              <a:rPr lang="en-GB" dirty="0"/>
              <a:t>[object])/(1-0.025) x 8</a:t>
            </a:r>
          </a:p>
          <a:p>
            <a:r>
              <a:rPr lang="en-GB" dirty="0"/>
              <a:t>	</a:t>
            </a:r>
            <a:r>
              <a:rPr lang="en-GB" dirty="0" err="1"/>
              <a:t>target_est_score</a:t>
            </a:r>
            <a:r>
              <a:rPr lang="en-GB" dirty="0"/>
              <a:t> = sum(</a:t>
            </a:r>
            <a:r>
              <a:rPr lang="en-GB" dirty="0" err="1"/>
              <a:t>target_score</a:t>
            </a:r>
            <a:r>
              <a:rPr lang="en-GB" dirty="0"/>
              <a:t>) – 5 x </a:t>
            </a:r>
            <a:r>
              <a:rPr lang="en-GB" dirty="0" err="1"/>
              <a:t>NumnberOfCollisions</a:t>
            </a:r>
            <a:r>
              <a:rPr lang="en-GB" dirty="0"/>
              <a:t>			0 ≤ </a:t>
            </a:r>
            <a:r>
              <a:rPr lang="en-GB" dirty="0" err="1"/>
              <a:t>target_est_score</a:t>
            </a:r>
            <a:r>
              <a:rPr lang="en-GB" dirty="0"/>
              <a:t> ≤ 80</a:t>
            </a:r>
          </a:p>
          <a:p>
            <a:endParaRPr lang="en-GB" dirty="0"/>
          </a:p>
          <a:p>
            <a:r>
              <a:rPr lang="en-GB" dirty="0"/>
              <a:t>	</a:t>
            </a:r>
            <a:r>
              <a:rPr lang="fr-FR" dirty="0"/>
              <a:t>M3_score = </a:t>
            </a:r>
            <a:r>
              <a:rPr lang="fr-FR" dirty="0" err="1"/>
              <a:t>detector_score</a:t>
            </a:r>
            <a:r>
              <a:rPr lang="fr-FR" dirty="0"/>
              <a:t> + </a:t>
            </a:r>
            <a:r>
              <a:rPr lang="fr-FR" dirty="0" err="1"/>
              <a:t>target_est_score</a:t>
            </a:r>
            <a:r>
              <a:rPr lang="fr-FR" dirty="0"/>
              <a:t>							0 ≤ M3_score ≤ 100</a:t>
            </a:r>
          </a:p>
          <a:p>
            <a:endParaRPr lang="fr-FR" dirty="0"/>
          </a:p>
          <a:p>
            <a:r>
              <a:rPr lang="fr-FR" dirty="0"/>
              <a:t>Use mapping_eval.py to </a:t>
            </a:r>
            <a:r>
              <a:rPr lang="fr-FR" dirty="0" err="1"/>
              <a:t>compute</a:t>
            </a:r>
            <a:r>
              <a:rPr lang="fr-FR" dirty="0"/>
              <a:t> </a:t>
            </a:r>
            <a:r>
              <a:rPr lang="fr-FR" dirty="0" err="1"/>
              <a:t>target_est_score</a:t>
            </a:r>
            <a:r>
              <a:rPr lang="fr-FR" dirty="0"/>
              <a:t>: </a:t>
            </a:r>
            <a:r>
              <a:rPr lang="fr-FR" i="1" dirty="0"/>
              <a:t>python mapping_eval.py </a:t>
            </a:r>
            <a:r>
              <a:rPr lang="fr-FR" dirty="0"/>
              <a:t>(</a:t>
            </a:r>
            <a:r>
              <a:rPr lang="fr-FR" dirty="0" err="1"/>
              <a:t>needs</a:t>
            </a:r>
            <a:r>
              <a:rPr lang="fr-FR" dirty="0"/>
              <a:t> slam.txt &amp; targets.txt)</a:t>
            </a:r>
            <a:endParaRPr lang="en-US" dirty="0"/>
          </a:p>
        </p:txBody>
      </p:sp>
    </p:spTree>
    <p:extLst>
      <p:ext uri="{BB962C8B-B14F-4D97-AF65-F5344CB8AC3E}">
        <p14:creationId xmlns:p14="http://schemas.microsoft.com/office/powerpoint/2010/main" val="39735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1" y="838376"/>
            <a:ext cx="8049912" cy="3970318"/>
          </a:xfrm>
          <a:prstGeom prst="rect">
            <a:avLst/>
          </a:prstGeom>
          <a:noFill/>
        </p:spPr>
        <p:txBody>
          <a:bodyPr wrap="square" rtlCol="0">
            <a:spAutoFit/>
          </a:bodyPr>
          <a:lstStyle/>
          <a:p>
            <a:r>
              <a:rPr lang="en-US" dirty="0"/>
              <a:t>Submission of your codes (before next week’s lab):</a:t>
            </a:r>
          </a:p>
          <a:p>
            <a:pPr marL="285750" indent="-285750">
              <a:buFont typeface="Arial" panose="020B0604020202020204" pitchFamily="34" charset="0"/>
              <a:buChar char="•"/>
            </a:pPr>
            <a:r>
              <a:rPr lang="en-US" dirty="0"/>
              <a:t>Scripts required to run your M3, e.g., util folder, modified TargetPoseEst.py</a:t>
            </a:r>
          </a:p>
          <a:p>
            <a:pPr marL="285750" indent="-285750">
              <a:buFont typeface="Arial" panose="020B0604020202020204" pitchFamily="34" charset="0"/>
              <a:buChar char="•"/>
            </a:pPr>
            <a:r>
              <a:rPr lang="en-US" dirty="0"/>
              <a:t>YOLO model weights - If weights are too large for </a:t>
            </a:r>
            <a:r>
              <a:rPr lang="en-US" dirty="0" err="1"/>
              <a:t>moodle</a:t>
            </a:r>
            <a:r>
              <a:rPr lang="en-US" dirty="0"/>
              <a:t> you can submit a link to a google drive file</a:t>
            </a:r>
          </a:p>
          <a:p>
            <a:pPr marL="285750" indent="-285750">
              <a:buFont typeface="Arial" panose="020B0604020202020204" pitchFamily="34" charset="0"/>
              <a:buChar char="•"/>
            </a:pPr>
            <a:r>
              <a:rPr lang="en-US" dirty="0"/>
              <a:t>Don’t include your training dataset or the python </a:t>
            </a:r>
            <a:r>
              <a:rPr lang="en-US" dirty="0" err="1"/>
              <a:t>venv</a:t>
            </a:r>
            <a:endParaRPr lang="en-US" dirty="0"/>
          </a:p>
          <a:p>
            <a:endParaRPr lang="en-US" dirty="0"/>
          </a:p>
          <a:p>
            <a:r>
              <a:rPr lang="en-US" dirty="0"/>
              <a:t>Live demo marking in wk8: </a:t>
            </a:r>
          </a:p>
          <a:p>
            <a:pPr marL="285750" indent="-285750">
              <a:buFont typeface="Arial" panose="020B0604020202020204" pitchFamily="34" charset="0"/>
              <a:buChar char="•"/>
            </a:pPr>
            <a:r>
              <a:rPr lang="en-US" dirty="0"/>
              <a:t>20min time limit</a:t>
            </a:r>
          </a:p>
          <a:p>
            <a:pPr marL="285750" indent="-285750">
              <a:buFont typeface="Arial" panose="020B0604020202020204" pitchFamily="34" charset="0"/>
              <a:buChar char="•"/>
            </a:pPr>
            <a:r>
              <a:rPr lang="en-US" dirty="0"/>
              <a:t>detector visualization (10 testing images, each containing one target object, 2pt for each correct label given)</a:t>
            </a:r>
          </a:p>
          <a:p>
            <a:pPr marL="285750" indent="-285750">
              <a:buFont typeface="Arial" panose="020B0604020202020204" pitchFamily="34" charset="0"/>
              <a:buChar char="•"/>
            </a:pPr>
            <a:r>
              <a:rPr lang="en-US" dirty="0"/>
              <a:t>target map generation (max 3 collisions/out-of-bound per run), make sure the generated map is in the right format</a:t>
            </a:r>
          </a:p>
          <a:p>
            <a:pPr marL="285750" indent="-285750">
              <a:buFont typeface="Arial" panose="020B0604020202020204" pitchFamily="34" charset="0"/>
              <a:buChar char="•"/>
            </a:pPr>
            <a:r>
              <a:rPr lang="en-US" dirty="0"/>
              <a:t>Submit slam.txt &amp; </a:t>
            </a:r>
            <a:r>
              <a:rPr lang="en-US"/>
              <a:t>targets.txt</a:t>
            </a:r>
            <a:endParaRPr lang="en-US" dirty="0"/>
          </a:p>
        </p:txBody>
      </p:sp>
      <p:pic>
        <p:nvPicPr>
          <p:cNvPr id="3" name="Picture 2" descr="A screenshot of a computer&#10;&#10;Description automatically generated">
            <a:extLst>
              <a:ext uri="{FF2B5EF4-FFF2-40B4-BE49-F238E27FC236}">
                <a16:creationId xmlns:a16="http://schemas.microsoft.com/office/drawing/2014/main" id="{A77D033B-FEA1-0BFE-BBBB-2A9628C3A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910" y="4435654"/>
            <a:ext cx="2836183" cy="2414967"/>
          </a:xfrm>
          <a:prstGeom prst="rect">
            <a:avLst/>
          </a:prstGeom>
        </p:spPr>
      </p:pic>
      <p:pic>
        <p:nvPicPr>
          <p:cNvPr id="5" name="Picture 4">
            <a:extLst>
              <a:ext uri="{FF2B5EF4-FFF2-40B4-BE49-F238E27FC236}">
                <a16:creationId xmlns:a16="http://schemas.microsoft.com/office/drawing/2014/main" id="{62BFCD32-DF1F-D885-4A58-868B0B0B3191}"/>
              </a:ext>
            </a:extLst>
          </p:cNvPr>
          <p:cNvPicPr>
            <a:picLocks noChangeAspect="1"/>
          </p:cNvPicPr>
          <p:nvPr/>
        </p:nvPicPr>
        <p:blipFill>
          <a:blip r:embed="rId4"/>
          <a:stretch>
            <a:fillRect/>
          </a:stretch>
        </p:blipFill>
        <p:spPr>
          <a:xfrm>
            <a:off x="8528093" y="1437494"/>
            <a:ext cx="3663907" cy="5413127"/>
          </a:xfrm>
          <a:prstGeom prst="rect">
            <a:avLst/>
          </a:prstGeom>
        </p:spPr>
      </p:pic>
    </p:spTree>
    <p:extLst>
      <p:ext uri="{BB962C8B-B14F-4D97-AF65-F5344CB8AC3E}">
        <p14:creationId xmlns:p14="http://schemas.microsoft.com/office/powerpoint/2010/main" val="40682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graphicFrame>
        <p:nvGraphicFramePr>
          <p:cNvPr id="2" name="Table 2">
            <a:extLst>
              <a:ext uri="{FF2B5EF4-FFF2-40B4-BE49-F238E27FC236}">
                <a16:creationId xmlns:a16="http://schemas.microsoft.com/office/drawing/2014/main" id="{DE5D0D78-91C9-4078-BC90-BF33685D897B}"/>
              </a:ext>
            </a:extLst>
          </p:cNvPr>
          <p:cNvGraphicFramePr>
            <a:graphicFrameLocks noGrp="1"/>
          </p:cNvGraphicFramePr>
          <p:nvPr/>
        </p:nvGraphicFramePr>
        <p:xfrm>
          <a:off x="1787579" y="1344567"/>
          <a:ext cx="8552912" cy="4414520"/>
        </p:xfrm>
        <a:graphic>
          <a:graphicData uri="http://schemas.openxmlformats.org/drawingml/2006/table">
            <a:tbl>
              <a:tblPr firstRow="1" bandRow="1">
                <a:tableStyleId>{D7AC3CCA-C797-4891-BE02-D94E43425B78}</a:tableStyleId>
              </a:tblPr>
              <a:tblGrid>
                <a:gridCol w="1074819">
                  <a:extLst>
                    <a:ext uri="{9D8B030D-6E8A-4147-A177-3AD203B41FA5}">
                      <a16:colId xmlns:a16="http://schemas.microsoft.com/office/drawing/2014/main" val="3501780355"/>
                    </a:ext>
                  </a:extLst>
                </a:gridCol>
                <a:gridCol w="3575327">
                  <a:extLst>
                    <a:ext uri="{9D8B030D-6E8A-4147-A177-3AD203B41FA5}">
                      <a16:colId xmlns:a16="http://schemas.microsoft.com/office/drawing/2014/main" val="2450100747"/>
                    </a:ext>
                  </a:extLst>
                </a:gridCol>
                <a:gridCol w="3902766">
                  <a:extLst>
                    <a:ext uri="{9D8B030D-6E8A-4147-A177-3AD203B41FA5}">
                      <a16:colId xmlns:a16="http://schemas.microsoft.com/office/drawing/2014/main" val="2151637294"/>
                    </a:ext>
                  </a:extLst>
                </a:gridCol>
              </a:tblGrid>
              <a:tr h="370840">
                <a:tc>
                  <a:txBody>
                    <a:bodyPr/>
                    <a:lstStyle/>
                    <a:p>
                      <a:pPr algn="ctr"/>
                      <a:r>
                        <a:rPr lang="en-AU" sz="1600" b="1" dirty="0">
                          <a:effectLst/>
                        </a:rPr>
                        <a:t>Week</a:t>
                      </a:r>
                      <a:endParaRPr lang="en-AU" sz="1600" dirty="0">
                        <a:effectLst/>
                      </a:endParaRPr>
                    </a:p>
                  </a:txBody>
                  <a:tcPr/>
                </a:tc>
                <a:tc>
                  <a:txBody>
                    <a:bodyPr/>
                    <a:lstStyle/>
                    <a:p>
                      <a:pPr algn="ctr"/>
                      <a:r>
                        <a:rPr lang="en-AU" sz="1600" b="1" dirty="0">
                          <a:effectLst/>
                        </a:rPr>
                        <a:t>Objectives</a:t>
                      </a:r>
                      <a:endParaRPr lang="en-AU" sz="1600" dirty="0">
                        <a:effectLst/>
                      </a:endParaRPr>
                    </a:p>
                  </a:txBody>
                  <a:tcPr/>
                </a:tc>
                <a:tc>
                  <a:txBody>
                    <a:bodyPr/>
                    <a:lstStyle/>
                    <a:p>
                      <a:pPr algn="ctr"/>
                      <a:r>
                        <a:rPr lang="en-AU" sz="1600" b="1">
                          <a:effectLst/>
                        </a:rPr>
                        <a:t>Milestones</a:t>
                      </a:r>
                      <a:endParaRPr lang="en-AU" sz="1600">
                        <a:effectLst/>
                      </a:endParaRPr>
                    </a:p>
                  </a:txBody>
                  <a:tcPr/>
                </a:tc>
                <a:extLst>
                  <a:ext uri="{0D108BD9-81ED-4DB2-BD59-A6C34878D82A}">
                    <a16:rowId xmlns:a16="http://schemas.microsoft.com/office/drawing/2014/main" val="75969597"/>
                  </a:ext>
                </a:extLst>
              </a:tr>
              <a:tr h="370840">
                <a:tc>
                  <a:txBody>
                    <a:bodyPr/>
                    <a:lstStyle/>
                    <a:p>
                      <a:pPr algn="l"/>
                      <a:r>
                        <a:rPr lang="en-AU" sz="1600" dirty="0">
                          <a:effectLst/>
                        </a:rPr>
                        <a:t>2: M1-1</a:t>
                      </a:r>
                    </a:p>
                  </a:txBody>
                  <a:tcPr/>
                </a:tc>
                <a:tc>
                  <a:txBody>
                    <a:bodyPr/>
                    <a:lstStyle/>
                    <a:p>
                      <a:pPr algn="l"/>
                      <a:r>
                        <a:rPr lang="en-AU" sz="1600" dirty="0">
                          <a:effectLst/>
                        </a:rPr>
                        <a:t>Introduction and setup</a:t>
                      </a:r>
                    </a:p>
                  </a:txBody>
                  <a:tcPr/>
                </a:tc>
                <a:tc>
                  <a:txBody>
                    <a:bodyPr/>
                    <a:lstStyle/>
                    <a:p>
                      <a:pPr algn="l"/>
                      <a:endParaRPr lang="en-AU" sz="1600" dirty="0">
                        <a:effectLst/>
                      </a:endParaRPr>
                    </a:p>
                  </a:txBody>
                  <a:tcPr/>
                </a:tc>
                <a:extLst>
                  <a:ext uri="{0D108BD9-81ED-4DB2-BD59-A6C34878D82A}">
                    <a16:rowId xmlns:a16="http://schemas.microsoft.com/office/drawing/2014/main" val="2817849962"/>
                  </a:ext>
                </a:extLst>
              </a:tr>
              <a:tr h="370840">
                <a:tc>
                  <a:txBody>
                    <a:bodyPr/>
                    <a:lstStyle/>
                    <a:p>
                      <a:pPr algn="l"/>
                      <a:r>
                        <a:rPr lang="en-AU" sz="1600" dirty="0">
                          <a:effectLst/>
                        </a:rPr>
                        <a:t>3: M2-1</a:t>
                      </a:r>
                    </a:p>
                  </a:txBody>
                  <a:tcPr/>
                </a:tc>
                <a:tc>
                  <a:txBody>
                    <a:bodyPr/>
                    <a:lstStyle/>
                    <a:p>
                      <a:pPr algn="l"/>
                      <a:r>
                        <a:rPr lang="en-AU" sz="1600" dirty="0">
                          <a:effectLst/>
                        </a:rPr>
                        <a:t>Calibration, ARUCO markers</a:t>
                      </a:r>
                    </a:p>
                  </a:txBody>
                  <a:tcPr/>
                </a:tc>
                <a:tc>
                  <a:txBody>
                    <a:bodyPr/>
                    <a:lstStyle/>
                    <a:p>
                      <a:pPr algn="l"/>
                      <a:r>
                        <a:rPr lang="en-US" sz="1600" dirty="0">
                          <a:effectLst/>
                        </a:rPr>
                        <a:t>M1 due</a:t>
                      </a:r>
                      <a:endParaRPr lang="en-AU" sz="1600" dirty="0">
                        <a:effectLst/>
                      </a:endParaRPr>
                    </a:p>
                  </a:txBody>
                  <a:tcPr/>
                </a:tc>
                <a:extLst>
                  <a:ext uri="{0D108BD9-81ED-4DB2-BD59-A6C34878D82A}">
                    <a16:rowId xmlns:a16="http://schemas.microsoft.com/office/drawing/2014/main" val="553733502"/>
                  </a:ext>
                </a:extLst>
              </a:tr>
              <a:tr h="370840">
                <a:tc>
                  <a:txBody>
                    <a:bodyPr/>
                    <a:lstStyle/>
                    <a:p>
                      <a:pPr algn="l"/>
                      <a:r>
                        <a:rPr lang="en-AU" sz="1600" dirty="0">
                          <a:effectLst/>
                        </a:rPr>
                        <a:t>4: M2-2</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518703914"/>
                  </a:ext>
                </a:extLst>
              </a:tr>
              <a:tr h="370840">
                <a:tc>
                  <a:txBody>
                    <a:bodyPr/>
                    <a:lstStyle/>
                    <a:p>
                      <a:pPr algn="l"/>
                      <a:r>
                        <a:rPr lang="en-AU" sz="1600" dirty="0">
                          <a:effectLst/>
                        </a:rPr>
                        <a:t>5: M2-3</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1925405519"/>
                  </a:ext>
                </a:extLst>
              </a:tr>
              <a:tr h="370840">
                <a:tc>
                  <a:txBody>
                    <a:bodyPr/>
                    <a:lstStyle/>
                    <a:p>
                      <a:pPr algn="l"/>
                      <a:r>
                        <a:rPr lang="en-AU" sz="1600" dirty="0">
                          <a:effectLst/>
                        </a:rPr>
                        <a:t>6: M3-1</a:t>
                      </a:r>
                    </a:p>
                  </a:txBody>
                  <a:tcPr/>
                </a:tc>
                <a:tc>
                  <a:txBody>
                    <a:bodyPr/>
                    <a:lstStyle/>
                    <a:p>
                      <a:pPr algn="l"/>
                      <a:r>
                        <a:rPr lang="en-AU" sz="1600" dirty="0">
                          <a:effectLst/>
                        </a:rPr>
                        <a:t>Object recognition &amp; localisation</a:t>
                      </a:r>
                    </a:p>
                  </a:txBody>
                  <a:tcPr/>
                </a:tc>
                <a:tc>
                  <a:txBody>
                    <a:bodyPr/>
                    <a:lstStyle/>
                    <a:p>
                      <a:pPr algn="l"/>
                      <a:r>
                        <a:rPr lang="en-US" sz="1600" dirty="0">
                          <a:effectLst/>
                        </a:rPr>
                        <a:t>M2 due</a:t>
                      </a:r>
                      <a:endParaRPr lang="en-AU" sz="1600" dirty="0">
                        <a:effectLst/>
                      </a:endParaRPr>
                    </a:p>
                  </a:txBody>
                  <a:tcPr/>
                </a:tc>
                <a:extLst>
                  <a:ext uri="{0D108BD9-81ED-4DB2-BD59-A6C34878D82A}">
                    <a16:rowId xmlns:a16="http://schemas.microsoft.com/office/drawing/2014/main" val="151537044"/>
                  </a:ext>
                </a:extLst>
              </a:tr>
              <a:tr h="370840">
                <a:tc>
                  <a:txBody>
                    <a:bodyPr/>
                    <a:lstStyle/>
                    <a:p>
                      <a:pPr algn="l"/>
                      <a:r>
                        <a:rPr lang="en-AU" sz="1600" dirty="0">
                          <a:effectLst/>
                        </a:rPr>
                        <a:t>7: M3-2</a:t>
                      </a:r>
                    </a:p>
                  </a:txBody>
                  <a:tcPr/>
                </a:tc>
                <a:tc>
                  <a:txBody>
                    <a:bodyPr/>
                    <a:lstStyle/>
                    <a:p>
                      <a:pPr algn="l"/>
                      <a:r>
                        <a:rPr lang="en-AU" sz="1600" dirty="0">
                          <a:effectLst/>
                        </a:rPr>
                        <a:t>Object recognition &amp; localisation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1556415861"/>
                  </a:ext>
                </a:extLst>
              </a:tr>
              <a:tr h="370840">
                <a:tc>
                  <a:txBody>
                    <a:bodyPr/>
                    <a:lstStyle/>
                    <a:p>
                      <a:pPr algn="l"/>
                      <a:r>
                        <a:rPr lang="en-AU" sz="1600" dirty="0">
                          <a:effectLst/>
                        </a:rPr>
                        <a:t>8: M4-1</a:t>
                      </a:r>
                    </a:p>
                  </a:txBody>
                  <a:tcPr/>
                </a:tc>
                <a:tc>
                  <a:txBody>
                    <a:bodyPr/>
                    <a:lstStyle/>
                    <a:p>
                      <a:pPr algn="l"/>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M3 due</a:t>
                      </a:r>
                      <a:endParaRPr lang="en-AU" sz="1600" dirty="0">
                        <a:effectLst/>
                      </a:endParaRPr>
                    </a:p>
                  </a:txBody>
                  <a:tcPr/>
                </a:tc>
                <a:extLst>
                  <a:ext uri="{0D108BD9-81ED-4DB2-BD59-A6C34878D82A}">
                    <a16:rowId xmlns:a16="http://schemas.microsoft.com/office/drawing/2014/main" val="208932148"/>
                  </a:ext>
                </a:extLst>
              </a:tr>
              <a:tr h="370840">
                <a:tc>
                  <a:txBody>
                    <a:bodyPr/>
                    <a:lstStyle/>
                    <a:p>
                      <a:pPr algn="l"/>
                      <a:r>
                        <a:rPr lang="en-AU" sz="1600" dirty="0">
                          <a:effectLst/>
                        </a:rPr>
                        <a:t>9: M4-2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3587372260"/>
                  </a:ext>
                </a:extLst>
              </a:tr>
              <a:tr h="370840">
                <a:tc>
                  <a:txBody>
                    <a:bodyPr/>
                    <a:lstStyle/>
                    <a:p>
                      <a:pPr algn="l"/>
                      <a:r>
                        <a:rPr lang="en-AU" sz="1600" dirty="0">
                          <a:effectLst/>
                        </a:rPr>
                        <a:t>10: M5-1</a:t>
                      </a:r>
                    </a:p>
                  </a:txBody>
                  <a:tcPr/>
                </a:tc>
                <a:tc>
                  <a:txBody>
                    <a:bodyPr/>
                    <a:lstStyle/>
                    <a:p>
                      <a:pPr algn="l"/>
                      <a:r>
                        <a:rPr lang="en-AU" sz="1600">
                          <a:effectLst/>
                        </a:rPr>
                        <a:t>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M4 due</a:t>
                      </a:r>
                      <a:endParaRPr lang="en-AU" sz="1600" dirty="0">
                        <a:effectLst/>
                      </a:endParaRPr>
                    </a:p>
                  </a:txBody>
                  <a:tcPr/>
                </a:tc>
                <a:extLst>
                  <a:ext uri="{0D108BD9-81ED-4DB2-BD59-A6C34878D82A}">
                    <a16:rowId xmlns:a16="http://schemas.microsoft.com/office/drawing/2014/main" val="1378605540"/>
                  </a:ext>
                </a:extLst>
              </a:tr>
              <a:tr h="370840">
                <a:tc>
                  <a:txBody>
                    <a:bodyPr/>
                    <a:lstStyle/>
                    <a:p>
                      <a:pPr algn="l"/>
                      <a:r>
                        <a:rPr lang="en-AU" sz="1600" dirty="0">
                          <a:effectLst/>
                        </a:rPr>
                        <a:t>11: Final</a:t>
                      </a:r>
                    </a:p>
                  </a:txBody>
                  <a:tcPr/>
                </a:tc>
                <a:tc>
                  <a:txBody>
                    <a:bodyPr/>
                    <a:lstStyle/>
                    <a:p>
                      <a:pPr algn="l"/>
                      <a:r>
                        <a:rPr lang="en-AU" sz="1600">
                          <a:effectLst/>
                        </a:rPr>
                        <a:t>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M5 due</a:t>
                      </a:r>
                      <a:endParaRPr lang="en-AU" sz="1600" dirty="0">
                        <a:effectLst/>
                      </a:endParaRPr>
                    </a:p>
                  </a:txBody>
                  <a:tcPr/>
                </a:tc>
                <a:extLst>
                  <a:ext uri="{0D108BD9-81ED-4DB2-BD59-A6C34878D82A}">
                    <a16:rowId xmlns:a16="http://schemas.microsoft.com/office/drawing/2014/main" val="1910154651"/>
                  </a:ext>
                </a:extLst>
              </a:tr>
              <a:tr h="185420">
                <a:tc>
                  <a:txBody>
                    <a:bodyPr/>
                    <a:lstStyle/>
                    <a:p>
                      <a:pPr algn="l"/>
                      <a:r>
                        <a:rPr lang="en-AU" sz="1600" dirty="0">
                          <a:effectLst/>
                        </a:rPr>
                        <a:t>12: Final</a:t>
                      </a:r>
                    </a:p>
                  </a:txBody>
                  <a:tcPr/>
                </a:tc>
                <a:tc>
                  <a:txBody>
                    <a:bodyPr/>
                    <a:lstStyle/>
                    <a:p>
                      <a:pPr algn="l"/>
                      <a:r>
                        <a:rPr lang="en-AU" sz="1600" dirty="0">
                          <a:effectLst/>
                        </a:rPr>
                        <a:t>Final demo &amp; competition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Final demo</a:t>
                      </a:r>
                      <a:endParaRPr lang="en-AU" sz="1600" dirty="0">
                        <a:effectLst/>
                      </a:endParaRPr>
                    </a:p>
                  </a:txBody>
                  <a:tcPr/>
                </a:tc>
                <a:extLst>
                  <a:ext uri="{0D108BD9-81ED-4DB2-BD59-A6C34878D82A}">
                    <a16:rowId xmlns:a16="http://schemas.microsoft.com/office/drawing/2014/main" val="3622796723"/>
                  </a:ext>
                </a:extLst>
              </a:tr>
            </a:tbl>
          </a:graphicData>
        </a:graphic>
      </p:graphicFrame>
      <p:sp>
        <p:nvSpPr>
          <p:cNvPr id="7" name="TextBox 6">
            <a:extLst>
              <a:ext uri="{FF2B5EF4-FFF2-40B4-BE49-F238E27FC236}">
                <a16:creationId xmlns:a16="http://schemas.microsoft.com/office/drawing/2014/main" id="{07D73589-860F-3F26-05AE-20E2E317EA64}"/>
              </a:ext>
            </a:extLst>
          </p:cNvPr>
          <p:cNvSpPr txBox="1"/>
          <p:nvPr/>
        </p:nvSpPr>
        <p:spPr>
          <a:xfrm>
            <a:off x="1462393" y="3544167"/>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8BC7ED-D566-CE59-4244-0E802114C391}"/>
              </a:ext>
            </a:extLst>
          </p:cNvPr>
          <p:cNvCxnSpPr/>
          <p:nvPr/>
        </p:nvCxnSpPr>
        <p:spPr>
          <a:xfrm>
            <a:off x="1640172" y="299678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891C35-8EEF-2F64-7ABF-FF5CC335A651}"/>
              </a:ext>
            </a:extLst>
          </p:cNvPr>
          <p:cNvCxnSpPr/>
          <p:nvPr/>
        </p:nvCxnSpPr>
        <p:spPr>
          <a:xfrm>
            <a:off x="1637188" y="337032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5909310"/>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lime          orange              lemon         tomato        garlic             potato               capsicum         pumpkin</a:t>
            </a:r>
          </a:p>
          <a:p>
            <a:endParaRPr lang="en-US" dirty="0"/>
          </a:p>
          <a:p>
            <a:r>
              <a:rPr lang="en-US" dirty="0"/>
              <a:t>*</a:t>
            </a:r>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endParaRPr lang="en-US" dirty="0"/>
          </a:p>
        </p:txBody>
      </p:sp>
      <p:pic>
        <p:nvPicPr>
          <p:cNvPr id="3" name="Picture 2" descr="A tomato and garlic next to a tomato&#10;&#10;Description automatically generated">
            <a:extLst>
              <a:ext uri="{FF2B5EF4-FFF2-40B4-BE49-F238E27FC236}">
                <a16:creationId xmlns:a16="http://schemas.microsoft.com/office/drawing/2014/main" id="{9845045B-DA42-94EC-C0B3-7A4239808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79" y="3024568"/>
            <a:ext cx="11713821" cy="2642267"/>
          </a:xfrm>
          <a:prstGeom prst="rect">
            <a:avLst/>
          </a:prstGeom>
        </p:spPr>
      </p:pic>
    </p:spTree>
    <p:extLst>
      <p:ext uri="{BB962C8B-B14F-4D97-AF65-F5344CB8AC3E}">
        <p14:creationId xmlns:p14="http://schemas.microsoft.com/office/powerpoint/2010/main" val="345656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6)</a:t>
            </a:r>
          </a:p>
          <a:p>
            <a:endParaRPr lang="en-US" dirty="0"/>
          </a:p>
          <a:p>
            <a:r>
              <a:rPr lang="en-US" dirty="0"/>
              <a:t>Task 2: Training a YOLO model for object detection and segmentation (Week 6)</a:t>
            </a:r>
          </a:p>
          <a:p>
            <a:endParaRPr lang="en-US" dirty="0"/>
          </a:p>
          <a:p>
            <a:r>
              <a:rPr lang="en-US" dirty="0"/>
              <a:t>Task 3: Estimating object poses (Week 7)</a:t>
            </a:r>
          </a:p>
          <a:p>
            <a:endParaRPr lang="en-US" dirty="0"/>
          </a:p>
          <a:p>
            <a:r>
              <a:rPr lang="en-US" dirty="0"/>
              <a:t>Live demo marking of M3 in Week 8: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post estimation part (Week 7), but you may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(wk7)</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3: Estimating object poses (Week 7)</a:t>
            </a:r>
          </a:p>
          <a:p>
            <a:endParaRPr lang="en-US" dirty="0"/>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	Here we use a human for illustrating pose estimation, however human is not a target in M3	 </a:t>
            </a:r>
          </a:p>
        </p:txBody>
      </p:sp>
    </p:spTree>
    <p:extLst>
      <p:ext uri="{BB962C8B-B14F-4D97-AF65-F5344CB8AC3E}">
        <p14:creationId xmlns:p14="http://schemas.microsoft.com/office/powerpoint/2010/main" val="110487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Given any standard RGB image, can we calculate the 3D position of any pixel within an image?	 </a:t>
            </a:r>
          </a:p>
        </p:txBody>
      </p:sp>
      <p:sp>
        <p:nvSpPr>
          <p:cNvPr id="84" name="Parallelogram 83">
            <a:extLst>
              <a:ext uri="{FF2B5EF4-FFF2-40B4-BE49-F238E27FC236}">
                <a16:creationId xmlns:a16="http://schemas.microsoft.com/office/drawing/2014/main" id="{ED5641C6-FA45-4164-BA7F-E422FF91D7F9}"/>
              </a:ext>
            </a:extLst>
          </p:cNvPr>
          <p:cNvSpPr/>
          <p:nvPr/>
        </p:nvSpPr>
        <p:spPr>
          <a:xfrm rot="16200000">
            <a:off x="2722074"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a:extLst>
              <a:ext uri="{FF2B5EF4-FFF2-40B4-BE49-F238E27FC236}">
                <a16:creationId xmlns:a16="http://schemas.microsoft.com/office/drawing/2014/main" id="{63FD6776-803E-496C-A7A9-D48E8511DB2B}"/>
              </a:ext>
            </a:extLst>
          </p:cNvPr>
          <p:cNvCxnSpPr/>
          <p:nvPr/>
        </p:nvCxnSpPr>
        <p:spPr>
          <a:xfrm flipV="1">
            <a:off x="5699044"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86" name="Picture 85" descr="A picture containing dark&#10;&#10;Description automatically generated">
            <a:extLst>
              <a:ext uri="{FF2B5EF4-FFF2-40B4-BE49-F238E27FC236}">
                <a16:creationId xmlns:a16="http://schemas.microsoft.com/office/drawing/2014/main" id="{360D4DF8-5AD9-4BA6-A1BB-E22B1C6BF97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5314929" y="2390765"/>
            <a:ext cx="969669" cy="1899594"/>
          </a:xfrm>
          <a:prstGeom prst="rect">
            <a:avLst/>
          </a:prstGeom>
        </p:spPr>
      </p:pic>
      <p:cxnSp>
        <p:nvCxnSpPr>
          <p:cNvPr id="87" name="Straight Arrow Connector 86">
            <a:extLst>
              <a:ext uri="{FF2B5EF4-FFF2-40B4-BE49-F238E27FC236}">
                <a16:creationId xmlns:a16="http://schemas.microsoft.com/office/drawing/2014/main" id="{C8A63659-4A50-4751-9E69-7A8D1C643B96}"/>
              </a:ext>
            </a:extLst>
          </p:cNvPr>
          <p:cNvCxnSpPr>
            <a:cxnSpLocks/>
          </p:cNvCxnSpPr>
          <p:nvPr/>
        </p:nvCxnSpPr>
        <p:spPr>
          <a:xfrm flipH="1">
            <a:off x="2646163"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A picture containing dark&#10;&#10;Description automatically generated">
            <a:extLst>
              <a:ext uri="{FF2B5EF4-FFF2-40B4-BE49-F238E27FC236}">
                <a16:creationId xmlns:a16="http://schemas.microsoft.com/office/drawing/2014/main" id="{8D2D4BD6-ECDA-42F2-895C-76FF4DE3C23E}"/>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690625" y="4678184"/>
            <a:ext cx="338782" cy="663679"/>
          </a:xfrm>
          <a:prstGeom prst="rect">
            <a:avLst/>
          </a:prstGeom>
        </p:spPr>
      </p:pic>
      <p:cxnSp>
        <p:nvCxnSpPr>
          <p:cNvPr id="89" name="Straight Connector 88">
            <a:extLst>
              <a:ext uri="{FF2B5EF4-FFF2-40B4-BE49-F238E27FC236}">
                <a16:creationId xmlns:a16="http://schemas.microsoft.com/office/drawing/2014/main" id="{1352B15E-822C-4755-A2B7-6B9EBA9DB497}"/>
              </a:ext>
            </a:extLst>
          </p:cNvPr>
          <p:cNvCxnSpPr>
            <a:cxnSpLocks/>
          </p:cNvCxnSpPr>
          <p:nvPr/>
        </p:nvCxnSpPr>
        <p:spPr>
          <a:xfrm flipH="1">
            <a:off x="2536718"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539985-271A-40CE-BBAF-5B1FD53C8230}"/>
              </a:ext>
            </a:extLst>
          </p:cNvPr>
          <p:cNvCxnSpPr>
            <a:cxnSpLocks/>
          </p:cNvCxnSpPr>
          <p:nvPr/>
        </p:nvCxnSpPr>
        <p:spPr>
          <a:xfrm flipH="1">
            <a:off x="2536718"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CAD1DE-5D3F-4DA4-940A-6D65C7C4F19F}"/>
              </a:ext>
            </a:extLst>
          </p:cNvPr>
          <p:cNvCxnSpPr>
            <a:cxnSpLocks/>
          </p:cNvCxnSpPr>
          <p:nvPr/>
        </p:nvCxnSpPr>
        <p:spPr>
          <a:xfrm flipH="1" flipV="1">
            <a:off x="2536718"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C8DE30-7224-48F9-8801-DAE49DC3C270}"/>
              </a:ext>
            </a:extLst>
          </p:cNvPr>
          <p:cNvCxnSpPr>
            <a:cxnSpLocks/>
          </p:cNvCxnSpPr>
          <p:nvPr/>
        </p:nvCxnSpPr>
        <p:spPr>
          <a:xfrm flipH="1">
            <a:off x="2536718"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8C1E219-DDF4-44BF-AD8E-712351CAC5A1}"/>
              </a:ext>
            </a:extLst>
          </p:cNvPr>
          <p:cNvCxnSpPr>
            <a:cxnSpLocks/>
          </p:cNvCxnSpPr>
          <p:nvPr/>
        </p:nvCxnSpPr>
        <p:spPr>
          <a:xfrm flipH="1">
            <a:off x="2645629"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0DE8135C-1D71-40C8-AF68-5563DE8506B2}"/>
              </a:ext>
            </a:extLst>
          </p:cNvPr>
          <p:cNvSpPr/>
          <p:nvPr/>
        </p:nvSpPr>
        <p:spPr>
          <a:xfrm>
            <a:off x="3801415"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83594707-1639-4A7C-A879-EC5F78E27F42}"/>
              </a:ext>
            </a:extLst>
          </p:cNvPr>
          <p:cNvSpPr txBox="1"/>
          <p:nvPr/>
        </p:nvSpPr>
        <p:spPr>
          <a:xfrm>
            <a:off x="1713205" y="6122230"/>
            <a:ext cx="1864847" cy="369332"/>
          </a:xfrm>
          <a:prstGeom prst="rect">
            <a:avLst/>
          </a:prstGeom>
          <a:noFill/>
        </p:spPr>
        <p:txBody>
          <a:bodyPr wrap="square" rtlCol="0">
            <a:spAutoFit/>
          </a:bodyPr>
          <a:lstStyle/>
          <a:p>
            <a:r>
              <a:rPr lang="en-US" dirty="0"/>
              <a:t>Camera center</a:t>
            </a:r>
          </a:p>
        </p:txBody>
      </p:sp>
      <p:sp>
        <p:nvSpPr>
          <p:cNvPr id="96" name="TextBox 95">
            <a:extLst>
              <a:ext uri="{FF2B5EF4-FFF2-40B4-BE49-F238E27FC236}">
                <a16:creationId xmlns:a16="http://schemas.microsoft.com/office/drawing/2014/main" id="{5FA97B2F-B8B7-4B95-9FC6-EB453E561146}"/>
              </a:ext>
            </a:extLst>
          </p:cNvPr>
          <p:cNvSpPr txBox="1"/>
          <p:nvPr/>
        </p:nvSpPr>
        <p:spPr>
          <a:xfrm>
            <a:off x="2462936" y="3244334"/>
            <a:ext cx="1864847" cy="369332"/>
          </a:xfrm>
          <a:prstGeom prst="rect">
            <a:avLst/>
          </a:prstGeom>
          <a:noFill/>
        </p:spPr>
        <p:txBody>
          <a:bodyPr wrap="square" rtlCol="0">
            <a:spAutoFit/>
          </a:bodyPr>
          <a:lstStyle/>
          <a:p>
            <a:r>
              <a:rPr lang="en-US" dirty="0"/>
              <a:t>Image plane</a:t>
            </a:r>
          </a:p>
        </p:txBody>
      </p:sp>
      <p:sp>
        <p:nvSpPr>
          <p:cNvPr id="97" name="Oval 96">
            <a:extLst>
              <a:ext uri="{FF2B5EF4-FFF2-40B4-BE49-F238E27FC236}">
                <a16:creationId xmlns:a16="http://schemas.microsoft.com/office/drawing/2014/main" id="{072657A0-8972-4ACD-A2E3-D45DF35D590A}"/>
              </a:ext>
            </a:extLst>
          </p:cNvPr>
          <p:cNvSpPr/>
          <p:nvPr/>
        </p:nvSpPr>
        <p:spPr>
          <a:xfrm>
            <a:off x="2494790"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a:extLst>
              <a:ext uri="{FF2B5EF4-FFF2-40B4-BE49-F238E27FC236}">
                <a16:creationId xmlns:a16="http://schemas.microsoft.com/office/drawing/2014/main" id="{F64981FB-BD52-4B15-964C-7FC76FEE2B45}"/>
              </a:ext>
            </a:extLst>
          </p:cNvPr>
          <p:cNvSpPr/>
          <p:nvPr/>
        </p:nvSpPr>
        <p:spPr>
          <a:xfrm>
            <a:off x="5664465"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97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What if we had 2 RGB images?</a:t>
            </a:r>
          </a:p>
          <a:p>
            <a:r>
              <a:rPr lang="en-US" dirty="0"/>
              <a:t>We can triangulate the projected light rays to figure out the 3D position of the corresponding point </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9794557" cy="4815164"/>
            <a:chOff x="1129174" y="1676398"/>
            <a:chExt cx="9794557" cy="4815164"/>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Camera center</a:t>
              </a:r>
            </a:p>
          </p:txBody>
        </p:sp>
        <p:sp>
          <p:nvSpPr>
            <p:cNvPr id="47" name="TextBox 46">
              <a:extLst>
                <a:ext uri="{FF2B5EF4-FFF2-40B4-BE49-F238E27FC236}">
                  <a16:creationId xmlns:a16="http://schemas.microsoft.com/office/drawing/2014/main" id="{8A1D3CDA-4BA3-430B-8181-7F3F28C6C751}"/>
                </a:ext>
              </a:extLst>
            </p:cNvPr>
            <p:cNvSpPr txBox="1"/>
            <p:nvPr/>
          </p:nvSpPr>
          <p:spPr>
            <a:xfrm>
              <a:off x="1878905" y="3244334"/>
              <a:ext cx="1864847" cy="369332"/>
            </a:xfrm>
            <a:prstGeom prst="rect">
              <a:avLst/>
            </a:prstGeom>
            <a:noFill/>
          </p:spPr>
          <p:txBody>
            <a:bodyPr wrap="square" rtlCol="0">
              <a:spAutoFit/>
            </a:bodyPr>
            <a:lstStyle/>
            <a:p>
              <a:r>
                <a:rPr lang="en-US" dirty="0"/>
                <a:t>Image plane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8631991" y="3644028"/>
              <a:ext cx="2291740" cy="646331"/>
            </a:xfrm>
            <a:prstGeom prst="rect">
              <a:avLst/>
            </a:prstGeom>
            <a:noFill/>
          </p:spPr>
          <p:txBody>
            <a:bodyPr wrap="square" rtlCol="0">
              <a:spAutoFit/>
            </a:bodyPr>
            <a:lstStyle/>
            <a:p>
              <a:r>
                <a:rPr lang="en-US" dirty="0"/>
                <a:t>Image taken from a different viewpoint</a:t>
              </a:r>
            </a:p>
          </p:txBody>
        </p:sp>
      </p:grpSp>
    </p:spTree>
    <p:extLst>
      <p:ext uri="{BB962C8B-B14F-4D97-AF65-F5344CB8AC3E}">
        <p14:creationId xmlns:p14="http://schemas.microsoft.com/office/powerpoint/2010/main" val="385909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This is difficult to do however as it is reliant on us being confident on the relative poses of both cameras and choosing a pixel in both images that correspond to the exact same spot on the human</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8799606" cy="4819545"/>
            <a:chOff x="1129174" y="1676398"/>
            <a:chExt cx="8799606" cy="4819545"/>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First image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7637040" y="6126611"/>
              <a:ext cx="2291740" cy="369332"/>
            </a:xfrm>
            <a:prstGeom prst="rect">
              <a:avLst/>
            </a:prstGeom>
            <a:noFill/>
          </p:spPr>
          <p:txBody>
            <a:bodyPr wrap="square" rtlCol="0">
              <a:spAutoFit/>
            </a:bodyPr>
            <a:lstStyle/>
            <a:p>
              <a:r>
                <a:rPr lang="en-US" dirty="0"/>
                <a:t>Second image</a:t>
              </a:r>
            </a:p>
          </p:txBody>
        </p:sp>
      </p:grpSp>
    </p:spTree>
    <p:extLst>
      <p:ext uri="{BB962C8B-B14F-4D97-AF65-F5344CB8AC3E}">
        <p14:creationId xmlns:p14="http://schemas.microsoft.com/office/powerpoint/2010/main" val="78666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a:extLst>
              <a:ext uri="{FF2B5EF4-FFF2-40B4-BE49-F238E27FC236}">
                <a16:creationId xmlns:a16="http://schemas.microsoft.com/office/drawing/2014/main" id="{0CDD43E4-AC35-4F39-8FA9-095BA1E703C5}"/>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What if we project two lines from the camera?</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sp>
        <p:nvSpPr>
          <p:cNvPr id="78" name="TextBox 77">
            <a:extLst>
              <a:ext uri="{FF2B5EF4-FFF2-40B4-BE49-F238E27FC236}">
                <a16:creationId xmlns:a16="http://schemas.microsoft.com/office/drawing/2014/main" id="{0EFB0D5B-1E62-45C5-9885-380ADA2A244A}"/>
              </a:ext>
            </a:extLst>
          </p:cNvPr>
          <p:cNvSpPr txBox="1"/>
          <p:nvPr/>
        </p:nvSpPr>
        <p:spPr>
          <a:xfrm>
            <a:off x="6421333" y="4196540"/>
            <a:ext cx="5296258" cy="923330"/>
          </a:xfrm>
          <a:prstGeom prst="rect">
            <a:avLst/>
          </a:prstGeom>
          <a:noFill/>
        </p:spPr>
        <p:txBody>
          <a:bodyPr wrap="square" rtlCol="0">
            <a:spAutoFit/>
          </a:bodyPr>
          <a:lstStyle/>
          <a:p>
            <a:r>
              <a:rPr lang="en-US" dirty="0"/>
              <a:t>If the human were to walk backwards, away from the camera, they should appear smaller in the image</a:t>
            </a:r>
          </a:p>
        </p:txBody>
      </p:sp>
      <p:cxnSp>
        <p:nvCxnSpPr>
          <p:cNvPr id="38" name="Straight Arrow Connector 37">
            <a:extLst>
              <a:ext uri="{FF2B5EF4-FFF2-40B4-BE49-F238E27FC236}">
                <a16:creationId xmlns:a16="http://schemas.microsoft.com/office/drawing/2014/main" id="{C1256DCD-34EB-40B7-95C5-7D8279DFAECF}"/>
              </a:ext>
            </a:extLst>
          </p:cNvPr>
          <p:cNvCxnSpPr>
            <a:cxnSpLocks/>
          </p:cNvCxnSpPr>
          <p:nvPr/>
        </p:nvCxnSpPr>
        <p:spPr>
          <a:xfrm flipH="1" flipV="1">
            <a:off x="5544152" y="4060647"/>
            <a:ext cx="877182" cy="3843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8174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1423</Words>
  <Application>Microsoft Office PowerPoint</Application>
  <PresentationFormat>Widescreen</PresentationFormat>
  <Paragraphs>197</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Leimin Tian</cp:lastModifiedBy>
  <cp:revision>438</cp:revision>
  <dcterms:created xsi:type="dcterms:W3CDTF">2020-08-07T03:38:28Z</dcterms:created>
  <dcterms:modified xsi:type="dcterms:W3CDTF">2023-09-01T02:49:26Z</dcterms:modified>
</cp:coreProperties>
</file>