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8" r:id="rId7"/>
    <p:sldId id="262" r:id="rId8"/>
    <p:sldId id="269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B2D2"/>
    <a:srgbClr val="1A2130"/>
    <a:srgbClr val="000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7AF70-B996-4C86-9A04-F26EE770BB90}" type="datetimeFigureOut">
              <a:rPr lang="en-GH" smtClean="0"/>
              <a:t>31/08/2024</a:t>
            </a:fld>
            <a:endParaRPr lang="en-G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6C91A-CE5A-4FD5-9D5D-B68AE775A14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39101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5328-DE3A-3A0C-2390-45F77C0C2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ECB3C-4A6B-97BE-80F0-4DE40142A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5760-6EB9-DBE0-5A95-2B002067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4089-4351-4087-B945-8ED38E294B9E}" type="datetimeFigureOut">
              <a:rPr lang="en-GH" smtClean="0"/>
              <a:t>31/08/2024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B02CD-6AAC-DAAF-DD81-88C2C47B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7A0D9-9BAA-3B3E-D660-DEECC965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781-3479-43F9-89F4-36D1AD75309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16034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327B-A37A-0B07-D6A2-61528FDE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15589-BEC3-688F-9AD1-E2A457EF7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EC635-F439-3525-690A-2666A455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4089-4351-4087-B945-8ED38E294B9E}" type="datetimeFigureOut">
              <a:rPr lang="en-GH" smtClean="0"/>
              <a:t>31/08/2024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F1738-3AAA-584A-0844-7DC2E604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E6408-6F7A-E511-BA91-4DC1B52C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781-3479-43F9-89F4-36D1AD75309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80802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5B9D5-3411-9425-8028-3CEEE0F4A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13BB8-ADCD-960B-C7EE-74B1F2FB1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07E98-87FD-7610-7BCE-89F9ADF6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4089-4351-4087-B945-8ED38E294B9E}" type="datetimeFigureOut">
              <a:rPr lang="en-GH" smtClean="0"/>
              <a:t>31/08/2024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C5870-2363-8886-57DA-8294C5A0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3111C-2858-D63C-8C73-56F90180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781-3479-43F9-89F4-36D1AD75309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61690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9C0D-8A9C-35CA-E2FB-57C7B770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B274C-8B7E-9838-B49C-460CE0FB9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5A96B-16B5-B81D-2DD2-817B548B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4089-4351-4087-B945-8ED38E294B9E}" type="datetimeFigureOut">
              <a:rPr lang="en-GH" smtClean="0"/>
              <a:t>31/08/2024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0A91E-1939-F12E-6628-E11D352F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09496-5346-E62E-5274-664220F5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781-3479-43F9-89F4-36D1AD75309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37570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4B4E-1190-6C4F-C118-699EDB6F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FFCB7-88E7-71C5-D653-5CE3294D3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BB035-E6D3-A95A-E093-C0993064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4089-4351-4087-B945-8ED38E294B9E}" type="datetimeFigureOut">
              <a:rPr lang="en-GH" smtClean="0"/>
              <a:t>31/08/2024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EDD5F-E9F3-7B20-0EE9-313E6C63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8976A-1DCF-7EF2-3BD5-4535AB09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781-3479-43F9-89F4-36D1AD75309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36604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7556-95E5-2CBD-FD75-0DFAAF24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939BE-278A-4864-07D3-BE5A7EB85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014F6-3FD1-36CB-E725-D8A051BE7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B5C92-6FEB-2B6C-5243-FA8F8FA2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4089-4351-4087-B945-8ED38E294B9E}" type="datetimeFigureOut">
              <a:rPr lang="en-GH" smtClean="0"/>
              <a:t>31/08/2024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FF34E-9CFB-428F-DD8E-3B6F270AC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583F5-42B5-F3D4-50DA-96DFF4CC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781-3479-43F9-89F4-36D1AD75309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59581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866F-A805-6C21-F7A8-8358EE3F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1865C-8E89-4450-5050-37D8C32C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A2C75-AE69-1035-7189-954FAFF17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CC316-A6FF-E967-1CA9-87830E1CB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0E88E-D579-1770-286E-38EFFB0F7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B1FD8-BDBF-E046-1ACC-03D0E6BE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4089-4351-4087-B945-8ED38E294B9E}" type="datetimeFigureOut">
              <a:rPr lang="en-GH" smtClean="0"/>
              <a:t>31/08/2024</a:t>
            </a:fld>
            <a:endParaRPr lang="en-G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DBFE3-7459-376F-5111-EF35B1C7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D5FB1-55B9-CC2D-0F42-94C6902C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781-3479-43F9-89F4-36D1AD75309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14600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4A71-7E96-18EA-BF52-CDAD73E8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0BADEA-6141-C5BE-3F8C-96F1483C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4089-4351-4087-B945-8ED38E294B9E}" type="datetimeFigureOut">
              <a:rPr lang="en-GH" smtClean="0"/>
              <a:t>31/08/2024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80C48-5608-6D71-D2ED-9BE1EC50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D2340-97F9-18F5-FDFC-D79034EA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781-3479-43F9-89F4-36D1AD75309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13464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EC1B90-D3E8-184B-0A02-DD87307C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4089-4351-4087-B945-8ED38E294B9E}" type="datetimeFigureOut">
              <a:rPr lang="en-GH" smtClean="0"/>
              <a:t>31/08/2024</a:t>
            </a:fld>
            <a:endParaRPr lang="en-G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EAB92-8F01-66F6-0056-EE6A8F78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B0421-A969-53E4-415F-2E74846C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781-3479-43F9-89F4-36D1AD75309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66861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B7A9-C85D-F10D-25C7-E130B82B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F902-1442-AC14-D20E-858769BEA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3A546-11F5-42B8-0FE3-D04BB7EC7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7AA6B-E506-F58F-7330-29DB6E8B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4089-4351-4087-B945-8ED38E294B9E}" type="datetimeFigureOut">
              <a:rPr lang="en-GH" smtClean="0"/>
              <a:t>31/08/2024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86F23-36E6-9BFD-009B-EF61592C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22B37-0131-FCFD-E744-0A7A4BDC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781-3479-43F9-89F4-36D1AD75309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3335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9914-4E4B-147D-EDE6-6F2AE3A0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324DF0-7BEA-9A97-9BA5-F04920EE9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06B74-A41F-081E-32A3-739AEF155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FD21-2C1D-FC33-E63F-37FCDD93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4089-4351-4087-B945-8ED38E294B9E}" type="datetimeFigureOut">
              <a:rPr lang="en-GH" smtClean="0"/>
              <a:t>31/08/2024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D7C58-530A-7117-EB74-59EAD7BA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1AD63-09EA-F549-7ABC-9C11DA9E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781-3479-43F9-89F4-36D1AD75309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06920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1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583C5F-FAE3-CD78-B264-A6758AB9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BA20D-4D74-7222-4327-83D1464AC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F1511-3C4E-EF6C-13D0-DC79781E6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74089-4351-4087-B945-8ED38E294B9E}" type="datetimeFigureOut">
              <a:rPr lang="en-GH" smtClean="0"/>
              <a:t>31/08/2024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0873C-6811-7652-BE72-DE75A510C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CF92C-41F2-3D2F-7EAA-C89EF5FFF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22781-3479-43F9-89F4-36D1AD75309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25989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lvinwest156/HydroChain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467BB0-81EA-62A2-EB16-1856627B1E4D}"/>
              </a:ext>
            </a:extLst>
          </p:cNvPr>
          <p:cNvSpPr txBox="1"/>
          <p:nvPr/>
        </p:nvSpPr>
        <p:spPr>
          <a:xfrm>
            <a:off x="3251311" y="2844224"/>
            <a:ext cx="568937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hydro</a:t>
            </a:r>
            <a:r>
              <a:rPr lang="en-GB" sz="7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Chain</a:t>
            </a:r>
            <a:endParaRPr lang="en-GH" sz="7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76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384323-429D-AE60-FD05-1F676231FC14}"/>
              </a:ext>
            </a:extLst>
          </p:cNvPr>
          <p:cNvSpPr txBox="1"/>
          <p:nvPr/>
        </p:nvSpPr>
        <p:spPr>
          <a:xfrm>
            <a:off x="900112" y="1414462"/>
            <a:ext cx="76438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Explore the Tech Behind </a:t>
            </a:r>
            <a:r>
              <a:rPr lang="en-GB" sz="3000" b="1" i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hydro</a:t>
            </a:r>
            <a:r>
              <a:rPr lang="en-GB" sz="3000" b="1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Chain:</a:t>
            </a:r>
            <a:endParaRPr lang="en-GH" sz="3000" b="1" i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12EBF-6D57-15C2-48F0-6BD8E549C150}"/>
              </a:ext>
            </a:extLst>
          </p:cNvPr>
          <p:cNvSpPr txBox="1"/>
          <p:nvPr/>
        </p:nvSpPr>
        <p:spPr>
          <a:xfrm>
            <a:off x="900112" y="1968460"/>
            <a:ext cx="9429751" cy="170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  <a:hlinkClick r:id="rId2"/>
              </a:rPr>
              <a:t>Github</a:t>
            </a:r>
            <a:r>
              <a:rPr lang="en-GB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  <a:hlinkClick r:id="rId2"/>
              </a:rPr>
              <a:t> Repository</a:t>
            </a:r>
            <a:br>
              <a:rPr lang="en-GB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GB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Access our public repository to see the source code, track development activity, and explore the design process.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748E5-447B-1CC3-24C8-DDA1782BF66D}"/>
              </a:ext>
            </a:extLst>
          </p:cNvPr>
          <p:cNvSpPr txBox="1"/>
          <p:nvPr/>
        </p:nvSpPr>
        <p:spPr>
          <a:xfrm>
            <a:off x="2831306" y="542924"/>
            <a:ext cx="8215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Dive Into the Code</a:t>
            </a:r>
            <a:endParaRPr lang="en-GH" sz="3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0C1D2F-5151-D001-C06F-5BCD76BC7532}"/>
              </a:ext>
            </a:extLst>
          </p:cNvPr>
          <p:cNvSpPr txBox="1"/>
          <p:nvPr/>
        </p:nvSpPr>
        <p:spPr>
          <a:xfrm>
            <a:off x="1996086" y="542924"/>
            <a:ext cx="101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07</a:t>
            </a:r>
            <a:endParaRPr lang="en-GH" sz="3600" b="1" dirty="0">
              <a:solidFill>
                <a:srgbClr val="6FB2D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A0D54-05A2-F0BC-4805-945D0C2DE37F}"/>
              </a:ext>
            </a:extLst>
          </p:cNvPr>
          <p:cNvSpPr txBox="1"/>
          <p:nvPr/>
        </p:nvSpPr>
        <p:spPr>
          <a:xfrm>
            <a:off x="900112" y="3947463"/>
            <a:ext cx="764381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 to Look For:</a:t>
            </a:r>
            <a:br>
              <a:rPr lang="en-GB" sz="3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GH" sz="3000" b="1" i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ADA98F-D374-9C13-ED45-581A030104BB}"/>
              </a:ext>
            </a:extLst>
          </p:cNvPr>
          <p:cNvSpPr txBox="1"/>
          <p:nvPr/>
        </p:nvSpPr>
        <p:spPr>
          <a:xfrm>
            <a:off x="900111" y="4592536"/>
            <a:ext cx="9429751" cy="170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Highlighted contributions include the deployment on </a:t>
            </a:r>
            <a:r>
              <a:rPr lang="en-GB" sz="24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Optimism</a:t>
            </a:r>
            <a:r>
              <a:rPr lang="en-GB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integration of </a:t>
            </a:r>
            <a:r>
              <a:rPr lang="en-GB" sz="24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ML models</a:t>
            </a:r>
            <a:r>
              <a:rPr lang="en-GB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and the development of the UI with </a:t>
            </a:r>
            <a:r>
              <a:rPr lang="en-GB" sz="24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Scaffold-ETH</a:t>
            </a:r>
            <a:r>
              <a:rPr lang="en-GB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798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BB0388-FC7E-8BFE-0EDB-1F60E2101ED6}"/>
              </a:ext>
            </a:extLst>
          </p:cNvPr>
          <p:cNvSpPr txBox="1"/>
          <p:nvPr/>
        </p:nvSpPr>
        <p:spPr>
          <a:xfrm>
            <a:off x="3570089" y="2875002"/>
            <a:ext cx="53947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</a:t>
            </a:r>
            <a:r>
              <a:rPr lang="en-GB" sz="6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You</a:t>
            </a:r>
            <a:endParaRPr lang="en-GH" sz="6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22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8B6A9-C0BF-2266-908D-277C6364EA1D}"/>
              </a:ext>
            </a:extLst>
          </p:cNvPr>
          <p:cNvSpPr txBox="1"/>
          <p:nvPr/>
        </p:nvSpPr>
        <p:spPr>
          <a:xfrm>
            <a:off x="214007" y="1349196"/>
            <a:ext cx="684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01</a:t>
            </a:r>
            <a:endParaRPr lang="en-GH" sz="3600" b="1" dirty="0">
              <a:solidFill>
                <a:srgbClr val="6FB2D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8B6AD9-4050-7F4E-549F-AAB4FE349D51}"/>
              </a:ext>
            </a:extLst>
          </p:cNvPr>
          <p:cNvSpPr txBox="1"/>
          <p:nvPr/>
        </p:nvSpPr>
        <p:spPr>
          <a:xfrm>
            <a:off x="1074819" y="1132491"/>
            <a:ext cx="4700589" cy="1022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Welcome to HydroChain</a:t>
            </a:r>
            <a:br>
              <a:rPr lang="en-GB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GB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Introduction to the Project and Team</a:t>
            </a:r>
            <a:endParaRPr lang="en-GH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EB167-C605-22E6-3095-0E69DEA59997}"/>
              </a:ext>
            </a:extLst>
          </p:cNvPr>
          <p:cNvSpPr txBox="1"/>
          <p:nvPr/>
        </p:nvSpPr>
        <p:spPr>
          <a:xfrm>
            <a:off x="6096000" y="1334243"/>
            <a:ext cx="884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05</a:t>
            </a:r>
            <a:endParaRPr lang="en-GH" sz="3600" b="1" dirty="0">
              <a:solidFill>
                <a:srgbClr val="6FB2D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96AA8E-B744-1A43-6C49-568AB526BE34}"/>
              </a:ext>
            </a:extLst>
          </p:cNvPr>
          <p:cNvSpPr txBox="1"/>
          <p:nvPr/>
        </p:nvSpPr>
        <p:spPr>
          <a:xfrm>
            <a:off x="6980626" y="1146114"/>
            <a:ext cx="5211374" cy="143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Under the Hood: Our Tech Stack</a:t>
            </a:r>
            <a:br>
              <a:rPr lang="en-GB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GB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Technologies and Tools Powering HydroChain</a:t>
            </a:r>
            <a:endParaRPr lang="en-GH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317C2-D47B-1E14-7E68-9993BFD6B1E0}"/>
              </a:ext>
            </a:extLst>
          </p:cNvPr>
          <p:cNvSpPr txBox="1"/>
          <p:nvPr/>
        </p:nvSpPr>
        <p:spPr>
          <a:xfrm>
            <a:off x="214006" y="2733734"/>
            <a:ext cx="860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  <a:endParaRPr lang="en-GH" sz="3600" b="1" dirty="0">
              <a:solidFill>
                <a:srgbClr val="6FB2D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0F7B7-EFFA-A5D9-25AE-4CC9640F1A19}"/>
              </a:ext>
            </a:extLst>
          </p:cNvPr>
          <p:cNvSpPr txBox="1"/>
          <p:nvPr/>
        </p:nvSpPr>
        <p:spPr>
          <a:xfrm>
            <a:off x="1074819" y="2531317"/>
            <a:ext cx="4700589" cy="1022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HydroChain Vision</a:t>
            </a:r>
            <a:br>
              <a:rPr lang="en-GB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GB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Project Overview and Key Objectives</a:t>
            </a:r>
            <a:endParaRPr lang="en-GH" i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89032C-0B56-F615-9C8D-04B8AB67352E}"/>
              </a:ext>
            </a:extLst>
          </p:cNvPr>
          <p:cNvSpPr txBox="1"/>
          <p:nvPr/>
        </p:nvSpPr>
        <p:spPr>
          <a:xfrm>
            <a:off x="6096000" y="2720130"/>
            <a:ext cx="884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06</a:t>
            </a:r>
            <a:endParaRPr lang="en-GH" sz="3600" b="1" dirty="0">
              <a:solidFill>
                <a:srgbClr val="6FB2D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03E19D-F6D5-BC1D-0A28-46796EF4EA95}"/>
              </a:ext>
            </a:extLst>
          </p:cNvPr>
          <p:cNvSpPr txBox="1"/>
          <p:nvPr/>
        </p:nvSpPr>
        <p:spPr>
          <a:xfrm>
            <a:off x="6980626" y="2489138"/>
            <a:ext cx="48529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Crafting HydroChain: The Journey</a:t>
            </a:r>
            <a:br>
              <a:rPr lang="en-GB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GB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Development Process and </a:t>
            </a:r>
            <a:r>
              <a:rPr lang="en-GB" i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OvercomingChallenges</a:t>
            </a:r>
            <a:endParaRPr lang="en-GH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4E6712-7C19-771D-FC4F-D3D887E06B4F}"/>
              </a:ext>
            </a:extLst>
          </p:cNvPr>
          <p:cNvSpPr txBox="1"/>
          <p:nvPr/>
        </p:nvSpPr>
        <p:spPr>
          <a:xfrm>
            <a:off x="214006" y="4133909"/>
            <a:ext cx="860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03</a:t>
            </a:r>
            <a:endParaRPr lang="en-GH" sz="3600" b="1" dirty="0">
              <a:solidFill>
                <a:srgbClr val="6FB2D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32CF2C-00D5-AB2B-C1BE-D4DB5AD0D9FE}"/>
              </a:ext>
            </a:extLst>
          </p:cNvPr>
          <p:cNvSpPr txBox="1"/>
          <p:nvPr/>
        </p:nvSpPr>
        <p:spPr>
          <a:xfrm>
            <a:off x="1074817" y="3931492"/>
            <a:ext cx="4700589" cy="143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Problem We’re Tackling</a:t>
            </a:r>
            <a:br>
              <a:rPr lang="en-GB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GB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Understanding the Challenges in Climate Data</a:t>
            </a:r>
            <a:endParaRPr lang="en-GH" i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D51FDE-99EF-15E3-D32F-14052B450823}"/>
              </a:ext>
            </a:extLst>
          </p:cNvPr>
          <p:cNvSpPr txBox="1"/>
          <p:nvPr/>
        </p:nvSpPr>
        <p:spPr>
          <a:xfrm>
            <a:off x="6096000" y="4134593"/>
            <a:ext cx="884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07</a:t>
            </a:r>
            <a:endParaRPr lang="en-GH" sz="3600" b="1" dirty="0">
              <a:solidFill>
                <a:srgbClr val="6FB2D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6B0E3A-0F56-0087-6C47-2A3580A72582}"/>
              </a:ext>
            </a:extLst>
          </p:cNvPr>
          <p:cNvSpPr txBox="1"/>
          <p:nvPr/>
        </p:nvSpPr>
        <p:spPr>
          <a:xfrm>
            <a:off x="6980626" y="3946464"/>
            <a:ext cx="4700589" cy="143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Dive Into the Code</a:t>
            </a:r>
            <a:br>
              <a:rPr lang="en-GB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GB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Accessing the </a:t>
            </a:r>
            <a:r>
              <a:rPr lang="en-GB" i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Github</a:t>
            </a:r>
            <a:r>
              <a:rPr lang="en-GB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Repository and Source Code</a:t>
            </a:r>
            <a:endParaRPr lang="en-GH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9594B6-5967-F28E-FE77-02FA0D6E71FD}"/>
              </a:ext>
            </a:extLst>
          </p:cNvPr>
          <p:cNvSpPr txBox="1"/>
          <p:nvPr/>
        </p:nvSpPr>
        <p:spPr>
          <a:xfrm>
            <a:off x="358386" y="5534768"/>
            <a:ext cx="860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04</a:t>
            </a:r>
            <a:endParaRPr lang="en-GH" sz="3600" b="1" dirty="0">
              <a:solidFill>
                <a:srgbClr val="6FB2D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EBC37B-2C52-3CB8-2760-4577E0B3D778}"/>
              </a:ext>
            </a:extLst>
          </p:cNvPr>
          <p:cNvSpPr txBox="1"/>
          <p:nvPr/>
        </p:nvSpPr>
        <p:spPr>
          <a:xfrm>
            <a:off x="1219197" y="5346639"/>
            <a:ext cx="4876803" cy="143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Our Game-Changing Solution</a:t>
            </a:r>
            <a:br>
              <a:rPr lang="en-GB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GB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 HydroChain Provides Innovative Solutions</a:t>
            </a:r>
            <a:endParaRPr lang="en-GH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5A42AF-900C-7856-E8DC-AAC6E1B77487}"/>
              </a:ext>
            </a:extLst>
          </p:cNvPr>
          <p:cNvSpPr txBox="1"/>
          <p:nvPr/>
        </p:nvSpPr>
        <p:spPr>
          <a:xfrm>
            <a:off x="358386" y="488773"/>
            <a:ext cx="2289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Contents</a:t>
            </a:r>
            <a:endParaRPr lang="en-GH" sz="3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27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7CB46D-19F9-E24D-5203-3BFA72FDD84A}"/>
              </a:ext>
            </a:extLst>
          </p:cNvPr>
          <p:cNvSpPr txBox="1"/>
          <p:nvPr/>
        </p:nvSpPr>
        <p:spPr>
          <a:xfrm>
            <a:off x="3578418" y="537063"/>
            <a:ext cx="6429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</a:t>
            </a:r>
            <a:r>
              <a:rPr lang="en-GB" sz="40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hydro</a:t>
            </a:r>
            <a:r>
              <a:rPr lang="en-GB" sz="4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Chain Vision</a:t>
            </a:r>
            <a:endParaRPr lang="en-GH" sz="4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E145B-9F1B-FB42-868F-992E685916A2}"/>
              </a:ext>
            </a:extLst>
          </p:cNvPr>
          <p:cNvSpPr txBox="1"/>
          <p:nvPr/>
        </p:nvSpPr>
        <p:spPr>
          <a:xfrm>
            <a:off x="900112" y="2005638"/>
            <a:ext cx="6429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Tweet-Worthy Overview:</a:t>
            </a:r>
            <a:endParaRPr lang="en-GH" sz="3000" b="1" i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329D1-3C2F-CFA5-F198-79BA74F7FC14}"/>
              </a:ext>
            </a:extLst>
          </p:cNvPr>
          <p:cNvSpPr txBox="1"/>
          <p:nvPr/>
        </p:nvSpPr>
        <p:spPr>
          <a:xfrm>
            <a:off x="900112" y="2765166"/>
            <a:ext cx="6429375" cy="2256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Unlocking the power of decentralized climate data with </a:t>
            </a:r>
            <a:r>
              <a:rPr lang="en-GB" sz="24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hydro</a:t>
            </a:r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Chain</a:t>
            </a:r>
            <a:r>
              <a:rPr lang="en-GB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– your go-to platform for precise rainfall prediction and environmental insights.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2BF8A-EA91-AE3D-AC95-37840C02880B}"/>
              </a:ext>
            </a:extLst>
          </p:cNvPr>
          <p:cNvSpPr txBox="1"/>
          <p:nvPr/>
        </p:nvSpPr>
        <p:spPr>
          <a:xfrm>
            <a:off x="2565203" y="537063"/>
            <a:ext cx="1013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  <a:endParaRPr lang="en-GH" sz="4000" b="1" dirty="0">
              <a:solidFill>
                <a:srgbClr val="6FB2D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8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D9B7F4-4865-B631-6A50-5AABD93B898C}"/>
              </a:ext>
            </a:extLst>
          </p:cNvPr>
          <p:cNvSpPr txBox="1"/>
          <p:nvPr/>
        </p:nvSpPr>
        <p:spPr>
          <a:xfrm>
            <a:off x="2971799" y="489530"/>
            <a:ext cx="758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Problem We’re Tackling</a:t>
            </a:r>
            <a:endParaRPr lang="en-GH" sz="3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C730E-ADF4-392E-DB02-DA687D65CD0E}"/>
              </a:ext>
            </a:extLst>
          </p:cNvPr>
          <p:cNvSpPr txBox="1"/>
          <p:nvPr/>
        </p:nvSpPr>
        <p:spPr>
          <a:xfrm>
            <a:off x="893566" y="1413455"/>
            <a:ext cx="73866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Climate Data Challenge:</a:t>
            </a:r>
            <a:endParaRPr lang="en-GH" sz="3000" b="1" i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C03351-F076-CEA7-37B3-9A6BF0AA5806}"/>
              </a:ext>
            </a:extLst>
          </p:cNvPr>
          <p:cNvSpPr txBox="1"/>
          <p:nvPr/>
        </p:nvSpPr>
        <p:spPr>
          <a:xfrm>
            <a:off x="893566" y="1844261"/>
            <a:ext cx="6429375" cy="2256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Inconsistent</a:t>
            </a:r>
            <a:r>
              <a:rPr lang="en-GB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and </a:t>
            </a:r>
            <a:r>
              <a:rPr lang="en-GB" sz="24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unreliable</a:t>
            </a:r>
            <a:r>
              <a:rPr lang="en-GB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climate data is a barrier to effective environmental planning and risk management.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1F548B-5CEC-74BA-F6C2-120256670288}"/>
              </a:ext>
            </a:extLst>
          </p:cNvPr>
          <p:cNvSpPr txBox="1"/>
          <p:nvPr/>
        </p:nvSpPr>
        <p:spPr>
          <a:xfrm>
            <a:off x="2179441" y="521498"/>
            <a:ext cx="101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03</a:t>
            </a:r>
            <a:endParaRPr lang="en-GH" sz="3600" b="1" dirty="0">
              <a:solidFill>
                <a:srgbClr val="6FB2D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1B9433-A93B-ECC0-245F-BAB36561D29F}"/>
              </a:ext>
            </a:extLst>
          </p:cNvPr>
          <p:cNvSpPr txBox="1"/>
          <p:nvPr/>
        </p:nvSpPr>
        <p:spPr>
          <a:xfrm>
            <a:off x="1249556" y="48434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F81288-2A59-7D95-6526-E3F2F686A8C7}"/>
              </a:ext>
            </a:extLst>
          </p:cNvPr>
          <p:cNvSpPr txBox="1"/>
          <p:nvPr/>
        </p:nvSpPr>
        <p:spPr>
          <a:xfrm>
            <a:off x="6096000" y="4131078"/>
            <a:ext cx="6603477" cy="2256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Precision</a:t>
            </a:r>
            <a:r>
              <a:rPr lang="en-GB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in climate predictions can transform </a:t>
            </a:r>
            <a:r>
              <a:rPr lang="en-GB" sz="24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agriculture</a:t>
            </a:r>
            <a:r>
              <a:rPr lang="en-GB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GB" sz="24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disaster preparedness</a:t>
            </a:r>
            <a:r>
              <a:rPr lang="en-GB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and </a:t>
            </a:r>
            <a:r>
              <a:rPr lang="en-GB" sz="24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sustainable development</a:t>
            </a:r>
            <a:r>
              <a:rPr lang="en-GB" sz="2400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GB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4A326-F4E7-8946-CCFF-EA7197EE896E}"/>
              </a:ext>
            </a:extLst>
          </p:cNvPr>
          <p:cNvSpPr txBox="1"/>
          <p:nvPr/>
        </p:nvSpPr>
        <p:spPr>
          <a:xfrm>
            <a:off x="6096000" y="3607858"/>
            <a:ext cx="758666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Why It Matters:</a:t>
            </a:r>
            <a:br>
              <a:rPr lang="en-GB" sz="3000" b="1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GH" sz="3000" b="1" i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18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0BC0E-8C6C-857F-0710-577EF8B0388F}"/>
              </a:ext>
            </a:extLst>
          </p:cNvPr>
          <p:cNvSpPr txBox="1"/>
          <p:nvPr/>
        </p:nvSpPr>
        <p:spPr>
          <a:xfrm>
            <a:off x="2786063" y="579247"/>
            <a:ext cx="757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Our Game-Changing Solution</a:t>
            </a:r>
            <a:endParaRPr lang="en-GH" sz="3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A510D-8D00-5A74-74BF-3A63D45C4F7A}"/>
              </a:ext>
            </a:extLst>
          </p:cNvPr>
          <p:cNvSpPr txBox="1"/>
          <p:nvPr/>
        </p:nvSpPr>
        <p:spPr>
          <a:xfrm>
            <a:off x="1057275" y="1350093"/>
            <a:ext cx="67008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 HydroChain Transforms the Landscape:</a:t>
            </a:r>
            <a:endParaRPr lang="en-GH" sz="3000" b="1" i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E7B82-CEFD-FFD4-A19A-9CDDF42D348D}"/>
              </a:ext>
            </a:extLst>
          </p:cNvPr>
          <p:cNvSpPr txBox="1"/>
          <p:nvPr/>
        </p:nvSpPr>
        <p:spPr>
          <a:xfrm>
            <a:off x="1057275" y="2490271"/>
            <a:ext cx="6700838" cy="2256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</a:t>
            </a:r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decentralizing</a:t>
            </a:r>
            <a:r>
              <a:rPr lang="en-GB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climate data collection and applying </a:t>
            </a:r>
            <a:r>
              <a:rPr lang="en-GB" sz="24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advanced analytics</a:t>
            </a:r>
            <a:r>
              <a:rPr lang="en-GB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GB" sz="24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hydro</a:t>
            </a:r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Chain</a:t>
            </a:r>
            <a:r>
              <a:rPr lang="en-GB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delivers unparalleled accuracy in rainfall predictions.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58C34-EEDC-A1BC-6056-BCF535F5817F}"/>
              </a:ext>
            </a:extLst>
          </p:cNvPr>
          <p:cNvSpPr txBox="1"/>
          <p:nvPr/>
        </p:nvSpPr>
        <p:spPr>
          <a:xfrm>
            <a:off x="2007991" y="579247"/>
            <a:ext cx="101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04</a:t>
            </a:r>
            <a:endParaRPr lang="en-GH" sz="3600" b="1" dirty="0">
              <a:solidFill>
                <a:srgbClr val="6FB2D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12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25AB52-95BC-69AB-605A-2C67F5B0BE06}"/>
              </a:ext>
            </a:extLst>
          </p:cNvPr>
          <p:cNvSpPr txBox="1"/>
          <p:nvPr/>
        </p:nvSpPr>
        <p:spPr>
          <a:xfrm>
            <a:off x="1042988" y="2157413"/>
            <a:ext cx="80581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Decentralization via Blockchain:</a:t>
            </a:r>
            <a:r>
              <a:rPr lang="en-GB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Powered by </a:t>
            </a:r>
            <a:r>
              <a:rPr lang="en-GB" sz="24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Optimism</a:t>
            </a:r>
            <a:r>
              <a:rPr lang="en-GB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ensuring data integrity and transparency.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Advanced Analytics:</a:t>
            </a:r>
            <a:r>
              <a:rPr lang="en-GB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Machine learning for trend prediction, </a:t>
            </a:r>
            <a:r>
              <a:rPr lang="en-GB" sz="24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Rasterio</a:t>
            </a:r>
            <a:r>
              <a:rPr lang="en-GB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for interpolation.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User-Centric Interface:</a:t>
            </a:r>
            <a:r>
              <a:rPr lang="en-GB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Built with </a:t>
            </a:r>
            <a:r>
              <a:rPr lang="en-GB" sz="24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Scaffold-ETH</a:t>
            </a:r>
            <a:r>
              <a:rPr lang="en-GB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for seamless user experience.</a:t>
            </a:r>
          </a:p>
          <a:p>
            <a:endParaRPr lang="en-GH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E4265-4AFF-D44D-6287-820A856ACEA3}"/>
              </a:ext>
            </a:extLst>
          </p:cNvPr>
          <p:cNvSpPr txBox="1"/>
          <p:nvPr/>
        </p:nvSpPr>
        <p:spPr>
          <a:xfrm>
            <a:off x="1042988" y="1390083"/>
            <a:ext cx="6700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Key </a:t>
            </a:r>
            <a:r>
              <a:rPr lang="en-GB" sz="3000" b="1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Innovations</a:t>
            </a:r>
            <a:r>
              <a:rPr lang="en-GB" sz="3200" b="1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endParaRPr lang="en-GB" sz="3200" i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0763E-FA1B-99A0-C628-18DE4BCF60D9}"/>
              </a:ext>
            </a:extLst>
          </p:cNvPr>
          <p:cNvSpPr txBox="1"/>
          <p:nvPr/>
        </p:nvSpPr>
        <p:spPr>
          <a:xfrm>
            <a:off x="2668784" y="561197"/>
            <a:ext cx="757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Our Game-Changing Solution</a:t>
            </a:r>
            <a:endParaRPr lang="en-GH" sz="3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5A57E-915B-D419-EC0E-E50B5E58DCEA}"/>
              </a:ext>
            </a:extLst>
          </p:cNvPr>
          <p:cNvSpPr txBox="1"/>
          <p:nvPr/>
        </p:nvSpPr>
        <p:spPr>
          <a:xfrm>
            <a:off x="1950841" y="561197"/>
            <a:ext cx="101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04</a:t>
            </a:r>
            <a:endParaRPr lang="en-GH" sz="3600" b="1" dirty="0">
              <a:solidFill>
                <a:srgbClr val="6FB2D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49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226586-DEA0-2E13-424C-6C785E757033}"/>
              </a:ext>
            </a:extLst>
          </p:cNvPr>
          <p:cNvSpPr txBox="1"/>
          <p:nvPr/>
        </p:nvSpPr>
        <p:spPr>
          <a:xfrm>
            <a:off x="2502694" y="542925"/>
            <a:ext cx="8215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Under the Hood: Our Tech Stack</a:t>
            </a:r>
            <a:endParaRPr lang="en-GH" sz="3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842B4-B46D-F396-F488-3CCB2ECD52B5}"/>
              </a:ext>
            </a:extLst>
          </p:cNvPr>
          <p:cNvSpPr txBox="1"/>
          <p:nvPr/>
        </p:nvSpPr>
        <p:spPr>
          <a:xfrm>
            <a:off x="900112" y="1414462"/>
            <a:ext cx="70580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Brains Behind </a:t>
            </a:r>
            <a:r>
              <a:rPr lang="en-GB" sz="3000" b="1" i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hydro</a:t>
            </a:r>
            <a:r>
              <a:rPr lang="en-GB" sz="3000" b="1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Chain:</a:t>
            </a:r>
            <a:endParaRPr lang="en-GH" sz="3000" b="1" i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2B2A0-2174-BC02-D33B-C2E579B3D29B}"/>
              </a:ext>
            </a:extLst>
          </p:cNvPr>
          <p:cNvSpPr txBox="1"/>
          <p:nvPr/>
        </p:nvSpPr>
        <p:spPr>
          <a:xfrm>
            <a:off x="900112" y="1968460"/>
            <a:ext cx="10572751" cy="391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Blockchain Platform:</a:t>
            </a:r>
            <a:r>
              <a:rPr lang="en-GB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b="1" i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Optimism</a:t>
            </a:r>
            <a:r>
              <a:rPr lang="en-GB" sz="2400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for efficient, low-cost transactions.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Development Framework:</a:t>
            </a:r>
            <a:r>
              <a:rPr lang="en-GB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b="1" i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Scaffold-ETH</a:t>
            </a:r>
            <a:r>
              <a:rPr lang="en-GB" sz="2400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for rapid, flexible development.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Machine Learning:</a:t>
            </a:r>
            <a:r>
              <a:rPr lang="en-GB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Libraries for trend calculation and predictive analytics.</a:t>
            </a:r>
            <a:endParaRPr lang="en-GB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C66CB-90F7-89B5-7380-396A1A78893D}"/>
              </a:ext>
            </a:extLst>
          </p:cNvPr>
          <p:cNvSpPr txBox="1"/>
          <p:nvPr/>
        </p:nvSpPr>
        <p:spPr>
          <a:xfrm>
            <a:off x="1996086" y="542924"/>
            <a:ext cx="101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05</a:t>
            </a:r>
            <a:endParaRPr lang="en-GH" sz="3600" b="1" dirty="0">
              <a:solidFill>
                <a:srgbClr val="6FB2D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6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F545C5-0B41-5811-2DF1-9C2B3F621062}"/>
              </a:ext>
            </a:extLst>
          </p:cNvPr>
          <p:cNvSpPr txBox="1"/>
          <p:nvPr/>
        </p:nvSpPr>
        <p:spPr>
          <a:xfrm>
            <a:off x="2502694" y="542925"/>
            <a:ext cx="8215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Under the Hood: Our Tech Stack</a:t>
            </a:r>
            <a:endParaRPr lang="en-GH" sz="3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04297-9EFD-D4FF-AFF2-D305F6AA638B}"/>
              </a:ext>
            </a:extLst>
          </p:cNvPr>
          <p:cNvSpPr txBox="1"/>
          <p:nvPr/>
        </p:nvSpPr>
        <p:spPr>
          <a:xfrm>
            <a:off x="900112" y="1414462"/>
            <a:ext cx="70580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Brains Behind HydroChain:</a:t>
            </a:r>
            <a:endParaRPr lang="en-GH" sz="3000" b="1" i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9F329-0A4F-3F7E-5AFB-B4DB644B5015}"/>
              </a:ext>
            </a:extLst>
          </p:cNvPr>
          <p:cNvSpPr txBox="1"/>
          <p:nvPr/>
        </p:nvSpPr>
        <p:spPr>
          <a:xfrm>
            <a:off x="900112" y="1968460"/>
            <a:ext cx="10572751" cy="336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Geospatial Tools:</a:t>
            </a:r>
            <a:r>
              <a:rPr lang="en-GB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b="1" i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Rasterio</a:t>
            </a:r>
            <a:r>
              <a:rPr lang="en-GB" sz="2400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for precise spatial interpolation.</a:t>
            </a:r>
          </a:p>
          <a:p>
            <a:pPr>
              <a:lnSpc>
                <a:spcPct val="150000"/>
              </a:lnSpc>
            </a:pPr>
            <a:endParaRPr lang="en-GB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Historical Analysis:</a:t>
            </a:r>
            <a:r>
              <a:rPr lang="en-GB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b="1" i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Kendall Graph</a:t>
            </a:r>
            <a:r>
              <a:rPr lang="en-GB" sz="2400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and </a:t>
            </a:r>
            <a:r>
              <a:rPr lang="en-GB" sz="2400" b="1" i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Sen's Slope </a:t>
            </a:r>
            <a:r>
              <a:rPr lang="en-GB" sz="2400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generating insightful historical trends.</a:t>
            </a:r>
          </a:p>
          <a:p>
            <a:pPr>
              <a:lnSpc>
                <a:spcPct val="150000"/>
              </a:lnSpc>
            </a:pPr>
            <a:endParaRPr lang="en-GB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Time Series Forecasting:</a:t>
            </a:r>
            <a:r>
              <a:rPr lang="en-GB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b="1" i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ARIMA</a:t>
            </a:r>
            <a:r>
              <a:rPr lang="en-GB" sz="2400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for accurate rainfall prediction.</a:t>
            </a:r>
            <a:endParaRPr lang="en-GB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02378-2F1A-0E9C-ACBF-2118130B741A}"/>
              </a:ext>
            </a:extLst>
          </p:cNvPr>
          <p:cNvSpPr txBox="1"/>
          <p:nvPr/>
        </p:nvSpPr>
        <p:spPr>
          <a:xfrm>
            <a:off x="1996086" y="542924"/>
            <a:ext cx="101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05</a:t>
            </a:r>
            <a:endParaRPr lang="en-GH" sz="3600" b="1" dirty="0">
              <a:solidFill>
                <a:srgbClr val="6FB2D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38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36418C-34E3-9002-929D-C67575FD9130}"/>
              </a:ext>
            </a:extLst>
          </p:cNvPr>
          <p:cNvSpPr txBox="1"/>
          <p:nvPr/>
        </p:nvSpPr>
        <p:spPr>
          <a:xfrm>
            <a:off x="3046810" y="3244334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Crafting HydroChain: The Journey</a:t>
            </a:r>
            <a:endParaRPr lang="en-G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0E1C4-170B-04F3-B0F4-5916C45A118F}"/>
              </a:ext>
            </a:extLst>
          </p:cNvPr>
          <p:cNvSpPr txBox="1"/>
          <p:nvPr/>
        </p:nvSpPr>
        <p:spPr>
          <a:xfrm>
            <a:off x="900109" y="1385797"/>
            <a:ext cx="6429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Building the Future:</a:t>
            </a:r>
            <a:endParaRPr lang="en-GH" sz="3000" b="1" i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164BED-0771-3899-6C12-506244E40D12}"/>
              </a:ext>
            </a:extLst>
          </p:cNvPr>
          <p:cNvSpPr txBox="1"/>
          <p:nvPr/>
        </p:nvSpPr>
        <p:spPr>
          <a:xfrm>
            <a:off x="900108" y="2136337"/>
            <a:ext cx="6429375" cy="281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From smart contracts on Optimism to integrating cutting-edge machine learning, </a:t>
            </a:r>
            <a:r>
              <a:rPr lang="en-GB" sz="24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hydro</a:t>
            </a:r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Chain</a:t>
            </a:r>
            <a:r>
              <a:rPr lang="en-GB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was built with a focus on innovation and user experience.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72FD4B-E152-E44B-BDEF-70C631574E2F}"/>
              </a:ext>
            </a:extLst>
          </p:cNvPr>
          <p:cNvSpPr txBox="1"/>
          <p:nvPr/>
        </p:nvSpPr>
        <p:spPr>
          <a:xfrm>
            <a:off x="2831306" y="542924"/>
            <a:ext cx="8215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Crafting </a:t>
            </a:r>
            <a:r>
              <a:rPr lang="en-GB" sz="36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hydro</a:t>
            </a:r>
            <a:r>
              <a:rPr lang="en-GB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Chain: The Journey</a:t>
            </a:r>
            <a:endParaRPr lang="en-GH" sz="3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02744-64DF-DF35-53BF-F4F9681F1223}"/>
              </a:ext>
            </a:extLst>
          </p:cNvPr>
          <p:cNvSpPr txBox="1"/>
          <p:nvPr/>
        </p:nvSpPr>
        <p:spPr>
          <a:xfrm>
            <a:off x="1996086" y="542924"/>
            <a:ext cx="101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6FB2D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06</a:t>
            </a:r>
            <a:endParaRPr lang="en-GH" sz="3600" b="1" dirty="0">
              <a:solidFill>
                <a:srgbClr val="6FB2D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17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Emmanuel Joe</dc:creator>
  <cp:lastModifiedBy>Emmanuel Joe</cp:lastModifiedBy>
  <cp:revision>2</cp:revision>
  <dcterms:created xsi:type="dcterms:W3CDTF">2024-08-31T07:36:39Z</dcterms:created>
  <dcterms:modified xsi:type="dcterms:W3CDTF">2024-08-31T11:01:03Z</dcterms:modified>
</cp:coreProperties>
</file>