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82" r:id="rId9"/>
    <p:sldId id="291" r:id="rId10"/>
    <p:sldId id="292" r:id="rId11"/>
    <p:sldId id="263" r:id="rId12"/>
    <p:sldId id="268" r:id="rId13"/>
    <p:sldId id="290" r:id="rId14"/>
    <p:sldId id="280" r:id="rId15"/>
    <p:sldId id="281" r:id="rId16"/>
    <p:sldId id="270" r:id="rId17"/>
    <p:sldId id="293" r:id="rId18"/>
    <p:sldId id="272" r:id="rId19"/>
    <p:sldId id="274" r:id="rId20"/>
    <p:sldId id="276" r:id="rId21"/>
    <p:sldId id="277" r:id="rId22"/>
    <p:sldId id="295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129" autoAdjust="0"/>
  </p:normalViewPr>
  <p:slideViewPr>
    <p:cSldViewPr snapToGrid="0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1A80-5400-4935-9DB9-0F90E9FF8B64}" type="datetimeFigureOut">
              <a:rPr lang="en-AU" smtClean="0"/>
              <a:t>25/11/15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E9D51-6FC7-4582-AEEC-F60F70C610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68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600D4-847B-431A-B7D5-0DCCA7B66258}" type="datetimeFigureOut">
              <a:rPr lang="en-AU" smtClean="0"/>
              <a:t>25/11/15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33B89-6128-49FB-B709-3BA31328D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9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79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Add a structure of x-y-z without </a:t>
            </a:r>
            <a:r>
              <a:rPr lang="en-AU" dirty="0" err="1" smtClean="0"/>
              <a:t>diretions</a:t>
            </a:r>
            <a:endParaRPr lang="en-AU" dirty="0" smtClean="0"/>
          </a:p>
          <a:p>
            <a:r>
              <a:rPr lang="en-AU" dirty="0" smtClean="0"/>
              <a:t>Merge</a:t>
            </a:r>
            <a:r>
              <a:rPr lang="en-AU" baseline="0" dirty="0" smtClean="0"/>
              <a:t> the next slide with this slide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07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775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12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12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96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Considering</a:t>
            </a:r>
            <a:r>
              <a:rPr lang="en-AU" baseline="0" dirty="0" smtClean="0"/>
              <a:t> if add experiment part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19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These</a:t>
            </a:r>
            <a:r>
              <a:rPr lang="en-AU" baseline="0" dirty="0" smtClean="0"/>
              <a:t> causes are first order or higher order causes?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6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Change question mart to</a:t>
            </a:r>
            <a:r>
              <a:rPr lang="en-US" altLang="zh-CN" baseline="0" dirty="0" smtClean="0"/>
              <a:t> “no” mark 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29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7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57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47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Add a structure of x-y-z without </a:t>
            </a:r>
            <a:r>
              <a:rPr lang="en-AU" dirty="0" err="1" smtClean="0"/>
              <a:t>diretions</a:t>
            </a:r>
            <a:endParaRPr lang="en-AU" dirty="0" smtClean="0"/>
          </a:p>
          <a:p>
            <a:r>
              <a:rPr lang="en-AU" dirty="0" smtClean="0"/>
              <a:t>Merge</a:t>
            </a:r>
            <a:r>
              <a:rPr lang="en-AU" baseline="0" dirty="0" smtClean="0"/>
              <a:t> the next slide with this slide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07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Add a structure of x-y-z without </a:t>
            </a:r>
            <a:r>
              <a:rPr lang="en-AU" dirty="0" err="1" smtClean="0"/>
              <a:t>diretions</a:t>
            </a:r>
            <a:endParaRPr lang="en-AU" dirty="0" smtClean="0"/>
          </a:p>
          <a:p>
            <a:r>
              <a:rPr lang="en-AU" dirty="0" smtClean="0"/>
              <a:t>Merge</a:t>
            </a:r>
            <a:r>
              <a:rPr lang="en-AU" baseline="0" dirty="0" smtClean="0"/>
              <a:t> the next slide with this slide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33B89-6128-49FB-B709-3BA31328D95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07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0250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301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86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3600" b="1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sz="2400"/>
            </a:lvl1pPr>
            <a:lvl2pPr marL="742950" indent="-285750">
              <a:lnSpc>
                <a:spcPct val="130000"/>
              </a:lnSpc>
              <a:buFont typeface="Wingdings" panose="05000000000000000000" pitchFamily="2" charset="2"/>
              <a:buChar char="§"/>
              <a:defRPr sz="20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600"/>
            </a:lvl4pPr>
            <a:lvl5pPr>
              <a:lnSpc>
                <a:spcPct val="13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666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903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411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778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031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526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988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706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25, 2015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52D0-440F-47D5-B4C9-7581AC71D625}" type="slidenum">
              <a:rPr lang="en-AU" smtClean="0"/>
              <a:pPr/>
              <a:t>‹#›</a:t>
            </a:fld>
            <a:r>
              <a:rPr lang="en-AU" dirty="0" smtClean="0"/>
              <a:t>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98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456" y="1188352"/>
            <a:ext cx="6858000" cy="238760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Markov Blanket Causal Discovery Using Minimum Message Length</a:t>
            </a:r>
            <a:endParaRPr lang="en-AU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315" y="3987843"/>
            <a:ext cx="7899663" cy="2149005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chemeClr val="tx1"/>
                </a:solidFill>
              </a:rPr>
              <a:t>Kelvin Yang Li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Supervisors: Dr Kevin </a:t>
            </a:r>
            <a:r>
              <a:rPr lang="en-AU" sz="2400" dirty="0" err="1" smtClean="0">
                <a:solidFill>
                  <a:schemeClr val="tx1"/>
                </a:solidFill>
              </a:rPr>
              <a:t>Korb</a:t>
            </a:r>
            <a:r>
              <a:rPr lang="en-AU" sz="2400" dirty="0" smtClean="0">
                <a:solidFill>
                  <a:schemeClr val="tx1"/>
                </a:solidFill>
              </a:rPr>
              <a:t>, Dr Lloyd Allison,</a:t>
            </a:r>
            <a:br>
              <a:rPr lang="en-AU" sz="2400" dirty="0" smtClean="0">
                <a:solidFill>
                  <a:schemeClr val="tx1"/>
                </a:solidFill>
              </a:rPr>
            </a:br>
            <a:r>
              <a:rPr lang="en-AU" sz="2400" dirty="0" smtClean="0">
                <a:solidFill>
                  <a:schemeClr val="tx1"/>
                </a:solidFill>
              </a:rPr>
              <a:t>     Dr Francois </a:t>
            </a:r>
            <a:r>
              <a:rPr lang="en-AU" sz="2400" dirty="0" err="1" smtClean="0">
                <a:solidFill>
                  <a:schemeClr val="tx1"/>
                </a:solidFill>
              </a:rPr>
              <a:t>Petitjean</a:t>
            </a:r>
            <a:endParaRPr lang="en-AU" sz="2400" dirty="0" smtClean="0">
              <a:solidFill>
                <a:schemeClr val="tx1"/>
              </a:solidFill>
            </a:endParaRPr>
          </a:p>
          <a:p>
            <a:r>
              <a:rPr lang="en-AU" sz="2400" dirty="0" smtClean="0">
                <a:solidFill>
                  <a:schemeClr val="tx1"/>
                </a:solidFill>
              </a:rPr>
              <a:t>Monash University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November 25, 2015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t>1</a:t>
            </a:fld>
            <a:r>
              <a:rPr lang="en-AU" dirty="0" smtClean="0"/>
              <a:t>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912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Is causal discovery possible?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Yes! But only within the space of equivalent classes!</a:t>
            </a:r>
          </a:p>
          <a:p>
            <a:r>
              <a:rPr lang="en-AU" dirty="0" smtClean="0"/>
              <a:t>Two equivalent classes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/>
              <a:t>Equivalent classes can be distinguished by testing the conditional independency </a:t>
            </a:r>
            <a:r>
              <a:rPr lang="en-AU" dirty="0" err="1"/>
              <a:t>Ind</a:t>
            </a:r>
            <a:r>
              <a:rPr lang="en-AU" dirty="0"/>
              <a:t>(X, Y|Z).</a:t>
            </a:r>
          </a:p>
          <a:p>
            <a:pPr marL="0" indent="0">
              <a:buNone/>
            </a:pPr>
            <a:endParaRPr lang="en-AU" dirty="0"/>
          </a:p>
        </p:txBody>
      </p:sp>
      <p:cxnSp>
        <p:nvCxnSpPr>
          <p:cNvPr id="50" name="Straight Arrow Connector 49"/>
          <p:cNvCxnSpPr>
            <a:stCxn id="52" idx="3"/>
            <a:endCxn id="53" idx="1"/>
          </p:cNvCxnSpPr>
          <p:nvPr/>
        </p:nvCxnSpPr>
        <p:spPr>
          <a:xfrm flipV="1">
            <a:off x="5282284" y="3138906"/>
            <a:ext cx="35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3" idx="3"/>
            <a:endCxn id="54" idx="1"/>
          </p:cNvCxnSpPr>
          <p:nvPr/>
        </p:nvCxnSpPr>
        <p:spPr>
          <a:xfrm>
            <a:off x="6130083" y="3138906"/>
            <a:ext cx="350598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783619" y="3009689"/>
            <a:ext cx="498666" cy="258433"/>
          </a:xfrm>
          <a:prstGeom prst="roundRect">
            <a:avLst/>
          </a:prstGeom>
          <a:solidFill>
            <a:srgbClr val="FFCC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53" name="Rounded Rectangle 52"/>
          <p:cNvSpPr/>
          <p:nvPr/>
        </p:nvSpPr>
        <p:spPr>
          <a:xfrm>
            <a:off x="5631418" y="3009689"/>
            <a:ext cx="498666" cy="2584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54" name="Rounded Rectangle 53"/>
          <p:cNvSpPr/>
          <p:nvPr/>
        </p:nvSpPr>
        <p:spPr>
          <a:xfrm>
            <a:off x="6480681" y="3009691"/>
            <a:ext cx="498666" cy="258433"/>
          </a:xfrm>
          <a:prstGeom prst="roundRect">
            <a:avLst/>
          </a:prstGeom>
          <a:solidFill>
            <a:srgbClr val="FFCC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cxnSp>
        <p:nvCxnSpPr>
          <p:cNvPr id="55" name="Straight Arrow Connector 54"/>
          <p:cNvCxnSpPr>
            <a:stCxn id="57" idx="3"/>
            <a:endCxn id="58" idx="1"/>
          </p:cNvCxnSpPr>
          <p:nvPr/>
        </p:nvCxnSpPr>
        <p:spPr>
          <a:xfrm flipV="1">
            <a:off x="2037946" y="3138907"/>
            <a:ext cx="35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3"/>
            <a:endCxn id="59" idx="1"/>
          </p:cNvCxnSpPr>
          <p:nvPr/>
        </p:nvCxnSpPr>
        <p:spPr>
          <a:xfrm>
            <a:off x="2885745" y="3138907"/>
            <a:ext cx="350598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539281" y="3009690"/>
            <a:ext cx="498666" cy="258433"/>
          </a:xfrm>
          <a:prstGeom prst="roundRect">
            <a:avLst/>
          </a:prstGeom>
          <a:solidFill>
            <a:srgbClr val="FFCC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58" name="Rounded Rectangle 57"/>
          <p:cNvSpPr/>
          <p:nvPr/>
        </p:nvSpPr>
        <p:spPr>
          <a:xfrm>
            <a:off x="2387079" y="3009690"/>
            <a:ext cx="498666" cy="2584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59" name="Rounded Rectangle 58"/>
          <p:cNvSpPr/>
          <p:nvPr/>
        </p:nvSpPr>
        <p:spPr>
          <a:xfrm>
            <a:off x="3236343" y="3009692"/>
            <a:ext cx="498666" cy="258433"/>
          </a:xfrm>
          <a:prstGeom prst="roundRect">
            <a:avLst/>
          </a:prstGeom>
          <a:solidFill>
            <a:srgbClr val="FFCC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cxnSp>
        <p:nvCxnSpPr>
          <p:cNvPr id="60" name="Straight Arrow Connector 59"/>
          <p:cNvCxnSpPr>
            <a:stCxn id="62" idx="3"/>
            <a:endCxn id="63" idx="1"/>
          </p:cNvCxnSpPr>
          <p:nvPr/>
        </p:nvCxnSpPr>
        <p:spPr>
          <a:xfrm flipV="1">
            <a:off x="2037944" y="3483959"/>
            <a:ext cx="350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3"/>
            <a:endCxn id="64" idx="1"/>
          </p:cNvCxnSpPr>
          <p:nvPr/>
        </p:nvCxnSpPr>
        <p:spPr>
          <a:xfrm>
            <a:off x="2885743" y="3483959"/>
            <a:ext cx="350598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539279" y="3354743"/>
            <a:ext cx="498666" cy="258433"/>
          </a:xfrm>
          <a:prstGeom prst="roundRect">
            <a:avLst/>
          </a:prstGeom>
          <a:solidFill>
            <a:srgbClr val="FFCC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63" name="Rounded Rectangle 62"/>
          <p:cNvSpPr/>
          <p:nvPr/>
        </p:nvSpPr>
        <p:spPr>
          <a:xfrm>
            <a:off x="2387077" y="3354743"/>
            <a:ext cx="498666" cy="2584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64" name="Rounded Rectangle 63"/>
          <p:cNvSpPr/>
          <p:nvPr/>
        </p:nvSpPr>
        <p:spPr>
          <a:xfrm>
            <a:off x="3236340" y="3354745"/>
            <a:ext cx="498666" cy="258433"/>
          </a:xfrm>
          <a:prstGeom prst="roundRect">
            <a:avLst/>
          </a:prstGeom>
          <a:solidFill>
            <a:srgbClr val="FFCC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cxnSp>
        <p:nvCxnSpPr>
          <p:cNvPr id="65" name="Straight Arrow Connector 64"/>
          <p:cNvCxnSpPr>
            <a:stCxn id="67" idx="3"/>
            <a:endCxn id="68" idx="1"/>
          </p:cNvCxnSpPr>
          <p:nvPr/>
        </p:nvCxnSpPr>
        <p:spPr>
          <a:xfrm flipV="1">
            <a:off x="2037941" y="3834162"/>
            <a:ext cx="350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8" idx="3"/>
            <a:endCxn id="69" idx="1"/>
          </p:cNvCxnSpPr>
          <p:nvPr/>
        </p:nvCxnSpPr>
        <p:spPr>
          <a:xfrm>
            <a:off x="2885740" y="3834162"/>
            <a:ext cx="350598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539276" y="3704946"/>
            <a:ext cx="498666" cy="258433"/>
          </a:xfrm>
          <a:prstGeom prst="roundRect">
            <a:avLst/>
          </a:prstGeom>
          <a:solidFill>
            <a:srgbClr val="FFCC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68" name="Rounded Rectangle 67"/>
          <p:cNvSpPr/>
          <p:nvPr/>
        </p:nvSpPr>
        <p:spPr>
          <a:xfrm>
            <a:off x="2387074" y="3704946"/>
            <a:ext cx="498666" cy="2584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69" name="Rounded Rectangle 68"/>
          <p:cNvSpPr/>
          <p:nvPr/>
        </p:nvSpPr>
        <p:spPr>
          <a:xfrm>
            <a:off x="3236338" y="3704948"/>
            <a:ext cx="498666" cy="258433"/>
          </a:xfrm>
          <a:prstGeom prst="roundRect">
            <a:avLst/>
          </a:prstGeom>
          <a:solidFill>
            <a:srgbClr val="FFCC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36369" y="4128248"/>
                <a:ext cx="14119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Dep(X, Z|</a:t>
                </a:r>
                <a14:m>
                  <m:oMath xmlns:m="http://schemas.openxmlformats.org/officeDocument/2006/math" xmlns="">
                    <m:r>
                      <a:rPr lang="el-GR" altLang="zh-CN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algn="ctr"/>
                <a:r>
                  <a:rPr lang="en-US" altLang="zh-CN" dirty="0" err="1" smtClean="0"/>
                  <a:t>Ind</a:t>
                </a:r>
                <a:r>
                  <a:rPr lang="en-US" altLang="zh-CN" dirty="0" smtClean="0"/>
                  <a:t>(X</a:t>
                </a:r>
                <a:r>
                  <a:rPr lang="en-US" altLang="zh-CN" dirty="0"/>
                  <a:t>, Z|Y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69" y="4128248"/>
                <a:ext cx="1411942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255201" y="4128248"/>
                <a:ext cx="12618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Ind(X, Z|</a:t>
                </a:r>
                <a14:m>
                  <m:oMath xmlns:m="http://schemas.openxmlformats.org/officeDocument/2006/math" xmlns="">
                    <m:r>
                      <a:rPr lang="el-GR" altLang="zh-CN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algn="ctr"/>
                <a:r>
                  <a:rPr lang="en-US" altLang="zh-CN" dirty="0"/>
                  <a:t>Dep(X, Z|Y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201" y="4128248"/>
                <a:ext cx="126188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3865" t="-4717" r="-483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8/20</a:t>
            </a:r>
            <a:endParaRPr lang="en-AU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30455" y="2334753"/>
            <a:ext cx="2195728" cy="258435"/>
            <a:chOff x="4772729" y="2280323"/>
            <a:chExt cx="2195728" cy="258435"/>
          </a:xfrm>
        </p:grpSpPr>
        <p:grpSp>
          <p:nvGrpSpPr>
            <p:cNvPr id="34" name="Group 33"/>
            <p:cNvGrpSpPr/>
            <p:nvPr/>
          </p:nvGrpSpPr>
          <p:grpSpPr>
            <a:xfrm>
              <a:off x="4772729" y="2280323"/>
              <a:ext cx="2195728" cy="258435"/>
              <a:chOff x="4772729" y="2280323"/>
              <a:chExt cx="2195728" cy="25843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772729" y="2280323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X</a:t>
                </a:r>
                <a:endParaRPr lang="en-AU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620528" y="2280323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Y</a:t>
                </a:r>
                <a:endParaRPr lang="en-AU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469791" y="2280325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Z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5271394" y="2409540"/>
              <a:ext cx="3505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119193" y="2409540"/>
              <a:ext cx="350598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learn causal models?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831771" cy="65291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AU" dirty="0" smtClean="0"/>
              <a:t>Constraint-based approach: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5671" y="2449286"/>
            <a:ext cx="3833281" cy="3729492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AU" sz="2000" dirty="0" smtClean="0"/>
              <a:t>Building a DAG according to statistical tests of conditional </a:t>
            </a:r>
            <a:r>
              <a:rPr lang="en-AU" sz="2000" dirty="0" smtClean="0"/>
              <a:t>independencies; </a:t>
            </a:r>
            <a:endParaRPr lang="en-AU" sz="2000" dirty="0"/>
          </a:p>
          <a:p>
            <a:pPr marL="0" indent="0">
              <a:lnSpc>
                <a:spcPct val="130000"/>
              </a:lnSpc>
              <a:buNone/>
            </a:pPr>
            <a:endParaRPr lang="en-AU" sz="20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AU" sz="2000" dirty="0" smtClean="0"/>
              <a:t>Algorithms:</a:t>
            </a:r>
            <a:br>
              <a:rPr lang="en-AU" sz="2000" dirty="0" smtClean="0"/>
            </a:br>
            <a:r>
              <a:rPr lang="en-AU" sz="2000" dirty="0" smtClean="0"/>
              <a:t>PC (</a:t>
            </a:r>
            <a:r>
              <a:rPr lang="en-AU" sz="2000" dirty="0" err="1" smtClean="0"/>
              <a:t>Spirtes</a:t>
            </a:r>
            <a:r>
              <a:rPr lang="en-AU" sz="2000" dirty="0" smtClean="0"/>
              <a:t> and </a:t>
            </a:r>
            <a:r>
              <a:rPr lang="en-AU" sz="2000" dirty="0" err="1" smtClean="0"/>
              <a:t>Glymour</a:t>
            </a:r>
            <a:r>
              <a:rPr lang="en-AU" sz="2000" dirty="0" smtClean="0"/>
              <a:t>, 1991), </a:t>
            </a:r>
            <a:br>
              <a:rPr lang="en-AU" sz="2000" dirty="0" smtClean="0"/>
            </a:br>
            <a:r>
              <a:rPr lang="en-AU" sz="2000" dirty="0" smtClean="0"/>
              <a:t>TPDA (Cheng et al., 2002),</a:t>
            </a:r>
            <a:br>
              <a:rPr lang="en-AU" sz="2000" dirty="0" smtClean="0"/>
            </a:br>
            <a:r>
              <a:rPr lang="en-AU" sz="2000" dirty="0" smtClean="0"/>
              <a:t>MMHC (</a:t>
            </a:r>
            <a:r>
              <a:rPr lang="en-AU" sz="2000" dirty="0" err="1" smtClean="0"/>
              <a:t>Tsamardinos</a:t>
            </a:r>
            <a:r>
              <a:rPr lang="en-AU" sz="2000" dirty="0" smtClean="0"/>
              <a:t>, 2006), etc.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867584" cy="63976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AU" dirty="0" smtClean="0"/>
              <a:t>Search-and-score approach: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038" y="2449285"/>
            <a:ext cx="4154338" cy="3729492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-457200">
              <a:lnSpc>
                <a:spcPct val="130000"/>
              </a:lnSpc>
              <a:buNone/>
            </a:pPr>
            <a:r>
              <a:rPr lang="en-AU" sz="2000" dirty="0" smtClean="0"/>
              <a:t>Searching for </a:t>
            </a:r>
            <a:r>
              <a:rPr lang="en-AU" sz="2000" dirty="0"/>
              <a:t>a DAG with </a:t>
            </a:r>
            <a:r>
              <a:rPr lang="en-AU" sz="2000" dirty="0" smtClean="0"/>
              <a:t>the </a:t>
            </a:r>
            <a:r>
              <a:rPr lang="en-AU" sz="2000" dirty="0" smtClean="0"/>
              <a:t>optimal </a:t>
            </a:r>
            <a:r>
              <a:rPr lang="en-AU" sz="2000" dirty="0"/>
              <a:t>score </a:t>
            </a:r>
            <a:r>
              <a:rPr lang="en-AU" sz="2000" dirty="0" smtClean="0"/>
              <a:t>given by a </a:t>
            </a:r>
            <a:r>
              <a:rPr lang="en-AU" sz="2000" dirty="0"/>
              <a:t>scoring function</a:t>
            </a:r>
            <a:r>
              <a:rPr lang="en-AU" sz="2000" dirty="0" smtClean="0"/>
              <a:t>.</a:t>
            </a:r>
          </a:p>
          <a:p>
            <a:pPr marL="0" indent="-457200">
              <a:lnSpc>
                <a:spcPct val="130000"/>
              </a:lnSpc>
              <a:buNone/>
            </a:pPr>
            <a:endParaRPr lang="en-AU" sz="2000" dirty="0"/>
          </a:p>
          <a:p>
            <a:pPr marL="0" indent="-457200">
              <a:lnSpc>
                <a:spcPct val="130000"/>
              </a:lnSpc>
              <a:buNone/>
            </a:pPr>
            <a:endParaRPr lang="en-AU" sz="2000" dirty="0" smtClean="0"/>
          </a:p>
          <a:p>
            <a:pPr marL="0" indent="-457200">
              <a:lnSpc>
                <a:spcPct val="130000"/>
              </a:lnSpc>
              <a:buNone/>
            </a:pPr>
            <a:r>
              <a:rPr lang="en-AU" sz="2000" dirty="0" smtClean="0"/>
              <a:t>Algorithms</a:t>
            </a:r>
            <a:r>
              <a:rPr lang="en-AU" sz="2000" dirty="0" smtClean="0"/>
              <a:t>:</a:t>
            </a:r>
            <a:br>
              <a:rPr lang="en-AU" sz="2000" dirty="0" smtClean="0"/>
            </a:br>
            <a:r>
              <a:rPr lang="en-AU" sz="2000" dirty="0" smtClean="0"/>
              <a:t>K2 (Cooper and Herskovits, 1992),</a:t>
            </a:r>
            <a:br>
              <a:rPr lang="en-AU" sz="2000" dirty="0" smtClean="0"/>
            </a:br>
            <a:r>
              <a:rPr lang="en-AU" sz="2000" dirty="0" err="1" smtClean="0"/>
              <a:t>BDe</a:t>
            </a:r>
            <a:r>
              <a:rPr lang="en-AU" sz="2000" dirty="0" smtClean="0"/>
              <a:t> (Heckerman and Geiger, 1995),</a:t>
            </a:r>
            <a:br>
              <a:rPr lang="en-AU" sz="2000" dirty="0" smtClean="0"/>
            </a:br>
            <a:r>
              <a:rPr lang="en-AU" sz="2000" dirty="0" err="1" smtClean="0"/>
              <a:t>CaMML</a:t>
            </a:r>
            <a:r>
              <a:rPr lang="en-AU" sz="2000" dirty="0" smtClean="0"/>
              <a:t> (Wallace and Korb, 1996), etc.</a:t>
            </a:r>
          </a:p>
          <a:p>
            <a:pPr marL="0" indent="-457200">
              <a:lnSpc>
                <a:spcPct val="130000"/>
              </a:lnSpc>
              <a:buNone/>
            </a:pPr>
            <a:endParaRPr lang="en-A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9/20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57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Markov Blanket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9086"/>
          </a:xfrm>
        </p:spPr>
        <p:txBody>
          <a:bodyPr>
            <a:noAutofit/>
          </a:bodyPr>
          <a:lstStyle/>
          <a:p>
            <a:r>
              <a:rPr lang="en-AU" dirty="0" smtClean="0"/>
              <a:t>The Markov blanket (MB) of a target variable is the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minimum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AU" dirty="0" smtClean="0"/>
              <a:t>set of variables given which the target is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conditionally independent</a:t>
            </a:r>
            <a:r>
              <a:rPr lang="en-AU" dirty="0" smtClean="0"/>
              <a:t> of the rest of the variables. 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MB is the minimum but most informative set for a target variable.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41" y="3074185"/>
            <a:ext cx="1878612" cy="22707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10/20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660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Motivations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Scale up in high-dimensional datasets with thousands of variables.</a:t>
            </a:r>
          </a:p>
          <a:p>
            <a:r>
              <a:rPr lang="en-AU" dirty="0" smtClean="0"/>
              <a:t>Retain </a:t>
            </a:r>
            <a:r>
              <a:rPr lang="en-AU" dirty="0" smtClean="0"/>
              <a:t>reasonably good </a:t>
            </a:r>
            <a:r>
              <a:rPr lang="en-AU" dirty="0" smtClean="0"/>
              <a:t>reconstruction </a:t>
            </a:r>
            <a:r>
              <a:rPr lang="en-AU" dirty="0" smtClean="0"/>
              <a:t>accuracy. </a:t>
            </a:r>
          </a:p>
          <a:p>
            <a:r>
              <a:rPr lang="en-AU" dirty="0" smtClean="0"/>
              <a:t>Markov blanket technique divides the problem into smaller sub-problems.</a:t>
            </a:r>
          </a:p>
          <a:p>
            <a:r>
              <a:rPr lang="en-AU" dirty="0" smtClean="0"/>
              <a:t>Use search-and-score approach with minimum message length (MML) as a scoring function.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11/20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09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  <a:endParaRPr lang="en-AU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27048"/>
              </p:ext>
            </p:extLst>
          </p:nvPr>
        </p:nvGraphicFramePr>
        <p:xfrm>
          <a:off x="234614" y="4245240"/>
          <a:ext cx="3420093" cy="2315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1628"/>
                <a:gridCol w="529575"/>
                <a:gridCol w="488585"/>
                <a:gridCol w="488585"/>
                <a:gridCol w="454497"/>
                <a:gridCol w="477223"/>
              </a:tblGrid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Subject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V3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V2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V1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3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2" name="Picture 2" descr="C:\Users\Michelle\Desktop\Up-arrow-symbol-icon-09260153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13096" y="2149662"/>
            <a:ext cx="3337089" cy="169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3422325" y="2003858"/>
            <a:ext cx="1193008" cy="991938"/>
            <a:chOff x="3408568" y="2003858"/>
            <a:chExt cx="1193008" cy="991938"/>
          </a:xfrm>
        </p:grpSpPr>
        <p:cxnSp>
          <p:nvCxnSpPr>
            <p:cNvPr id="136" name="Straight Arrow Connector 135"/>
            <p:cNvCxnSpPr>
              <a:endCxn id="142" idx="1"/>
            </p:cNvCxnSpPr>
            <p:nvPr/>
          </p:nvCxnSpPr>
          <p:spPr>
            <a:xfrm>
              <a:off x="3669610" y="2003858"/>
              <a:ext cx="173346" cy="42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147" idx="1"/>
            </p:cNvCxnSpPr>
            <p:nvPr/>
          </p:nvCxnSpPr>
          <p:spPr>
            <a:xfrm>
              <a:off x="3408568" y="2553861"/>
              <a:ext cx="159596" cy="44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47" idx="7"/>
            </p:cNvCxnSpPr>
            <p:nvPr/>
          </p:nvCxnSpPr>
          <p:spPr>
            <a:xfrm flipH="1">
              <a:off x="3822722" y="2552100"/>
              <a:ext cx="185221" cy="4436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49" idx="1"/>
            </p:cNvCxnSpPr>
            <p:nvPr/>
          </p:nvCxnSpPr>
          <p:spPr>
            <a:xfrm>
              <a:off x="4007943" y="2553861"/>
              <a:ext cx="170418" cy="44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49" idx="7"/>
            </p:cNvCxnSpPr>
            <p:nvPr/>
          </p:nvCxnSpPr>
          <p:spPr>
            <a:xfrm flipH="1">
              <a:off x="4432919" y="2553861"/>
              <a:ext cx="168657" cy="44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2" idx="7"/>
            </p:cNvCxnSpPr>
            <p:nvPr/>
          </p:nvCxnSpPr>
          <p:spPr>
            <a:xfrm flipH="1">
              <a:off x="4097514" y="2003858"/>
              <a:ext cx="170418" cy="42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/>
          <p:cNvSpPr/>
          <p:nvPr/>
        </p:nvSpPr>
        <p:spPr>
          <a:xfrm>
            <a:off x="3790235" y="237210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</a:t>
            </a:r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3228568" y="1823858"/>
            <a:ext cx="1553008" cy="1479217"/>
            <a:chOff x="4744902" y="1956539"/>
            <a:chExt cx="1553008" cy="1479217"/>
          </a:xfrm>
        </p:grpSpPr>
        <p:sp>
          <p:nvSpPr>
            <p:cNvPr id="144" name="Oval 143"/>
            <p:cNvSpPr/>
            <p:nvPr/>
          </p:nvSpPr>
          <p:spPr>
            <a:xfrm>
              <a:off x="5641974" y="1956539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Oval 144"/>
            <p:cNvSpPr/>
            <p:nvPr/>
          </p:nvSpPr>
          <p:spPr>
            <a:xfrm>
              <a:off x="5043652" y="1956539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/>
            <p:cNvSpPr/>
            <p:nvPr/>
          </p:nvSpPr>
          <p:spPr>
            <a:xfrm>
              <a:off x="4744902" y="2506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Oval 146"/>
            <p:cNvSpPr/>
            <p:nvPr/>
          </p:nvSpPr>
          <p:spPr>
            <a:xfrm>
              <a:off x="5031777" y="307575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37910" y="2505410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/>
            <p:cNvSpPr/>
            <p:nvPr/>
          </p:nvSpPr>
          <p:spPr>
            <a:xfrm>
              <a:off x="5641974" y="307575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169663" y="1994035"/>
            <a:ext cx="1193008" cy="991938"/>
            <a:chOff x="5164517" y="1989785"/>
            <a:chExt cx="1193008" cy="991938"/>
          </a:xfrm>
        </p:grpSpPr>
        <p:cxnSp>
          <p:nvCxnSpPr>
            <p:cNvPr id="151" name="Straight Arrow Connector 150"/>
            <p:cNvCxnSpPr>
              <a:endCxn id="159" idx="1"/>
            </p:cNvCxnSpPr>
            <p:nvPr/>
          </p:nvCxnSpPr>
          <p:spPr>
            <a:xfrm>
              <a:off x="5463267" y="1989785"/>
              <a:ext cx="173346" cy="42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endCxn id="162" idx="1"/>
            </p:cNvCxnSpPr>
            <p:nvPr/>
          </p:nvCxnSpPr>
          <p:spPr>
            <a:xfrm>
              <a:off x="5164517" y="2539788"/>
              <a:ext cx="159596" cy="44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endCxn id="162" idx="7"/>
            </p:cNvCxnSpPr>
            <p:nvPr/>
          </p:nvCxnSpPr>
          <p:spPr>
            <a:xfrm flipH="1">
              <a:off x="5578671" y="2538027"/>
              <a:ext cx="185221" cy="4436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endCxn id="164" idx="1"/>
            </p:cNvCxnSpPr>
            <p:nvPr/>
          </p:nvCxnSpPr>
          <p:spPr>
            <a:xfrm>
              <a:off x="5763892" y="2539788"/>
              <a:ext cx="170418" cy="44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endCxn id="164" idx="7"/>
            </p:cNvCxnSpPr>
            <p:nvPr/>
          </p:nvCxnSpPr>
          <p:spPr>
            <a:xfrm flipH="1">
              <a:off x="6188868" y="2539788"/>
              <a:ext cx="168657" cy="44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endCxn id="159" idx="7"/>
            </p:cNvCxnSpPr>
            <p:nvPr/>
          </p:nvCxnSpPr>
          <p:spPr>
            <a:xfrm flipH="1">
              <a:off x="5891171" y="1989785"/>
              <a:ext cx="170418" cy="42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4984517" y="1809785"/>
            <a:ext cx="1553008" cy="1479217"/>
            <a:chOff x="6726052" y="1954564"/>
            <a:chExt cx="1553008" cy="1479217"/>
          </a:xfrm>
        </p:grpSpPr>
        <p:sp>
          <p:nvSpPr>
            <p:cNvPr id="158" name="Oval 157"/>
            <p:cNvSpPr/>
            <p:nvPr/>
          </p:nvSpPr>
          <p:spPr>
            <a:xfrm>
              <a:off x="7623124" y="195456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/>
            <p:cNvSpPr/>
            <p:nvPr/>
          </p:nvSpPr>
          <p:spPr>
            <a:xfrm>
              <a:off x="7325427" y="250280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024802" y="195456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/>
            <p:cNvSpPr/>
            <p:nvPr/>
          </p:nvSpPr>
          <p:spPr>
            <a:xfrm>
              <a:off x="6726052" y="2504567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Oval 161"/>
            <p:cNvSpPr/>
            <p:nvPr/>
          </p:nvSpPr>
          <p:spPr>
            <a:xfrm>
              <a:off x="7012927" y="3073781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Oval 162"/>
            <p:cNvSpPr/>
            <p:nvPr/>
          </p:nvSpPr>
          <p:spPr>
            <a:xfrm>
              <a:off x="7919060" y="2503435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23124" y="3073781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6599514" y="1846660"/>
            <a:ext cx="749351" cy="103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 smtClean="0"/>
              <a:t>…</a:t>
            </a:r>
            <a:endParaRPr lang="en-AU" sz="6000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7569444" y="2000671"/>
            <a:ext cx="1193008" cy="991938"/>
            <a:chOff x="7566573" y="2011557"/>
            <a:chExt cx="1193008" cy="991938"/>
          </a:xfrm>
        </p:grpSpPr>
        <p:cxnSp>
          <p:nvCxnSpPr>
            <p:cNvPr id="167" name="Straight Arrow Connector 166"/>
            <p:cNvCxnSpPr>
              <a:endCxn id="175" idx="1"/>
            </p:cNvCxnSpPr>
            <p:nvPr/>
          </p:nvCxnSpPr>
          <p:spPr>
            <a:xfrm>
              <a:off x="7865323" y="2011557"/>
              <a:ext cx="173346" cy="42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endCxn id="178" idx="1"/>
            </p:cNvCxnSpPr>
            <p:nvPr/>
          </p:nvCxnSpPr>
          <p:spPr>
            <a:xfrm>
              <a:off x="7566573" y="2561560"/>
              <a:ext cx="159596" cy="44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endCxn id="178" idx="7"/>
            </p:cNvCxnSpPr>
            <p:nvPr/>
          </p:nvCxnSpPr>
          <p:spPr>
            <a:xfrm flipH="1">
              <a:off x="7980727" y="2559799"/>
              <a:ext cx="185221" cy="4436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80" idx="1"/>
            </p:cNvCxnSpPr>
            <p:nvPr/>
          </p:nvCxnSpPr>
          <p:spPr>
            <a:xfrm>
              <a:off x="8165948" y="2561560"/>
              <a:ext cx="170418" cy="44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endCxn id="180" idx="7"/>
            </p:cNvCxnSpPr>
            <p:nvPr/>
          </p:nvCxnSpPr>
          <p:spPr>
            <a:xfrm flipH="1">
              <a:off x="8590924" y="2561560"/>
              <a:ext cx="168657" cy="441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175" idx="7"/>
            </p:cNvCxnSpPr>
            <p:nvPr/>
          </p:nvCxnSpPr>
          <p:spPr>
            <a:xfrm flipH="1">
              <a:off x="8293227" y="2011557"/>
              <a:ext cx="170418" cy="42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7386573" y="1831557"/>
            <a:ext cx="1553008" cy="1479217"/>
            <a:chOff x="9640049" y="1964464"/>
            <a:chExt cx="1553008" cy="1479217"/>
          </a:xfrm>
        </p:grpSpPr>
        <p:sp>
          <p:nvSpPr>
            <p:cNvPr id="174" name="Oval 173"/>
            <p:cNvSpPr/>
            <p:nvPr/>
          </p:nvSpPr>
          <p:spPr>
            <a:xfrm>
              <a:off x="10537121" y="196446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Oval 174"/>
            <p:cNvSpPr/>
            <p:nvPr/>
          </p:nvSpPr>
          <p:spPr>
            <a:xfrm>
              <a:off x="10239424" y="2512706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9938799" y="1964464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Oval 176"/>
            <p:cNvSpPr/>
            <p:nvPr/>
          </p:nvSpPr>
          <p:spPr>
            <a:xfrm>
              <a:off x="9640049" y="2514467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Oval 177"/>
            <p:cNvSpPr/>
            <p:nvPr/>
          </p:nvSpPr>
          <p:spPr>
            <a:xfrm>
              <a:off x="9926924" y="3083681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Oval 178"/>
            <p:cNvSpPr/>
            <p:nvPr/>
          </p:nvSpPr>
          <p:spPr>
            <a:xfrm>
              <a:off x="10833057" y="2513335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Oval 179"/>
            <p:cNvSpPr/>
            <p:nvPr/>
          </p:nvSpPr>
          <p:spPr>
            <a:xfrm>
              <a:off x="10537121" y="3083681"/>
              <a:ext cx="360000" cy="3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12/20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74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L 0.29167 -0.0016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9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2882 -0.0032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-16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0.09671 1.1111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0.2882 -0.0016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-9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09531 -0.0013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-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162 L -0.03576 -0.00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185 L -0.16684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16667 1.11111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2" grpId="2" animBg="1"/>
      <p:bldP spid="165" grpId="0"/>
      <p:bldP spid="165" grpId="1"/>
      <p:bldP spid="16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97587"/>
              </p:ext>
            </p:extLst>
          </p:nvPr>
        </p:nvGraphicFramePr>
        <p:xfrm>
          <a:off x="234614" y="4245240"/>
          <a:ext cx="3420093" cy="2315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1628"/>
                <a:gridCol w="529575"/>
                <a:gridCol w="488585"/>
                <a:gridCol w="488585"/>
                <a:gridCol w="454497"/>
                <a:gridCol w="477223"/>
              </a:tblGrid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Subject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V3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V2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V1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3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1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  <a:tr h="385948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…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?</a:t>
                      </a:r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78" y="1174060"/>
            <a:ext cx="4790761" cy="4708634"/>
          </a:xfrm>
          <a:prstGeom prst="rect">
            <a:avLst/>
          </a:prstGeom>
        </p:spPr>
      </p:pic>
      <p:pic>
        <p:nvPicPr>
          <p:cNvPr id="9" name="Picture 2" descr="C:\Users\Michelle\Desktop\Up-arrow-symbol-icon-09260153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13096" y="2149662"/>
            <a:ext cx="3337089" cy="169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12/20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74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MB Discovery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/>
                  <a:t>Given a target variable T compute</a:t>
                </a:r>
                <a:br>
                  <a:rPr lang="en-AU" dirty="0" smtClean="0"/>
                </a:br>
                <a14:m>
                  <m:oMath xmlns:m="http://schemas.openxmlformats.org/officeDocument/2006/math" xmlns="">
                    <m:r>
                      <a:rPr lang="en-AU" b="0" i="1" smtClean="0">
                        <a:latin typeface="Cambria Math" panose="02040503050406030204" pitchFamily="18" charset="0"/>
                      </a:rPr>
                      <m:t>𝑀𝐼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𝐶𝑀𝐵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𝐷𝐴𝐺</m:t>
                    </m:r>
                  </m:oMath>
                </a14:m>
                <a:endParaRPr lang="en-AU" dirty="0" smtClean="0"/>
              </a:p>
              <a:p>
                <a:r>
                  <a:rPr lang="en-AU" dirty="0" smtClean="0"/>
                  <a:t>Add variable X that has highest MI into CMB(T).</a:t>
                </a:r>
              </a:p>
              <a:p>
                <a:r>
                  <a:rPr lang="en-AU" dirty="0" smtClean="0"/>
                  <a:t>Stopping criteria is often when p-values are greater than a threshold. </a:t>
                </a:r>
              </a:p>
              <a:p>
                <a:r>
                  <a:rPr lang="en-AU" dirty="0" smtClean="0"/>
                  <a:t>Popular MB discovery algorithms including GS (</a:t>
                </a:r>
                <a:r>
                  <a:rPr lang="en-AU" dirty="0" err="1" smtClean="0"/>
                  <a:t>Margaritis</a:t>
                </a:r>
                <a:r>
                  <a:rPr lang="en-AU" dirty="0" smtClean="0"/>
                  <a:t> and </a:t>
                </a:r>
                <a:r>
                  <a:rPr lang="en-AU" dirty="0" err="1" smtClean="0"/>
                  <a:t>Thrun</a:t>
                </a:r>
                <a:r>
                  <a:rPr lang="en-AU" dirty="0" smtClean="0"/>
                  <a:t>, 2000), IAMB (</a:t>
                </a:r>
                <a:r>
                  <a:rPr lang="en-AU" dirty="0" err="1" smtClean="0"/>
                  <a:t>Tsamardinos</a:t>
                </a:r>
                <a:r>
                  <a:rPr lang="en-AU" dirty="0" smtClean="0"/>
                  <a:t> et al., 2003a) and its variants, MMMB (</a:t>
                </a:r>
                <a:r>
                  <a:rPr lang="en-AU" altLang="zh-CN" dirty="0" err="1"/>
                  <a:t>Tsamardinos</a:t>
                </a:r>
                <a:r>
                  <a:rPr lang="en-AU" altLang="zh-CN" dirty="0"/>
                  <a:t> et al., </a:t>
                </a:r>
                <a:r>
                  <a:rPr lang="en-AU" altLang="zh-CN" dirty="0" smtClean="0"/>
                  <a:t>2003b</a:t>
                </a:r>
                <a:r>
                  <a:rPr lang="en-AU" dirty="0" smtClean="0"/>
                  <a:t>) etc. 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13/20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276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Minimum </a:t>
            </a:r>
            <a:r>
              <a:rPr lang="en-AU" dirty="0" smtClean="0"/>
              <a:t>Message Length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200" dirty="0" smtClean="0"/>
                  <a:t>Minimum </a:t>
                </a:r>
                <a:r>
                  <a:rPr lang="en-AU" sz="2200" dirty="0"/>
                  <a:t>message length (MML) was developed by Chris Wallace in 1960s. </a:t>
                </a:r>
                <a:r>
                  <a:rPr lang="en-AU" sz="2200" dirty="0" smtClean="0"/>
                  <a:t>(Wallace and </a:t>
                </a:r>
                <a:r>
                  <a:rPr lang="en-AU" sz="2200" dirty="0" err="1" smtClean="0"/>
                  <a:t>Boulton</a:t>
                </a:r>
                <a:r>
                  <a:rPr lang="en-AU" sz="2200" dirty="0" smtClean="0"/>
                  <a:t>, 1968)</a:t>
                </a:r>
                <a:endParaRPr lang="en-AU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/>
                  <a:t>M</a:t>
                </a:r>
                <a:r>
                  <a:rPr lang="en-US" sz="2200" dirty="0" smtClean="0"/>
                  <a:t>essage </a:t>
                </a:r>
                <a:r>
                  <a:rPr lang="en-US" sz="2200" dirty="0" smtClean="0"/>
                  <a:t>= {1, 2, …, 100}</a:t>
                </a:r>
              </a:p>
              <a:p>
                <a:r>
                  <a:rPr lang="en-US" sz="2200" dirty="0" smtClean="0"/>
                  <a:t>Model1 = 1, 2, 3, …, 100</a:t>
                </a:r>
              </a:p>
              <a:p>
                <a:r>
                  <a:rPr lang="en-US" sz="2200" dirty="0" smtClean="0"/>
                  <a:t>Model2 = </a:t>
                </a:r>
                <a14:m/>
                <a:endParaRPr lang="en-US" sz="2200" dirty="0" smtClean="0"/>
              </a:p>
              <a:p>
                <a:r>
                  <a:rPr lang="en-US" sz="2200" dirty="0" err="1"/>
                  <a:t>m</a:t>
                </a:r>
                <a:r>
                  <a:rPr lang="en-US" sz="2200" dirty="0" err="1" smtClean="0"/>
                  <a:t>sg_len</a:t>
                </a:r>
                <a:r>
                  <a:rPr lang="en-US" sz="2200" dirty="0" smtClean="0"/>
                  <a:t>(Model1) &gt; </a:t>
                </a:r>
                <a:r>
                  <a:rPr lang="en-US" sz="2200" dirty="0" err="1" smtClean="0"/>
                  <a:t>msg_len</a:t>
                </a:r>
                <a:r>
                  <a:rPr lang="en-US" sz="2200" dirty="0" smtClean="0"/>
                  <a:t>(Model2)</a:t>
                </a:r>
              </a:p>
              <a:p>
                <a:r>
                  <a:rPr lang="en-US" sz="2200" dirty="0" smtClean="0"/>
                  <a:t>Model2 is preferred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0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36" y="2624643"/>
            <a:ext cx="3637409" cy="13471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14/20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262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AU" sz="2200" dirty="0" smtClean="0"/>
              <a:t>The </a:t>
            </a:r>
            <a:r>
              <a:rPr lang="en-AU" sz="2200" dirty="0"/>
              <a:t>best model is the one with the minimum overall message length. </a:t>
            </a:r>
            <a:endParaRPr lang="en-AU" sz="2200" dirty="0" smtClean="0"/>
          </a:p>
          <a:p>
            <a:r>
              <a:rPr lang="en-AU" sz="2200" dirty="0" smtClean="0"/>
              <a:t>MML is a two part message length</a:t>
            </a:r>
          </a:p>
          <a:p>
            <a:endParaRPr lang="en-AU" sz="2200" dirty="0"/>
          </a:p>
          <a:p>
            <a:pPr marL="0" indent="0">
              <a:buNone/>
            </a:pPr>
            <a:endParaRPr lang="en-AU" sz="2200" dirty="0" smtClean="0"/>
          </a:p>
          <a:p>
            <a:endParaRPr lang="en-AU" sz="2200" dirty="0" smtClean="0"/>
          </a:p>
          <a:p>
            <a:r>
              <a:rPr lang="en-AU" sz="2200" dirty="0" smtClean="0"/>
              <a:t>P</a:t>
            </a:r>
            <a:r>
              <a:rPr lang="en-AU" sz="2200" dirty="0" smtClean="0"/>
              <a:t>revent </a:t>
            </a:r>
            <a:r>
              <a:rPr lang="en-AU" sz="2200" dirty="0" smtClean="0"/>
              <a:t>model </a:t>
            </a:r>
            <a:r>
              <a:rPr lang="en-AU" sz="2200" dirty="0" err="1" smtClean="0"/>
              <a:t>overfitting</a:t>
            </a:r>
            <a:endParaRPr lang="en-AU" sz="2200" dirty="0"/>
          </a:p>
          <a:p>
            <a:pPr marL="0" indent="0">
              <a:buNone/>
            </a:pPr>
            <a:endParaRPr lang="en-AU" sz="2200" dirty="0" smtClean="0"/>
          </a:p>
          <a:p>
            <a:endParaRPr lang="en-AU" sz="2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57415" y="1705843"/>
            <a:ext cx="3198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 smtClean="0"/>
              <a:t>I(H, D) = </a:t>
            </a:r>
            <a:r>
              <a:rPr lang="en-AU" sz="2200" dirty="0"/>
              <a:t>I(H</a:t>
            </a:r>
            <a:r>
              <a:rPr lang="en-AU" sz="2200" dirty="0" smtClean="0"/>
              <a:t>)+I(D|H)</a:t>
            </a:r>
            <a:endParaRPr lang="en-AU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61530" y="2512181"/>
            <a:ext cx="1558845" cy="63378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Message length of a hypothesis</a:t>
            </a:r>
            <a:endParaRPr lang="en-AU" sz="1600" dirty="0"/>
          </a:p>
        </p:txBody>
      </p:sp>
      <p:cxnSp>
        <p:nvCxnSpPr>
          <p:cNvPr id="12" name="Straight Arrow Connector 11"/>
          <p:cNvCxnSpPr>
            <a:stCxn id="14" idx="0"/>
          </p:cNvCxnSpPr>
          <p:nvPr/>
        </p:nvCxnSpPr>
        <p:spPr>
          <a:xfrm flipH="1" flipV="1">
            <a:off x="5007429" y="2044054"/>
            <a:ext cx="948839" cy="476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36671" y="2520650"/>
            <a:ext cx="2239194" cy="636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Message length of data given such a hypothesis</a:t>
            </a:r>
            <a:endParaRPr lang="en-AU" sz="1600" dirty="0"/>
          </a:p>
        </p:txBody>
      </p:sp>
      <p:cxnSp>
        <p:nvCxnSpPr>
          <p:cNvPr id="15" name="Straight Arrow Connector 14"/>
          <p:cNvCxnSpPr>
            <a:stCxn id="11" idx="0"/>
          </p:cNvCxnSpPr>
          <p:nvPr/>
        </p:nvCxnSpPr>
        <p:spPr>
          <a:xfrm flipV="1">
            <a:off x="3740953" y="2035585"/>
            <a:ext cx="595516" cy="476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15/20</a:t>
            </a:r>
            <a:endParaRPr lang="en-A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1" y="3733800"/>
            <a:ext cx="2850202" cy="31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4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/>
      <p:bldP spid="11" grpId="0" uiExpand="1" animBg="1"/>
      <p:bldP spid="14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3657"/>
            <a:ext cx="8229600" cy="57125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 smtClean="0"/>
              <a:t>Difficult to get </a:t>
            </a:r>
            <a:r>
              <a:rPr lang="en-AU" dirty="0" smtClean="0"/>
              <a:t>exact MML </a:t>
            </a:r>
            <a:r>
              <a:rPr lang="en-AU" dirty="0" smtClean="0"/>
              <a:t>formula in practice.</a:t>
            </a:r>
            <a:endParaRPr lang="en-AU" dirty="0" smtClean="0"/>
          </a:p>
          <a:p>
            <a:pPr>
              <a:lnSpc>
                <a:spcPct val="200000"/>
              </a:lnSpc>
            </a:pPr>
            <a:r>
              <a:rPr lang="en-AU" dirty="0" smtClean="0"/>
              <a:t>An </a:t>
            </a:r>
            <a:r>
              <a:rPr lang="en-AU" dirty="0" smtClean="0"/>
              <a:t>approximation of </a:t>
            </a:r>
            <a:r>
              <a:rPr lang="en-AU" dirty="0" smtClean="0"/>
              <a:t>MML (MML87) is often used (</a:t>
            </a:r>
            <a:r>
              <a:rPr lang="en-AU" dirty="0" smtClean="0"/>
              <a:t>Wallace and Freeman, 1987)</a:t>
            </a:r>
          </a:p>
          <a:p>
            <a:pPr>
              <a:lnSpc>
                <a:spcPct val="200000"/>
              </a:lnSpc>
            </a:pPr>
            <a:endParaRPr lang="en-AU" dirty="0"/>
          </a:p>
          <a:p>
            <a:pPr>
              <a:lnSpc>
                <a:spcPct val="200000"/>
              </a:lnSpc>
            </a:pPr>
            <a:endParaRPr lang="en-AU" dirty="0" smtClean="0"/>
          </a:p>
          <a:p>
            <a:pPr>
              <a:lnSpc>
                <a:spcPct val="200000"/>
              </a:lnSpc>
            </a:pPr>
            <a:r>
              <a:rPr lang="en-AU" dirty="0" smtClean="0"/>
              <a:t>MML is Bayesian – </a:t>
            </a:r>
            <a:r>
              <a:rPr lang="en-AU" dirty="0" smtClean="0"/>
              <a:t>considers parameter </a:t>
            </a:r>
            <a:r>
              <a:rPr lang="en-AU" dirty="0" smtClean="0"/>
              <a:t>prior.  </a:t>
            </a:r>
          </a:p>
          <a:p>
            <a:pPr>
              <a:lnSpc>
                <a:spcPct val="200000"/>
              </a:lnSpc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86" y="2975525"/>
            <a:ext cx="4645070" cy="8503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16/20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216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771" y="1600200"/>
            <a:ext cx="371203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 smtClean="0"/>
              <a:t>Background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Causal discovery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dirty="0" smtClean="0"/>
              <a:t>Main approaches 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This project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Markov blanket 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MML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pPr/>
              <a:t>2</a:t>
            </a:fld>
            <a:r>
              <a:rPr lang="en-AU" dirty="0" smtClean="0"/>
              <a:t>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32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What model to be used?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First-order logistic regression model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F</a:t>
            </a:r>
            <a:r>
              <a:rPr lang="en-AU" dirty="0" smtClean="0"/>
              <a:t>orms a prediction problem;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smtClean="0"/>
              <a:t>Gives a sub-exponential representation.</a:t>
            </a:r>
          </a:p>
          <a:p>
            <a:r>
              <a:rPr lang="en-AU" dirty="0" smtClean="0"/>
              <a:t>Ideally, we want to find the model that gives the best prediction, this is equivalent to find the MB of the target.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28" y="2274162"/>
            <a:ext cx="1939222" cy="10478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17/20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309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MB </a:t>
            </a:r>
            <a:r>
              <a:rPr lang="en-AU" dirty="0"/>
              <a:t>D</a:t>
            </a:r>
            <a:r>
              <a:rPr lang="en-AU" dirty="0" smtClean="0"/>
              <a:t>iscovery Using MML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Our algorithm uses greedy search and MML to find MBs</a:t>
            </a:r>
            <a:r>
              <a:rPr lang="en-AU" dirty="0" smtClean="0"/>
              <a:t>.</a:t>
            </a:r>
          </a:p>
          <a:p>
            <a:r>
              <a:rPr lang="en-AU" dirty="0" smtClean="0"/>
              <a:t>Calculate the MML score. </a:t>
            </a:r>
            <a:endParaRPr lang="en-AU" dirty="0" smtClean="0"/>
          </a:p>
          <a:p>
            <a:r>
              <a:rPr lang="en-AU" dirty="0" smtClean="0"/>
              <a:t>Add the </a:t>
            </a:r>
            <a:r>
              <a:rPr lang="en-AU" dirty="0" smtClean="0"/>
              <a:t>variable with the minimum </a:t>
            </a:r>
            <a:r>
              <a:rPr lang="en-AU" dirty="0" smtClean="0"/>
              <a:t>score to </a:t>
            </a:r>
            <a:r>
              <a:rPr lang="en-AU" dirty="0" smtClean="0"/>
              <a:t>the current MB. </a:t>
            </a:r>
          </a:p>
          <a:p>
            <a:r>
              <a:rPr lang="en-AU" dirty="0" smtClean="0"/>
              <a:t>It stops when adding </a:t>
            </a:r>
            <a:r>
              <a:rPr lang="en-AU" dirty="0" smtClean="0"/>
              <a:t>variables increases </a:t>
            </a:r>
            <a:r>
              <a:rPr lang="en-AU" dirty="0" smtClean="0"/>
              <a:t>the MML score.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18/20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200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98"/>
            <a:ext cx="8229600" cy="1143000"/>
          </a:xfrm>
        </p:spPr>
        <p:txBody>
          <a:bodyPr>
            <a:normAutofit/>
          </a:bodyPr>
          <a:lstStyle/>
          <a:p>
            <a:r>
              <a:rPr lang="en-AU" altLang="zh-CN" sz="2400" dirty="0"/>
              <a:t>Bibliography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7509"/>
            <a:ext cx="8229600" cy="554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/>
              <a:t>J. Cheng, R. Greiner, J. Kelly, D. Bell, and W. Liu. Learning Bayesian networks from data: An information-theory based approach. 137(1-2):43–90, 2002.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G. F. Cooper and E. Herskovits. A Bayesian method for the induction of probabilistic networks from data. </a:t>
            </a:r>
            <a:r>
              <a:rPr lang="en-US" altLang="zh-CN" sz="1200" i="1" dirty="0"/>
              <a:t>Machine Learning</a:t>
            </a:r>
            <a:r>
              <a:rPr lang="en-US" altLang="zh-CN" sz="1200" dirty="0"/>
              <a:t>, 9(4):309–347, 1992.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D. Heckerman and D. Geiger. Learning Bayesian networks: a unification for discrete and Gaussian domains. In </a:t>
            </a:r>
            <a:r>
              <a:rPr lang="en-US" altLang="zh-CN" sz="1200" i="1" dirty="0"/>
              <a:t>In UAI95 - Proceedings of the Eleventh Conference on Uncertainty in Artificial Intelligence</a:t>
            </a:r>
            <a:r>
              <a:rPr lang="en-US" altLang="zh-CN" sz="1200" dirty="0"/>
              <a:t>, volume 11, pages 274–284, San Francisco, 1995.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D. </a:t>
            </a:r>
            <a:r>
              <a:rPr lang="en-US" altLang="zh-CN" sz="1200" dirty="0" err="1"/>
              <a:t>Margaritis</a:t>
            </a:r>
            <a:r>
              <a:rPr lang="en-US" altLang="zh-CN" sz="1200" dirty="0"/>
              <a:t> and S. </a:t>
            </a:r>
            <a:r>
              <a:rPr lang="en-US" altLang="zh-CN" sz="1200" dirty="0" err="1"/>
              <a:t>Thrun</a:t>
            </a:r>
            <a:r>
              <a:rPr lang="en-US" altLang="zh-CN" sz="1200" dirty="0"/>
              <a:t>. Bayesian network induction via local neighborhoods. </a:t>
            </a:r>
            <a:r>
              <a:rPr lang="en-US" altLang="zh-CN" sz="1200" i="1" dirty="0"/>
              <a:t>In Advances in Neural Information Processing Systems 12</a:t>
            </a:r>
            <a:r>
              <a:rPr lang="en-US" altLang="zh-CN" sz="1200" dirty="0"/>
              <a:t>, pages 505–511, 2000.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P. </a:t>
            </a:r>
            <a:r>
              <a:rPr lang="en-US" altLang="zh-CN" sz="1200" dirty="0" err="1"/>
              <a:t>Spirtes</a:t>
            </a:r>
            <a:r>
              <a:rPr lang="en-US" altLang="zh-CN" sz="1200" dirty="0"/>
              <a:t> and C. </a:t>
            </a:r>
            <a:r>
              <a:rPr lang="en-US" altLang="zh-CN" sz="1200" dirty="0" err="1"/>
              <a:t>Glymour</a:t>
            </a:r>
            <a:r>
              <a:rPr lang="en-US" altLang="zh-CN" sz="1200" dirty="0"/>
              <a:t>. An algorithm for fast recovery of sparse causal graphs. </a:t>
            </a:r>
            <a:r>
              <a:rPr lang="en-US" altLang="zh-CN" sz="1200" i="1" dirty="0"/>
              <a:t>Social Science Computer Review</a:t>
            </a:r>
            <a:r>
              <a:rPr lang="en-US" altLang="zh-CN" sz="1200" dirty="0"/>
              <a:t>, 9(1):62–72, 1991.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I. </a:t>
            </a:r>
            <a:r>
              <a:rPr lang="en-US" altLang="zh-CN" sz="1200" dirty="0" err="1"/>
              <a:t>Tsamardinos</a:t>
            </a:r>
            <a:r>
              <a:rPr lang="en-US" altLang="zh-CN" sz="1200" dirty="0"/>
              <a:t>, C. F. </a:t>
            </a:r>
            <a:r>
              <a:rPr lang="en-US" altLang="zh-CN" sz="1200" dirty="0" err="1"/>
              <a:t>Aliferis</a:t>
            </a:r>
            <a:r>
              <a:rPr lang="en-US" altLang="zh-CN" sz="1200" dirty="0"/>
              <a:t>, A. R. </a:t>
            </a:r>
            <a:r>
              <a:rPr lang="en-US" altLang="zh-CN" sz="1200" dirty="0" err="1"/>
              <a:t>Statnikov</a:t>
            </a:r>
            <a:r>
              <a:rPr lang="en-US" altLang="zh-CN" sz="1200" dirty="0"/>
              <a:t>, and E. </a:t>
            </a:r>
            <a:r>
              <a:rPr lang="en-US" altLang="zh-CN" sz="1200" dirty="0" err="1"/>
              <a:t>Statnikov</a:t>
            </a:r>
            <a:r>
              <a:rPr lang="en-US" altLang="zh-CN" sz="1200" dirty="0"/>
              <a:t>. Algorithms for large scale Markov blanket discovery. In </a:t>
            </a:r>
            <a:r>
              <a:rPr lang="en-US" altLang="zh-CN" sz="1200" i="1" dirty="0"/>
              <a:t>FLAIRS Conference</a:t>
            </a:r>
            <a:r>
              <a:rPr lang="en-US" altLang="zh-CN" sz="1200" dirty="0"/>
              <a:t>, pages 376–381, 2003a.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I. </a:t>
            </a:r>
            <a:r>
              <a:rPr lang="en-US" altLang="zh-CN" sz="1200" dirty="0" err="1"/>
              <a:t>Tsamardinos</a:t>
            </a:r>
            <a:r>
              <a:rPr lang="en-US" altLang="zh-CN" sz="1200" dirty="0"/>
              <a:t>, C. F. </a:t>
            </a:r>
            <a:r>
              <a:rPr lang="en-US" altLang="zh-CN" sz="1200" dirty="0" err="1"/>
              <a:t>Aliferis</a:t>
            </a:r>
            <a:r>
              <a:rPr lang="en-US" altLang="zh-CN" sz="1200" dirty="0"/>
              <a:t>, and A. </a:t>
            </a:r>
            <a:r>
              <a:rPr lang="en-US" altLang="zh-CN" sz="1200" dirty="0" err="1"/>
              <a:t>Statnikov</a:t>
            </a:r>
            <a:r>
              <a:rPr lang="en-US" altLang="zh-CN" sz="1200" dirty="0"/>
              <a:t>. Time and sample efficient discovery of Markov blankets and direct causal relations. In </a:t>
            </a:r>
            <a:r>
              <a:rPr lang="en-US" altLang="zh-CN" sz="1200" i="1" dirty="0"/>
              <a:t>Proceedings of the ninth ACM SIGKDD International Conference on Knowledge Discovery and Data Mining</a:t>
            </a:r>
            <a:r>
              <a:rPr lang="en-US" altLang="zh-CN" sz="1200" dirty="0"/>
              <a:t>, pages 673–678. ACM, 2003b.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I. </a:t>
            </a:r>
            <a:r>
              <a:rPr lang="en-US" altLang="zh-CN" sz="1200" dirty="0" err="1"/>
              <a:t>Tsamardinos</a:t>
            </a:r>
            <a:r>
              <a:rPr lang="en-US" altLang="zh-CN" sz="1200" dirty="0"/>
              <a:t>, L. E. Brown, and C. F. </a:t>
            </a:r>
            <a:r>
              <a:rPr lang="en-US" altLang="zh-CN" sz="1200" dirty="0" err="1"/>
              <a:t>Aliferis</a:t>
            </a:r>
            <a:r>
              <a:rPr lang="en-US" altLang="zh-CN" sz="1200" dirty="0"/>
              <a:t>. The max-min hill-climbing Bayesian network structure learning algorithm. </a:t>
            </a:r>
            <a:r>
              <a:rPr lang="en-US" altLang="zh-CN" sz="1200" i="1" dirty="0"/>
              <a:t>Machine Learning</a:t>
            </a:r>
            <a:r>
              <a:rPr lang="en-US" altLang="zh-CN" sz="1200" dirty="0"/>
              <a:t>, 65(1):31–78, 2006.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C. S. Wallace and D. M. </a:t>
            </a:r>
            <a:r>
              <a:rPr lang="en-US" altLang="zh-CN" sz="1200" dirty="0" err="1"/>
              <a:t>Boulton</a:t>
            </a:r>
            <a:r>
              <a:rPr lang="en-US" altLang="zh-CN" sz="1200" dirty="0"/>
              <a:t>. An information measure for classification. </a:t>
            </a:r>
            <a:r>
              <a:rPr lang="en-US" altLang="zh-CN" sz="1200" i="1" dirty="0"/>
              <a:t>The Computer Journal</a:t>
            </a:r>
            <a:r>
              <a:rPr lang="en-US" altLang="zh-CN" sz="1200" dirty="0"/>
              <a:t>, 11(2):185–194, 1968.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C. S. Wallace and P. R. Freeman. Estimation and inference by compact coding. </a:t>
            </a:r>
            <a:r>
              <a:rPr lang="en-US" altLang="zh-CN" sz="1200" i="1" dirty="0"/>
              <a:t>Journal of the Royal Statistical Society</a:t>
            </a:r>
            <a:r>
              <a:rPr lang="en-US" altLang="zh-CN" sz="1200" dirty="0"/>
              <a:t>, 49(3):240–265, 1987. </a:t>
            </a:r>
            <a:endParaRPr lang="zh-CN" altLang="zh-CN" sz="1200" dirty="0"/>
          </a:p>
          <a:p>
            <a:pPr marL="0" indent="0">
              <a:buNone/>
            </a:pPr>
            <a:r>
              <a:rPr lang="en-US" altLang="zh-CN" sz="1200" dirty="0"/>
              <a:t>C. S. Wallace, K. B. </a:t>
            </a:r>
            <a:r>
              <a:rPr lang="en-US" altLang="zh-CN" sz="1200" dirty="0" err="1"/>
              <a:t>Korb</a:t>
            </a:r>
            <a:r>
              <a:rPr lang="en-US" altLang="zh-CN" sz="1200" dirty="0"/>
              <a:t>, and H. Dai. Causal Discovery via MML. In </a:t>
            </a:r>
            <a:r>
              <a:rPr lang="en-US" altLang="zh-CN" sz="1200" i="1" dirty="0"/>
              <a:t>Proceedings of the Thirteenth International Conference on Machine Learning</a:t>
            </a:r>
            <a:r>
              <a:rPr lang="en-US" altLang="zh-CN" sz="1200" dirty="0"/>
              <a:t>, pages 516–524, 1996. </a:t>
            </a: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19/20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79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Thank you for your attention!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20/20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662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What is causality?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X causes Y </a:t>
            </a:r>
            <a:r>
              <a:rPr lang="en-AU" sz="2400" dirty="0" err="1" smtClean="0"/>
              <a:t>iff</a:t>
            </a:r>
            <a:r>
              <a:rPr lang="en-AU" sz="2400" dirty="0" smtClean="0"/>
              <a:t> intervention on X affects distribution of Y.</a:t>
            </a:r>
          </a:p>
          <a:p>
            <a:r>
              <a:rPr lang="en-AU" sz="2400" dirty="0" smtClean="0"/>
              <a:t>For example, irrigation leads to the result of beautiful lawn. </a:t>
            </a:r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 smtClean="0"/>
              <a:t>Allow multiple causes and effects.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38" y="3197487"/>
            <a:ext cx="2149656" cy="162535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3811910" y="4538163"/>
            <a:ext cx="1199407" cy="5462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Beautiful flowers</a:t>
            </a:r>
            <a:endParaRPr lang="en-AU" dirty="0"/>
          </a:p>
        </p:txBody>
      </p:sp>
      <p:sp>
        <p:nvSpPr>
          <p:cNvPr id="29" name="Rounded Rectangle 28"/>
          <p:cNvSpPr/>
          <p:nvPr/>
        </p:nvSpPr>
        <p:spPr>
          <a:xfrm>
            <a:off x="5281377" y="4538162"/>
            <a:ext cx="1199407" cy="5462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Beautiful lawn</a:t>
            </a:r>
            <a:endParaRPr lang="en-AU" dirty="0"/>
          </a:p>
        </p:txBody>
      </p:sp>
      <p:sp>
        <p:nvSpPr>
          <p:cNvPr id="30" name="Rounded Rectangle 29"/>
          <p:cNvSpPr/>
          <p:nvPr/>
        </p:nvSpPr>
        <p:spPr>
          <a:xfrm>
            <a:off x="3811909" y="2978292"/>
            <a:ext cx="1199407" cy="5462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Irrigation</a:t>
            </a:r>
            <a:endParaRPr lang="en-AU" dirty="0"/>
          </a:p>
        </p:txBody>
      </p:sp>
      <p:sp>
        <p:nvSpPr>
          <p:cNvPr id="31" name="Rounded Rectangle 30"/>
          <p:cNvSpPr/>
          <p:nvPr/>
        </p:nvSpPr>
        <p:spPr>
          <a:xfrm>
            <a:off x="5270560" y="2998808"/>
            <a:ext cx="1199407" cy="5462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Fertilizer</a:t>
            </a:r>
            <a:endParaRPr lang="en-AU" dirty="0"/>
          </a:p>
        </p:txBody>
      </p:sp>
      <p:sp>
        <p:nvSpPr>
          <p:cNvPr id="32" name="Rounded Rectangle 31"/>
          <p:cNvSpPr/>
          <p:nvPr/>
        </p:nvSpPr>
        <p:spPr>
          <a:xfrm>
            <a:off x="6729210" y="2998808"/>
            <a:ext cx="1199407" cy="5462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Sunlight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30" idx="2"/>
            <a:endCxn id="28" idx="0"/>
          </p:cNvCxnSpPr>
          <p:nvPr/>
        </p:nvCxnSpPr>
        <p:spPr>
          <a:xfrm>
            <a:off x="4411613" y="3524557"/>
            <a:ext cx="1" cy="101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29" idx="0"/>
          </p:cNvCxnSpPr>
          <p:nvPr/>
        </p:nvCxnSpPr>
        <p:spPr>
          <a:xfrm>
            <a:off x="5870264" y="3545073"/>
            <a:ext cx="10817" cy="993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71280" y="3545073"/>
            <a:ext cx="866874" cy="993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22511" y="3524557"/>
            <a:ext cx="890627" cy="101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674988" y="3545073"/>
            <a:ext cx="938150" cy="993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t>3</a:t>
            </a:fld>
            <a:r>
              <a:rPr lang="en-AU" dirty="0" smtClean="0"/>
              <a:t>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455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uiExpand="1" animBg="1"/>
      <p:bldP spid="29" grpId="0" uiExpand="1" animBg="1"/>
      <p:bldP spid="30" grpId="0" uiExpand="1" animBg="1"/>
      <p:bldP spid="31" grpId="0" uiExpand="1" animBg="1"/>
      <p:bldP spid="32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Correlation ≠ Causation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427989"/>
          </a:xfrm>
        </p:spPr>
        <p:txBody>
          <a:bodyPr/>
          <a:lstStyle/>
          <a:p>
            <a:r>
              <a:rPr lang="en-AU" dirty="0" smtClean="0"/>
              <a:t>X and Y are correlated does not necessarily imply one is a cause of the other.</a:t>
            </a:r>
          </a:p>
          <a:p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But correlation is necessary for causation. 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3823762" y="2432985"/>
            <a:ext cx="1199407" cy="5462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Irrigation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2909355" y="3630413"/>
            <a:ext cx="1199407" cy="5462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Wet feet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4748069" y="3630412"/>
            <a:ext cx="1199407" cy="5462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Beautiful lawn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4243465" y="3507157"/>
            <a:ext cx="360000" cy="360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4748069" y="2979250"/>
            <a:ext cx="599704" cy="651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0"/>
          </p:cNvCxnSpPr>
          <p:nvPr/>
        </p:nvCxnSpPr>
        <p:spPr>
          <a:xfrm flipH="1">
            <a:off x="3509059" y="2979250"/>
            <a:ext cx="599703" cy="651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7" idx="1"/>
          </p:cNvCxnSpPr>
          <p:nvPr/>
        </p:nvCxnSpPr>
        <p:spPr>
          <a:xfrm flipV="1">
            <a:off x="4108762" y="3903545"/>
            <a:ext cx="63930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015760" y="5276082"/>
            <a:ext cx="1206407" cy="360764"/>
            <a:chOff x="1993988" y="5657092"/>
            <a:chExt cx="1206407" cy="360764"/>
          </a:xfrm>
        </p:grpSpPr>
        <p:sp>
          <p:nvSpPr>
            <p:cNvPr id="16" name="Oval 17"/>
            <p:cNvSpPr/>
            <p:nvPr/>
          </p:nvSpPr>
          <p:spPr>
            <a:xfrm>
              <a:off x="1993988" y="5657092"/>
              <a:ext cx="360000" cy="3607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2840395" y="5661575"/>
              <a:ext cx="360000" cy="3562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6" name="直接箭头连接符 5"/>
            <p:cNvCxnSpPr>
              <a:stCxn id="16" idx="6"/>
              <a:endCxn id="22" idx="2"/>
            </p:cNvCxnSpPr>
            <p:nvPr/>
          </p:nvCxnSpPr>
          <p:spPr>
            <a:xfrm>
              <a:off x="2353988" y="5837474"/>
              <a:ext cx="486407" cy="2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81800" y="5267118"/>
            <a:ext cx="1206407" cy="360764"/>
            <a:chOff x="3760028" y="5648128"/>
            <a:chExt cx="1206407" cy="360764"/>
          </a:xfrm>
        </p:grpSpPr>
        <p:sp>
          <p:nvSpPr>
            <p:cNvPr id="23" name="Oval 17"/>
            <p:cNvSpPr/>
            <p:nvPr/>
          </p:nvSpPr>
          <p:spPr>
            <a:xfrm>
              <a:off x="3760028" y="5648128"/>
              <a:ext cx="360000" cy="3607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17"/>
            <p:cNvSpPr/>
            <p:nvPr/>
          </p:nvSpPr>
          <p:spPr>
            <a:xfrm>
              <a:off x="4606435" y="5652611"/>
              <a:ext cx="360000" cy="3562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25" name="直接箭头连接符 24"/>
            <p:cNvCxnSpPr>
              <a:stCxn id="23" idx="6"/>
              <a:endCxn id="24" idx="2"/>
            </p:cNvCxnSpPr>
            <p:nvPr/>
          </p:nvCxnSpPr>
          <p:spPr>
            <a:xfrm>
              <a:off x="4120028" y="5828510"/>
              <a:ext cx="486407" cy="22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73561" y="5171722"/>
            <a:ext cx="1206407" cy="985565"/>
            <a:chOff x="5451789" y="5552732"/>
            <a:chExt cx="1206407" cy="985565"/>
          </a:xfrm>
        </p:grpSpPr>
        <p:sp>
          <p:nvSpPr>
            <p:cNvPr id="26" name="Oval 17"/>
            <p:cNvSpPr/>
            <p:nvPr/>
          </p:nvSpPr>
          <p:spPr>
            <a:xfrm>
              <a:off x="5451789" y="6177533"/>
              <a:ext cx="360000" cy="3607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17"/>
            <p:cNvSpPr/>
            <p:nvPr/>
          </p:nvSpPr>
          <p:spPr>
            <a:xfrm>
              <a:off x="6298196" y="6182016"/>
              <a:ext cx="360000" cy="35628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29" name="Oval 17"/>
            <p:cNvSpPr/>
            <p:nvPr/>
          </p:nvSpPr>
          <p:spPr>
            <a:xfrm>
              <a:off x="5887222" y="5552732"/>
              <a:ext cx="360000" cy="3607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接箭头连接符 7"/>
            <p:cNvCxnSpPr>
              <a:stCxn id="29" idx="3"/>
              <a:endCxn id="26" idx="0"/>
            </p:cNvCxnSpPr>
            <p:nvPr/>
          </p:nvCxnSpPr>
          <p:spPr>
            <a:xfrm flipH="1">
              <a:off x="5631789" y="5860663"/>
              <a:ext cx="308154" cy="3168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9" idx="5"/>
              <a:endCxn id="27" idx="0"/>
            </p:cNvCxnSpPr>
            <p:nvPr/>
          </p:nvCxnSpPr>
          <p:spPr>
            <a:xfrm>
              <a:off x="6194501" y="5860663"/>
              <a:ext cx="283695" cy="321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t>4</a:t>
            </a:fld>
            <a:r>
              <a:rPr lang="en-AU" dirty="0" smtClean="0"/>
              <a:t>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45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uiExpand="1" animBg="1"/>
      <p:bldP spid="15" grpId="0" uiExpand="1" animBg="1"/>
      <p:bldP spid="17" grpId="0" uiExpand="1" animBg="1"/>
      <p:bldP spid="18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How to find causality?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Randomized Controlled </a:t>
            </a:r>
            <a:r>
              <a:rPr lang="en-AU" dirty="0"/>
              <a:t>T</a:t>
            </a:r>
            <a:r>
              <a:rPr lang="en-AU" dirty="0" smtClean="0"/>
              <a:t>rail (RCT) is </a:t>
            </a:r>
          </a:p>
          <a:p>
            <a:pPr lvl="1"/>
            <a:r>
              <a:rPr lang="en-AU" dirty="0" smtClean="0"/>
              <a:t>A type of scientific experiment;</a:t>
            </a:r>
          </a:p>
          <a:p>
            <a:pPr lvl="1"/>
            <a:r>
              <a:rPr lang="en-AU" dirty="0" smtClean="0"/>
              <a:t>Often considered as the gold standard.</a:t>
            </a:r>
          </a:p>
          <a:p>
            <a:pPr lvl="1"/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3971319" y="4632914"/>
            <a:ext cx="768058" cy="54626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17" name="Oval 16"/>
          <p:cNvSpPr/>
          <p:nvPr/>
        </p:nvSpPr>
        <p:spPr>
          <a:xfrm>
            <a:off x="5281679" y="4509658"/>
            <a:ext cx="360000" cy="360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6" idx="3"/>
            <a:endCxn id="19" idx="1"/>
          </p:cNvCxnSpPr>
          <p:nvPr/>
        </p:nvCxnSpPr>
        <p:spPr>
          <a:xfrm flipV="1">
            <a:off x="4739377" y="4904072"/>
            <a:ext cx="1438717" cy="1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178094" y="4630939"/>
            <a:ext cx="768058" cy="54626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405732" y="3631614"/>
            <a:ext cx="575957" cy="1079627"/>
            <a:chOff x="2541316" y="4121470"/>
            <a:chExt cx="575957" cy="1079627"/>
          </a:xfrm>
        </p:grpSpPr>
        <p:pic>
          <p:nvPicPr>
            <p:cNvPr id="21" name="Picture 5" descr="C:\Users\Michelle\Desktop\PPT\2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820" y="4121470"/>
              <a:ext cx="4572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541316" y="4831765"/>
              <a:ext cx="575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RCT</a:t>
              </a:r>
              <a:endParaRPr lang="en-AU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35129" y="3973784"/>
            <a:ext cx="1332094" cy="659130"/>
            <a:chOff x="3241963" y="4202390"/>
            <a:chExt cx="1332094" cy="65913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574057" y="4202390"/>
              <a:ext cx="0" cy="659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241963" y="4202390"/>
              <a:ext cx="13320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99504" y="3595252"/>
            <a:ext cx="1425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Intervention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t>5</a:t>
            </a:fld>
            <a:r>
              <a:rPr lang="en-AU" dirty="0" smtClean="0"/>
              <a:t>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71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486"/>
            <a:ext cx="8229600" cy="5505678"/>
          </a:xfrm>
        </p:spPr>
        <p:txBody>
          <a:bodyPr/>
          <a:lstStyle/>
          <a:p>
            <a:r>
              <a:rPr lang="en-AU" dirty="0" smtClean="0"/>
              <a:t>However, RCT is not always applicable in real life. </a:t>
            </a:r>
            <a:endParaRPr lang="en-AU" dirty="0"/>
          </a:p>
        </p:txBody>
      </p:sp>
      <p:sp>
        <p:nvSpPr>
          <p:cNvPr id="35" name="Rounded Rectangle 34"/>
          <p:cNvSpPr/>
          <p:nvPr/>
        </p:nvSpPr>
        <p:spPr>
          <a:xfrm>
            <a:off x="2645287" y="2622048"/>
            <a:ext cx="1736972" cy="5482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Annual rainfall in Jamaica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929399" y="2486917"/>
            <a:ext cx="360000" cy="360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>
            <a:stCxn id="35" idx="3"/>
            <a:endCxn id="38" idx="1"/>
          </p:cNvCxnSpPr>
          <p:nvPr/>
        </p:nvCxnSpPr>
        <p:spPr>
          <a:xfrm flipV="1">
            <a:off x="4382259" y="2894193"/>
            <a:ext cx="1443553" cy="1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825812" y="2620073"/>
            <a:ext cx="1736972" cy="5482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Dominance in the sprints</a:t>
            </a:r>
            <a:endParaRPr lang="en-AU" dirty="0"/>
          </a:p>
        </p:txBody>
      </p:sp>
      <p:grpSp>
        <p:nvGrpSpPr>
          <p:cNvPr id="39" name="Group 38"/>
          <p:cNvGrpSpPr/>
          <p:nvPr/>
        </p:nvGrpSpPr>
        <p:grpSpPr>
          <a:xfrm>
            <a:off x="1554702" y="1620748"/>
            <a:ext cx="575957" cy="1079627"/>
            <a:chOff x="2541316" y="4121470"/>
            <a:chExt cx="575957" cy="1079627"/>
          </a:xfrm>
        </p:grpSpPr>
        <p:pic>
          <p:nvPicPr>
            <p:cNvPr id="40" name="Picture 5" descr="C:\Users\Michelle\Desktop\PPT\2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820" y="4121470"/>
              <a:ext cx="4572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541316" y="4831765"/>
              <a:ext cx="575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RCT</a:t>
              </a:r>
              <a:endParaRPr lang="en-AU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84099" y="1962918"/>
            <a:ext cx="1332094" cy="659130"/>
            <a:chOff x="3241963" y="4202390"/>
            <a:chExt cx="1332094" cy="65913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574057" y="4202390"/>
              <a:ext cx="0" cy="659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241963" y="4202390"/>
              <a:ext cx="13320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 descr="C:\Users\Michelle\Desktop\PPT\2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96" y="1533181"/>
            <a:ext cx="3429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/>
          <p:cNvSpPr/>
          <p:nvPr/>
        </p:nvSpPr>
        <p:spPr>
          <a:xfrm>
            <a:off x="2643311" y="5072270"/>
            <a:ext cx="1738948" cy="84261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Spending time with a smoking friend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4927424" y="5091515"/>
            <a:ext cx="360000" cy="3607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46" idx="3"/>
            <a:endCxn id="49" idx="1"/>
          </p:cNvCxnSpPr>
          <p:nvPr/>
        </p:nvCxnSpPr>
        <p:spPr>
          <a:xfrm flipV="1">
            <a:off x="4382259" y="5491600"/>
            <a:ext cx="1441577" cy="1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823836" y="5070295"/>
            <a:ext cx="1738948" cy="84261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Lower one’s IQ</a:t>
            </a:r>
            <a:endParaRPr lang="en-AU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52727" y="4070971"/>
            <a:ext cx="575957" cy="1079627"/>
            <a:chOff x="2541316" y="4121470"/>
            <a:chExt cx="575957" cy="1079627"/>
          </a:xfrm>
        </p:grpSpPr>
        <p:pic>
          <p:nvPicPr>
            <p:cNvPr id="51" name="Picture 5" descr="C:\Users\Michelle\Desktop\PPT\2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820" y="4121470"/>
              <a:ext cx="4572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541316" y="4831765"/>
              <a:ext cx="575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RCT</a:t>
              </a:r>
              <a:endParaRPr lang="en-A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182124" y="4413141"/>
            <a:ext cx="1332094" cy="659130"/>
            <a:chOff x="3241963" y="4202390"/>
            <a:chExt cx="1332094" cy="6591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4574057" y="4202390"/>
              <a:ext cx="0" cy="659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241963" y="4202390"/>
              <a:ext cx="13320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3" descr="C:\Users\Michelle\Desktop\PPT\2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171" y="3996267"/>
            <a:ext cx="3619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t>6</a:t>
            </a:fld>
            <a:r>
              <a:rPr lang="en-AU" dirty="0" smtClean="0"/>
              <a:t>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230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46" grpId="0" animBg="1"/>
      <p:bldP spid="47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What is causal discovery?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3999"/>
            <a:ext cx="7886700" cy="4920342"/>
          </a:xfrm>
        </p:spPr>
        <p:txBody>
          <a:bodyPr>
            <a:noAutofit/>
          </a:bodyPr>
          <a:lstStyle/>
          <a:p>
            <a:r>
              <a:rPr lang="en-AU" sz="2000" dirty="0" smtClean="0"/>
              <a:t>Finding the underlying causal model from purely observational data. </a:t>
            </a:r>
          </a:p>
          <a:p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endParaRPr lang="en-AU" sz="2000" dirty="0" smtClean="0"/>
          </a:p>
          <a:p>
            <a:endParaRPr lang="en-AU" sz="2000" dirty="0"/>
          </a:p>
          <a:p>
            <a:endParaRPr lang="en-AU" sz="2000" dirty="0" smtClean="0"/>
          </a:p>
          <a:p>
            <a:endParaRPr lang="en-AU" sz="2000" dirty="0"/>
          </a:p>
          <a:p>
            <a:r>
              <a:rPr lang="en-AU" sz="2000" dirty="0" smtClean="0"/>
              <a:t>Avoid problems such as time and costs, ethics and limitations of external validity.</a:t>
            </a:r>
          </a:p>
          <a:p>
            <a:r>
              <a:rPr lang="en-AU" sz="2000" dirty="0" smtClean="0"/>
              <a:t>A causal model is graphically represented by a directed acyclic graph (DAG).</a:t>
            </a:r>
            <a:endParaRPr lang="en-AU" sz="2000" dirty="0"/>
          </a:p>
        </p:txBody>
      </p:sp>
      <p:pic>
        <p:nvPicPr>
          <p:cNvPr id="5" name="Picture 2" descr="C:\Users\Michelle\Desktop\PPT\1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77" y="2023738"/>
            <a:ext cx="2359256" cy="28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helle\Desktop\PPT\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3" y="2022761"/>
            <a:ext cx="900242" cy="28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chelle\Desktop\PPT\1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65" y="2022760"/>
            <a:ext cx="1463556" cy="28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t>7</a:t>
            </a:fld>
            <a:r>
              <a:rPr lang="en-AU" dirty="0" smtClean="0"/>
              <a:t>/20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93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Is causal discovery possible?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Yes! But only within the space of equivalent classes!</a:t>
            </a:r>
          </a:p>
          <a:p>
            <a:r>
              <a:rPr lang="en-AU" dirty="0" smtClean="0"/>
              <a:t>Two equivalent classes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Equivalent classes </a:t>
            </a:r>
            <a:r>
              <a:rPr lang="en-AU" dirty="0" smtClean="0"/>
              <a:t>can be distinguished by testing the conditional independency </a:t>
            </a:r>
            <a:r>
              <a:rPr lang="en-AU" dirty="0" err="1" smtClean="0"/>
              <a:t>Ind</a:t>
            </a:r>
            <a:r>
              <a:rPr lang="en-AU" dirty="0" smtClean="0"/>
              <a:t>(</a:t>
            </a:r>
            <a:r>
              <a:rPr lang="en-AU" dirty="0" smtClean="0"/>
              <a:t>X, Y|Z).</a:t>
            </a:r>
          </a:p>
          <a:p>
            <a:pPr marL="0" indent="0">
              <a:buNone/>
            </a:pPr>
            <a:endParaRPr lang="en-AU" dirty="0"/>
          </a:p>
        </p:txBody>
      </p:sp>
      <p:grpSp>
        <p:nvGrpSpPr>
          <p:cNvPr id="6" name="Group 5"/>
          <p:cNvGrpSpPr/>
          <p:nvPr/>
        </p:nvGrpSpPr>
        <p:grpSpPr>
          <a:xfrm>
            <a:off x="1539276" y="3009689"/>
            <a:ext cx="5440071" cy="953692"/>
            <a:chOff x="1539276" y="3009689"/>
            <a:chExt cx="5440071" cy="953692"/>
          </a:xfrm>
        </p:grpSpPr>
        <p:grpSp>
          <p:nvGrpSpPr>
            <p:cNvPr id="5" name="Group 4"/>
            <p:cNvGrpSpPr/>
            <p:nvPr/>
          </p:nvGrpSpPr>
          <p:grpSpPr>
            <a:xfrm>
              <a:off x="4783619" y="3009689"/>
              <a:ext cx="2195728" cy="258435"/>
              <a:chOff x="4783619" y="3009689"/>
              <a:chExt cx="2195728" cy="258435"/>
            </a:xfrm>
          </p:grpSpPr>
          <p:cxnSp>
            <p:nvCxnSpPr>
              <p:cNvPr id="50" name="Straight Arrow Connector 49"/>
              <p:cNvCxnSpPr>
                <a:stCxn id="52" idx="3"/>
                <a:endCxn id="53" idx="1"/>
              </p:cNvCxnSpPr>
              <p:nvPr/>
            </p:nvCxnSpPr>
            <p:spPr>
              <a:xfrm flipV="1">
                <a:off x="5282284" y="3138906"/>
                <a:ext cx="3505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53" idx="3"/>
                <a:endCxn id="54" idx="1"/>
              </p:cNvCxnSpPr>
              <p:nvPr/>
            </p:nvCxnSpPr>
            <p:spPr>
              <a:xfrm>
                <a:off x="6130083" y="3138906"/>
                <a:ext cx="350598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/>
              <p:cNvSpPr/>
              <p:nvPr/>
            </p:nvSpPr>
            <p:spPr>
              <a:xfrm>
                <a:off x="4783619" y="3009689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X</a:t>
                </a:r>
                <a:endParaRPr lang="en-AU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631418" y="3009689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Y</a:t>
                </a:r>
                <a:endParaRPr lang="en-AU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480681" y="3009691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Z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39276" y="3009690"/>
              <a:ext cx="2195733" cy="953691"/>
              <a:chOff x="1539276" y="3009690"/>
              <a:chExt cx="2195733" cy="953691"/>
            </a:xfrm>
          </p:grpSpPr>
          <p:cxnSp>
            <p:nvCxnSpPr>
              <p:cNvPr id="55" name="Straight Arrow Connector 54"/>
              <p:cNvCxnSpPr>
                <a:stCxn id="57" idx="3"/>
                <a:endCxn id="58" idx="1"/>
              </p:cNvCxnSpPr>
              <p:nvPr/>
            </p:nvCxnSpPr>
            <p:spPr>
              <a:xfrm flipV="1">
                <a:off x="2037946" y="3138907"/>
                <a:ext cx="3505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3"/>
                <a:endCxn id="59" idx="1"/>
              </p:cNvCxnSpPr>
              <p:nvPr/>
            </p:nvCxnSpPr>
            <p:spPr>
              <a:xfrm>
                <a:off x="2885745" y="3138907"/>
                <a:ext cx="350598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/>
              <p:cNvSpPr/>
              <p:nvPr/>
            </p:nvSpPr>
            <p:spPr>
              <a:xfrm>
                <a:off x="1539281" y="3009690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X</a:t>
                </a:r>
                <a:endParaRPr lang="en-AU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387079" y="3009690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Y</a:t>
                </a:r>
                <a:endParaRPr lang="en-AU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236343" y="3009692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Z</a:t>
                </a:r>
              </a:p>
            </p:txBody>
          </p:sp>
          <p:cxnSp>
            <p:nvCxnSpPr>
              <p:cNvPr id="60" name="Straight Arrow Connector 59"/>
              <p:cNvCxnSpPr>
                <a:stCxn id="62" idx="3"/>
                <a:endCxn id="63" idx="1"/>
              </p:cNvCxnSpPr>
              <p:nvPr/>
            </p:nvCxnSpPr>
            <p:spPr>
              <a:xfrm flipV="1">
                <a:off x="2037944" y="3483959"/>
                <a:ext cx="3505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3" idx="3"/>
                <a:endCxn id="64" idx="1"/>
              </p:cNvCxnSpPr>
              <p:nvPr/>
            </p:nvCxnSpPr>
            <p:spPr>
              <a:xfrm>
                <a:off x="2885743" y="3483959"/>
                <a:ext cx="350598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/>
              <p:cNvSpPr/>
              <p:nvPr/>
            </p:nvSpPr>
            <p:spPr>
              <a:xfrm>
                <a:off x="1539279" y="3354743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X</a:t>
                </a:r>
                <a:endParaRPr lang="en-AU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387077" y="3354743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Y</a:t>
                </a:r>
                <a:endParaRPr lang="en-AU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236340" y="3354745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Z</a:t>
                </a:r>
              </a:p>
            </p:txBody>
          </p:sp>
          <p:cxnSp>
            <p:nvCxnSpPr>
              <p:cNvPr id="65" name="Straight Arrow Connector 64"/>
              <p:cNvCxnSpPr>
                <a:stCxn id="67" idx="3"/>
                <a:endCxn id="68" idx="1"/>
              </p:cNvCxnSpPr>
              <p:nvPr/>
            </p:nvCxnSpPr>
            <p:spPr>
              <a:xfrm flipV="1">
                <a:off x="2037941" y="3834162"/>
                <a:ext cx="3505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8" idx="3"/>
                <a:endCxn id="69" idx="1"/>
              </p:cNvCxnSpPr>
              <p:nvPr/>
            </p:nvCxnSpPr>
            <p:spPr>
              <a:xfrm>
                <a:off x="2885740" y="3834162"/>
                <a:ext cx="350598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ounded Rectangle 66"/>
              <p:cNvSpPr/>
              <p:nvPr/>
            </p:nvSpPr>
            <p:spPr>
              <a:xfrm>
                <a:off x="1539276" y="3704946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X</a:t>
                </a:r>
                <a:endParaRPr lang="en-AU" dirty="0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387074" y="3704946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Y</a:t>
                </a:r>
                <a:endParaRPr lang="en-AU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236338" y="3704948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Z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52D0-440F-47D5-B4C9-7581AC71D625}" type="slidenum">
              <a:rPr lang="en-AU" smtClean="0"/>
              <a:t>8</a:t>
            </a:fld>
            <a:r>
              <a:rPr lang="en-AU" dirty="0" smtClean="0"/>
              <a:t>/20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4130455" y="2334753"/>
            <a:ext cx="2195728" cy="258435"/>
            <a:chOff x="4772729" y="2280323"/>
            <a:chExt cx="2195728" cy="258435"/>
          </a:xfrm>
        </p:grpSpPr>
        <p:grpSp>
          <p:nvGrpSpPr>
            <p:cNvPr id="9" name="Group 8"/>
            <p:cNvGrpSpPr/>
            <p:nvPr/>
          </p:nvGrpSpPr>
          <p:grpSpPr>
            <a:xfrm>
              <a:off x="4772729" y="2280323"/>
              <a:ext cx="2195728" cy="258435"/>
              <a:chOff x="4772729" y="2280323"/>
              <a:chExt cx="2195728" cy="258435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772729" y="2280323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X</a:t>
                </a:r>
                <a:endParaRPr lang="en-AU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620528" y="2280323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Y</a:t>
                </a:r>
                <a:endParaRPr lang="en-AU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469791" y="2280325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Z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flipV="1">
              <a:off x="5271394" y="2409540"/>
              <a:ext cx="3505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119193" y="2409540"/>
              <a:ext cx="350598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62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Is causal discovery possible?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Yes! But only within the space of equivalent classes!</a:t>
            </a:r>
          </a:p>
          <a:p>
            <a:r>
              <a:rPr lang="en-AU" dirty="0" smtClean="0"/>
              <a:t>Two equivalent classes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/>
              <a:t>Equivalent classes can be distinguished by testing the conditional independency </a:t>
            </a:r>
            <a:r>
              <a:rPr lang="en-AU" dirty="0" err="1"/>
              <a:t>Ind</a:t>
            </a:r>
            <a:r>
              <a:rPr lang="en-AU" dirty="0"/>
              <a:t>(X, Y|Z).</a:t>
            </a:r>
          </a:p>
          <a:p>
            <a:pPr marL="0" indent="0">
              <a:buNone/>
            </a:pPr>
            <a:endParaRPr lang="en-AU" dirty="0"/>
          </a:p>
        </p:txBody>
      </p:sp>
      <p:cxnSp>
        <p:nvCxnSpPr>
          <p:cNvPr id="50" name="Straight Arrow Connector 49"/>
          <p:cNvCxnSpPr>
            <a:stCxn id="52" idx="3"/>
            <a:endCxn id="53" idx="1"/>
          </p:cNvCxnSpPr>
          <p:nvPr/>
        </p:nvCxnSpPr>
        <p:spPr>
          <a:xfrm flipV="1">
            <a:off x="5282284" y="3138906"/>
            <a:ext cx="35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3" idx="3"/>
            <a:endCxn id="54" idx="1"/>
          </p:cNvCxnSpPr>
          <p:nvPr/>
        </p:nvCxnSpPr>
        <p:spPr>
          <a:xfrm>
            <a:off x="6130083" y="3138906"/>
            <a:ext cx="350598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783619" y="3009689"/>
            <a:ext cx="498666" cy="258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53" name="Rounded Rectangle 52"/>
          <p:cNvSpPr/>
          <p:nvPr/>
        </p:nvSpPr>
        <p:spPr>
          <a:xfrm>
            <a:off x="5631418" y="3009689"/>
            <a:ext cx="498666" cy="25843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54" name="Rounded Rectangle 53"/>
          <p:cNvSpPr/>
          <p:nvPr/>
        </p:nvSpPr>
        <p:spPr>
          <a:xfrm>
            <a:off x="6480681" y="3009691"/>
            <a:ext cx="498666" cy="258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cxnSp>
        <p:nvCxnSpPr>
          <p:cNvPr id="55" name="Straight Arrow Connector 54"/>
          <p:cNvCxnSpPr>
            <a:stCxn id="57" idx="3"/>
            <a:endCxn id="58" idx="1"/>
          </p:cNvCxnSpPr>
          <p:nvPr/>
        </p:nvCxnSpPr>
        <p:spPr>
          <a:xfrm flipV="1">
            <a:off x="2037946" y="3138907"/>
            <a:ext cx="3505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3"/>
            <a:endCxn id="59" idx="1"/>
          </p:cNvCxnSpPr>
          <p:nvPr/>
        </p:nvCxnSpPr>
        <p:spPr>
          <a:xfrm>
            <a:off x="2885745" y="3138907"/>
            <a:ext cx="350598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539281" y="3009690"/>
            <a:ext cx="498666" cy="258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58" name="Rounded Rectangle 57"/>
          <p:cNvSpPr/>
          <p:nvPr/>
        </p:nvSpPr>
        <p:spPr>
          <a:xfrm>
            <a:off x="2387079" y="3009690"/>
            <a:ext cx="498666" cy="25843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59" name="Rounded Rectangle 58"/>
          <p:cNvSpPr/>
          <p:nvPr/>
        </p:nvSpPr>
        <p:spPr>
          <a:xfrm>
            <a:off x="3236343" y="3009692"/>
            <a:ext cx="498666" cy="258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cxnSp>
        <p:nvCxnSpPr>
          <p:cNvPr id="60" name="Straight Arrow Connector 59"/>
          <p:cNvCxnSpPr>
            <a:stCxn id="62" idx="3"/>
            <a:endCxn id="63" idx="1"/>
          </p:cNvCxnSpPr>
          <p:nvPr/>
        </p:nvCxnSpPr>
        <p:spPr>
          <a:xfrm flipV="1">
            <a:off x="2037944" y="3483959"/>
            <a:ext cx="350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3"/>
            <a:endCxn id="64" idx="1"/>
          </p:cNvCxnSpPr>
          <p:nvPr/>
        </p:nvCxnSpPr>
        <p:spPr>
          <a:xfrm>
            <a:off x="2885743" y="3483959"/>
            <a:ext cx="350598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1539279" y="3354743"/>
            <a:ext cx="498666" cy="258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63" name="Rounded Rectangle 62"/>
          <p:cNvSpPr/>
          <p:nvPr/>
        </p:nvSpPr>
        <p:spPr>
          <a:xfrm>
            <a:off x="2387077" y="3354743"/>
            <a:ext cx="498666" cy="25843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64" name="Rounded Rectangle 63"/>
          <p:cNvSpPr/>
          <p:nvPr/>
        </p:nvSpPr>
        <p:spPr>
          <a:xfrm>
            <a:off x="3236340" y="3354745"/>
            <a:ext cx="498666" cy="258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cxnSp>
        <p:nvCxnSpPr>
          <p:cNvPr id="65" name="Straight Arrow Connector 64"/>
          <p:cNvCxnSpPr>
            <a:stCxn id="67" idx="3"/>
            <a:endCxn id="68" idx="1"/>
          </p:cNvCxnSpPr>
          <p:nvPr/>
        </p:nvCxnSpPr>
        <p:spPr>
          <a:xfrm flipV="1">
            <a:off x="2037941" y="3834162"/>
            <a:ext cx="350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8" idx="3"/>
            <a:endCxn id="69" idx="1"/>
          </p:cNvCxnSpPr>
          <p:nvPr/>
        </p:nvCxnSpPr>
        <p:spPr>
          <a:xfrm>
            <a:off x="2885740" y="3834162"/>
            <a:ext cx="350598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539276" y="3704946"/>
            <a:ext cx="498666" cy="258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68" name="Rounded Rectangle 67"/>
          <p:cNvSpPr/>
          <p:nvPr/>
        </p:nvSpPr>
        <p:spPr>
          <a:xfrm>
            <a:off x="2387074" y="3704946"/>
            <a:ext cx="498666" cy="25843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69" name="Rounded Rectangle 68"/>
          <p:cNvSpPr/>
          <p:nvPr/>
        </p:nvSpPr>
        <p:spPr>
          <a:xfrm>
            <a:off x="3236338" y="3704948"/>
            <a:ext cx="498666" cy="258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36369" y="4128248"/>
                <a:ext cx="1411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Dep(X, Z|</a:t>
                </a:r>
                <a14:m>
                  <m:oMath xmlns:m="http://schemas.openxmlformats.org/officeDocument/2006/math" xmlns="">
                    <m:r>
                      <a:rPr lang="el-GR" altLang="zh-CN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69" y="4128248"/>
                <a:ext cx="141194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276973" y="4128248"/>
                <a:ext cx="1215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Ind(X, Z|</a:t>
                </a:r>
                <a14:m>
                  <m:oMath xmlns:m="http://schemas.openxmlformats.org/officeDocument/2006/math" xmlns="">
                    <m:r>
                      <a:rPr lang="el-GR" altLang="zh-CN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973" y="4128248"/>
                <a:ext cx="121539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523" t="-8197" r="-4020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8/20</a:t>
            </a:r>
            <a:endParaRPr lang="en-AU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30455" y="2334753"/>
            <a:ext cx="2195728" cy="258435"/>
            <a:chOff x="4772729" y="2280323"/>
            <a:chExt cx="2195728" cy="258435"/>
          </a:xfrm>
        </p:grpSpPr>
        <p:grpSp>
          <p:nvGrpSpPr>
            <p:cNvPr id="34" name="Group 33"/>
            <p:cNvGrpSpPr/>
            <p:nvPr/>
          </p:nvGrpSpPr>
          <p:grpSpPr>
            <a:xfrm>
              <a:off x="4772729" y="2280323"/>
              <a:ext cx="2195728" cy="258435"/>
              <a:chOff x="4772729" y="2280323"/>
              <a:chExt cx="2195728" cy="25843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772729" y="2280323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X</a:t>
                </a:r>
                <a:endParaRPr lang="en-AU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620528" y="2280323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Y</a:t>
                </a:r>
                <a:endParaRPr lang="en-AU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469791" y="2280325"/>
                <a:ext cx="498666" cy="2584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Z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5271394" y="2409540"/>
              <a:ext cx="3505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119193" y="2409540"/>
              <a:ext cx="350598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0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2050</TotalTime>
  <Words>1513</Words>
  <Application>Microsoft Macintosh PowerPoint</Application>
  <PresentationFormat>On-screen Show (4:3)</PresentationFormat>
  <Paragraphs>353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Markov Blanket Causal Discovery Using Minimum Message Length</vt:lpstr>
      <vt:lpstr>Content</vt:lpstr>
      <vt:lpstr>What is causality?</vt:lpstr>
      <vt:lpstr>Correlation ≠ Causation </vt:lpstr>
      <vt:lpstr>How to find causality?</vt:lpstr>
      <vt:lpstr>PowerPoint Presentation</vt:lpstr>
      <vt:lpstr>What is causal discovery? </vt:lpstr>
      <vt:lpstr>Is causal discovery possible?</vt:lpstr>
      <vt:lpstr>Is causal discovery possible?</vt:lpstr>
      <vt:lpstr>Is causal discovery possible?</vt:lpstr>
      <vt:lpstr>How to learn causal models?</vt:lpstr>
      <vt:lpstr>Markov Blanket</vt:lpstr>
      <vt:lpstr>Motivations </vt:lpstr>
      <vt:lpstr>Methodology</vt:lpstr>
      <vt:lpstr>Methodology</vt:lpstr>
      <vt:lpstr>MB Discovery</vt:lpstr>
      <vt:lpstr>Minimum Message Length</vt:lpstr>
      <vt:lpstr>PowerPoint Presentation</vt:lpstr>
      <vt:lpstr>PowerPoint Presentation</vt:lpstr>
      <vt:lpstr>What model to be used? </vt:lpstr>
      <vt:lpstr>MB Discovery Using MML</vt:lpstr>
      <vt:lpstr>Bibliography</vt:lpstr>
      <vt:lpstr>PowerPoint Presentation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blanket causal discovery using minimum message length</dc:title>
  <dc:creator>Yang Y Li</dc:creator>
  <cp:lastModifiedBy>Kelvin Li</cp:lastModifiedBy>
  <cp:revision>155</cp:revision>
  <dcterms:created xsi:type="dcterms:W3CDTF">2015-11-16T20:40:48Z</dcterms:created>
  <dcterms:modified xsi:type="dcterms:W3CDTF">2015-11-24T21:59:18Z</dcterms:modified>
</cp:coreProperties>
</file>