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69" autoAdjust="0"/>
  </p:normalViewPr>
  <p:slideViewPr>
    <p:cSldViewPr snapToGrid="0" snapToObjects="1">
      <p:cViewPr>
        <p:scale>
          <a:sx n="108" d="100"/>
          <a:sy n="108" d="100"/>
        </p:scale>
        <p:origin x="-163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B97B6-8963-704F-93A6-C46FE0070559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F5F4E-B0B0-184D-99BA-090604BC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F5F4E-B0B0-184D-99BA-090604BC7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F5F4E-B0B0-184D-99BA-090604BC7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5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8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A413-37B8-9D4A-8DD5-0C01E3148787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78506-F9E2-834A-AE76-4BE01AFF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8744" y="2480991"/>
            <a:ext cx="3549884" cy="14538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User </a:t>
            </a:r>
            <a:r>
              <a:rPr lang="en-US" sz="2400" b="1" dirty="0" smtClean="0">
                <a:solidFill>
                  <a:srgbClr val="000000"/>
                </a:solidFill>
              </a:rPr>
              <a:t>Space</a:t>
            </a: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 smtClean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 smtClean="0">
              <a:solidFill>
                <a:srgbClr val="000000"/>
              </a:solidFill>
            </a:endParaRP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744" y="3934862"/>
            <a:ext cx="3549884" cy="11261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Kernel Space</a:t>
            </a:r>
          </a:p>
          <a:p>
            <a:pPr algn="ctr"/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744" y="5072777"/>
            <a:ext cx="3546259" cy="352056"/>
          </a:xfrm>
          <a:prstGeom prst="rect">
            <a:avLst/>
          </a:prstGeom>
          <a:solidFill>
            <a:srgbClr val="77933C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NIC Driver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94021" y="3229316"/>
            <a:ext cx="2129191" cy="6183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NF 1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522166" y="3229316"/>
            <a:ext cx="885616" cy="61838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User Agent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4436" y="4726818"/>
            <a:ext cx="3399234" cy="33420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Kernel Agent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2" idx="3"/>
            <a:endCxn id="3" idx="1"/>
          </p:cNvCxnSpPr>
          <p:nvPr/>
        </p:nvCxnSpPr>
        <p:spPr>
          <a:xfrm>
            <a:off x="3123212" y="3538506"/>
            <a:ext cx="39895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96884" y="3847696"/>
            <a:ext cx="2807" cy="8673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99691" y="40813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IPC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207770" y="3847696"/>
            <a:ext cx="0" cy="867363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481701" y="3847696"/>
            <a:ext cx="0" cy="867363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13230" y="2874437"/>
            <a:ext cx="50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API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2515235" y="1041644"/>
            <a:ext cx="4656773" cy="123275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venir Black Oblique"/>
                <a:cs typeface="Avenir Black Oblique"/>
              </a:rPr>
              <a:t>Policy Server</a:t>
            </a:r>
            <a:endParaRPr lang="en-US" sz="2400" dirty="0">
              <a:solidFill>
                <a:schemeClr val="tx1"/>
              </a:solidFill>
              <a:latin typeface="Avenir Black Oblique"/>
              <a:cs typeface="Avenir Black Obliq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64332" y="5439531"/>
            <a:ext cx="213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venir Black Oblique"/>
                <a:cs typeface="Avenir Black Oblique"/>
              </a:rPr>
              <a:t>Middlebox</a:t>
            </a:r>
            <a:r>
              <a:rPr lang="en-US" sz="2400" dirty="0" smtClean="0">
                <a:latin typeface="Avenir Black Oblique"/>
                <a:cs typeface="Avenir Black Oblique"/>
              </a:rPr>
              <a:t> A</a:t>
            </a:r>
            <a:endParaRPr lang="en-US" sz="2400" dirty="0">
              <a:latin typeface="Avenir Black Oblique"/>
              <a:cs typeface="Avenir Black Oblique"/>
            </a:endParaRPr>
          </a:p>
        </p:txBody>
      </p:sp>
      <p:cxnSp>
        <p:nvCxnSpPr>
          <p:cNvPr id="78" name="Straight Arrow Connector 77"/>
          <p:cNvCxnSpPr>
            <a:stCxn id="46" idx="4"/>
            <a:endCxn id="3" idx="0"/>
          </p:cNvCxnSpPr>
          <p:nvPr/>
        </p:nvCxnSpPr>
        <p:spPr>
          <a:xfrm flipH="1">
            <a:off x="3964974" y="2274403"/>
            <a:ext cx="878648" cy="95491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44876" y="2480991"/>
            <a:ext cx="3558267" cy="1444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24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User Space</a:t>
            </a: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 smtClean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 smtClean="0">
              <a:solidFill>
                <a:srgbClr val="000000"/>
              </a:solidFill>
            </a:endParaRP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44876" y="3925386"/>
            <a:ext cx="3558267" cy="11356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Kernel Space</a:t>
            </a:r>
          </a:p>
          <a:p>
            <a:pPr algn="ctr"/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 smtClean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44876" y="5072777"/>
            <a:ext cx="3558267" cy="341818"/>
          </a:xfrm>
          <a:prstGeom prst="rect">
            <a:avLst/>
          </a:prstGeom>
          <a:solidFill>
            <a:srgbClr val="77933C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NIC Driver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661502" y="3229316"/>
            <a:ext cx="2104288" cy="6059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NF 2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5294680" y="3243769"/>
            <a:ext cx="971210" cy="5914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User Agent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332033" y="4725139"/>
            <a:ext cx="3399234" cy="33588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Kernel Agent</a:t>
            </a:r>
            <a:endParaRPr lang="en-US" sz="2400" dirty="0"/>
          </a:p>
        </p:txBody>
      </p:sp>
      <p:cxnSp>
        <p:nvCxnSpPr>
          <p:cNvPr id="51" name="Straight Arrow Connector 50"/>
          <p:cNvCxnSpPr>
            <a:stCxn id="42" idx="1"/>
            <a:endCxn id="47" idx="3"/>
          </p:cNvCxnSpPr>
          <p:nvPr/>
        </p:nvCxnSpPr>
        <p:spPr>
          <a:xfrm flipH="1">
            <a:off x="6265890" y="3532280"/>
            <a:ext cx="395612" cy="722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</p:cNvCxnSpPr>
          <p:nvPr/>
        </p:nvCxnSpPr>
        <p:spPr>
          <a:xfrm>
            <a:off x="5780285" y="3835244"/>
            <a:ext cx="0" cy="8798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32033" y="41871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IPC</a:t>
            </a:r>
            <a:endParaRPr lang="en-US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004915" y="3863118"/>
            <a:ext cx="0" cy="851941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8298273" y="3863118"/>
            <a:ext cx="0" cy="851941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89919" y="2859984"/>
            <a:ext cx="50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API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098245" y="5424335"/>
            <a:ext cx="210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venir Black Oblique"/>
                <a:cs typeface="Avenir Black Oblique"/>
              </a:rPr>
              <a:t>Middlebox</a:t>
            </a:r>
            <a:r>
              <a:rPr lang="en-US" sz="2400" dirty="0" smtClean="0">
                <a:latin typeface="Avenir Black Oblique"/>
                <a:cs typeface="Avenir Black Oblique"/>
              </a:rPr>
              <a:t> B</a:t>
            </a:r>
            <a:endParaRPr lang="en-US" sz="2400" dirty="0">
              <a:latin typeface="Avenir Black Oblique"/>
              <a:cs typeface="Avenir Black Oblique"/>
            </a:endParaRPr>
          </a:p>
        </p:txBody>
      </p:sp>
      <p:cxnSp>
        <p:nvCxnSpPr>
          <p:cNvPr id="72" name="Straight Arrow Connector 71"/>
          <p:cNvCxnSpPr>
            <a:stCxn id="46" idx="4"/>
            <a:endCxn id="47" idx="0"/>
          </p:cNvCxnSpPr>
          <p:nvPr/>
        </p:nvCxnSpPr>
        <p:spPr>
          <a:xfrm>
            <a:off x="4843622" y="2274403"/>
            <a:ext cx="936663" cy="9693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3"/>
            <a:endCxn id="47" idx="1"/>
          </p:cNvCxnSpPr>
          <p:nvPr/>
        </p:nvCxnSpPr>
        <p:spPr>
          <a:xfrm>
            <a:off x="4407782" y="3538506"/>
            <a:ext cx="886898" cy="10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8824" y="3174246"/>
            <a:ext cx="815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Protocol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-48250" y="2859984"/>
            <a:ext cx="1091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Black"/>
                <a:cs typeface="Avenir Black"/>
              </a:rPr>
              <a:t>Control </a:t>
            </a:r>
          </a:p>
          <a:p>
            <a:r>
              <a:rPr lang="en-US" sz="2000" dirty="0" smtClean="0">
                <a:latin typeface="Avenir Black"/>
                <a:cs typeface="Avenir Black"/>
              </a:rPr>
              <a:t>Plane</a:t>
            </a:r>
            <a:endParaRPr lang="en-US" sz="2000" dirty="0">
              <a:latin typeface="Avenir Black"/>
              <a:cs typeface="Avenir Black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21262" y="4563266"/>
            <a:ext cx="845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Black"/>
                <a:cs typeface="Avenir Black"/>
              </a:rPr>
              <a:t>Data</a:t>
            </a:r>
            <a:endParaRPr lang="en-US" sz="2000" dirty="0">
              <a:latin typeface="Avenir Black"/>
              <a:cs typeface="Avenir Black"/>
            </a:endParaRPr>
          </a:p>
          <a:p>
            <a:r>
              <a:rPr lang="en-US" sz="2000" dirty="0" smtClean="0">
                <a:latin typeface="Avenir Black"/>
                <a:cs typeface="Avenir Black"/>
              </a:rPr>
              <a:t>Plane</a:t>
            </a:r>
            <a:endParaRPr lang="en-US" sz="2000" dirty="0">
              <a:latin typeface="Avenir Black"/>
              <a:cs typeface="Avenir Black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-15385" y="2486291"/>
            <a:ext cx="9159385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50662" y="1514248"/>
            <a:ext cx="1780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Black"/>
                <a:cs typeface="Avenir Black"/>
              </a:rPr>
              <a:t>Management </a:t>
            </a:r>
          </a:p>
          <a:p>
            <a:r>
              <a:rPr lang="en-US" sz="2000" dirty="0" smtClean="0">
                <a:latin typeface="Avenir Black"/>
                <a:cs typeface="Avenir Black"/>
              </a:rPr>
              <a:t>Plane</a:t>
            </a:r>
            <a:endParaRPr lang="en-US" sz="2000" dirty="0">
              <a:latin typeface="Avenir Black"/>
              <a:cs typeface="Avenir Black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7623" y="3927946"/>
            <a:ext cx="9159385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256" y="5427773"/>
            <a:ext cx="9159385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3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480" y="1718391"/>
            <a:ext cx="896501" cy="622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3960" y="1718391"/>
            <a:ext cx="896501" cy="622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B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9538" y="1718391"/>
            <a:ext cx="896501" cy="622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85115" y="1718391"/>
            <a:ext cx="896501" cy="622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>
            <a:off x="1232687" y="1133141"/>
            <a:ext cx="1880164" cy="58525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3688598" y="1133141"/>
            <a:ext cx="1880162" cy="58525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6132056" y="1133141"/>
            <a:ext cx="1880162" cy="58525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6266038" y="1867816"/>
            <a:ext cx="1519075" cy="27692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3850461" y="1895696"/>
            <a:ext cx="1519077" cy="2490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1409982" y="1895695"/>
            <a:ext cx="1543978" cy="2490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6132056" y="2340996"/>
            <a:ext cx="1880164" cy="535442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3688598" y="2340996"/>
            <a:ext cx="1880164" cy="535442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1294942" y="2340996"/>
            <a:ext cx="1880164" cy="535442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56394" y="3244451"/>
            <a:ext cx="457718" cy="2988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5360137" y="3244450"/>
            <a:ext cx="457718" cy="29885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/>
          <p:cNvSpPr/>
          <p:nvPr/>
        </p:nvSpPr>
        <p:spPr>
          <a:xfrm>
            <a:off x="2122657" y="3244450"/>
            <a:ext cx="457718" cy="2988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2580375" y="3173970"/>
            <a:ext cx="67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014112" y="3173969"/>
            <a:ext cx="117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SYNACK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817855" y="3173969"/>
            <a:ext cx="68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ACK</a:t>
            </a:r>
            <a:endParaRPr lang="en-US" sz="24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21320"/>
              </p:ext>
            </p:extLst>
          </p:nvPr>
        </p:nvGraphicFramePr>
        <p:xfrm>
          <a:off x="3175105" y="1517296"/>
          <a:ext cx="675356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78"/>
                <a:gridCol w="337678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3112851" y="1382865"/>
            <a:ext cx="0" cy="51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99987" y="805755"/>
            <a:ext cx="122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</a:p>
          <a:p>
            <a:r>
              <a:rPr lang="en-US" dirty="0" smtClean="0"/>
              <a:t>mapping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19370"/>
              </p:ext>
            </p:extLst>
          </p:nvPr>
        </p:nvGraphicFramePr>
        <p:xfrm>
          <a:off x="5576130" y="1573937"/>
          <a:ext cx="675356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78"/>
                <a:gridCol w="337678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513876" y="1440328"/>
            <a:ext cx="0" cy="51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65227" y="845257"/>
            <a:ext cx="122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</a:p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887479" y="230702"/>
            <a:ext cx="289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{(A, B, P</a:t>
            </a:r>
            <a:r>
              <a:rPr lang="en-US" baseline="-25000" dirty="0" smtClean="0"/>
              <a:t>A</a:t>
            </a:r>
            <a:r>
              <a:rPr lang="en-US" dirty="0" smtClean="0"/>
              <a:t>, P</a:t>
            </a:r>
            <a:r>
              <a:rPr lang="en-US" baseline="-25000" dirty="0" smtClean="0"/>
              <a:t>B</a:t>
            </a:r>
            <a:r>
              <a:rPr lang="en-US" dirty="0" smtClean="0"/>
              <a:t>)-&gt;(B, C, P</a:t>
            </a:r>
            <a:r>
              <a:rPr lang="en-US" baseline="-25000" dirty="0" smtClean="0"/>
              <a:t>B</a:t>
            </a:r>
            <a:r>
              <a:rPr lang="en-US" dirty="0" smtClean="0"/>
              <a:t>’, P</a:t>
            </a:r>
            <a:r>
              <a:rPr lang="en-US" baseline="-25000" dirty="0" smtClean="0"/>
              <a:t>C</a:t>
            </a:r>
            <a:r>
              <a:rPr lang="en-US" dirty="0" smtClean="0"/>
              <a:t>)}</a:t>
            </a:r>
          </a:p>
          <a:p>
            <a:r>
              <a:rPr lang="en-US" dirty="0" smtClean="0"/>
              <a:t>{(C, B, P</a:t>
            </a:r>
            <a:r>
              <a:rPr lang="en-US" baseline="-25000" dirty="0" smtClean="0"/>
              <a:t>C</a:t>
            </a:r>
            <a:r>
              <a:rPr lang="en-US" dirty="0" smtClean="0"/>
              <a:t>, P</a:t>
            </a:r>
            <a:r>
              <a:rPr lang="en-US" baseline="-25000" dirty="0" smtClean="0"/>
              <a:t>B</a:t>
            </a:r>
            <a:r>
              <a:rPr lang="en-US" dirty="0" smtClean="0"/>
              <a:t>’)-&gt;(B, A, P</a:t>
            </a:r>
            <a:r>
              <a:rPr lang="en-US" baseline="-25000" dirty="0" smtClean="0"/>
              <a:t>B, </a:t>
            </a:r>
            <a:r>
              <a:rPr lang="en-US" dirty="0"/>
              <a:t>P</a:t>
            </a:r>
            <a:r>
              <a:rPr lang="en-US" baseline="-25000" dirty="0"/>
              <a:t>A</a:t>
            </a:r>
            <a:r>
              <a:rPr lang="en-US" dirty="0" smtClean="0"/>
              <a:t>)}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40491" y="230702"/>
            <a:ext cx="31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{(B, </a:t>
            </a:r>
            <a:r>
              <a:rPr lang="en-US" dirty="0"/>
              <a:t>C</a:t>
            </a:r>
            <a:r>
              <a:rPr lang="en-US" dirty="0" smtClean="0"/>
              <a:t>, P</a:t>
            </a:r>
            <a:r>
              <a:rPr lang="en-US" baseline="-25000" dirty="0" smtClean="0"/>
              <a:t>B</a:t>
            </a:r>
            <a:r>
              <a:rPr lang="en-US" dirty="0" smtClean="0"/>
              <a:t>’, P</a:t>
            </a:r>
            <a:r>
              <a:rPr lang="en-US" baseline="-25000" dirty="0" smtClean="0"/>
              <a:t>C</a:t>
            </a:r>
            <a:r>
              <a:rPr lang="en-US" dirty="0" smtClean="0"/>
              <a:t>)-&gt;(C, </a:t>
            </a:r>
            <a:r>
              <a:rPr lang="en-US" dirty="0"/>
              <a:t>D</a:t>
            </a:r>
            <a:r>
              <a:rPr lang="en-US" dirty="0" smtClean="0"/>
              <a:t>, P</a:t>
            </a:r>
            <a:r>
              <a:rPr lang="en-US" baseline="-25000" dirty="0" smtClean="0"/>
              <a:t>C</a:t>
            </a:r>
            <a:r>
              <a:rPr lang="en-US" dirty="0" smtClean="0"/>
              <a:t>’, P</a:t>
            </a:r>
            <a:r>
              <a:rPr lang="en-US" baseline="-25000" dirty="0" smtClean="0"/>
              <a:t>D</a:t>
            </a:r>
            <a:r>
              <a:rPr lang="en-US" dirty="0" smtClean="0"/>
              <a:t>)}</a:t>
            </a:r>
          </a:p>
          <a:p>
            <a:r>
              <a:rPr lang="en-US" dirty="0" smtClean="0"/>
              <a:t>{(D,C, P</a:t>
            </a:r>
            <a:r>
              <a:rPr lang="en-US" baseline="-25000" dirty="0" smtClean="0"/>
              <a:t>D </a:t>
            </a:r>
            <a:r>
              <a:rPr lang="en-US" dirty="0" smtClean="0"/>
              <a:t>, P</a:t>
            </a:r>
            <a:r>
              <a:rPr lang="en-US" baseline="-25000" dirty="0" smtClean="0"/>
              <a:t>C</a:t>
            </a:r>
            <a:r>
              <a:rPr lang="en-US" dirty="0" smtClean="0"/>
              <a:t>’)-&gt;(C, B, P</a:t>
            </a:r>
            <a:r>
              <a:rPr lang="en-US" baseline="-25000" dirty="0" smtClean="0"/>
              <a:t>C</a:t>
            </a:r>
            <a:r>
              <a:rPr lang="en-US" dirty="0" smtClean="0"/>
              <a:t>, </a:t>
            </a:r>
            <a:r>
              <a:rPr lang="en-US" dirty="0"/>
              <a:t>P</a:t>
            </a:r>
            <a:r>
              <a:rPr lang="en-US" baseline="-25000" dirty="0"/>
              <a:t>B</a:t>
            </a:r>
            <a:r>
              <a:rPr lang="en-US" dirty="0"/>
              <a:t>’</a:t>
            </a:r>
            <a:r>
              <a:rPr lang="en-US" dirty="0" smtClean="0"/>
              <a:t> 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5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itch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60" y="1846759"/>
            <a:ext cx="878662" cy="733085"/>
          </a:xfrm>
          <a:prstGeom prst="rect">
            <a:avLst/>
          </a:prstGeom>
        </p:spPr>
      </p:pic>
      <p:pic>
        <p:nvPicPr>
          <p:cNvPr id="40" name="Picture 39" descr="web-server-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72" y="3085253"/>
            <a:ext cx="938463" cy="938463"/>
          </a:xfrm>
          <a:prstGeom prst="rect">
            <a:avLst/>
          </a:prstGeom>
        </p:spPr>
      </p:pic>
      <p:pic>
        <p:nvPicPr>
          <p:cNvPr id="42" name="Picture 41" descr="web-server-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57" y="3064025"/>
            <a:ext cx="1509515" cy="938463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3" idx="1"/>
            <a:endCxn id="40" idx="0"/>
          </p:cNvCxnSpPr>
          <p:nvPr/>
        </p:nvCxnSpPr>
        <p:spPr>
          <a:xfrm flipH="1">
            <a:off x="2611004" y="2213302"/>
            <a:ext cx="1270156" cy="8719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411045" y="2139521"/>
            <a:ext cx="2582089" cy="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56056" y="2103792"/>
            <a:ext cx="3222394" cy="357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65728" y="505605"/>
            <a:ext cx="2654530" cy="8583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Controller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>
            <a:endCxn id="30" idx="2"/>
          </p:cNvCxnSpPr>
          <p:nvPr/>
        </p:nvCxnSpPr>
        <p:spPr>
          <a:xfrm flipV="1">
            <a:off x="3993134" y="1363948"/>
            <a:ext cx="299859" cy="6114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2"/>
          </p:cNvCxnSpPr>
          <p:nvPr/>
        </p:nvCxnSpPr>
        <p:spPr>
          <a:xfrm>
            <a:off x="4292993" y="1363948"/>
            <a:ext cx="212779" cy="611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75588" y="1846759"/>
            <a:ext cx="223948" cy="24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101545" y="1846759"/>
            <a:ext cx="223948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436573" y="1846759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562446" y="2395178"/>
            <a:ext cx="1283656" cy="7158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4694430" y="2213302"/>
            <a:ext cx="1151672" cy="8977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411045" y="1842335"/>
            <a:ext cx="271003" cy="2496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…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70" name="Curved Connector 69"/>
          <p:cNvCxnSpPr>
            <a:stCxn id="13" idx="2"/>
            <a:endCxn id="124" idx="1"/>
          </p:cNvCxnSpPr>
          <p:nvPr/>
        </p:nvCxnSpPr>
        <p:spPr>
          <a:xfrm rot="16200000" flipH="1">
            <a:off x="4421151" y="2479183"/>
            <a:ext cx="1082404" cy="1283725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604216" y="3506098"/>
            <a:ext cx="734287" cy="312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5" name="Rectangle 134"/>
          <p:cNvSpPr/>
          <p:nvPr/>
        </p:nvSpPr>
        <p:spPr>
          <a:xfrm>
            <a:off x="3904679" y="999451"/>
            <a:ext cx="774896" cy="3409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Curved Connector 138"/>
          <p:cNvCxnSpPr>
            <a:stCxn id="40" idx="2"/>
            <a:endCxn id="42" idx="2"/>
          </p:cNvCxnSpPr>
          <p:nvPr/>
        </p:nvCxnSpPr>
        <p:spPr>
          <a:xfrm rot="5400000" flipH="1" flipV="1">
            <a:off x="4331095" y="2282396"/>
            <a:ext cx="21228" cy="3461411"/>
          </a:xfrm>
          <a:prstGeom prst="curvedConnector3">
            <a:avLst>
              <a:gd name="adj1" fmla="val -10768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281696" y="3203797"/>
            <a:ext cx="1082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Old NF</a:t>
            </a:r>
          </a:p>
          <a:p>
            <a:r>
              <a:rPr lang="en-US" sz="2000" b="1" dirty="0" smtClean="0"/>
              <a:t>Instance</a:t>
            </a:r>
            <a:endParaRPr lang="en-US" sz="20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562914" y="3284941"/>
            <a:ext cx="1082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New NF</a:t>
            </a:r>
          </a:p>
          <a:p>
            <a:r>
              <a:rPr lang="en-US" sz="2000" b="1" dirty="0" smtClean="0"/>
              <a:t>Instance</a:t>
            </a:r>
            <a:endParaRPr lang="en-US" sz="2000" b="1" dirty="0"/>
          </a:p>
        </p:txBody>
      </p:sp>
      <p:sp>
        <p:nvSpPr>
          <p:cNvPr id="170" name="Rectangle 169"/>
          <p:cNvSpPr/>
          <p:nvPr/>
        </p:nvSpPr>
        <p:spPr>
          <a:xfrm>
            <a:off x="4112378" y="1040296"/>
            <a:ext cx="223948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388611" y="1040296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680731" y="1676344"/>
            <a:ext cx="223948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865806" y="1399221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588709" y="1842335"/>
            <a:ext cx="223948" cy="24529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914666" y="1842335"/>
            <a:ext cx="223948" cy="245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3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249694" y="1842335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185172" y="1854539"/>
            <a:ext cx="309997" cy="233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…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422469" y="1407533"/>
            <a:ext cx="223948" cy="24529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79" name="Rectangle 178"/>
          <p:cNvSpPr/>
          <p:nvPr/>
        </p:nvSpPr>
        <p:spPr>
          <a:xfrm>
            <a:off x="4606610" y="1609243"/>
            <a:ext cx="223948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767639" y="1798992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868245" y="2768732"/>
            <a:ext cx="223948" cy="24529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97" name="Rectangle 196"/>
          <p:cNvSpPr/>
          <p:nvPr/>
        </p:nvSpPr>
        <p:spPr>
          <a:xfrm>
            <a:off x="4606610" y="2622500"/>
            <a:ext cx="223948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124512" y="2891380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611007" y="3415181"/>
            <a:ext cx="223948" cy="24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197921" y="3169907"/>
            <a:ext cx="319546" cy="24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…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059558" y="3537828"/>
            <a:ext cx="223948" cy="245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712284" y="3537828"/>
            <a:ext cx="300770" cy="24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…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020070" y="2249014"/>
            <a:ext cx="246572" cy="245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255856" y="2379252"/>
            <a:ext cx="223948" cy="2452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3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484069" y="2499852"/>
            <a:ext cx="223948" cy="24529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712284" y="2644369"/>
            <a:ext cx="300770" cy="245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…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8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7967" y="1205860"/>
            <a:ext cx="3909741" cy="1917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User Space</a:t>
            </a: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3200" dirty="0">
              <a:solidFill>
                <a:srgbClr val="000000"/>
              </a:solidFill>
            </a:endParaRPr>
          </a:p>
          <a:p>
            <a:pPr algn="ctr"/>
            <a:endParaRPr lang="en-US" sz="3200" dirty="0" smtClean="0">
              <a:solidFill>
                <a:srgbClr val="000000"/>
              </a:solidFill>
            </a:endParaRPr>
          </a:p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7967" y="3123485"/>
            <a:ext cx="3909741" cy="19176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          </a:t>
            </a:r>
            <a:r>
              <a:rPr lang="en-US" sz="2400" b="1" dirty="0" smtClean="0">
                <a:solidFill>
                  <a:schemeClr val="tx1"/>
                </a:solidFill>
              </a:rPr>
              <a:t>Kernel Space                                                                  </a:t>
            </a: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7967" y="5041110"/>
            <a:ext cx="3909741" cy="501059"/>
          </a:xfrm>
          <a:prstGeom prst="rect">
            <a:avLst/>
          </a:prstGeom>
          <a:solidFill>
            <a:srgbClr val="77933C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NIC Driver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3635" y="1764210"/>
            <a:ext cx="3031117" cy="120785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User Agent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32283" y="3920422"/>
            <a:ext cx="3399234" cy="72222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Kernel Agent</a:t>
            </a:r>
            <a:endParaRPr lang="en-US" sz="3600" dirty="0"/>
          </a:p>
        </p:txBody>
      </p:sp>
      <p:cxnSp>
        <p:nvCxnSpPr>
          <p:cNvPr id="24" name="Straight Arrow Connector 23"/>
          <p:cNvCxnSpPr>
            <a:endCxn id="6" idx="1"/>
          </p:cNvCxnSpPr>
          <p:nvPr/>
        </p:nvCxnSpPr>
        <p:spPr>
          <a:xfrm>
            <a:off x="423334" y="5279695"/>
            <a:ext cx="2134633" cy="1194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</p:cNvCxnSpPr>
          <p:nvPr/>
        </p:nvCxnSpPr>
        <p:spPr>
          <a:xfrm flipV="1">
            <a:off x="2557967" y="4642645"/>
            <a:ext cx="305842" cy="64899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</p:cNvCxnSpPr>
          <p:nvPr/>
        </p:nvCxnSpPr>
        <p:spPr>
          <a:xfrm>
            <a:off x="6467708" y="5291640"/>
            <a:ext cx="2509741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3"/>
          </p:cNvCxnSpPr>
          <p:nvPr/>
        </p:nvCxnSpPr>
        <p:spPr>
          <a:xfrm>
            <a:off x="5944752" y="4642645"/>
            <a:ext cx="522956" cy="648995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5400000">
            <a:off x="4824878" y="2206272"/>
            <a:ext cx="1207853" cy="3237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3" idx="3"/>
          </p:cNvCxnSpPr>
          <p:nvPr/>
        </p:nvCxnSpPr>
        <p:spPr>
          <a:xfrm>
            <a:off x="5428805" y="2972067"/>
            <a:ext cx="413195" cy="2069043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46169" y="48564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2917" y="2107296"/>
            <a:ext cx="4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90673" y="3390502"/>
            <a:ext cx="32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94310" y="4910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" name="Curved Connector 2"/>
          <p:cNvCxnSpPr>
            <a:stCxn id="9" idx="3"/>
            <a:endCxn id="33" idx="1"/>
          </p:cNvCxnSpPr>
          <p:nvPr/>
        </p:nvCxnSpPr>
        <p:spPr>
          <a:xfrm flipH="1" flipV="1">
            <a:off x="5428805" y="1764214"/>
            <a:ext cx="702712" cy="2517320"/>
          </a:xfrm>
          <a:prstGeom prst="curvedConnector4">
            <a:avLst>
              <a:gd name="adj1" fmla="val -168968"/>
              <a:gd name="adj2" fmla="val 133071"/>
            </a:avLst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7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58" y="535440"/>
            <a:ext cx="938463" cy="938463"/>
          </a:xfrm>
          <a:prstGeom prst="rect">
            <a:avLst/>
          </a:prstGeom>
        </p:spPr>
      </p:pic>
      <p:pic>
        <p:nvPicPr>
          <p:cNvPr id="25" name="Picture 24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59" y="66208"/>
            <a:ext cx="938463" cy="938463"/>
          </a:xfrm>
          <a:prstGeom prst="rect">
            <a:avLst/>
          </a:prstGeom>
        </p:spPr>
      </p:pic>
      <p:pic>
        <p:nvPicPr>
          <p:cNvPr id="26" name="Picture 25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59" y="1157071"/>
            <a:ext cx="938463" cy="938463"/>
          </a:xfrm>
          <a:prstGeom prst="rect">
            <a:avLst/>
          </a:prstGeom>
        </p:spPr>
      </p:pic>
      <p:pic>
        <p:nvPicPr>
          <p:cNvPr id="27" name="Picture 26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86" y="442746"/>
            <a:ext cx="938463" cy="93846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1817905" y="535440"/>
            <a:ext cx="2465378" cy="469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7905" y="1004672"/>
            <a:ext cx="2465378" cy="6514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31145" y="535440"/>
            <a:ext cx="2042030" cy="3486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831145" y="1004671"/>
            <a:ext cx="2042030" cy="6514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96112" y="1498807"/>
            <a:ext cx="137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Middlebox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31145" y="166108"/>
            <a:ext cx="137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Middlebox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72952" y="1726202"/>
            <a:ext cx="137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Middlebox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81777" y="1356870"/>
            <a:ext cx="138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Middlebox</a:t>
            </a:r>
            <a:r>
              <a:rPr lang="en-US" smtClean="0"/>
              <a:t>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9" y="1796686"/>
            <a:ext cx="938463" cy="938463"/>
          </a:xfrm>
          <a:prstGeom prst="rect">
            <a:avLst/>
          </a:prstGeom>
        </p:spPr>
      </p:pic>
      <p:pic>
        <p:nvPicPr>
          <p:cNvPr id="7" name="Picture 6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0" y="468266"/>
            <a:ext cx="938463" cy="938463"/>
          </a:xfrm>
          <a:prstGeom prst="rect">
            <a:avLst/>
          </a:prstGeom>
        </p:spPr>
      </p:pic>
      <p:pic>
        <p:nvPicPr>
          <p:cNvPr id="8" name="Picture 7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800" y="3140533"/>
            <a:ext cx="938463" cy="938463"/>
          </a:xfrm>
          <a:prstGeom prst="rect">
            <a:avLst/>
          </a:prstGeom>
        </p:spPr>
      </p:pic>
      <p:pic>
        <p:nvPicPr>
          <p:cNvPr id="9" name="Picture 8" descr="web-server-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96" y="1778704"/>
            <a:ext cx="938463" cy="9384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12982" y="1987188"/>
            <a:ext cx="39243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2309" y="699711"/>
            <a:ext cx="37998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62309" y="3307481"/>
            <a:ext cx="37612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5973" y="1985441"/>
            <a:ext cx="40558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95973" y="1282570"/>
            <a:ext cx="1246072" cy="236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308967" y="1282570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448916" y="1285546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598328" y="1285546"/>
            <a:ext cx="1" cy="2365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74101" y="114982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96760" y="1273094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149160" y="1276070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298572" y="1276070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0"/>
            <a:endCxn id="29" idx="1"/>
          </p:cNvCxnSpPr>
          <p:nvPr/>
        </p:nvCxnSpPr>
        <p:spPr>
          <a:xfrm rot="16200000" flipV="1">
            <a:off x="7123032" y="1473807"/>
            <a:ext cx="377839" cy="231955"/>
          </a:xfrm>
          <a:prstGeom prst="curvedConnector4">
            <a:avLst>
              <a:gd name="adj1" fmla="val 34346"/>
              <a:gd name="adj2" fmla="val 3008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7036" y="109551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64" name="Straight Arrow Connector 63"/>
          <p:cNvCxnSpPr>
            <a:stCxn id="7" idx="3"/>
          </p:cNvCxnSpPr>
          <p:nvPr/>
        </p:nvCxnSpPr>
        <p:spPr>
          <a:xfrm>
            <a:off x="5055263" y="937498"/>
            <a:ext cx="1903433" cy="95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15576" y="909007"/>
            <a:ext cx="689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2(b)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endCxn id="7" idx="1"/>
          </p:cNvCxnSpPr>
          <p:nvPr/>
        </p:nvCxnSpPr>
        <p:spPr>
          <a:xfrm flipV="1">
            <a:off x="1942412" y="937498"/>
            <a:ext cx="2174388" cy="95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13300" y="926319"/>
            <a:ext cx="689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2(b)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569976" y="1092539"/>
            <a:ext cx="1246072" cy="236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682970" y="1092539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22919" y="1095515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972331" y="1095515"/>
            <a:ext cx="1" cy="23659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48104" y="95979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1370763" y="1083063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523163" y="1086039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672575" y="1086039"/>
            <a:ext cx="1" cy="236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6" idx="0"/>
            <a:endCxn id="69" idx="3"/>
          </p:cNvCxnSpPr>
          <p:nvPr/>
        </p:nvCxnSpPr>
        <p:spPr>
          <a:xfrm rot="5400000" flipH="1" flipV="1">
            <a:off x="1401963" y="1382602"/>
            <a:ext cx="585852" cy="242317"/>
          </a:xfrm>
          <a:prstGeom prst="curvedConnector4">
            <a:avLst>
              <a:gd name="adj1" fmla="val 39904"/>
              <a:gd name="adj2" fmla="val 1943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27722" y="113498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87" name="Straight Arrow Connector 86"/>
          <p:cNvCxnSpPr>
            <a:endCxn id="6" idx="3"/>
          </p:cNvCxnSpPr>
          <p:nvPr/>
        </p:nvCxnSpPr>
        <p:spPr>
          <a:xfrm flipH="1">
            <a:off x="2042962" y="1273094"/>
            <a:ext cx="2202961" cy="992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353035" y="1594038"/>
            <a:ext cx="689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4(b)</a:t>
            </a:r>
            <a:endParaRPr lang="en-US" sz="2400" dirty="0"/>
          </a:p>
        </p:txBody>
      </p:sp>
      <p:cxnSp>
        <p:nvCxnSpPr>
          <p:cNvPr id="90" name="Straight Arrow Connector 89"/>
          <p:cNvCxnSpPr>
            <a:stCxn id="9" idx="1"/>
          </p:cNvCxnSpPr>
          <p:nvPr/>
        </p:nvCxnSpPr>
        <p:spPr>
          <a:xfrm flipH="1" flipV="1">
            <a:off x="4941568" y="1210835"/>
            <a:ext cx="2017128" cy="1037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479940" y="8716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3321282" y="1523490"/>
            <a:ext cx="67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6(a)</a:t>
            </a:r>
            <a:endParaRPr lang="en-US" sz="2400" dirty="0"/>
          </a:p>
        </p:txBody>
      </p:sp>
      <p:cxnSp>
        <p:nvCxnSpPr>
          <p:cNvPr id="97" name="Straight Arrow Connector 96"/>
          <p:cNvCxnSpPr>
            <a:stCxn id="7" idx="2"/>
            <a:endCxn id="8" idx="0"/>
          </p:cNvCxnSpPr>
          <p:nvPr/>
        </p:nvCxnSpPr>
        <p:spPr>
          <a:xfrm>
            <a:off x="4586032" y="1406729"/>
            <a:ext cx="0" cy="1733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86300" y="2081252"/>
            <a:ext cx="689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6(b)</a:t>
            </a:r>
            <a:endParaRPr lang="en-US" sz="2400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055263" y="2448837"/>
            <a:ext cx="2017127" cy="881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63827" y="2570537"/>
            <a:ext cx="67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2(a)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942412" y="2484182"/>
            <a:ext cx="2303511" cy="989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997579">
            <a:off x="2925240" y="2649381"/>
            <a:ext cx="67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2(a)</a:t>
            </a:r>
            <a:endParaRPr lang="en-US" sz="2400" dirty="0"/>
          </a:p>
        </p:txBody>
      </p:sp>
      <p:cxnSp>
        <p:nvCxnSpPr>
          <p:cNvPr id="107" name="Straight Arrow Connector 106"/>
          <p:cNvCxnSpPr>
            <a:endCxn id="6" idx="3"/>
          </p:cNvCxnSpPr>
          <p:nvPr/>
        </p:nvCxnSpPr>
        <p:spPr>
          <a:xfrm flipH="1" flipV="1">
            <a:off x="2042962" y="2265918"/>
            <a:ext cx="2202961" cy="874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70452" y="238003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cxnSp>
        <p:nvCxnSpPr>
          <p:cNvPr id="111" name="Straight Arrow Connector 110"/>
          <p:cNvCxnSpPr>
            <a:stCxn id="9" idx="1"/>
          </p:cNvCxnSpPr>
          <p:nvPr/>
        </p:nvCxnSpPr>
        <p:spPr>
          <a:xfrm flipH="1">
            <a:off x="5002925" y="2247936"/>
            <a:ext cx="1955771" cy="85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26367" y="2450584"/>
            <a:ext cx="67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4(a)</a:t>
            </a:r>
            <a:endParaRPr lang="en-US" sz="2400" dirty="0"/>
          </a:p>
        </p:txBody>
      </p:sp>
      <p:pic>
        <p:nvPicPr>
          <p:cNvPr id="127" name="Picture 126" descr="padlock-icon-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71" y="87166"/>
            <a:ext cx="261325" cy="381099"/>
          </a:xfrm>
          <a:prstGeom prst="rect">
            <a:avLst/>
          </a:prstGeom>
        </p:spPr>
      </p:pic>
      <p:pic>
        <p:nvPicPr>
          <p:cNvPr id="128" name="Picture 127" descr="unlock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57" y="3879762"/>
            <a:ext cx="948878" cy="759102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4443681" y="407899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cxnSp>
        <p:nvCxnSpPr>
          <p:cNvPr id="137" name="Straight Arrow Connector 136"/>
          <p:cNvCxnSpPr>
            <a:stCxn id="8" idx="3"/>
          </p:cNvCxnSpPr>
          <p:nvPr/>
        </p:nvCxnSpPr>
        <p:spPr>
          <a:xfrm flipV="1">
            <a:off x="5055263" y="2717167"/>
            <a:ext cx="2140710" cy="89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063827" y="3057449"/>
            <a:ext cx="67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9(a)</a:t>
            </a:r>
            <a:endParaRPr lang="en-US" sz="24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816048" y="2717167"/>
            <a:ext cx="2429875" cy="105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774410" y="3130248"/>
            <a:ext cx="67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9(a)</a:t>
            </a:r>
            <a:endParaRPr lang="en-US" sz="2400" dirty="0"/>
          </a:p>
        </p:txBody>
      </p:sp>
      <p:cxnSp>
        <p:nvCxnSpPr>
          <p:cNvPr id="147" name="Curved Connector 146"/>
          <p:cNvCxnSpPr>
            <a:stCxn id="29" idx="3"/>
          </p:cNvCxnSpPr>
          <p:nvPr/>
        </p:nvCxnSpPr>
        <p:spPr>
          <a:xfrm flipH="1">
            <a:off x="7574101" y="1400865"/>
            <a:ext cx="867944" cy="865053"/>
          </a:xfrm>
          <a:prstGeom prst="curvedConnector3">
            <a:avLst>
              <a:gd name="adj1" fmla="val -263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442045" y="2026519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cxnSp>
        <p:nvCxnSpPr>
          <p:cNvPr id="153" name="Curved Connector 152"/>
          <p:cNvCxnSpPr>
            <a:stCxn id="69" idx="1"/>
            <a:endCxn id="14" idx="1"/>
          </p:cNvCxnSpPr>
          <p:nvPr/>
        </p:nvCxnSpPr>
        <p:spPr>
          <a:xfrm rot="10800000" flipH="1" flipV="1">
            <a:off x="569976" y="1210834"/>
            <a:ext cx="743006" cy="1037964"/>
          </a:xfrm>
          <a:prstGeom prst="curvedConnector3">
            <a:avLst>
              <a:gd name="adj1" fmla="val -307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04266" y="2114850"/>
            <a:ext cx="689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9(b)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60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95400" y="1219200"/>
            <a:ext cx="6362700" cy="1345174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2527300" y="1308100"/>
            <a:ext cx="4025900" cy="1054100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rewall-hac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10" y="1679956"/>
            <a:ext cx="724524" cy="579618"/>
          </a:xfrm>
          <a:prstGeom prst="rect">
            <a:avLst/>
          </a:prstGeom>
        </p:spPr>
      </p:pic>
      <p:pic>
        <p:nvPicPr>
          <p:cNvPr id="6" name="Picture 5" descr="cacheprox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34" y="1451357"/>
            <a:ext cx="725783" cy="546099"/>
          </a:xfrm>
          <a:prstGeom prst="rect">
            <a:avLst/>
          </a:prstGeom>
        </p:spPr>
      </p:pic>
      <p:pic>
        <p:nvPicPr>
          <p:cNvPr id="8" name="Picture 7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3" y="1562100"/>
            <a:ext cx="606494" cy="564459"/>
          </a:xfrm>
          <a:prstGeom prst="rect">
            <a:avLst/>
          </a:prstGeom>
        </p:spPr>
      </p:pic>
      <p:pic>
        <p:nvPicPr>
          <p:cNvPr id="10" name="Picture 9" descr="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1" y="1690968"/>
            <a:ext cx="812800" cy="499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1" name="Picture 10" descr="serv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1416811"/>
            <a:ext cx="7620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4492" y="1983724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87606" y="209319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2972" y="2253985"/>
            <a:ext cx="172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Service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54401" y="342900"/>
            <a:ext cx="2438400" cy="4699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Policy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8" idx="3"/>
          </p:cNvCxnSpPr>
          <p:nvPr/>
        </p:nvCxnSpPr>
        <p:spPr>
          <a:xfrm flipH="1">
            <a:off x="1438137" y="743985"/>
            <a:ext cx="2373359" cy="110034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4"/>
            <a:endCxn id="6" idx="0"/>
          </p:cNvCxnSpPr>
          <p:nvPr/>
        </p:nvCxnSpPr>
        <p:spPr>
          <a:xfrm flipH="1">
            <a:off x="4569226" y="812800"/>
            <a:ext cx="104375" cy="63855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4" idx="0"/>
          </p:cNvCxnSpPr>
          <p:nvPr/>
        </p:nvCxnSpPr>
        <p:spPr>
          <a:xfrm flipH="1">
            <a:off x="3920272" y="812800"/>
            <a:ext cx="753329" cy="86715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4"/>
            <a:endCxn id="10" idx="0"/>
          </p:cNvCxnSpPr>
          <p:nvPr/>
        </p:nvCxnSpPr>
        <p:spPr>
          <a:xfrm>
            <a:off x="4673601" y="812800"/>
            <a:ext cx="495300" cy="87816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5"/>
            <a:endCxn id="11" idx="0"/>
          </p:cNvCxnSpPr>
          <p:nvPr/>
        </p:nvCxnSpPr>
        <p:spPr>
          <a:xfrm>
            <a:off x="5535706" y="743985"/>
            <a:ext cx="2325594" cy="67282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133600" y="3848106"/>
            <a:ext cx="4737100" cy="1345174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1"/>
          <p:cNvSpPr/>
          <p:nvPr/>
        </p:nvSpPr>
        <p:spPr>
          <a:xfrm>
            <a:off x="2750504" y="3937006"/>
            <a:ext cx="3942396" cy="1054100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firewall-hac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14" y="4308862"/>
            <a:ext cx="724524" cy="579618"/>
          </a:xfrm>
          <a:prstGeom prst="rect">
            <a:avLst/>
          </a:prstGeom>
        </p:spPr>
      </p:pic>
      <p:pic>
        <p:nvPicPr>
          <p:cNvPr id="34" name="Picture 33" descr="cacheprox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38" y="4080263"/>
            <a:ext cx="725783" cy="546099"/>
          </a:xfrm>
          <a:prstGeom prst="rect">
            <a:avLst/>
          </a:prstGeom>
        </p:spPr>
      </p:pic>
      <p:pic>
        <p:nvPicPr>
          <p:cNvPr id="35" name="Picture 34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3" y="4179033"/>
            <a:ext cx="606494" cy="564459"/>
          </a:xfrm>
          <a:prstGeom prst="rect">
            <a:avLst/>
          </a:prstGeom>
        </p:spPr>
      </p:pic>
      <p:pic>
        <p:nvPicPr>
          <p:cNvPr id="36" name="Picture 35" descr="l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05" y="4319874"/>
            <a:ext cx="812800" cy="4992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37" name="Picture 36" descr="serv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5" y="4080263"/>
            <a:ext cx="762000" cy="762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28398" y="4596316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54905" y="481639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36176" y="4867198"/>
            <a:ext cx="172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Service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677605" y="2971806"/>
            <a:ext cx="2438400" cy="4699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Policy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1" idx="3"/>
            <a:endCxn id="49" idx="0"/>
          </p:cNvCxnSpPr>
          <p:nvPr/>
        </p:nvCxnSpPr>
        <p:spPr>
          <a:xfrm flipH="1">
            <a:off x="2124196" y="3372891"/>
            <a:ext cx="1910504" cy="87770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4"/>
            <a:endCxn id="34" idx="0"/>
          </p:cNvCxnSpPr>
          <p:nvPr/>
        </p:nvCxnSpPr>
        <p:spPr>
          <a:xfrm flipH="1">
            <a:off x="4792430" y="3441706"/>
            <a:ext cx="104375" cy="63855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4"/>
            <a:endCxn id="33" idx="0"/>
          </p:cNvCxnSpPr>
          <p:nvPr/>
        </p:nvCxnSpPr>
        <p:spPr>
          <a:xfrm flipH="1">
            <a:off x="4143476" y="3441706"/>
            <a:ext cx="753329" cy="86715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4"/>
            <a:endCxn id="36" idx="0"/>
          </p:cNvCxnSpPr>
          <p:nvPr/>
        </p:nvCxnSpPr>
        <p:spPr>
          <a:xfrm>
            <a:off x="4896805" y="3441706"/>
            <a:ext cx="495300" cy="87816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prox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48" y="4250591"/>
            <a:ext cx="576895" cy="446754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stCxn id="35" idx="3"/>
            <a:endCxn id="49" idx="1"/>
          </p:cNvCxnSpPr>
          <p:nvPr/>
        </p:nvCxnSpPr>
        <p:spPr>
          <a:xfrm>
            <a:off x="1501637" y="4461263"/>
            <a:ext cx="334111" cy="1270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59191" y="4579708"/>
            <a:ext cx="71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3"/>
            <a:endCxn id="12" idx="2"/>
          </p:cNvCxnSpPr>
          <p:nvPr/>
        </p:nvCxnSpPr>
        <p:spPr>
          <a:xfrm flipV="1">
            <a:off x="1438137" y="1835150"/>
            <a:ext cx="1101651" cy="91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0"/>
            <a:endCxn id="11" idx="1"/>
          </p:cNvCxnSpPr>
          <p:nvPr/>
        </p:nvCxnSpPr>
        <p:spPr>
          <a:xfrm flipV="1">
            <a:off x="6549845" y="1797811"/>
            <a:ext cx="930455" cy="373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0"/>
            <a:endCxn id="37" idx="1"/>
          </p:cNvCxnSpPr>
          <p:nvPr/>
        </p:nvCxnSpPr>
        <p:spPr>
          <a:xfrm flipV="1">
            <a:off x="6689615" y="4461263"/>
            <a:ext cx="765290" cy="279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3"/>
            <a:endCxn id="32" idx="2"/>
          </p:cNvCxnSpPr>
          <p:nvPr/>
        </p:nvCxnSpPr>
        <p:spPr>
          <a:xfrm flipV="1">
            <a:off x="2412643" y="4464056"/>
            <a:ext cx="350090" cy="991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7207" y="2603500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51614" y="5245100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8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7448" y="394138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7447" y="1084302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7447" y="2624120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Established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60345" y="656896"/>
            <a:ext cx="0" cy="42740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71848" y="656896"/>
            <a:ext cx="0" cy="42740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6399" y="1690442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SYN_RCVD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6536" y="1690442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SYN_SENT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5" idx="2"/>
          </p:cNvCxnSpPr>
          <p:nvPr/>
        </p:nvCxnSpPr>
        <p:spPr>
          <a:xfrm rot="5400000">
            <a:off x="3517438" y="802298"/>
            <a:ext cx="343387" cy="1432910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2"/>
          </p:cNvCxnSpPr>
          <p:nvPr/>
        </p:nvCxnSpPr>
        <p:spPr>
          <a:xfrm rot="16200000" flipH="1">
            <a:off x="4964369" y="788277"/>
            <a:ext cx="343387" cy="1460952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5143" y="77124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Passive Open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89661" y="771248"/>
            <a:ext cx="464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  <p:cxnSp>
        <p:nvCxnSpPr>
          <p:cNvPr id="25" name="Curved Connector 24"/>
          <p:cNvCxnSpPr>
            <a:endCxn id="4" idx="3"/>
          </p:cNvCxnSpPr>
          <p:nvPr/>
        </p:nvCxnSpPr>
        <p:spPr>
          <a:xfrm rot="16200000" flipV="1">
            <a:off x="5044083" y="535159"/>
            <a:ext cx="1164926" cy="1145641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2" idx="0"/>
            <a:endCxn id="4" idx="1"/>
          </p:cNvCxnSpPr>
          <p:nvPr/>
        </p:nvCxnSpPr>
        <p:spPr>
          <a:xfrm rot="5400000" flipH="1" flipV="1">
            <a:off x="2458531" y="391525"/>
            <a:ext cx="1164925" cy="1432910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3" idx="0"/>
          </p:cNvCxnSpPr>
          <p:nvPr/>
        </p:nvCxnSpPr>
        <p:spPr>
          <a:xfrm>
            <a:off x="5053725" y="394138"/>
            <a:ext cx="1460950" cy="1296304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1"/>
            <a:endCxn id="12" idx="3"/>
          </p:cNvCxnSpPr>
          <p:nvPr/>
        </p:nvCxnSpPr>
        <p:spPr>
          <a:xfrm flipH="1">
            <a:off x="2972676" y="1821821"/>
            <a:ext cx="2893860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endCxn id="6" idx="0"/>
          </p:cNvCxnSpPr>
          <p:nvPr/>
        </p:nvCxnSpPr>
        <p:spPr>
          <a:xfrm>
            <a:off x="2972676" y="1955821"/>
            <a:ext cx="1432910" cy="668299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endCxn id="6" idx="0"/>
          </p:cNvCxnSpPr>
          <p:nvPr/>
        </p:nvCxnSpPr>
        <p:spPr>
          <a:xfrm rot="10800000" flipV="1">
            <a:off x="4405586" y="1955820"/>
            <a:ext cx="1460950" cy="668299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83588" y="684192"/>
            <a:ext cx="81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Active Open</a:t>
            </a:r>
          </a:p>
          <a:p>
            <a:r>
              <a:rPr lang="en-US" sz="1000" dirty="0" smtClean="0"/>
              <a:t>SND (SYN)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470375" y="1028453"/>
            <a:ext cx="703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</a:p>
          <a:p>
            <a:r>
              <a:rPr lang="en-US" sz="1000" dirty="0" smtClean="0"/>
              <a:t>SND (RST)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 rot="21206906">
            <a:off x="3018210" y="1275630"/>
            <a:ext cx="960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RECV(SYN)*</a:t>
            </a:r>
          </a:p>
          <a:p>
            <a:r>
              <a:rPr lang="en-US" sz="1000" dirty="0" smtClean="0"/>
              <a:t>SND(SYN+ACK)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 rot="590097">
            <a:off x="4974093" y="1429519"/>
            <a:ext cx="68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SND(SYN)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3975857" y="1616004"/>
            <a:ext cx="960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RECV(SYN)*</a:t>
            </a:r>
          </a:p>
          <a:p>
            <a:r>
              <a:rPr lang="en-US" sz="1000" dirty="0" smtClean="0"/>
              <a:t>SND(SYN+ACK)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 rot="1130513">
            <a:off x="3230829" y="2024900"/>
            <a:ext cx="745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 rot="20823960">
            <a:off x="4804790" y="1994136"/>
            <a:ext cx="101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</a:t>
            </a:r>
            <a:r>
              <a:rPr lang="en-US" sz="1000" dirty="0"/>
              <a:t>SYN+ACK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SND(ACK)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446267" y="868350"/>
            <a:ext cx="464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  <p:sp>
        <p:nvSpPr>
          <p:cNvPr id="117" name="Rectangle 116"/>
          <p:cNvSpPr/>
          <p:nvPr/>
        </p:nvSpPr>
        <p:spPr>
          <a:xfrm>
            <a:off x="1728953" y="4046532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Suspending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Curved Connector 117"/>
          <p:cNvCxnSpPr>
            <a:endCxn id="117" idx="0"/>
          </p:cNvCxnSpPr>
          <p:nvPr/>
        </p:nvCxnSpPr>
        <p:spPr>
          <a:xfrm rot="10800000" flipV="1">
            <a:off x="2377093" y="2886878"/>
            <a:ext cx="1380357" cy="1159654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7" idx="3"/>
            <a:endCxn id="169" idx="1"/>
          </p:cNvCxnSpPr>
          <p:nvPr/>
        </p:nvCxnSpPr>
        <p:spPr>
          <a:xfrm flipV="1">
            <a:off x="3025230" y="4175299"/>
            <a:ext cx="2658826" cy="2612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endCxn id="6" idx="2"/>
          </p:cNvCxnSpPr>
          <p:nvPr/>
        </p:nvCxnSpPr>
        <p:spPr>
          <a:xfrm flipV="1">
            <a:off x="2864069" y="2886878"/>
            <a:ext cx="1541517" cy="1157042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rot="19701317">
            <a:off x="3194592" y="3405103"/>
            <a:ext cx="98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Timeout</a:t>
            </a:r>
          </a:p>
          <a:p>
            <a:r>
              <a:rPr lang="en-US" sz="1000" dirty="0"/>
              <a:t>SND (</a:t>
            </a:r>
            <a:r>
              <a:rPr lang="en-US" sz="1000" dirty="0" smtClean="0"/>
              <a:t>RESUME)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 rot="19440283">
            <a:off x="2508135" y="3190285"/>
            <a:ext cx="10633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RECV(NEW_SYN)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58547" y="4164053"/>
            <a:ext cx="1299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RECV(SUSPEND_ACK)</a:t>
            </a:r>
          </a:p>
          <a:p>
            <a:r>
              <a:rPr lang="en-US" sz="1000" dirty="0"/>
              <a:t>RECV(NEW_ACK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69" name="Rectangle 168"/>
          <p:cNvSpPr/>
          <p:nvPr/>
        </p:nvSpPr>
        <p:spPr>
          <a:xfrm>
            <a:off x="5684056" y="4043920"/>
            <a:ext cx="1536383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New_Pending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 rot="1929096">
            <a:off x="5563005" y="3047567"/>
            <a:ext cx="1241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SND(FIN_REDIRECT)</a:t>
            </a:r>
            <a:endParaRPr lang="en-US" sz="1000" dirty="0"/>
          </a:p>
        </p:txBody>
      </p:sp>
      <p:cxnSp>
        <p:nvCxnSpPr>
          <p:cNvPr id="193" name="Curved Connector 192"/>
          <p:cNvCxnSpPr>
            <a:stCxn id="264" idx="1"/>
            <a:endCxn id="4" idx="1"/>
          </p:cNvCxnSpPr>
          <p:nvPr/>
        </p:nvCxnSpPr>
        <p:spPr>
          <a:xfrm rot="10800000" flipH="1">
            <a:off x="1201930" y="525518"/>
            <a:ext cx="2555518" cy="2151151"/>
          </a:xfrm>
          <a:prstGeom prst="curvedConnector3">
            <a:avLst>
              <a:gd name="adj1" fmla="val 309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 rot="16200000">
            <a:off x="424671" y="1865282"/>
            <a:ext cx="1308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RECV(FIN_REDIRECT)</a:t>
            </a:r>
            <a:endParaRPr lang="en-US" sz="1000" dirty="0"/>
          </a:p>
        </p:txBody>
      </p:sp>
      <p:cxnSp>
        <p:nvCxnSpPr>
          <p:cNvPr id="202" name="Curved Connector 201"/>
          <p:cNvCxnSpPr>
            <a:stCxn id="117" idx="1"/>
            <a:endCxn id="117" idx="2"/>
          </p:cNvCxnSpPr>
          <p:nvPr/>
        </p:nvCxnSpPr>
        <p:spPr>
          <a:xfrm rot="10800000" flipH="1" flipV="1">
            <a:off x="1728952" y="4177910"/>
            <a:ext cx="648139" cy="131379"/>
          </a:xfrm>
          <a:prstGeom prst="curvedConnector4">
            <a:avLst>
              <a:gd name="adj1" fmla="val -44730"/>
              <a:gd name="adj2" fmla="val 247333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401369" y="4511861"/>
            <a:ext cx="1046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SND(SUSPEND)</a:t>
            </a:r>
          </a:p>
          <a:p>
            <a:r>
              <a:rPr lang="en-US" sz="1000" dirty="0"/>
              <a:t>SND(NEW_ACK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248" name="Curved Connector 247"/>
          <p:cNvCxnSpPr>
            <a:stCxn id="169" idx="0"/>
          </p:cNvCxnSpPr>
          <p:nvPr/>
        </p:nvCxnSpPr>
        <p:spPr>
          <a:xfrm rot="16200000" flipV="1">
            <a:off x="5174465" y="2766137"/>
            <a:ext cx="1157042" cy="1398524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201930" y="2545289"/>
            <a:ext cx="136634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SUSPENDED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765992" y="2399201"/>
            <a:ext cx="1026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RECV(SUSPEND)</a:t>
            </a:r>
          </a:p>
        </p:txBody>
      </p:sp>
      <p:cxnSp>
        <p:nvCxnSpPr>
          <p:cNvPr id="282" name="Curved Connector 281"/>
          <p:cNvCxnSpPr>
            <a:stCxn id="264" idx="1"/>
            <a:endCxn id="264" idx="2"/>
          </p:cNvCxnSpPr>
          <p:nvPr/>
        </p:nvCxnSpPr>
        <p:spPr>
          <a:xfrm rot="10800000" flipH="1" flipV="1">
            <a:off x="1201930" y="2676667"/>
            <a:ext cx="683174" cy="131379"/>
          </a:xfrm>
          <a:prstGeom prst="curvedConnector4">
            <a:avLst>
              <a:gd name="adj1" fmla="val -33461"/>
              <a:gd name="adj2" fmla="val 274000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699634" y="3011041"/>
            <a:ext cx="124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SND(SUSPEND_ACK)</a:t>
            </a:r>
          </a:p>
        </p:txBody>
      </p:sp>
      <p:cxnSp>
        <p:nvCxnSpPr>
          <p:cNvPr id="312" name="Straight Arrow Connector 311"/>
          <p:cNvCxnSpPr>
            <a:endCxn id="264" idx="3"/>
          </p:cNvCxnSpPr>
          <p:nvPr/>
        </p:nvCxnSpPr>
        <p:spPr>
          <a:xfrm flipH="1">
            <a:off x="2568277" y="2645422"/>
            <a:ext cx="1189171" cy="3124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endCxn id="6" idx="1"/>
          </p:cNvCxnSpPr>
          <p:nvPr/>
        </p:nvCxnSpPr>
        <p:spPr>
          <a:xfrm flipV="1">
            <a:off x="2568276" y="2755499"/>
            <a:ext cx="1189171" cy="5254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2370179" y="2768889"/>
            <a:ext cx="989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RECV(RESUME)</a:t>
            </a:r>
            <a:endParaRPr lang="en-US" sz="1000" dirty="0"/>
          </a:p>
        </p:txBody>
      </p:sp>
      <p:cxnSp>
        <p:nvCxnSpPr>
          <p:cNvPr id="341" name="Curved Connector 340"/>
          <p:cNvCxnSpPr>
            <a:stCxn id="6" idx="2"/>
            <a:endCxn id="6" idx="3"/>
          </p:cNvCxnSpPr>
          <p:nvPr/>
        </p:nvCxnSpPr>
        <p:spPr>
          <a:xfrm rot="5400000" flipH="1" flipV="1">
            <a:off x="4663965" y="2497120"/>
            <a:ext cx="131379" cy="648138"/>
          </a:xfrm>
          <a:prstGeom prst="curvedConnector4">
            <a:avLst>
              <a:gd name="adj1" fmla="val -174000"/>
              <a:gd name="adj2" fmla="val 135270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4405585" y="3079084"/>
            <a:ext cx="137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RECV(</a:t>
            </a:r>
            <a:r>
              <a:rPr lang="en-US" sz="1000" dirty="0"/>
              <a:t>SUSPEND_ACK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SND(FIN_REDIRECT)?</a:t>
            </a:r>
            <a:r>
              <a:rPr lang="en-US" sz="1000" dirty="0"/>
              <a:t> SND (RESUME)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573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3450898" y="999467"/>
            <a:ext cx="1944643" cy="1907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201103" y="4114681"/>
            <a:ext cx="1630627" cy="1422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402897" y="3880069"/>
            <a:ext cx="3144344" cy="2165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57448" y="411656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7447" y="1101820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7447" y="3526297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Established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60345" y="674414"/>
            <a:ext cx="0" cy="42740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671848" y="674414"/>
            <a:ext cx="0" cy="42740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84438" y="1839345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SYN_RCVD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6536" y="1874381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SYN_SENT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5" idx="1"/>
            <a:endCxn id="9" idx="0"/>
          </p:cNvCxnSpPr>
          <p:nvPr/>
        </p:nvCxnSpPr>
        <p:spPr>
          <a:xfrm rot="10800000" flipV="1">
            <a:off x="1632577" y="1233199"/>
            <a:ext cx="2124870" cy="606146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5143" y="788766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Passive Open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89661" y="788766"/>
            <a:ext cx="464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  <p:cxnSp>
        <p:nvCxnSpPr>
          <p:cNvPr id="15" name="Curved Connector 14"/>
          <p:cNvCxnSpPr>
            <a:stCxn id="10" idx="0"/>
            <a:endCxn id="4" idx="3"/>
          </p:cNvCxnSpPr>
          <p:nvPr/>
        </p:nvCxnSpPr>
        <p:spPr>
          <a:xfrm rot="16200000" flipV="1">
            <a:off x="5118527" y="478233"/>
            <a:ext cx="1331346" cy="1460950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0"/>
            <a:endCxn id="4" idx="1"/>
          </p:cNvCxnSpPr>
          <p:nvPr/>
        </p:nvCxnSpPr>
        <p:spPr>
          <a:xfrm rot="5400000" flipH="1" flipV="1">
            <a:off x="2046857" y="128755"/>
            <a:ext cx="1296310" cy="2124871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0" idx="0"/>
          </p:cNvCxnSpPr>
          <p:nvPr/>
        </p:nvCxnSpPr>
        <p:spPr>
          <a:xfrm>
            <a:off x="5056080" y="674414"/>
            <a:ext cx="1458595" cy="1199967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2"/>
            <a:endCxn id="6" idx="1"/>
          </p:cNvCxnSpPr>
          <p:nvPr/>
        </p:nvCxnSpPr>
        <p:spPr>
          <a:xfrm rot="16200000" flipH="1">
            <a:off x="1917226" y="1817454"/>
            <a:ext cx="1555573" cy="2124870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6" idx="3"/>
          </p:cNvCxnSpPr>
          <p:nvPr/>
        </p:nvCxnSpPr>
        <p:spPr>
          <a:xfrm rot="5400000">
            <a:off x="5023932" y="2166932"/>
            <a:ext cx="1520537" cy="1460951"/>
          </a:xfrm>
          <a:prstGeom prst="curvedConnector2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5224" y="935017"/>
            <a:ext cx="1062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Active Open</a:t>
            </a:r>
          </a:p>
          <a:p>
            <a:r>
              <a:rPr lang="en-US" sz="1000" dirty="0" smtClean="0"/>
              <a:t>SND (SYN, [M…])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 rot="19634891">
            <a:off x="1892667" y="674710"/>
            <a:ext cx="703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</a:p>
          <a:p>
            <a:r>
              <a:rPr lang="en-US" sz="1000" dirty="0" smtClean="0"/>
              <a:t>SND (RST)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 rot="21054837">
            <a:off x="2381852" y="1324575"/>
            <a:ext cx="97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RECV(SYN, [ ])*</a:t>
            </a:r>
          </a:p>
          <a:p>
            <a:r>
              <a:rPr lang="en-US" sz="1000" dirty="0" smtClean="0"/>
              <a:t>SND(SYN+ACK)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 rot="1911119">
            <a:off x="2114209" y="2998345"/>
            <a:ext cx="745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 rot="18567603">
            <a:off x="5582484" y="2671393"/>
            <a:ext cx="94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RECV(SYNACK)</a:t>
            </a:r>
          </a:p>
          <a:p>
            <a:r>
              <a:rPr lang="en-US" sz="1000" dirty="0" smtClean="0"/>
              <a:t>SND(ACK)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56714" y="733963"/>
            <a:ext cx="602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3759803" y="1786802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SYN_FWRD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" idx="2"/>
            <a:endCxn id="60" idx="0"/>
          </p:cNvCxnSpPr>
          <p:nvPr/>
        </p:nvCxnSpPr>
        <p:spPr>
          <a:xfrm>
            <a:off x="4405586" y="1364578"/>
            <a:ext cx="2356" cy="422224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35518" y="1332901"/>
            <a:ext cx="1090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RECV(SYN, [H::T])</a:t>
            </a:r>
          </a:p>
          <a:p>
            <a:r>
              <a:rPr lang="en-US" sz="1000" dirty="0" smtClean="0"/>
              <a:t>FWRD(SYN, [T])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3573518" y="2469981"/>
            <a:ext cx="167289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SYNACK_FWRD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0" idx="2"/>
            <a:endCxn id="65" idx="0"/>
          </p:cNvCxnSpPr>
          <p:nvPr/>
        </p:nvCxnSpPr>
        <p:spPr>
          <a:xfrm>
            <a:off x="4407942" y="2049560"/>
            <a:ext cx="2025" cy="42042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32564" y="2010860"/>
            <a:ext cx="103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RECV(SYNACK)</a:t>
            </a:r>
          </a:p>
          <a:p>
            <a:r>
              <a:rPr lang="en-US" sz="1000" dirty="0" smtClean="0"/>
              <a:t>FWRD(SYNACK)</a:t>
            </a:r>
            <a:endParaRPr lang="en-US" sz="1000" dirty="0"/>
          </a:p>
        </p:txBody>
      </p:sp>
      <p:cxnSp>
        <p:nvCxnSpPr>
          <p:cNvPr id="70" name="Straight Arrow Connector 69"/>
          <p:cNvCxnSpPr>
            <a:stCxn id="65" idx="2"/>
            <a:endCxn id="6" idx="0"/>
          </p:cNvCxnSpPr>
          <p:nvPr/>
        </p:nvCxnSpPr>
        <p:spPr>
          <a:xfrm flipH="1">
            <a:off x="4405586" y="2732739"/>
            <a:ext cx="4381" cy="79355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73995" y="2906484"/>
            <a:ext cx="793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</a:p>
          <a:p>
            <a:r>
              <a:rPr lang="en-US" sz="1000" dirty="0" smtClean="0"/>
              <a:t>FWRD(ACK)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534310" y="4334068"/>
            <a:ext cx="1180488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57447" y="4330413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FIN_FWRD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354178" y="4330413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Close_Wait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5" idx="0"/>
          </p:cNvCxnSpPr>
          <p:nvPr/>
        </p:nvCxnSpPr>
        <p:spPr>
          <a:xfrm>
            <a:off x="4405586" y="3789055"/>
            <a:ext cx="0" cy="54135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338959" y="3803364"/>
            <a:ext cx="1060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RECV(FIN, [H::T])</a:t>
            </a:r>
          </a:p>
          <a:p>
            <a:r>
              <a:rPr lang="en-US" sz="1000" dirty="0" smtClean="0"/>
              <a:t>FWRD(FIN, [T])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3613138" y="5078391"/>
            <a:ext cx="159365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FINACK_FWRD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5" idx="2"/>
            <a:endCxn id="81" idx="0"/>
          </p:cNvCxnSpPr>
          <p:nvPr/>
        </p:nvCxnSpPr>
        <p:spPr>
          <a:xfrm>
            <a:off x="4405586" y="4593171"/>
            <a:ext cx="4381" cy="48522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338959" y="4601930"/>
            <a:ext cx="793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</a:p>
          <a:p>
            <a:r>
              <a:rPr lang="en-US" sz="1000" dirty="0" smtClean="0"/>
              <a:t>FWRD(ACK)</a:t>
            </a:r>
            <a:endParaRPr lang="en-US" sz="1000" dirty="0"/>
          </a:p>
        </p:txBody>
      </p:sp>
      <p:cxnSp>
        <p:nvCxnSpPr>
          <p:cNvPr id="88" name="Straight Arrow Connector 87"/>
          <p:cNvCxnSpPr>
            <a:stCxn id="6" idx="3"/>
            <a:endCxn id="76" idx="0"/>
          </p:cNvCxnSpPr>
          <p:nvPr/>
        </p:nvCxnSpPr>
        <p:spPr>
          <a:xfrm>
            <a:off x="5053724" y="3657676"/>
            <a:ext cx="1948593" cy="67273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953221">
            <a:off x="5642867" y="3601976"/>
            <a:ext cx="87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RECV(FIN, [ ])</a:t>
            </a:r>
          </a:p>
          <a:p>
            <a:r>
              <a:rPr lang="en-US" sz="1000" dirty="0" smtClean="0"/>
              <a:t>SND(ACK)</a:t>
            </a:r>
            <a:endParaRPr lang="en-US" sz="1000" dirty="0"/>
          </a:p>
        </p:txBody>
      </p:sp>
      <p:sp>
        <p:nvSpPr>
          <p:cNvPr id="93" name="Rectangle 92"/>
          <p:cNvSpPr/>
          <p:nvPr/>
        </p:nvSpPr>
        <p:spPr>
          <a:xfrm>
            <a:off x="6361198" y="5078391"/>
            <a:ext cx="129627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Last_ACK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76" idx="2"/>
            <a:endCxn id="93" idx="0"/>
          </p:cNvCxnSpPr>
          <p:nvPr/>
        </p:nvCxnSpPr>
        <p:spPr>
          <a:xfrm>
            <a:off x="7002317" y="4593171"/>
            <a:ext cx="7020" cy="48522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42647" y="4660156"/>
            <a:ext cx="657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SND(FIN)</a:t>
            </a:r>
            <a:endParaRPr lang="en-US" sz="1000" dirty="0"/>
          </a:p>
        </p:txBody>
      </p:sp>
      <p:cxnSp>
        <p:nvCxnSpPr>
          <p:cNvPr id="103" name="Curved Connector 102"/>
          <p:cNvCxnSpPr/>
          <p:nvPr/>
        </p:nvCxnSpPr>
        <p:spPr>
          <a:xfrm flipH="1" flipV="1">
            <a:off x="5053725" y="420409"/>
            <a:ext cx="2603750" cy="4666735"/>
          </a:xfrm>
          <a:prstGeom prst="curvedConnector3">
            <a:avLst>
              <a:gd name="adj1" fmla="val -8780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367666" y="2585171"/>
            <a:ext cx="464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  <p:sp>
        <p:nvSpPr>
          <p:cNvPr id="113" name="Rectangle 112"/>
          <p:cNvSpPr/>
          <p:nvPr/>
        </p:nvSpPr>
        <p:spPr>
          <a:xfrm>
            <a:off x="3613138" y="5782584"/>
            <a:ext cx="1593657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FINACK_FWRD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0515" y="5416332"/>
            <a:ext cx="1268112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Time_Wait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32690" y="4330413"/>
            <a:ext cx="1180488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FIN_Wait1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323932" y="5416332"/>
            <a:ext cx="1180488" cy="26275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FIN_Wait2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6" idx="1"/>
            <a:endCxn id="115" idx="0"/>
          </p:cNvCxnSpPr>
          <p:nvPr/>
        </p:nvCxnSpPr>
        <p:spPr>
          <a:xfrm flipH="1">
            <a:off x="2922934" y="3657676"/>
            <a:ext cx="834513" cy="67273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9480290">
            <a:off x="2572705" y="3781564"/>
            <a:ext cx="1032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SND(FIN, [M… ])</a:t>
            </a:r>
          </a:p>
        </p:txBody>
      </p:sp>
      <p:cxnSp>
        <p:nvCxnSpPr>
          <p:cNvPr id="121" name="Straight Arrow Connector 120"/>
          <p:cNvCxnSpPr>
            <a:stCxn id="115" idx="1"/>
            <a:endCxn id="74" idx="3"/>
          </p:cNvCxnSpPr>
          <p:nvPr/>
        </p:nvCxnSpPr>
        <p:spPr>
          <a:xfrm flipH="1">
            <a:off x="1714798" y="4461792"/>
            <a:ext cx="617892" cy="365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723557" y="4089607"/>
            <a:ext cx="7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RECV(FIN)</a:t>
            </a:r>
          </a:p>
          <a:p>
            <a:r>
              <a:rPr lang="en-US" sz="1000" dirty="0" smtClean="0"/>
              <a:t>SND(ACK)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50970" y="4097697"/>
            <a:ext cx="1280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Simultaneous closing</a:t>
            </a:r>
            <a:endParaRPr lang="en-US" sz="1000" dirty="0"/>
          </a:p>
        </p:txBody>
      </p:sp>
      <p:cxnSp>
        <p:nvCxnSpPr>
          <p:cNvPr id="126" name="Straight Arrow Connector 125"/>
          <p:cNvCxnSpPr>
            <a:stCxn id="74" idx="2"/>
            <a:endCxn id="114" idx="0"/>
          </p:cNvCxnSpPr>
          <p:nvPr/>
        </p:nvCxnSpPr>
        <p:spPr>
          <a:xfrm>
            <a:off x="1124554" y="4596826"/>
            <a:ext cx="17" cy="81950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048790" y="4706322"/>
            <a:ext cx="745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</a:p>
        </p:txBody>
      </p:sp>
      <p:cxnSp>
        <p:nvCxnSpPr>
          <p:cNvPr id="130" name="Straight Arrow Connector 129"/>
          <p:cNvCxnSpPr>
            <a:stCxn id="115" idx="2"/>
            <a:endCxn id="114" idx="0"/>
          </p:cNvCxnSpPr>
          <p:nvPr/>
        </p:nvCxnSpPr>
        <p:spPr>
          <a:xfrm flipH="1">
            <a:off x="1124571" y="4593171"/>
            <a:ext cx="1798363" cy="82316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rot="20114419">
            <a:off x="1506785" y="4803110"/>
            <a:ext cx="98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RECV(FIN, ACK)</a:t>
            </a:r>
          </a:p>
          <a:p>
            <a:r>
              <a:rPr lang="en-US" sz="1000" dirty="0" smtClean="0"/>
              <a:t>SND(ACK)</a:t>
            </a:r>
          </a:p>
        </p:txBody>
      </p:sp>
      <p:cxnSp>
        <p:nvCxnSpPr>
          <p:cNvPr id="134" name="Straight Arrow Connector 133"/>
          <p:cNvCxnSpPr>
            <a:stCxn id="116" idx="1"/>
            <a:endCxn id="114" idx="3"/>
          </p:cNvCxnSpPr>
          <p:nvPr/>
        </p:nvCxnSpPr>
        <p:spPr>
          <a:xfrm flipH="1">
            <a:off x="1758627" y="5547711"/>
            <a:ext cx="56530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5" idx="2"/>
            <a:endCxn id="116" idx="0"/>
          </p:cNvCxnSpPr>
          <p:nvPr/>
        </p:nvCxnSpPr>
        <p:spPr>
          <a:xfrm flipH="1">
            <a:off x="2914176" y="4593171"/>
            <a:ext cx="8758" cy="82316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868110" y="4838616"/>
            <a:ext cx="745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RECV(ACK)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691995" y="5537336"/>
            <a:ext cx="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RECV(FIN)</a:t>
            </a:r>
          </a:p>
          <a:p>
            <a:r>
              <a:rPr lang="en-US" sz="1000" dirty="0"/>
              <a:t>S</a:t>
            </a:r>
            <a:r>
              <a:rPr lang="en-US" sz="1000" dirty="0" smtClean="0"/>
              <a:t>ND(ACK)</a:t>
            </a:r>
          </a:p>
        </p:txBody>
      </p:sp>
      <p:cxnSp>
        <p:nvCxnSpPr>
          <p:cNvPr id="145" name="Curved Connector 144"/>
          <p:cNvCxnSpPr>
            <a:stCxn id="114" idx="1"/>
            <a:endCxn id="4" idx="0"/>
          </p:cNvCxnSpPr>
          <p:nvPr/>
        </p:nvCxnSpPr>
        <p:spPr>
          <a:xfrm rot="10800000" flipH="1">
            <a:off x="490515" y="411657"/>
            <a:ext cx="3915072" cy="5136055"/>
          </a:xfrm>
          <a:prstGeom prst="curvedConnector4">
            <a:avLst>
              <a:gd name="adj1" fmla="val -5839"/>
              <a:gd name="adj2" fmla="val 104451"/>
            </a:avLst>
          </a:prstGeom>
          <a:ln w="63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58482" y="2875234"/>
            <a:ext cx="464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982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8771" y="816608"/>
            <a:ext cx="2177136" cy="597700"/>
          </a:xfrm>
          <a:prstGeom prst="ellipse">
            <a:avLst/>
          </a:prstGeom>
          <a:solidFill>
            <a:srgbClr val="948A5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Policy Server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-116725" y="1847433"/>
            <a:ext cx="1537612" cy="1212237"/>
          </a:xfrm>
          <a:prstGeom prst="rect">
            <a:avLst/>
          </a:prstGeom>
          <a:solidFill>
            <a:srgbClr val="E46C0A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5400000">
            <a:off x="2483612" y="1781125"/>
            <a:ext cx="1537609" cy="1344856"/>
          </a:xfrm>
          <a:prstGeom prst="rect">
            <a:avLst/>
          </a:prstGeom>
          <a:solidFill>
            <a:srgbClr val="E46C0A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5086502" y="1794440"/>
            <a:ext cx="1537611" cy="1318225"/>
          </a:xfrm>
          <a:prstGeom prst="rect">
            <a:avLst/>
          </a:prstGeom>
          <a:solidFill>
            <a:srgbClr val="E46C0A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>
            <a:off x="7727108" y="1860574"/>
            <a:ext cx="1537615" cy="1185956"/>
          </a:xfrm>
          <a:prstGeom prst="rect">
            <a:avLst/>
          </a:prstGeom>
          <a:solidFill>
            <a:srgbClr val="E46C0A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196196" y="1684749"/>
            <a:ext cx="1318225" cy="1146422"/>
          </a:xfrm>
          <a:prstGeom prst="rect">
            <a:avLst/>
          </a:prstGeom>
          <a:solidFill>
            <a:srgbClr val="B9CDE5"/>
          </a:solidFill>
          <a:ln w="3175" cmpd="sng">
            <a:noFill/>
          </a:ln>
          <a:effectLst>
            <a:outerShdw blurRad="40000" dist="23000" dir="5400000" rotWithShape="0">
              <a:schemeClr val="bg2">
                <a:lumMod val="9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Agent</a:t>
            </a:r>
          </a:p>
          <a:p>
            <a:pPr algn="ctr"/>
            <a:endParaRPr lang="en-US" sz="2000" b="1" dirty="0">
              <a:solidFill>
                <a:srgbClr val="000000"/>
              </a:solidFill>
            </a:endParaRPr>
          </a:p>
          <a:p>
            <a:pPr algn="ctr"/>
            <a:endParaRPr lang="en-US" sz="2000" b="1" dirty="0" smtClean="0">
              <a:solidFill>
                <a:srgbClr val="000000"/>
              </a:solidFill>
            </a:endParaRPr>
          </a:p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902938" y="1684749"/>
            <a:ext cx="1185957" cy="1125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>
            <a:noFill/>
          </a:ln>
          <a:effectLst>
            <a:outerShdw blurRad="40000" dist="23000" dir="5400000" rotWithShape="0">
              <a:schemeClr val="bg2">
                <a:lumMod val="9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Agent</a:t>
            </a:r>
          </a:p>
          <a:p>
            <a:pPr algn="ctr"/>
            <a:endParaRPr lang="en-US" sz="2000" b="1" dirty="0">
              <a:solidFill>
                <a:srgbClr val="000000"/>
              </a:solidFill>
            </a:endParaRPr>
          </a:p>
          <a:p>
            <a:pPr algn="ctr"/>
            <a:endParaRPr lang="en-US" sz="2000" b="1" dirty="0" smtClean="0">
              <a:solidFill>
                <a:srgbClr val="000000"/>
              </a:solidFill>
            </a:endParaRPr>
          </a:p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79991" y="1684747"/>
            <a:ext cx="1344854" cy="1145336"/>
          </a:xfrm>
          <a:prstGeom prst="rect">
            <a:avLst/>
          </a:prstGeom>
          <a:solidFill>
            <a:srgbClr val="B9CDE5"/>
          </a:solidFill>
          <a:ln w="3175" cmpd="sng">
            <a:noFill/>
          </a:ln>
          <a:effectLst>
            <a:outerShdw blurRad="40000" dist="23000" dir="5400000" rotWithShape="0">
              <a:schemeClr val="bg2">
                <a:lumMod val="9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Agent</a:t>
            </a:r>
          </a:p>
          <a:p>
            <a:pPr algn="ctr"/>
            <a:endParaRPr lang="en-US" sz="2000" b="1" dirty="0">
              <a:solidFill>
                <a:srgbClr val="000000"/>
              </a:solidFill>
            </a:endParaRPr>
          </a:p>
          <a:p>
            <a:pPr algn="ctr"/>
            <a:endParaRPr lang="en-US" sz="20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5963" y="1684743"/>
            <a:ext cx="1212237" cy="1155836"/>
          </a:xfrm>
          <a:prstGeom prst="rect">
            <a:avLst/>
          </a:prstGeom>
          <a:solidFill>
            <a:srgbClr val="B9CDE5"/>
          </a:solidFill>
          <a:ln w="3175" cmpd="sng">
            <a:noFill/>
          </a:ln>
          <a:effectLst>
            <a:outerShdw blurRad="40000" dist="23000" dir="5400000" rotWithShape="0">
              <a:schemeClr val="bg2">
                <a:lumMod val="9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Agent</a:t>
            </a:r>
          </a:p>
          <a:p>
            <a:pPr algn="ctr"/>
            <a:endParaRPr lang="en-US" sz="2000" b="1" dirty="0" smtClean="0">
              <a:solidFill>
                <a:srgbClr val="000000"/>
              </a:solidFill>
            </a:endParaRPr>
          </a:p>
          <a:p>
            <a:pPr algn="ctr"/>
            <a:endParaRPr lang="en-US" sz="2000" b="1" dirty="0">
              <a:solidFill>
                <a:srgbClr val="000000"/>
              </a:solidFill>
            </a:endParaRPr>
          </a:p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26" name="Curved Connector 125"/>
          <p:cNvCxnSpPr>
            <a:stCxn id="89" idx="3"/>
            <a:endCxn id="88" idx="1"/>
          </p:cNvCxnSpPr>
          <p:nvPr/>
        </p:nvCxnSpPr>
        <p:spPr>
          <a:xfrm flipV="1">
            <a:off x="1258200" y="2257415"/>
            <a:ext cx="1321791" cy="5246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88" idx="3"/>
            <a:endCxn id="80" idx="1"/>
          </p:cNvCxnSpPr>
          <p:nvPr/>
        </p:nvCxnSpPr>
        <p:spPr>
          <a:xfrm>
            <a:off x="3924845" y="2257415"/>
            <a:ext cx="1271351" cy="545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80" idx="3"/>
            <a:endCxn id="87" idx="1"/>
          </p:cNvCxnSpPr>
          <p:nvPr/>
        </p:nvCxnSpPr>
        <p:spPr>
          <a:xfrm flipV="1">
            <a:off x="6514421" y="2247464"/>
            <a:ext cx="1388517" cy="10496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4" idx="3"/>
            <a:endCxn id="88" idx="0"/>
          </p:cNvCxnSpPr>
          <p:nvPr/>
        </p:nvCxnSpPr>
        <p:spPr>
          <a:xfrm flipH="1">
            <a:off x="3252418" y="1326777"/>
            <a:ext cx="735187" cy="357970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4" idx="5"/>
            <a:endCxn id="80" idx="0"/>
          </p:cNvCxnSpPr>
          <p:nvPr/>
        </p:nvCxnSpPr>
        <p:spPr>
          <a:xfrm>
            <a:off x="5527073" y="1326777"/>
            <a:ext cx="328236" cy="357972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1258200" y="3115845"/>
            <a:ext cx="1305917" cy="1732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3830773" y="3131666"/>
            <a:ext cx="1365422" cy="119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514420" y="3131667"/>
            <a:ext cx="1388517" cy="118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234682" y="2692429"/>
            <a:ext cx="132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Subsession</a:t>
            </a:r>
            <a:endParaRPr lang="en-US" sz="20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902038" y="2711072"/>
            <a:ext cx="132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Subsession</a:t>
            </a:r>
            <a:endParaRPr lang="en-US" sz="2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563648" y="2715735"/>
            <a:ext cx="1329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Subsession</a:t>
            </a:r>
            <a:endParaRPr lang="en-US" sz="2000" dirty="0"/>
          </a:p>
        </p:txBody>
      </p:sp>
      <p:cxnSp>
        <p:nvCxnSpPr>
          <p:cNvPr id="247" name="Straight Arrow Connector 246"/>
          <p:cNvCxnSpPr>
            <a:stCxn id="61" idx="2"/>
          </p:cNvCxnSpPr>
          <p:nvPr/>
        </p:nvCxnSpPr>
        <p:spPr>
          <a:xfrm>
            <a:off x="3222814" y="2830082"/>
            <a:ext cx="0" cy="27699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5196196" y="3131666"/>
            <a:ext cx="1318224" cy="11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68" idx="2"/>
          </p:cNvCxnSpPr>
          <p:nvPr/>
        </p:nvCxnSpPr>
        <p:spPr>
          <a:xfrm>
            <a:off x="5892944" y="2829320"/>
            <a:ext cx="0" cy="26541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H="1" flipV="1">
            <a:off x="7902939" y="3131667"/>
            <a:ext cx="734195" cy="11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2579990" y="3117577"/>
            <a:ext cx="1344855" cy="1408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endCxn id="11" idx="2"/>
          </p:cNvCxnSpPr>
          <p:nvPr/>
        </p:nvCxnSpPr>
        <p:spPr>
          <a:xfrm flipV="1">
            <a:off x="523023" y="2830081"/>
            <a:ext cx="0" cy="287496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V="1">
            <a:off x="523023" y="3131667"/>
            <a:ext cx="735177" cy="1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endCxn id="78" idx="2"/>
          </p:cNvCxnSpPr>
          <p:nvPr/>
        </p:nvCxnSpPr>
        <p:spPr>
          <a:xfrm flipV="1">
            <a:off x="8637134" y="2810178"/>
            <a:ext cx="0" cy="32148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" idx="2"/>
            <a:endCxn id="89" idx="0"/>
          </p:cNvCxnSpPr>
          <p:nvPr/>
        </p:nvCxnSpPr>
        <p:spPr>
          <a:xfrm flipH="1">
            <a:off x="652082" y="1115458"/>
            <a:ext cx="3016689" cy="5692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7" idx="0"/>
            <a:endCxn id="4" idx="6"/>
          </p:cNvCxnSpPr>
          <p:nvPr/>
        </p:nvCxnSpPr>
        <p:spPr>
          <a:xfrm flipH="1" flipV="1">
            <a:off x="5845907" y="1115458"/>
            <a:ext cx="2650010" cy="569291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666860" y="3762645"/>
            <a:ext cx="209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Supersession</a:t>
            </a:r>
            <a:endParaRPr lang="en-US" sz="2800" dirty="0"/>
          </a:p>
        </p:txBody>
      </p:sp>
      <p:sp>
        <p:nvSpPr>
          <p:cNvPr id="75" name="Rectangle 74"/>
          <p:cNvSpPr/>
          <p:nvPr/>
        </p:nvSpPr>
        <p:spPr>
          <a:xfrm>
            <a:off x="4931308" y="4354745"/>
            <a:ext cx="1755748" cy="454281"/>
          </a:xfrm>
          <a:prstGeom prst="rect">
            <a:avLst/>
          </a:prstGeom>
          <a:solidFill>
            <a:srgbClr val="E46C0A"/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 Plane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04848" y="4354745"/>
            <a:ext cx="1755748" cy="45428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Service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76715" y="4354745"/>
            <a:ext cx="1755748" cy="4542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9410" y="4354745"/>
            <a:ext cx="2015091" cy="45428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Management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301" y="2097304"/>
            <a:ext cx="929444" cy="732777"/>
          </a:xfrm>
          <a:prstGeom prst="rect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App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70787" y="2097304"/>
            <a:ext cx="904053" cy="732778"/>
          </a:xfrm>
          <a:prstGeom prst="rect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25150" y="2084957"/>
            <a:ext cx="935587" cy="744363"/>
          </a:xfrm>
          <a:prstGeom prst="rect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NF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172643" y="2080584"/>
            <a:ext cx="928981" cy="729594"/>
          </a:xfrm>
          <a:prstGeom prst="rect">
            <a:avLst/>
          </a:prstGeom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App</a:t>
            </a:r>
          </a:p>
        </p:txBody>
      </p:sp>
      <p:pic>
        <p:nvPicPr>
          <p:cNvPr id="83" name="Picture 82" descr="rbrac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30640" y="-614406"/>
            <a:ext cx="505008" cy="82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1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506" y="1083332"/>
            <a:ext cx="361091" cy="361111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cxnSp>
        <p:nvCxnSpPr>
          <p:cNvPr id="12" name="Straight Arrow Connector 11"/>
          <p:cNvCxnSpPr>
            <a:stCxn id="7" idx="6"/>
            <a:endCxn id="31" idx="2"/>
          </p:cNvCxnSpPr>
          <p:nvPr/>
        </p:nvCxnSpPr>
        <p:spPr>
          <a:xfrm>
            <a:off x="818597" y="1263888"/>
            <a:ext cx="15282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46850" y="1083332"/>
            <a:ext cx="361091" cy="361111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02677" y="364085"/>
            <a:ext cx="361091" cy="361111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087736" y="1083332"/>
            <a:ext cx="361091" cy="361111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3" name="Oval 42"/>
          <p:cNvSpPr/>
          <p:nvPr/>
        </p:nvSpPr>
        <p:spPr>
          <a:xfrm>
            <a:off x="4977080" y="1083332"/>
            <a:ext cx="361091" cy="361111"/>
          </a:xfrm>
          <a:prstGeom prst="ellipse">
            <a:avLst/>
          </a:prstGeom>
          <a:solidFill>
            <a:srgbClr val="CCFFCC"/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089907" y="1083332"/>
            <a:ext cx="361091" cy="36111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>
            <a:stCxn id="41" idx="6"/>
            <a:endCxn id="44" idx="2"/>
          </p:cNvCxnSpPr>
          <p:nvPr/>
        </p:nvCxnSpPr>
        <p:spPr>
          <a:xfrm>
            <a:off x="3448827" y="1263888"/>
            <a:ext cx="641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6"/>
            <a:endCxn id="43" idx="2"/>
          </p:cNvCxnSpPr>
          <p:nvPr/>
        </p:nvCxnSpPr>
        <p:spPr>
          <a:xfrm>
            <a:off x="4450998" y="1263888"/>
            <a:ext cx="5260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42018" y="-23516"/>
            <a:ext cx="112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</a:t>
            </a:r>
            <a:endParaRPr lang="en-US" sz="2400" dirty="0"/>
          </a:p>
        </p:txBody>
      </p:sp>
      <p:sp>
        <p:nvSpPr>
          <p:cNvPr id="66" name="Oval 65"/>
          <p:cNvSpPr/>
          <p:nvPr/>
        </p:nvSpPr>
        <p:spPr>
          <a:xfrm>
            <a:off x="5781740" y="1083332"/>
            <a:ext cx="361091" cy="361111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7" name="Oval 66"/>
          <p:cNvSpPr/>
          <p:nvPr/>
        </p:nvSpPr>
        <p:spPr>
          <a:xfrm>
            <a:off x="7671084" y="1083332"/>
            <a:ext cx="361091" cy="361111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83911" y="1072879"/>
            <a:ext cx="361091" cy="36111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/>
          <p:cNvCxnSpPr>
            <a:stCxn id="66" idx="6"/>
            <a:endCxn id="68" idx="2"/>
          </p:cNvCxnSpPr>
          <p:nvPr/>
        </p:nvCxnSpPr>
        <p:spPr>
          <a:xfrm flipV="1">
            <a:off x="6142831" y="1253435"/>
            <a:ext cx="641080" cy="104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8" idx="6"/>
            <a:endCxn id="67" idx="2"/>
          </p:cNvCxnSpPr>
          <p:nvPr/>
        </p:nvCxnSpPr>
        <p:spPr>
          <a:xfrm>
            <a:off x="7145002" y="1253435"/>
            <a:ext cx="526082" cy="104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83911" y="386016"/>
            <a:ext cx="361091" cy="361111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639958" y="-43892"/>
            <a:ext cx="1205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6374865" y="-67408"/>
            <a:ext cx="116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Replace</a:t>
            </a:r>
            <a:endParaRPr lang="en-US" sz="2400" dirty="0"/>
          </a:p>
        </p:txBody>
      </p:sp>
      <p:cxnSp>
        <p:nvCxnSpPr>
          <p:cNvPr id="87" name="Curved Connector 86"/>
          <p:cNvCxnSpPr>
            <a:stCxn id="7" idx="0"/>
            <a:endCxn id="33" idx="2"/>
          </p:cNvCxnSpPr>
          <p:nvPr/>
        </p:nvCxnSpPr>
        <p:spPr>
          <a:xfrm rot="5400000" flipH="1" flipV="1">
            <a:off x="751019" y="431675"/>
            <a:ext cx="538691" cy="7646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3" idx="6"/>
            <a:endCxn id="31" idx="0"/>
          </p:cNvCxnSpPr>
          <p:nvPr/>
        </p:nvCxnSpPr>
        <p:spPr>
          <a:xfrm>
            <a:off x="1763768" y="544641"/>
            <a:ext cx="763628" cy="53869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38052" y="34056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320120" y="74971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96" name="Curved Connector 95"/>
          <p:cNvCxnSpPr>
            <a:stCxn id="44" idx="1"/>
            <a:endCxn id="41" idx="7"/>
          </p:cNvCxnSpPr>
          <p:nvPr/>
        </p:nvCxnSpPr>
        <p:spPr>
          <a:xfrm rot="16200000" flipV="1">
            <a:off x="3769367" y="762794"/>
            <a:ext cx="12700" cy="746842"/>
          </a:xfrm>
          <a:prstGeom prst="curvedConnector3">
            <a:avLst>
              <a:gd name="adj1" fmla="val 234693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Multiply 96"/>
          <p:cNvSpPr/>
          <p:nvPr/>
        </p:nvSpPr>
        <p:spPr>
          <a:xfrm>
            <a:off x="1257170" y="1055772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urved Connector 98"/>
          <p:cNvCxnSpPr>
            <a:stCxn id="41" idx="5"/>
            <a:endCxn id="44" idx="3"/>
          </p:cNvCxnSpPr>
          <p:nvPr/>
        </p:nvCxnSpPr>
        <p:spPr>
          <a:xfrm rot="16200000" flipH="1">
            <a:off x="3769367" y="1018139"/>
            <a:ext cx="12700" cy="746842"/>
          </a:xfrm>
          <a:prstGeom prst="curvedConnector3">
            <a:avLst>
              <a:gd name="adj1" fmla="val 484315"/>
            </a:avLst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37490" y="48585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599657" y="136920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cxnSp>
        <p:nvCxnSpPr>
          <p:cNvPr id="105" name="Curved Connector 104"/>
          <p:cNvCxnSpPr>
            <a:stCxn id="41" idx="0"/>
            <a:endCxn id="43" idx="0"/>
          </p:cNvCxnSpPr>
          <p:nvPr/>
        </p:nvCxnSpPr>
        <p:spPr>
          <a:xfrm rot="5400000" flipH="1" flipV="1">
            <a:off x="4212954" y="138660"/>
            <a:ext cx="12700" cy="1889344"/>
          </a:xfrm>
          <a:prstGeom prst="curvedConnector3">
            <a:avLst>
              <a:gd name="adj1" fmla="val 409881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7351" y="19869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08" name="Multiply 107"/>
          <p:cNvSpPr/>
          <p:nvPr/>
        </p:nvSpPr>
        <p:spPr>
          <a:xfrm>
            <a:off x="3402296" y="1031191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662784" y="89911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11" name="Multiply 110"/>
          <p:cNvSpPr/>
          <p:nvPr/>
        </p:nvSpPr>
        <p:spPr>
          <a:xfrm>
            <a:off x="4450998" y="1057400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80798" y="76147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113" name="Curved Connector 112"/>
          <p:cNvCxnSpPr>
            <a:stCxn id="66" idx="0"/>
            <a:endCxn id="74" idx="2"/>
          </p:cNvCxnSpPr>
          <p:nvPr/>
        </p:nvCxnSpPr>
        <p:spPr>
          <a:xfrm rot="5400000" flipH="1" flipV="1">
            <a:off x="6114718" y="414140"/>
            <a:ext cx="516760" cy="8216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74" idx="6"/>
            <a:endCxn id="67" idx="0"/>
          </p:cNvCxnSpPr>
          <p:nvPr/>
        </p:nvCxnSpPr>
        <p:spPr>
          <a:xfrm>
            <a:off x="7145002" y="566572"/>
            <a:ext cx="706628" cy="51676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68" idx="1"/>
            <a:endCxn id="66" idx="7"/>
          </p:cNvCxnSpPr>
          <p:nvPr/>
        </p:nvCxnSpPr>
        <p:spPr>
          <a:xfrm rot="16200000" flipH="1" flipV="1">
            <a:off x="6458144" y="757567"/>
            <a:ext cx="10453" cy="746842"/>
          </a:xfrm>
          <a:prstGeom prst="curvedConnector3">
            <a:avLst>
              <a:gd name="adj1" fmla="val -257374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66" idx="5"/>
            <a:endCxn id="68" idx="3"/>
          </p:cNvCxnSpPr>
          <p:nvPr/>
        </p:nvCxnSpPr>
        <p:spPr>
          <a:xfrm rot="5400000" flipH="1" flipV="1">
            <a:off x="6458144" y="1012913"/>
            <a:ext cx="10453" cy="746842"/>
          </a:xfrm>
          <a:prstGeom prst="curvedConnector3">
            <a:avLst>
              <a:gd name="adj1" fmla="val -806764"/>
            </a:avLst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82251" y="51976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254908" y="137946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30" name="Multiply 129"/>
          <p:cNvSpPr/>
          <p:nvPr/>
        </p:nvSpPr>
        <p:spPr>
          <a:xfrm>
            <a:off x="6112904" y="1042567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6061061" y="32864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385843" y="894757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5" name="Multiply 134"/>
          <p:cNvSpPr/>
          <p:nvPr/>
        </p:nvSpPr>
        <p:spPr>
          <a:xfrm>
            <a:off x="7145002" y="1022966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184148" y="75460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455733" y="2152062"/>
            <a:ext cx="1402170" cy="14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5733" y="2193892"/>
            <a:ext cx="1569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Three-way </a:t>
            </a:r>
          </a:p>
          <a:p>
            <a:r>
              <a:rPr lang="en-US" sz="2400" dirty="0" smtClean="0"/>
              <a:t>Handshake</a:t>
            </a:r>
            <a:endParaRPr lang="en-US" sz="24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2707941" y="2152062"/>
            <a:ext cx="12323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529369" y="2205635"/>
            <a:ext cx="161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Close Old </a:t>
            </a:r>
          </a:p>
          <a:p>
            <a:r>
              <a:rPr lang="en-US" sz="2400" dirty="0" smtClean="0"/>
              <a:t>Connection</a:t>
            </a:r>
            <a:endParaRPr lang="en-US" sz="2400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919038" y="2162244"/>
            <a:ext cx="119386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802638" y="2196625"/>
            <a:ext cx="1413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Migration</a:t>
            </a:r>
          </a:p>
          <a:p>
            <a:pPr algn="ctr"/>
            <a:r>
              <a:rPr lang="en-US" sz="2400" dirty="0" smtClean="0"/>
              <a:t>Request</a:t>
            </a:r>
            <a:endParaRPr lang="en-US" sz="2400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6943410" y="2152062"/>
            <a:ext cx="132308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943410" y="2196625"/>
            <a:ext cx="1409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Request</a:t>
            </a:r>
          </a:p>
          <a:p>
            <a:pPr algn="ctr"/>
            <a:r>
              <a:rPr lang="en-US" sz="2400" dirty="0" smtClean="0"/>
              <a:t>Approved</a:t>
            </a:r>
            <a:endParaRPr lang="en-US" sz="2400" dirty="0"/>
          </a:p>
        </p:txBody>
      </p:sp>
      <p:sp>
        <p:nvSpPr>
          <p:cNvPr id="58" name="Multiply 57"/>
          <p:cNvSpPr/>
          <p:nvPr/>
        </p:nvSpPr>
        <p:spPr>
          <a:xfrm>
            <a:off x="3071475" y="1948845"/>
            <a:ext cx="411318" cy="424453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Oval 58"/>
          <p:cNvSpPr/>
          <p:nvPr/>
        </p:nvSpPr>
        <p:spPr>
          <a:xfrm>
            <a:off x="961057" y="3150338"/>
            <a:ext cx="255993" cy="25426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457768" y="3348556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Signaling</a:t>
            </a:r>
          </a:p>
          <a:p>
            <a:pPr algn="ctr"/>
            <a:r>
              <a:rPr lang="en-US" sz="2400" dirty="0" smtClean="0"/>
              <a:t>Point</a:t>
            </a:r>
          </a:p>
        </p:txBody>
      </p:sp>
      <p:sp>
        <p:nvSpPr>
          <p:cNvPr id="61" name="Oval 60"/>
          <p:cNvSpPr/>
          <p:nvPr/>
        </p:nvSpPr>
        <p:spPr>
          <a:xfrm>
            <a:off x="3207580" y="3156971"/>
            <a:ext cx="255993" cy="254261"/>
          </a:xfrm>
          <a:prstGeom prst="ellipse">
            <a:avLst/>
          </a:prstGeom>
          <a:solidFill>
            <a:srgbClr val="FF0000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TextBox 61"/>
          <p:cNvSpPr txBox="1"/>
          <p:nvPr/>
        </p:nvSpPr>
        <p:spPr>
          <a:xfrm>
            <a:off x="2681314" y="3355189"/>
            <a:ext cx="1291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Initiating</a:t>
            </a:r>
          </a:p>
          <a:p>
            <a:pPr algn="ctr"/>
            <a:r>
              <a:rPr lang="en-US" sz="2400" dirty="0" smtClean="0"/>
              <a:t>Point</a:t>
            </a:r>
          </a:p>
        </p:txBody>
      </p:sp>
      <p:sp>
        <p:nvSpPr>
          <p:cNvPr id="64" name="Oval 63"/>
          <p:cNvSpPr/>
          <p:nvPr/>
        </p:nvSpPr>
        <p:spPr>
          <a:xfrm>
            <a:off x="5246837" y="3148940"/>
            <a:ext cx="255993" cy="254261"/>
          </a:xfrm>
          <a:prstGeom prst="ellipse">
            <a:avLst/>
          </a:prstGeom>
          <a:solidFill>
            <a:srgbClr val="CCFFCC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TextBox 64"/>
          <p:cNvSpPr txBox="1"/>
          <p:nvPr/>
        </p:nvSpPr>
        <p:spPr>
          <a:xfrm>
            <a:off x="4683858" y="3355459"/>
            <a:ext cx="147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New Right</a:t>
            </a:r>
          </a:p>
          <a:p>
            <a:pPr algn="ctr"/>
            <a:r>
              <a:rPr lang="en-US" sz="2400" dirty="0" smtClean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40480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644</Words>
  <Application>Microsoft Macintosh PowerPoint</Application>
  <PresentationFormat>On-screen Show (4:3)</PresentationFormat>
  <Paragraphs>302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princeton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Zou</dc:creator>
  <cp:lastModifiedBy>Kelvin Zou</cp:lastModifiedBy>
  <cp:revision>199</cp:revision>
  <dcterms:created xsi:type="dcterms:W3CDTF">2014-12-03T19:26:40Z</dcterms:created>
  <dcterms:modified xsi:type="dcterms:W3CDTF">2015-01-20T03:12:03Z</dcterms:modified>
</cp:coreProperties>
</file>