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8"/>
    <p:restoredTop sz="94704"/>
  </p:normalViewPr>
  <p:slideViewPr>
    <p:cSldViewPr snapToGrid="0">
      <p:cViewPr varScale="1">
        <p:scale>
          <a:sx n="146" d="100"/>
          <a:sy n="146" d="100"/>
        </p:scale>
        <p:origin x="3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1FB35-C34E-4308-A3EA-3313F957616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589D04D-2A9A-450E-A459-F9A026015DA4}">
      <dgm:prSet/>
      <dgm:spPr/>
      <dgm:t>
        <a:bodyPr/>
        <a:lstStyle/>
        <a:p>
          <a:pPr>
            <a:lnSpc>
              <a:spcPct val="100000"/>
            </a:lnSpc>
          </a:pPr>
          <a:r>
            <a:rPr lang="en-US" b="1" i="0"/>
            <a:t>Shape Representation</a:t>
          </a:r>
          <a:r>
            <a:rPr lang="en-US" b="0" i="0"/>
            <a:t>: SDFs provide a compact and consistent representation of shapes regardless of their sizes or complexities. This makes it easier to handle shapes of different scales within the same framework.</a:t>
          </a:r>
          <a:endParaRPr lang="en-US"/>
        </a:p>
      </dgm:t>
    </dgm:pt>
    <dgm:pt modelId="{FE46753A-2581-4C73-A436-D744F262D639}" type="parTrans" cxnId="{FE05D0B1-0954-490E-A7B2-BA4A9C1B1B3C}">
      <dgm:prSet/>
      <dgm:spPr/>
      <dgm:t>
        <a:bodyPr/>
        <a:lstStyle/>
        <a:p>
          <a:endParaRPr lang="en-US"/>
        </a:p>
      </dgm:t>
    </dgm:pt>
    <dgm:pt modelId="{5DB1BD5A-37AD-4C74-8CA2-0CFB7F96A6D9}" type="sibTrans" cxnId="{FE05D0B1-0954-490E-A7B2-BA4A9C1B1B3C}">
      <dgm:prSet/>
      <dgm:spPr/>
      <dgm:t>
        <a:bodyPr/>
        <a:lstStyle/>
        <a:p>
          <a:endParaRPr lang="en-US"/>
        </a:p>
      </dgm:t>
    </dgm:pt>
    <dgm:pt modelId="{38E2FEFB-B644-478C-B7B1-564093C2D049}">
      <dgm:prSet/>
      <dgm:spPr/>
      <dgm:t>
        <a:bodyPr/>
        <a:lstStyle/>
        <a:p>
          <a:pPr>
            <a:lnSpc>
              <a:spcPct val="100000"/>
            </a:lnSpc>
          </a:pPr>
          <a:r>
            <a:rPr lang="en-US" b="1" i="0"/>
            <a:t>Geometric Information</a:t>
          </a:r>
          <a:r>
            <a:rPr lang="en-US" b="0" i="0"/>
            <a:t>: SDFs encode geometric information about shapes, such as their surfaces and interiors. This information can be valuable for tasks like shape reconstruction, generation, or analysis.</a:t>
          </a:r>
          <a:endParaRPr lang="en-US"/>
        </a:p>
      </dgm:t>
    </dgm:pt>
    <dgm:pt modelId="{072F0847-721D-41A2-B640-6B0B8F258B4C}" type="parTrans" cxnId="{1DF94D76-6692-4F81-BDA7-D15E02812B23}">
      <dgm:prSet/>
      <dgm:spPr/>
      <dgm:t>
        <a:bodyPr/>
        <a:lstStyle/>
        <a:p>
          <a:endParaRPr lang="en-US"/>
        </a:p>
      </dgm:t>
    </dgm:pt>
    <dgm:pt modelId="{3CB1BD6B-81E0-4719-BB5A-868D4F592530}" type="sibTrans" cxnId="{1DF94D76-6692-4F81-BDA7-D15E02812B23}">
      <dgm:prSet/>
      <dgm:spPr/>
      <dgm:t>
        <a:bodyPr/>
        <a:lstStyle/>
        <a:p>
          <a:endParaRPr lang="en-US"/>
        </a:p>
      </dgm:t>
    </dgm:pt>
    <dgm:pt modelId="{946A36BE-EB10-4036-9E73-DAF356ADF4B5}">
      <dgm:prSet/>
      <dgm:spPr/>
      <dgm:t>
        <a:bodyPr/>
        <a:lstStyle/>
        <a:p>
          <a:pPr>
            <a:lnSpc>
              <a:spcPct val="100000"/>
            </a:lnSpc>
          </a:pPr>
          <a:r>
            <a:rPr lang="en-US" b="1" i="0"/>
            <a:t>Flexibility in Training</a:t>
          </a:r>
          <a:r>
            <a:rPr lang="en-US" b="0" i="0"/>
            <a:t>: Since SDFs can be sampled at arbitrary points in 3D space, you have flexibility in choosing the resolution and density of your training data. You can subsample the SDF values to obtain point sets of uniform size, which can then be used to train models like DeepSDF.</a:t>
          </a:r>
          <a:endParaRPr lang="en-US"/>
        </a:p>
      </dgm:t>
    </dgm:pt>
    <dgm:pt modelId="{E8E0FC64-B080-4226-93A6-E692766C4BAB}" type="parTrans" cxnId="{1E6BDD99-5EF6-40B1-A978-130B42CCC3BB}">
      <dgm:prSet/>
      <dgm:spPr/>
      <dgm:t>
        <a:bodyPr/>
        <a:lstStyle/>
        <a:p>
          <a:endParaRPr lang="en-US"/>
        </a:p>
      </dgm:t>
    </dgm:pt>
    <dgm:pt modelId="{34C84A68-D1CB-4979-9675-FD6F481CD057}" type="sibTrans" cxnId="{1E6BDD99-5EF6-40B1-A978-130B42CCC3BB}">
      <dgm:prSet/>
      <dgm:spPr/>
      <dgm:t>
        <a:bodyPr/>
        <a:lstStyle/>
        <a:p>
          <a:endParaRPr lang="en-US"/>
        </a:p>
      </dgm:t>
    </dgm:pt>
    <dgm:pt modelId="{069DC1F2-41D0-4CA7-8A86-953A72E4D39D}">
      <dgm:prSet/>
      <dgm:spPr/>
      <dgm:t>
        <a:bodyPr/>
        <a:lstStyle/>
        <a:p>
          <a:pPr>
            <a:lnSpc>
              <a:spcPct val="100000"/>
            </a:lnSpc>
          </a:pPr>
          <a:r>
            <a:rPr lang="en-US" b="1" i="0"/>
            <a:t>Generalization</a:t>
          </a:r>
          <a:r>
            <a:rPr lang="en-US" b="0" i="0"/>
            <a:t>: Models trained on SDFs can potentially generalize well to unseen shapes, as SDFs capture essential geometric properties that are common across different shapes.</a:t>
          </a:r>
          <a:endParaRPr lang="en-US"/>
        </a:p>
      </dgm:t>
    </dgm:pt>
    <dgm:pt modelId="{361AB080-B8E5-48D8-B35B-F69D6DF7B937}" type="parTrans" cxnId="{4F960DAF-EF3F-49BF-BEEF-58F9CD6625A0}">
      <dgm:prSet/>
      <dgm:spPr/>
      <dgm:t>
        <a:bodyPr/>
        <a:lstStyle/>
        <a:p>
          <a:endParaRPr lang="en-US"/>
        </a:p>
      </dgm:t>
    </dgm:pt>
    <dgm:pt modelId="{C7A85717-A9D2-4972-88A5-4347DA64FF6A}" type="sibTrans" cxnId="{4F960DAF-EF3F-49BF-BEEF-58F9CD6625A0}">
      <dgm:prSet/>
      <dgm:spPr/>
      <dgm:t>
        <a:bodyPr/>
        <a:lstStyle/>
        <a:p>
          <a:endParaRPr lang="en-US"/>
        </a:p>
      </dgm:t>
    </dgm:pt>
    <dgm:pt modelId="{AE9D2169-7B7F-48A6-A9FC-83DDAC6D932C}" type="pres">
      <dgm:prSet presAssocID="{34A1FB35-C34E-4308-A3EA-3313F9576164}" presName="root" presStyleCnt="0">
        <dgm:presLayoutVars>
          <dgm:dir/>
          <dgm:resizeHandles val="exact"/>
        </dgm:presLayoutVars>
      </dgm:prSet>
      <dgm:spPr/>
    </dgm:pt>
    <dgm:pt modelId="{E94BFFBF-9432-4FE4-B575-C697DD659D0E}" type="pres">
      <dgm:prSet presAssocID="{3589D04D-2A9A-450E-A459-F9A026015DA4}" presName="compNode" presStyleCnt="0"/>
      <dgm:spPr/>
    </dgm:pt>
    <dgm:pt modelId="{2CD2E9E0-84D2-42BB-B515-8D2E01E304D9}" type="pres">
      <dgm:prSet presAssocID="{3589D04D-2A9A-450E-A459-F9A026015D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wing Compass"/>
        </a:ext>
      </dgm:extLst>
    </dgm:pt>
    <dgm:pt modelId="{DAA596AC-C7DD-4A5A-B541-06A038913104}" type="pres">
      <dgm:prSet presAssocID="{3589D04D-2A9A-450E-A459-F9A026015DA4}" presName="spaceRect" presStyleCnt="0"/>
      <dgm:spPr/>
    </dgm:pt>
    <dgm:pt modelId="{EAE1D002-EB0F-4F5D-9A2E-9C4A8D93C92A}" type="pres">
      <dgm:prSet presAssocID="{3589D04D-2A9A-450E-A459-F9A026015DA4}" presName="textRect" presStyleLbl="revTx" presStyleIdx="0" presStyleCnt="4">
        <dgm:presLayoutVars>
          <dgm:chMax val="1"/>
          <dgm:chPref val="1"/>
        </dgm:presLayoutVars>
      </dgm:prSet>
      <dgm:spPr/>
    </dgm:pt>
    <dgm:pt modelId="{3BE1B14C-A98C-41D8-A3EF-485669995E6A}" type="pres">
      <dgm:prSet presAssocID="{5DB1BD5A-37AD-4C74-8CA2-0CFB7F96A6D9}" presName="sibTrans" presStyleCnt="0"/>
      <dgm:spPr/>
    </dgm:pt>
    <dgm:pt modelId="{10F36A6D-57A8-4197-AF78-5B8B2007CA2A}" type="pres">
      <dgm:prSet presAssocID="{38E2FEFB-B644-478C-B7B1-564093C2D049}" presName="compNode" presStyleCnt="0"/>
      <dgm:spPr/>
    </dgm:pt>
    <dgm:pt modelId="{56BC225D-96CE-44CE-BCEA-8880427DB82D}" type="pres">
      <dgm:prSet presAssocID="{38E2FEFB-B644-478C-B7B1-564093C2D0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AA47031D-54E8-4ABF-9FE6-81E5A4A39E24}" type="pres">
      <dgm:prSet presAssocID="{38E2FEFB-B644-478C-B7B1-564093C2D049}" presName="spaceRect" presStyleCnt="0"/>
      <dgm:spPr/>
    </dgm:pt>
    <dgm:pt modelId="{BA62C47E-20F0-4DC2-8C3B-BA1274FB850C}" type="pres">
      <dgm:prSet presAssocID="{38E2FEFB-B644-478C-B7B1-564093C2D049}" presName="textRect" presStyleLbl="revTx" presStyleIdx="1" presStyleCnt="4">
        <dgm:presLayoutVars>
          <dgm:chMax val="1"/>
          <dgm:chPref val="1"/>
        </dgm:presLayoutVars>
      </dgm:prSet>
      <dgm:spPr/>
    </dgm:pt>
    <dgm:pt modelId="{182E3E3C-AB39-48E9-BD0E-772CC97D4978}" type="pres">
      <dgm:prSet presAssocID="{3CB1BD6B-81E0-4719-BB5A-868D4F592530}" presName="sibTrans" presStyleCnt="0"/>
      <dgm:spPr/>
    </dgm:pt>
    <dgm:pt modelId="{17AA6759-9049-4A8C-896B-B5BD50997970}" type="pres">
      <dgm:prSet presAssocID="{946A36BE-EB10-4036-9E73-DAF356ADF4B5}" presName="compNode" presStyleCnt="0"/>
      <dgm:spPr/>
    </dgm:pt>
    <dgm:pt modelId="{A9B25F78-0342-4B26-B3E5-D85ED93532F6}" type="pres">
      <dgm:prSet presAssocID="{946A36BE-EB10-4036-9E73-DAF356ADF4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6CE60781-11E6-4339-8C11-B78E7B4D8CA4}" type="pres">
      <dgm:prSet presAssocID="{946A36BE-EB10-4036-9E73-DAF356ADF4B5}" presName="spaceRect" presStyleCnt="0"/>
      <dgm:spPr/>
    </dgm:pt>
    <dgm:pt modelId="{BD607860-1103-4C81-8AF2-32C928418FA2}" type="pres">
      <dgm:prSet presAssocID="{946A36BE-EB10-4036-9E73-DAF356ADF4B5}" presName="textRect" presStyleLbl="revTx" presStyleIdx="2" presStyleCnt="4">
        <dgm:presLayoutVars>
          <dgm:chMax val="1"/>
          <dgm:chPref val="1"/>
        </dgm:presLayoutVars>
      </dgm:prSet>
      <dgm:spPr/>
    </dgm:pt>
    <dgm:pt modelId="{D12D5AC7-0ABD-4B35-AF15-93FCDE5CF791}" type="pres">
      <dgm:prSet presAssocID="{34C84A68-D1CB-4979-9675-FD6F481CD057}" presName="sibTrans" presStyleCnt="0"/>
      <dgm:spPr/>
    </dgm:pt>
    <dgm:pt modelId="{B570A60E-DCFD-4050-9A0A-7CEB2CDBE2E6}" type="pres">
      <dgm:prSet presAssocID="{069DC1F2-41D0-4CA7-8A86-953A72E4D39D}" presName="compNode" presStyleCnt="0"/>
      <dgm:spPr/>
    </dgm:pt>
    <dgm:pt modelId="{12C1E168-C2FC-400C-8197-EFD99A96453A}" type="pres">
      <dgm:prSet presAssocID="{069DC1F2-41D0-4CA7-8A86-953A72E4D3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EAAC6392-6797-4D8A-A1C9-419C2E950D6C}" type="pres">
      <dgm:prSet presAssocID="{069DC1F2-41D0-4CA7-8A86-953A72E4D39D}" presName="spaceRect" presStyleCnt="0"/>
      <dgm:spPr/>
    </dgm:pt>
    <dgm:pt modelId="{08B4911D-1E3C-4848-9AAE-9DDB9BD4C836}" type="pres">
      <dgm:prSet presAssocID="{069DC1F2-41D0-4CA7-8A86-953A72E4D39D}" presName="textRect" presStyleLbl="revTx" presStyleIdx="3" presStyleCnt="4">
        <dgm:presLayoutVars>
          <dgm:chMax val="1"/>
          <dgm:chPref val="1"/>
        </dgm:presLayoutVars>
      </dgm:prSet>
      <dgm:spPr/>
    </dgm:pt>
  </dgm:ptLst>
  <dgm:cxnLst>
    <dgm:cxn modelId="{E3FC6514-BD6E-4382-B31F-F3A426E6EE45}" type="presOf" srcId="{069DC1F2-41D0-4CA7-8A86-953A72E4D39D}" destId="{08B4911D-1E3C-4848-9AAE-9DDB9BD4C836}" srcOrd="0" destOrd="0" presId="urn:microsoft.com/office/officeart/2018/2/layout/IconLabelList"/>
    <dgm:cxn modelId="{4DB87417-FEB4-4133-AE02-B0DF7736975B}" type="presOf" srcId="{3589D04D-2A9A-450E-A459-F9A026015DA4}" destId="{EAE1D002-EB0F-4F5D-9A2E-9C4A8D93C92A}" srcOrd="0" destOrd="0" presId="urn:microsoft.com/office/officeart/2018/2/layout/IconLabelList"/>
    <dgm:cxn modelId="{1DF94D76-6692-4F81-BDA7-D15E02812B23}" srcId="{34A1FB35-C34E-4308-A3EA-3313F9576164}" destId="{38E2FEFB-B644-478C-B7B1-564093C2D049}" srcOrd="1" destOrd="0" parTransId="{072F0847-721D-41A2-B640-6B0B8F258B4C}" sibTransId="{3CB1BD6B-81E0-4719-BB5A-868D4F592530}"/>
    <dgm:cxn modelId="{71537D84-A060-4660-A622-9BE32FD5E9A7}" type="presOf" srcId="{34A1FB35-C34E-4308-A3EA-3313F9576164}" destId="{AE9D2169-7B7F-48A6-A9FC-83DDAC6D932C}" srcOrd="0" destOrd="0" presId="urn:microsoft.com/office/officeart/2018/2/layout/IconLabelList"/>
    <dgm:cxn modelId="{EDF6C299-5D13-4376-8AA5-6A5984CCE580}" type="presOf" srcId="{38E2FEFB-B644-478C-B7B1-564093C2D049}" destId="{BA62C47E-20F0-4DC2-8C3B-BA1274FB850C}" srcOrd="0" destOrd="0" presId="urn:microsoft.com/office/officeart/2018/2/layout/IconLabelList"/>
    <dgm:cxn modelId="{1E6BDD99-5EF6-40B1-A978-130B42CCC3BB}" srcId="{34A1FB35-C34E-4308-A3EA-3313F9576164}" destId="{946A36BE-EB10-4036-9E73-DAF356ADF4B5}" srcOrd="2" destOrd="0" parTransId="{E8E0FC64-B080-4226-93A6-E692766C4BAB}" sibTransId="{34C84A68-D1CB-4979-9675-FD6F481CD057}"/>
    <dgm:cxn modelId="{4F960DAF-EF3F-49BF-BEEF-58F9CD6625A0}" srcId="{34A1FB35-C34E-4308-A3EA-3313F9576164}" destId="{069DC1F2-41D0-4CA7-8A86-953A72E4D39D}" srcOrd="3" destOrd="0" parTransId="{361AB080-B8E5-48D8-B35B-F69D6DF7B937}" sibTransId="{C7A85717-A9D2-4972-88A5-4347DA64FF6A}"/>
    <dgm:cxn modelId="{FE05D0B1-0954-490E-A7B2-BA4A9C1B1B3C}" srcId="{34A1FB35-C34E-4308-A3EA-3313F9576164}" destId="{3589D04D-2A9A-450E-A459-F9A026015DA4}" srcOrd="0" destOrd="0" parTransId="{FE46753A-2581-4C73-A436-D744F262D639}" sibTransId="{5DB1BD5A-37AD-4C74-8CA2-0CFB7F96A6D9}"/>
    <dgm:cxn modelId="{AAE62DB2-01F5-45F3-819C-E0B3764B2B89}" type="presOf" srcId="{946A36BE-EB10-4036-9E73-DAF356ADF4B5}" destId="{BD607860-1103-4C81-8AF2-32C928418FA2}" srcOrd="0" destOrd="0" presId="urn:microsoft.com/office/officeart/2018/2/layout/IconLabelList"/>
    <dgm:cxn modelId="{D8E30609-4357-43DE-9F18-4F881782F853}" type="presParOf" srcId="{AE9D2169-7B7F-48A6-A9FC-83DDAC6D932C}" destId="{E94BFFBF-9432-4FE4-B575-C697DD659D0E}" srcOrd="0" destOrd="0" presId="urn:microsoft.com/office/officeart/2018/2/layout/IconLabelList"/>
    <dgm:cxn modelId="{6F21C7DC-271B-4A3C-8929-1233DA3978AC}" type="presParOf" srcId="{E94BFFBF-9432-4FE4-B575-C697DD659D0E}" destId="{2CD2E9E0-84D2-42BB-B515-8D2E01E304D9}" srcOrd="0" destOrd="0" presId="urn:microsoft.com/office/officeart/2018/2/layout/IconLabelList"/>
    <dgm:cxn modelId="{3D90DA9A-BFF3-4F1B-B3DE-9208C01811F7}" type="presParOf" srcId="{E94BFFBF-9432-4FE4-B575-C697DD659D0E}" destId="{DAA596AC-C7DD-4A5A-B541-06A038913104}" srcOrd="1" destOrd="0" presId="urn:microsoft.com/office/officeart/2018/2/layout/IconLabelList"/>
    <dgm:cxn modelId="{CEAB4E6D-AB5E-4E38-B491-DDBAC74A7D35}" type="presParOf" srcId="{E94BFFBF-9432-4FE4-B575-C697DD659D0E}" destId="{EAE1D002-EB0F-4F5D-9A2E-9C4A8D93C92A}" srcOrd="2" destOrd="0" presId="urn:microsoft.com/office/officeart/2018/2/layout/IconLabelList"/>
    <dgm:cxn modelId="{FEFC9245-CEF9-4CA5-8DC6-58280A9B9B18}" type="presParOf" srcId="{AE9D2169-7B7F-48A6-A9FC-83DDAC6D932C}" destId="{3BE1B14C-A98C-41D8-A3EF-485669995E6A}" srcOrd="1" destOrd="0" presId="urn:microsoft.com/office/officeart/2018/2/layout/IconLabelList"/>
    <dgm:cxn modelId="{9724966A-D31B-467C-B081-EA6C94D1F3FE}" type="presParOf" srcId="{AE9D2169-7B7F-48A6-A9FC-83DDAC6D932C}" destId="{10F36A6D-57A8-4197-AF78-5B8B2007CA2A}" srcOrd="2" destOrd="0" presId="urn:microsoft.com/office/officeart/2018/2/layout/IconLabelList"/>
    <dgm:cxn modelId="{EBA485AB-078A-4430-9929-FEF8EE4EC159}" type="presParOf" srcId="{10F36A6D-57A8-4197-AF78-5B8B2007CA2A}" destId="{56BC225D-96CE-44CE-BCEA-8880427DB82D}" srcOrd="0" destOrd="0" presId="urn:microsoft.com/office/officeart/2018/2/layout/IconLabelList"/>
    <dgm:cxn modelId="{FA5DCC9C-46FD-42DE-AA9F-297682F389CB}" type="presParOf" srcId="{10F36A6D-57A8-4197-AF78-5B8B2007CA2A}" destId="{AA47031D-54E8-4ABF-9FE6-81E5A4A39E24}" srcOrd="1" destOrd="0" presId="urn:microsoft.com/office/officeart/2018/2/layout/IconLabelList"/>
    <dgm:cxn modelId="{0EAF47FB-AC63-45FE-98B3-4B4DD699E2A2}" type="presParOf" srcId="{10F36A6D-57A8-4197-AF78-5B8B2007CA2A}" destId="{BA62C47E-20F0-4DC2-8C3B-BA1274FB850C}" srcOrd="2" destOrd="0" presId="urn:microsoft.com/office/officeart/2018/2/layout/IconLabelList"/>
    <dgm:cxn modelId="{0C2C9E01-47BB-413E-B178-F07E2A96E26C}" type="presParOf" srcId="{AE9D2169-7B7F-48A6-A9FC-83DDAC6D932C}" destId="{182E3E3C-AB39-48E9-BD0E-772CC97D4978}" srcOrd="3" destOrd="0" presId="urn:microsoft.com/office/officeart/2018/2/layout/IconLabelList"/>
    <dgm:cxn modelId="{07350F9C-76DD-41CC-A099-E81EF15F973D}" type="presParOf" srcId="{AE9D2169-7B7F-48A6-A9FC-83DDAC6D932C}" destId="{17AA6759-9049-4A8C-896B-B5BD50997970}" srcOrd="4" destOrd="0" presId="urn:microsoft.com/office/officeart/2018/2/layout/IconLabelList"/>
    <dgm:cxn modelId="{756F4BF3-0796-4791-AC1E-4C919C8F5D9F}" type="presParOf" srcId="{17AA6759-9049-4A8C-896B-B5BD50997970}" destId="{A9B25F78-0342-4B26-B3E5-D85ED93532F6}" srcOrd="0" destOrd="0" presId="urn:microsoft.com/office/officeart/2018/2/layout/IconLabelList"/>
    <dgm:cxn modelId="{94D43EBE-27DF-4210-87FD-ACB25BE88303}" type="presParOf" srcId="{17AA6759-9049-4A8C-896B-B5BD50997970}" destId="{6CE60781-11E6-4339-8C11-B78E7B4D8CA4}" srcOrd="1" destOrd="0" presId="urn:microsoft.com/office/officeart/2018/2/layout/IconLabelList"/>
    <dgm:cxn modelId="{953A79BD-C7C8-4988-9EC5-76D49A485BDB}" type="presParOf" srcId="{17AA6759-9049-4A8C-896B-B5BD50997970}" destId="{BD607860-1103-4C81-8AF2-32C928418FA2}" srcOrd="2" destOrd="0" presId="urn:microsoft.com/office/officeart/2018/2/layout/IconLabelList"/>
    <dgm:cxn modelId="{4F2122BA-4F7C-4C84-99F7-5A24BE9C01E5}" type="presParOf" srcId="{AE9D2169-7B7F-48A6-A9FC-83DDAC6D932C}" destId="{D12D5AC7-0ABD-4B35-AF15-93FCDE5CF791}" srcOrd="5" destOrd="0" presId="urn:microsoft.com/office/officeart/2018/2/layout/IconLabelList"/>
    <dgm:cxn modelId="{25DB2098-0E5B-496F-AD48-932702896BDD}" type="presParOf" srcId="{AE9D2169-7B7F-48A6-A9FC-83DDAC6D932C}" destId="{B570A60E-DCFD-4050-9A0A-7CEB2CDBE2E6}" srcOrd="6" destOrd="0" presId="urn:microsoft.com/office/officeart/2018/2/layout/IconLabelList"/>
    <dgm:cxn modelId="{33445084-957B-4010-AE8F-E3B7D299F28E}" type="presParOf" srcId="{B570A60E-DCFD-4050-9A0A-7CEB2CDBE2E6}" destId="{12C1E168-C2FC-400C-8197-EFD99A96453A}" srcOrd="0" destOrd="0" presId="urn:microsoft.com/office/officeart/2018/2/layout/IconLabelList"/>
    <dgm:cxn modelId="{922832C3-7FDE-44BA-8F4B-2E472FD18987}" type="presParOf" srcId="{B570A60E-DCFD-4050-9A0A-7CEB2CDBE2E6}" destId="{EAAC6392-6797-4D8A-A1C9-419C2E950D6C}" srcOrd="1" destOrd="0" presId="urn:microsoft.com/office/officeart/2018/2/layout/IconLabelList"/>
    <dgm:cxn modelId="{22B5D0F8-DB9E-4865-A664-993A8EBBD952}" type="presParOf" srcId="{B570A60E-DCFD-4050-9A0A-7CEB2CDBE2E6}" destId="{08B4911D-1E3C-4848-9AAE-9DDB9BD4C8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2E9E0-84D2-42BB-B515-8D2E01E304D9}">
      <dsp:nvSpPr>
        <dsp:cNvPr id="0" name=""/>
        <dsp:cNvSpPr/>
      </dsp:nvSpPr>
      <dsp:spPr>
        <a:xfrm>
          <a:off x="1138979" y="72193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1D002-EB0F-4F5D-9A2E-9C4A8D93C92A}">
      <dsp:nvSpPr>
        <dsp:cNvPr id="0" name=""/>
        <dsp:cNvSpPr/>
      </dsp:nvSpPr>
      <dsp:spPr>
        <a:xfrm>
          <a:off x="569079"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Shape Representation</a:t>
          </a:r>
          <a:r>
            <a:rPr lang="en-US" sz="1100" b="0" i="0" kern="1200"/>
            <a:t>: SDFs provide a compact and consistent representation of shapes regardless of their sizes or complexities. This makes it easier to handle shapes of different scales within the same framework.</a:t>
          </a:r>
          <a:endParaRPr lang="en-US" sz="1100" kern="1200"/>
        </a:p>
      </dsp:txBody>
      <dsp:txXfrm>
        <a:off x="569079" y="2090700"/>
        <a:ext cx="2072362" cy="1538701"/>
      </dsp:txXfrm>
    </dsp:sp>
    <dsp:sp modelId="{56BC225D-96CE-44CE-BCEA-8880427DB82D}">
      <dsp:nvSpPr>
        <dsp:cNvPr id="0" name=""/>
        <dsp:cNvSpPr/>
      </dsp:nvSpPr>
      <dsp:spPr>
        <a:xfrm>
          <a:off x="3574005" y="72193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2C47E-20F0-4DC2-8C3B-BA1274FB850C}">
      <dsp:nvSpPr>
        <dsp:cNvPr id="0" name=""/>
        <dsp:cNvSpPr/>
      </dsp:nvSpPr>
      <dsp:spPr>
        <a:xfrm>
          <a:off x="3004105"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Geometric Information</a:t>
          </a:r>
          <a:r>
            <a:rPr lang="en-US" sz="1100" b="0" i="0" kern="1200"/>
            <a:t>: SDFs encode geometric information about shapes, such as their surfaces and interiors. This information can be valuable for tasks like shape reconstruction, generation, or analysis.</a:t>
          </a:r>
          <a:endParaRPr lang="en-US" sz="1100" kern="1200"/>
        </a:p>
      </dsp:txBody>
      <dsp:txXfrm>
        <a:off x="3004105" y="2090700"/>
        <a:ext cx="2072362" cy="1538701"/>
      </dsp:txXfrm>
    </dsp:sp>
    <dsp:sp modelId="{A9B25F78-0342-4B26-B3E5-D85ED93532F6}">
      <dsp:nvSpPr>
        <dsp:cNvPr id="0" name=""/>
        <dsp:cNvSpPr/>
      </dsp:nvSpPr>
      <dsp:spPr>
        <a:xfrm>
          <a:off x="6009031" y="72193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07860-1103-4C81-8AF2-32C928418FA2}">
      <dsp:nvSpPr>
        <dsp:cNvPr id="0" name=""/>
        <dsp:cNvSpPr/>
      </dsp:nvSpPr>
      <dsp:spPr>
        <a:xfrm>
          <a:off x="5439131"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Flexibility in Training</a:t>
          </a:r>
          <a:r>
            <a:rPr lang="en-US" sz="1100" b="0" i="0" kern="1200"/>
            <a:t>: Since SDFs can be sampled at arbitrary points in 3D space, you have flexibility in choosing the resolution and density of your training data. You can subsample the SDF values to obtain point sets of uniform size, which can then be used to train models like DeepSDF.</a:t>
          </a:r>
          <a:endParaRPr lang="en-US" sz="1100" kern="1200"/>
        </a:p>
      </dsp:txBody>
      <dsp:txXfrm>
        <a:off x="5439131" y="2090700"/>
        <a:ext cx="2072362" cy="1538701"/>
      </dsp:txXfrm>
    </dsp:sp>
    <dsp:sp modelId="{12C1E168-C2FC-400C-8197-EFD99A96453A}">
      <dsp:nvSpPr>
        <dsp:cNvPr id="0" name=""/>
        <dsp:cNvSpPr/>
      </dsp:nvSpPr>
      <dsp:spPr>
        <a:xfrm>
          <a:off x="8444057" y="72193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4911D-1E3C-4848-9AAE-9DDB9BD4C836}">
      <dsp:nvSpPr>
        <dsp:cNvPr id="0" name=""/>
        <dsp:cNvSpPr/>
      </dsp:nvSpPr>
      <dsp:spPr>
        <a:xfrm>
          <a:off x="7874157" y="2090700"/>
          <a:ext cx="2072362" cy="153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Generalization</a:t>
          </a:r>
          <a:r>
            <a:rPr lang="en-US" sz="1100" b="0" i="0" kern="1200"/>
            <a:t>: Models trained on SDFs can potentially generalize well to unseen shapes, as SDFs capture essential geometric properties that are common across different shapes.</a:t>
          </a:r>
          <a:endParaRPr lang="en-US" sz="1100" kern="1200"/>
        </a:p>
      </dsp:txBody>
      <dsp:txXfrm>
        <a:off x="7874157" y="2090700"/>
        <a:ext cx="2072362" cy="15387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D4B0-1D90-175D-59E7-AB7744236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E835F-3C2E-2CA7-6219-D61DDDCB7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2E8D5-8E09-5D0A-F47F-80E6BF70EC5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16BD35C0-B185-D887-4B07-4EF6AC5CF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97E3E-28AF-D9D5-BEA6-EBBD8871A3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379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7899-6EA9-5787-6B2C-B61A90B32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44B37-C448-D4CA-6122-ACECABB05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AE23-61C5-8F46-D931-3EC2608AA9D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76859F77-7170-899C-68D3-A3E4B1A1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2D50-29C4-FE48-887C-D5E615A8FBA4}"/>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0368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E1537-135E-81C9-2B11-B856EA999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145C-78B5-18FB-128A-EEBE32B15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E7CAA-8F4B-3CED-0E79-613F4D0411F8}"/>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FFC13535-4FAC-B3D9-B7DF-7B3A3E12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153CD-CFF4-9A6B-6B5D-B37F313B8410}"/>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059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242D-F2D1-51E5-712F-4FB67670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C18A0-953C-B1A8-8954-766DBC3C1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A6F23-D3DA-423D-E8D6-C69101A4C842}"/>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F402FCD3-B6B8-134B-6562-4ACF4F23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28A4-F3CE-DA2E-DC13-7A16169C725F}"/>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76226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4D64-164A-9FD0-86E8-B967018CE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D76FA-40E5-44E1-5377-3477F149B6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FD1D-AD9C-7836-4884-A69A3CD634F8}"/>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6309D856-A875-E839-E7FC-D7EE72B79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30BE6-884D-BAA9-E9C7-AB4679B3429D}"/>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55087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DC4-A81D-C00D-614D-8C9D40C8B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ED07-A0DC-BA42-C677-A181FA8EC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49A48-F933-4C06-8AF8-B7EC43DAF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E018D-F3F2-2046-0F26-BADF767B0F41}"/>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58C87403-ABD2-469A-D8DB-7300C2F7F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DEEA3-1DFF-26FC-A00E-B7C6AAD65F28}"/>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3440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E31B-4224-7FF9-26AD-E26382A03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E1B33-B3CA-28C4-18DA-A577B7763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A2D75-0066-54E4-DF05-8C2EBA2A7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60D33-E2EB-3B84-C242-86B8C263A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92600-3C7F-275E-D733-DD28E24B2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33E14-B6B0-5426-2348-099B257F402F}"/>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8" name="Footer Placeholder 7">
            <a:extLst>
              <a:ext uri="{FF2B5EF4-FFF2-40B4-BE49-F238E27FC236}">
                <a16:creationId xmlns:a16="http://schemas.microsoft.com/office/drawing/2014/main" id="{D5EB24FB-BCAC-852F-2707-8012E3116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8A583-3E4D-38A8-BEB5-2530800A6719}"/>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07527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28A5-4964-BEB9-7E38-E9D5DA2F2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5BF9-4623-B8FB-3AB1-87EE364A4541}"/>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4" name="Footer Placeholder 3">
            <a:extLst>
              <a:ext uri="{FF2B5EF4-FFF2-40B4-BE49-F238E27FC236}">
                <a16:creationId xmlns:a16="http://schemas.microsoft.com/office/drawing/2014/main" id="{2B543611-A853-5FC4-44D6-289D173C2B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BEE70-F114-96CB-B803-2B835D87745E}"/>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8790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42F8A-C7F9-BB49-C00F-3805C05232FA}"/>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3" name="Footer Placeholder 2">
            <a:extLst>
              <a:ext uri="{FF2B5EF4-FFF2-40B4-BE49-F238E27FC236}">
                <a16:creationId xmlns:a16="http://schemas.microsoft.com/office/drawing/2014/main" id="{B897752A-11A8-4E5D-DD53-07B7EE3C0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7D2BD-D49B-1D6E-3414-EAC50F7F1CC3}"/>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4696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DBF-CC09-578D-C3EF-69DCD9C81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6A8413-23FF-9644-534A-67B9256F3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4BA26-A921-DAEF-770B-A2875C32E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A1216-1FE1-D038-4BB1-6F580D1872E6}"/>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CFF669BC-FFBA-0A5C-3B47-8A79A2F2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A9AAC-0EC1-419C-880B-B396F0CF5946}"/>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50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6E80-4268-1F3E-C8EC-93B1DD5EC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43AAD-A1C1-A293-E00B-5F96B8E25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AA7DE-7E7F-581F-59FC-093C515B4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C600A-4C1D-1E17-4FEA-9C795AFA06E6}"/>
              </a:ext>
            </a:extLst>
          </p:cNvPr>
          <p:cNvSpPr>
            <a:spLocks noGrp="1"/>
          </p:cNvSpPr>
          <p:nvPr>
            <p:ph type="dt" sz="half" idx="10"/>
          </p:nvPr>
        </p:nvSpPr>
        <p:spPr/>
        <p:txBody>
          <a:bodyPr/>
          <a:lstStyle/>
          <a:p>
            <a:fld id="{24C1B4BE-4377-DB4D-8F79-CC5BFF855145}" type="datetimeFigureOut">
              <a:rPr lang="en-US" smtClean="0"/>
              <a:t>3/13/24</a:t>
            </a:fld>
            <a:endParaRPr lang="en-US"/>
          </a:p>
        </p:txBody>
      </p:sp>
      <p:sp>
        <p:nvSpPr>
          <p:cNvPr id="6" name="Footer Placeholder 5">
            <a:extLst>
              <a:ext uri="{FF2B5EF4-FFF2-40B4-BE49-F238E27FC236}">
                <a16:creationId xmlns:a16="http://schemas.microsoft.com/office/drawing/2014/main" id="{3E826314-8D37-8ABC-50B0-855DAEBB9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08359-B68A-2D94-5FBD-A9F85BF1D0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69207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E979A-EA60-C2DF-2A9C-141ADA7ED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9424C-6757-3B14-ABE6-42F903363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A38F7-88F5-88EF-B954-46CE211F5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C1B4BE-4377-DB4D-8F79-CC5BFF855145}" type="datetimeFigureOut">
              <a:rPr lang="en-US" smtClean="0"/>
              <a:t>3/13/24</a:t>
            </a:fld>
            <a:endParaRPr lang="en-US"/>
          </a:p>
        </p:txBody>
      </p:sp>
      <p:sp>
        <p:nvSpPr>
          <p:cNvPr id="5" name="Footer Placeholder 4">
            <a:extLst>
              <a:ext uri="{FF2B5EF4-FFF2-40B4-BE49-F238E27FC236}">
                <a16:creationId xmlns:a16="http://schemas.microsoft.com/office/drawing/2014/main" id="{795AE3AA-5426-1CBB-71E9-CF7285E05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536FC7-7D0E-8114-A1B3-B3D970488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62A9A2-C68B-4747-B301-2801E59D78E3}" type="slidenum">
              <a:rPr lang="en-US" smtClean="0"/>
              <a:t>‹#›</a:t>
            </a:fld>
            <a:endParaRPr lang="en-US"/>
          </a:p>
        </p:txBody>
      </p:sp>
    </p:spTree>
    <p:extLst>
      <p:ext uri="{BB962C8B-B14F-4D97-AF65-F5344CB8AC3E}">
        <p14:creationId xmlns:p14="http://schemas.microsoft.com/office/powerpoint/2010/main" val="317548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A4FB38-6825-CF63-74BA-EB0F70BEC2BF}"/>
              </a:ext>
            </a:extLst>
          </p:cNvPr>
          <p:cNvSpPr>
            <a:spLocks noGrp="1"/>
          </p:cNvSpPr>
          <p:nvPr>
            <p:ph type="ctrTitle"/>
          </p:nvPr>
        </p:nvSpPr>
        <p:spPr>
          <a:xfrm>
            <a:off x="2532376" y="1729408"/>
            <a:ext cx="7127248" cy="2105613"/>
          </a:xfrm>
        </p:spPr>
        <p:txBody>
          <a:bodyPr anchor="b">
            <a:normAutofit/>
          </a:bodyPr>
          <a:lstStyle/>
          <a:p>
            <a:r>
              <a:rPr lang="en-US" sz="4800" dirty="0" err="1">
                <a:solidFill>
                  <a:schemeClr val="tx1">
                    <a:lumMod val="85000"/>
                    <a:lumOff val="15000"/>
                  </a:schemeClr>
                </a:solidFill>
              </a:rPr>
              <a:t>PointNET</a:t>
            </a:r>
            <a:r>
              <a:rPr lang="en-US" sz="4800" dirty="0">
                <a:solidFill>
                  <a:schemeClr val="tx1">
                    <a:lumMod val="85000"/>
                    <a:lumOff val="15000"/>
                  </a:schemeClr>
                </a:solidFill>
              </a:rPr>
              <a:t> </a:t>
            </a:r>
            <a:r>
              <a:rPr lang="en-US" sz="4800">
                <a:solidFill>
                  <a:schemeClr val="tx1">
                    <a:lumMod val="85000"/>
                    <a:lumOff val="15000"/>
                  </a:schemeClr>
                </a:solidFill>
              </a:rPr>
              <a:t>Presentation Notes</a:t>
            </a:r>
            <a:endParaRPr lang="en-US" sz="4800" dirty="0">
              <a:solidFill>
                <a:schemeClr val="tx1">
                  <a:lumMod val="85000"/>
                  <a:lumOff val="15000"/>
                </a:schemeClr>
              </a:solidFill>
            </a:endParaRPr>
          </a:p>
        </p:txBody>
      </p:sp>
      <p:sp>
        <p:nvSpPr>
          <p:cNvPr id="3" name="Subtitle 2">
            <a:extLst>
              <a:ext uri="{FF2B5EF4-FFF2-40B4-BE49-F238E27FC236}">
                <a16:creationId xmlns:a16="http://schemas.microsoft.com/office/drawing/2014/main" id="{4DC33BF3-5E77-56E7-3FEB-3B639A5C9D6C}"/>
              </a:ext>
            </a:extLst>
          </p:cNvPr>
          <p:cNvSpPr>
            <a:spLocks noGrp="1"/>
          </p:cNvSpPr>
          <p:nvPr>
            <p:ph type="subTitle" idx="1"/>
          </p:nvPr>
        </p:nvSpPr>
        <p:spPr>
          <a:xfrm>
            <a:off x="3321456" y="4195065"/>
            <a:ext cx="5549088" cy="1125469"/>
          </a:xfrm>
        </p:spPr>
        <p:txBody>
          <a:bodyPr>
            <a:normAutofit/>
          </a:bodyPr>
          <a:lstStyle/>
          <a:p>
            <a:r>
              <a:rPr lang="en-US" sz="1800">
                <a:solidFill>
                  <a:schemeClr val="tx1">
                    <a:lumMod val="85000"/>
                    <a:lumOff val="15000"/>
                  </a:schemeClr>
                </a:solidFill>
              </a:rPr>
              <a:t>By Elvis Kimara</a:t>
            </a:r>
          </a:p>
        </p:txBody>
      </p:sp>
      <p:sp>
        <p:nvSpPr>
          <p:cNvPr id="14"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27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902FA-8826-DEA1-9A0F-FD009C621A24}"/>
              </a:ext>
            </a:extLst>
          </p:cNvPr>
          <p:cNvSpPr>
            <a:spLocks noGrp="1"/>
          </p:cNvSpPr>
          <p:nvPr>
            <p:ph type="title"/>
          </p:nvPr>
        </p:nvSpPr>
        <p:spPr>
          <a:xfrm>
            <a:off x="871442" y="685800"/>
            <a:ext cx="4353116" cy="1474666"/>
          </a:xfrm>
        </p:spPr>
        <p:txBody>
          <a:bodyPr anchor="b">
            <a:normAutofit/>
          </a:bodyPr>
          <a:lstStyle/>
          <a:p>
            <a:pPr algn="ctr"/>
            <a:r>
              <a:rPr lang="en-US" sz="3200" b="1" i="0">
                <a:solidFill>
                  <a:srgbClr val="595959"/>
                </a:solidFill>
                <a:effectLst/>
                <a:latin typeface="Söhne"/>
              </a:rPr>
              <a:t>Why Uniformity Matters</a:t>
            </a:r>
            <a:br>
              <a:rPr lang="en-US" sz="3200" b="1" i="0">
                <a:solidFill>
                  <a:srgbClr val="595959"/>
                </a:solidFill>
                <a:effectLst/>
                <a:latin typeface="Söhne"/>
              </a:rPr>
            </a:br>
            <a:endParaRPr lang="en-US" sz="3200">
              <a:solidFill>
                <a:srgbClr val="595959"/>
              </a:solidFill>
            </a:endParaRPr>
          </a:p>
        </p:txBody>
      </p:sp>
      <p:sp>
        <p:nvSpPr>
          <p:cNvPr id="3" name="Content Placeholder 2">
            <a:extLst>
              <a:ext uri="{FF2B5EF4-FFF2-40B4-BE49-F238E27FC236}">
                <a16:creationId xmlns:a16="http://schemas.microsoft.com/office/drawing/2014/main" id="{D19F9AAC-8557-9077-B37E-A0D2AA5488BF}"/>
              </a:ext>
            </a:extLst>
          </p:cNvPr>
          <p:cNvSpPr>
            <a:spLocks noGrp="1"/>
          </p:cNvSpPr>
          <p:nvPr>
            <p:ph idx="1"/>
          </p:nvPr>
        </p:nvSpPr>
        <p:spPr>
          <a:xfrm>
            <a:off x="871442" y="2447337"/>
            <a:ext cx="4353116" cy="3770434"/>
          </a:xfrm>
        </p:spPr>
        <p:txBody>
          <a:bodyPr anchor="t">
            <a:normAutofit/>
          </a:bodyPr>
          <a:lstStyle/>
          <a:p>
            <a:pPr>
              <a:buFont typeface="+mj-lt"/>
              <a:buAutoNum type="arabicPeriod"/>
            </a:pPr>
            <a:r>
              <a:rPr lang="en-US" sz="1600" b="1" i="0">
                <a:solidFill>
                  <a:srgbClr val="595959"/>
                </a:solidFill>
                <a:effectLst/>
                <a:latin typeface="Söhne"/>
              </a:rPr>
              <a:t>Tensor Operations</a:t>
            </a:r>
            <a:r>
              <a:rPr lang="en-US" sz="1600" b="0" i="0">
                <a:solidFill>
                  <a:srgbClr val="595959"/>
                </a:solidFill>
                <a:effectLst/>
                <a:latin typeface="Söhne"/>
              </a:rPr>
              <a:t>: Neural networks operate on tensors, which are multidimensional arrays with a fixed size along each dimension. When processing multiple point clouds in a batch, the input tensor's shape is [batch_size, num_points, point_dim], where num_points needs to be the same for every point cloud to maintain a consistent tensor shape for the entire batch.</a:t>
            </a:r>
          </a:p>
          <a:p>
            <a:pPr>
              <a:buFont typeface="+mj-lt"/>
              <a:buAutoNum type="arabicPeriod"/>
            </a:pPr>
            <a:r>
              <a:rPr lang="en-US" sz="1600" b="1" i="0">
                <a:solidFill>
                  <a:srgbClr val="595959"/>
                </a:solidFill>
                <a:effectLst/>
                <a:latin typeface="Söhne"/>
              </a:rPr>
              <a:t>Efficiency and Parallelism</a:t>
            </a:r>
            <a:r>
              <a:rPr lang="en-US" sz="1600" b="0" i="0">
                <a:solidFill>
                  <a:srgbClr val="595959"/>
                </a:solidFill>
                <a:effectLst/>
                <a:latin typeface="Söhne"/>
              </a:rPr>
              <a:t>: Fixed-size input tensors allow for efficient, parallel computation on GPUs. This is crucial for training deep learning models, where operations on batches of data are significantly faster when the data is uniformly structured.</a:t>
            </a:r>
          </a:p>
          <a:p>
            <a:endParaRPr lang="en-US" sz="1600">
              <a:solidFill>
                <a:srgbClr val="595959"/>
              </a:solidFill>
            </a:endParaRPr>
          </a:p>
        </p:txBody>
      </p:sp>
      <p:pic>
        <p:nvPicPr>
          <p:cNvPr id="7" name="Graphic 6" descr="Network">
            <a:extLst>
              <a:ext uri="{FF2B5EF4-FFF2-40B4-BE49-F238E27FC236}">
                <a16:creationId xmlns:a16="http://schemas.microsoft.com/office/drawing/2014/main" id="{CB7D107C-88A3-A86C-ECA5-83DA8FDB9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1" y="1053257"/>
            <a:ext cx="4797056" cy="4797056"/>
          </a:xfrm>
          <a:prstGeom prst="rect">
            <a:avLst/>
          </a:prstGeom>
        </p:spPr>
      </p:pic>
    </p:spTree>
    <p:extLst>
      <p:ext uri="{BB962C8B-B14F-4D97-AF65-F5344CB8AC3E}">
        <p14:creationId xmlns:p14="http://schemas.microsoft.com/office/powerpoint/2010/main" val="289855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0309B-8EAE-3722-C37F-0153830F9159}"/>
              </a:ext>
            </a:extLst>
          </p:cNvPr>
          <p:cNvSpPr>
            <a:spLocks noGrp="1"/>
          </p:cNvSpPr>
          <p:nvPr>
            <p:ph type="title"/>
          </p:nvPr>
        </p:nvSpPr>
        <p:spPr>
          <a:xfrm>
            <a:off x="1616054" y="1070149"/>
            <a:ext cx="8959893" cy="1004836"/>
          </a:xfrm>
        </p:spPr>
        <p:txBody>
          <a:bodyPr anchor="ctr">
            <a:normAutofit/>
          </a:bodyPr>
          <a:lstStyle/>
          <a:p>
            <a:pPr algn="ctr"/>
            <a:r>
              <a:rPr lang="en-US" sz="3200" b="1" i="0">
                <a:solidFill>
                  <a:srgbClr val="595959"/>
                </a:solidFill>
                <a:effectLst/>
                <a:latin typeface="Söhne"/>
              </a:rPr>
              <a:t>Achieving Uniformity</a:t>
            </a:r>
            <a:br>
              <a:rPr lang="en-US" sz="3200" b="1" i="0">
                <a:solidFill>
                  <a:srgbClr val="595959"/>
                </a:solidFill>
                <a:effectLst/>
                <a:latin typeface="Söhne"/>
              </a:rPr>
            </a:br>
            <a:endParaRPr lang="en-US" sz="3200">
              <a:solidFill>
                <a:srgbClr val="595959"/>
              </a:solidFill>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75A087-8291-13C8-7473-098B78A730C9}"/>
              </a:ext>
            </a:extLst>
          </p:cNvPr>
          <p:cNvSpPr>
            <a:spLocks noGrp="1"/>
          </p:cNvSpPr>
          <p:nvPr>
            <p:ph idx="1"/>
          </p:nvPr>
        </p:nvSpPr>
        <p:spPr>
          <a:xfrm>
            <a:off x="1616054" y="2768321"/>
            <a:ext cx="8959892" cy="2828543"/>
          </a:xfrm>
        </p:spPr>
        <p:txBody>
          <a:bodyPr anchor="t">
            <a:normAutofit/>
          </a:bodyPr>
          <a:lstStyle/>
          <a:p>
            <a:pPr marL="0" indent="0">
              <a:buNone/>
            </a:pPr>
            <a:r>
              <a:rPr lang="en-US" sz="1300" b="0" i="0">
                <a:solidFill>
                  <a:schemeClr val="tx1">
                    <a:lumMod val="65000"/>
                    <a:lumOff val="35000"/>
                  </a:schemeClr>
                </a:solidFill>
                <a:effectLst/>
                <a:latin typeface="Söhne"/>
              </a:rPr>
              <a:t>Given the diverse nature of point cloud data, where different scans or datasets might have varying numbers of points, several strategies are used to standardize the number of points across all point clouds in a batch:</a:t>
            </a:r>
            <a:endParaRPr lang="en-US" sz="1300" b="1">
              <a:solidFill>
                <a:schemeClr val="tx1">
                  <a:lumMod val="65000"/>
                  <a:lumOff val="35000"/>
                </a:schemeClr>
              </a:solidFill>
              <a:latin typeface="Söhne"/>
            </a:endParaRPr>
          </a:p>
          <a:p>
            <a:pPr>
              <a:buFont typeface="+mj-lt"/>
              <a:buAutoNum type="arabicPeriod"/>
            </a:pPr>
            <a:r>
              <a:rPr lang="en-US" sz="1300" b="1" i="0">
                <a:solidFill>
                  <a:schemeClr val="tx1">
                    <a:lumMod val="65000"/>
                    <a:lumOff val="35000"/>
                  </a:schemeClr>
                </a:solidFill>
                <a:effectLst/>
                <a:latin typeface="Söhne"/>
              </a:rPr>
              <a:t>Random Sampling or Subsampling</a:t>
            </a:r>
            <a:r>
              <a:rPr lang="en-US" sz="1300" b="0" i="0">
                <a:solidFill>
                  <a:schemeClr val="tx1">
                    <a:lumMod val="65000"/>
                    <a:lumOff val="35000"/>
                  </a:schemeClr>
                </a:solidFill>
                <a:effectLst/>
                <a:latin typeface="Söhne"/>
              </a:rPr>
              <a:t>: If a point cloud has more points than a predefined threshold, points can be randomly sampled down to the desired number. This approach is straightforward but might result in the loss of fine details.</a:t>
            </a:r>
          </a:p>
          <a:p>
            <a:pPr>
              <a:buFont typeface="+mj-lt"/>
              <a:buAutoNum type="arabicPeriod"/>
            </a:pPr>
            <a:r>
              <a:rPr lang="en-US" sz="1300" b="1" i="0">
                <a:solidFill>
                  <a:schemeClr val="tx1">
                    <a:lumMod val="65000"/>
                    <a:lumOff val="35000"/>
                  </a:schemeClr>
                </a:solidFill>
                <a:effectLst/>
                <a:latin typeface="Söhne"/>
              </a:rPr>
              <a:t>Farthest Point Sampling (FPS)</a:t>
            </a:r>
            <a:r>
              <a:rPr lang="en-US" sz="1300" b="0" i="0">
                <a:solidFill>
                  <a:schemeClr val="tx1">
                    <a:lumMod val="65000"/>
                    <a:lumOff val="35000"/>
                  </a:schemeClr>
                </a:solidFill>
                <a:effectLst/>
                <a:latin typeface="Söhne"/>
              </a:rPr>
              <a:t>: FPS is a more structured way to reduce the number of points, which tries to cover the geometry of the point cloud more evenly by iteratively picking points that are farthest from the already selected ones. This method can preserve geometric features better than random sampling.</a:t>
            </a:r>
          </a:p>
          <a:p>
            <a:pPr>
              <a:buFont typeface="+mj-lt"/>
              <a:buAutoNum type="arabicPeriod"/>
            </a:pPr>
            <a:r>
              <a:rPr lang="en-US" sz="1300" b="1" i="0">
                <a:solidFill>
                  <a:schemeClr val="tx1">
                    <a:lumMod val="65000"/>
                    <a:lumOff val="35000"/>
                  </a:schemeClr>
                </a:solidFill>
                <a:effectLst/>
                <a:latin typeface="Söhne"/>
              </a:rPr>
              <a:t>Oversampling or Duplicating Points</a:t>
            </a:r>
            <a:r>
              <a:rPr lang="en-US" sz="1300" b="0" i="0">
                <a:solidFill>
                  <a:schemeClr val="tx1">
                    <a:lumMod val="65000"/>
                    <a:lumOff val="35000"/>
                  </a:schemeClr>
                </a:solidFill>
                <a:effectLst/>
                <a:latin typeface="Söhne"/>
              </a:rPr>
              <a:t>: If a point cloud has fewer points than required, it can be oversampled by duplicating existing points. While simple, this does not add any new information and could potentially skew the model's learning process.</a:t>
            </a:r>
          </a:p>
          <a:p>
            <a:pPr>
              <a:buFont typeface="+mj-lt"/>
              <a:buAutoNum type="arabicPeriod"/>
            </a:pPr>
            <a:r>
              <a:rPr lang="en-US" sz="1300" b="1" i="0">
                <a:solidFill>
                  <a:schemeClr val="tx1">
                    <a:lumMod val="65000"/>
                    <a:lumOff val="35000"/>
                  </a:schemeClr>
                </a:solidFill>
                <a:effectLst/>
                <a:latin typeface="Söhne"/>
              </a:rPr>
              <a:t>Interpolation</a:t>
            </a:r>
            <a:r>
              <a:rPr lang="en-US" sz="1300" b="0" i="0">
                <a:solidFill>
                  <a:schemeClr val="tx1">
                    <a:lumMod val="65000"/>
                    <a:lumOff val="35000"/>
                  </a:schemeClr>
                </a:solidFill>
                <a:effectLst/>
                <a:latin typeface="Söhne"/>
              </a:rPr>
              <a:t>: Techniques like point cloud upsampling can be used to increase the number of points in a sparse point cloud. Advanced methods might generate new points based on the existing geometry, potentially preserving more detail than mere duplication.</a:t>
            </a:r>
          </a:p>
          <a:p>
            <a:endParaRPr lang="en-US" sz="1300">
              <a:solidFill>
                <a:schemeClr val="tx1">
                  <a:lumMod val="65000"/>
                  <a:lumOff val="35000"/>
                </a:schemeClr>
              </a:solidFill>
            </a:endParaRPr>
          </a:p>
        </p:txBody>
      </p:sp>
    </p:spTree>
    <p:extLst>
      <p:ext uri="{BB962C8B-B14F-4D97-AF65-F5344CB8AC3E}">
        <p14:creationId xmlns:p14="http://schemas.microsoft.com/office/powerpoint/2010/main" val="179466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D818-5412-75B8-C64B-583925496DE5}"/>
              </a:ext>
            </a:extLst>
          </p:cNvPr>
          <p:cNvSpPr>
            <a:spLocks noGrp="1"/>
          </p:cNvSpPr>
          <p:nvPr>
            <p:ph type="title"/>
          </p:nvPr>
        </p:nvSpPr>
        <p:spPr>
          <a:xfrm>
            <a:off x="1616054" y="1261137"/>
            <a:ext cx="8959893" cy="888360"/>
          </a:xfrm>
        </p:spPr>
        <p:txBody>
          <a:bodyPr anchor="b">
            <a:normAutofit/>
          </a:bodyPr>
          <a:lstStyle/>
          <a:p>
            <a:pPr algn="ctr"/>
            <a:r>
              <a:rPr lang="en-US" sz="2700" b="1" i="0">
                <a:solidFill>
                  <a:schemeClr val="tx1">
                    <a:lumMod val="65000"/>
                    <a:lumOff val="35000"/>
                  </a:schemeClr>
                </a:solidFill>
                <a:effectLst/>
                <a:latin typeface="Söhne"/>
              </a:rPr>
              <a:t>Exceptions and Variations</a:t>
            </a:r>
            <a:br>
              <a:rPr lang="en-US" sz="2700" b="1" i="0">
                <a:solidFill>
                  <a:schemeClr val="tx1">
                    <a:lumMod val="65000"/>
                    <a:lumOff val="35000"/>
                  </a:schemeClr>
                </a:solidFill>
                <a:effectLst/>
                <a:latin typeface="Söhne"/>
              </a:rPr>
            </a:br>
            <a:endParaRPr lang="en-US" sz="27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7DC4BF6-EF28-74DF-0FFA-35A1212E3A32}"/>
              </a:ext>
            </a:extLst>
          </p:cNvPr>
          <p:cNvSpPr>
            <a:spLocks noGrp="1"/>
          </p:cNvSpPr>
          <p:nvPr>
            <p:ph idx="1"/>
          </p:nvPr>
        </p:nvSpPr>
        <p:spPr>
          <a:xfrm>
            <a:off x="1616054" y="2427383"/>
            <a:ext cx="8959892" cy="3169482"/>
          </a:xfrm>
        </p:spPr>
        <p:txBody>
          <a:bodyPr anchor="t">
            <a:normAutofit/>
          </a:bodyPr>
          <a:lstStyle/>
          <a:p>
            <a:r>
              <a:rPr lang="en-US" sz="1700" b="1" i="0">
                <a:solidFill>
                  <a:schemeClr val="tx1">
                    <a:lumMod val="65000"/>
                    <a:lumOff val="35000"/>
                  </a:schemeClr>
                </a:solidFill>
                <a:effectLst/>
                <a:latin typeface="Söhne"/>
              </a:rPr>
              <a:t>Exceptions and Variations</a:t>
            </a:r>
          </a:p>
          <a:p>
            <a:r>
              <a:rPr lang="en-US" sz="1700" b="0" i="0">
                <a:solidFill>
                  <a:schemeClr val="tx1">
                    <a:lumMod val="65000"/>
                    <a:lumOff val="35000"/>
                  </a:schemeClr>
                </a:solidFill>
                <a:effectLst/>
                <a:latin typeface="Söhne"/>
              </a:rPr>
              <a:t>In practice, not all models or tasks might strictly enforce this requirement. For instance, some variations of PointNet or other models might employ dynamic graph CNNs or use attention mechanisms that can handle variable-sized inputs. However, these approaches often involve more complex architectures or preprocessing steps to manage the variability in point cloud sizes.</a:t>
            </a:r>
          </a:p>
          <a:p>
            <a:r>
              <a:rPr lang="en-US" sz="1700" b="1" i="0">
                <a:solidFill>
                  <a:schemeClr val="tx1">
                    <a:lumMod val="65000"/>
                    <a:lumOff val="35000"/>
                  </a:schemeClr>
                </a:solidFill>
                <a:effectLst/>
                <a:latin typeface="Söhne"/>
              </a:rPr>
              <a:t>Conclusion</a:t>
            </a:r>
          </a:p>
          <a:p>
            <a:r>
              <a:rPr lang="en-US" sz="1700" b="0" i="0">
                <a:solidFill>
                  <a:schemeClr val="tx1">
                    <a:lumMod val="65000"/>
                    <a:lumOff val="35000"/>
                  </a:schemeClr>
                </a:solidFill>
                <a:effectLst/>
                <a:latin typeface="Söhne"/>
              </a:rPr>
              <a:t>For most applications involving PointNet and similar architectures, ensuring that all point clouds in a batch have the same number of points simplifies the model's design and maximizes computational efficiency. The choice of method to standardize the number of points depends on the specific requirements of the task and the characteristics of the point cloud data.</a:t>
            </a:r>
          </a:p>
          <a:p>
            <a:endParaRPr lang="en-US" sz="1700">
              <a:solidFill>
                <a:schemeClr val="tx1">
                  <a:lumMod val="65000"/>
                  <a:lumOff val="35000"/>
                </a:schemeClr>
              </a:solidFill>
            </a:endParaRPr>
          </a:p>
        </p:txBody>
      </p:sp>
    </p:spTree>
    <p:extLst>
      <p:ext uri="{BB962C8B-B14F-4D97-AF65-F5344CB8AC3E}">
        <p14:creationId xmlns:p14="http://schemas.microsoft.com/office/powerpoint/2010/main" val="103683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D3C9-1A00-EC0E-B5BF-15B9956C9A61}"/>
              </a:ext>
            </a:extLst>
          </p:cNvPr>
          <p:cNvSpPr>
            <a:spLocks noGrp="1"/>
          </p:cNvSpPr>
          <p:nvPr>
            <p:ph type="title"/>
          </p:nvPr>
        </p:nvSpPr>
        <p:spPr/>
        <p:txBody>
          <a:bodyPr/>
          <a:lstStyle/>
          <a:p>
            <a:r>
              <a:rPr lang="en-US" dirty="0"/>
              <a:t>Why SDF Approach is better	</a:t>
            </a:r>
          </a:p>
        </p:txBody>
      </p:sp>
      <p:graphicFrame>
        <p:nvGraphicFramePr>
          <p:cNvPr id="5" name="Content Placeholder 2">
            <a:extLst>
              <a:ext uri="{FF2B5EF4-FFF2-40B4-BE49-F238E27FC236}">
                <a16:creationId xmlns:a16="http://schemas.microsoft.com/office/drawing/2014/main" id="{E755FFCE-943C-A5A3-CC54-2384756BFD6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5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Content Placeholder 3">
            <a:extLst>
              <a:ext uri="{FF2B5EF4-FFF2-40B4-BE49-F238E27FC236}">
                <a16:creationId xmlns:a16="http://schemas.microsoft.com/office/drawing/2014/main" id="{1DA13C68-4F21-48E7-0CF3-F22250A94776}"/>
              </a:ext>
            </a:extLst>
          </p:cNvPr>
          <p:cNvPicPr>
            <a:picLocks noGrp="1" noChangeAspect="1"/>
          </p:cNvPicPr>
          <p:nvPr>
            <p:ph idx="1"/>
          </p:nvPr>
        </p:nvPicPr>
        <p:blipFill rotWithShape="1">
          <a:blip r:embed="rId2">
            <a:alphaModFix amt="59000"/>
          </a:blip>
          <a:srcRect t="20270" b="2080"/>
          <a:stretch/>
        </p:blipFill>
        <p:spPr>
          <a:xfrm>
            <a:off x="20" y="-7624"/>
            <a:ext cx="12191981" cy="6887365"/>
          </a:xfrm>
          <a:prstGeom prst="rect">
            <a:avLst/>
          </a:prstGeom>
        </p:spPr>
      </p:pic>
    </p:spTree>
    <p:extLst>
      <p:ext uri="{BB962C8B-B14F-4D97-AF65-F5344CB8AC3E}">
        <p14:creationId xmlns:p14="http://schemas.microsoft.com/office/powerpoint/2010/main" val="984027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6832</TotalTime>
  <Words>629</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Söhne</vt:lpstr>
      <vt:lpstr>Office Theme</vt:lpstr>
      <vt:lpstr>PointNET Presentation Notes</vt:lpstr>
      <vt:lpstr>Why Uniformity Matters </vt:lpstr>
      <vt:lpstr>Achieving Uniformity </vt:lpstr>
      <vt:lpstr>Exceptions and Variations </vt:lpstr>
      <vt:lpstr>Why SDF Approach is better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PointNET Presentation Cont’D</dc:title>
  <dc:creator>elvis kimara</dc:creator>
  <cp:lastModifiedBy>elvis kimara</cp:lastModifiedBy>
  <cp:revision>6</cp:revision>
  <dcterms:created xsi:type="dcterms:W3CDTF">2024-03-06T19:25:59Z</dcterms:created>
  <dcterms:modified xsi:type="dcterms:W3CDTF">2024-03-18T17:57:40Z</dcterms:modified>
</cp:coreProperties>
</file>