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57" r:id="rId4"/>
    <p:sldId id="267" r:id="rId5"/>
    <p:sldId id="269" r:id="rId6"/>
    <p:sldId id="258" r:id="rId7"/>
    <p:sldId id="259" r:id="rId8"/>
    <p:sldId id="260" r:id="rId9"/>
    <p:sldId id="261" r:id="rId10"/>
    <p:sldId id="268"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719"/>
  </p:normalViewPr>
  <p:slideViewPr>
    <p:cSldViewPr snapToGrid="0">
      <p:cViewPr varScale="1">
        <p:scale>
          <a:sx n="149" d="100"/>
          <a:sy n="149"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9B429-EA82-48C6-95EF-F548EAA693E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950E65-0D4D-455F-B761-5E53CFD31F0A}">
      <dgm:prSet/>
      <dgm:spPr/>
      <dgm:t>
        <a:bodyPr/>
        <a:lstStyle/>
        <a:p>
          <a:r>
            <a:rPr lang="en-US"/>
            <a:t>Introduce my research</a:t>
          </a:r>
        </a:p>
      </dgm:t>
    </dgm:pt>
    <dgm:pt modelId="{A149191B-046B-47CD-A433-D21ABEBC36CE}" type="parTrans" cxnId="{264FF762-4420-4AAF-A812-7EA355A934F6}">
      <dgm:prSet/>
      <dgm:spPr/>
      <dgm:t>
        <a:bodyPr/>
        <a:lstStyle/>
        <a:p>
          <a:endParaRPr lang="en-US"/>
        </a:p>
      </dgm:t>
    </dgm:pt>
    <dgm:pt modelId="{706AE1F2-577E-4089-A28E-C1C4CF1DA88A}" type="sibTrans" cxnId="{264FF762-4420-4AAF-A812-7EA355A934F6}">
      <dgm:prSet/>
      <dgm:spPr/>
      <dgm:t>
        <a:bodyPr/>
        <a:lstStyle/>
        <a:p>
          <a:endParaRPr lang="en-US"/>
        </a:p>
      </dgm:t>
    </dgm:pt>
    <dgm:pt modelId="{68FD7F2C-5733-4B1F-A102-E9AF790EF652}">
      <dgm:prSet/>
      <dgm:spPr/>
      <dgm:t>
        <a:bodyPr/>
        <a:lstStyle/>
        <a:p>
          <a:r>
            <a:rPr lang="en-US"/>
            <a:t>Answer questions about my work</a:t>
          </a:r>
        </a:p>
      </dgm:t>
    </dgm:pt>
    <dgm:pt modelId="{0A8204BF-105D-4FF4-A754-3F1E809CCFDA}" type="parTrans" cxnId="{27DC9955-0EC2-4E01-9F09-99B41D5060A0}">
      <dgm:prSet/>
      <dgm:spPr/>
      <dgm:t>
        <a:bodyPr/>
        <a:lstStyle/>
        <a:p>
          <a:endParaRPr lang="en-US"/>
        </a:p>
      </dgm:t>
    </dgm:pt>
    <dgm:pt modelId="{F74BF0BD-EB59-4566-A833-0E6A945DB1B0}" type="sibTrans" cxnId="{27DC9955-0EC2-4E01-9F09-99B41D5060A0}">
      <dgm:prSet/>
      <dgm:spPr/>
      <dgm:t>
        <a:bodyPr/>
        <a:lstStyle/>
        <a:p>
          <a:endParaRPr lang="en-US"/>
        </a:p>
      </dgm:t>
    </dgm:pt>
    <dgm:pt modelId="{8A53A7F9-4822-4CBD-BEBB-2C51522B0B3F}">
      <dgm:prSet/>
      <dgm:spPr/>
      <dgm:t>
        <a:bodyPr/>
        <a:lstStyle/>
        <a:p>
          <a:r>
            <a:rPr lang="en-US"/>
            <a:t>Give context for future presentations</a:t>
          </a:r>
        </a:p>
      </dgm:t>
    </dgm:pt>
    <dgm:pt modelId="{7F6086AA-05B6-41D7-9C23-D95947D6BCF9}" type="parTrans" cxnId="{EAF685A6-EFD2-4504-A104-8A88C144BB7A}">
      <dgm:prSet/>
      <dgm:spPr/>
      <dgm:t>
        <a:bodyPr/>
        <a:lstStyle/>
        <a:p>
          <a:endParaRPr lang="en-US"/>
        </a:p>
      </dgm:t>
    </dgm:pt>
    <dgm:pt modelId="{41CB72B4-8B0D-4A18-B18B-D6882C883FE0}" type="sibTrans" cxnId="{EAF685A6-EFD2-4504-A104-8A88C144BB7A}">
      <dgm:prSet/>
      <dgm:spPr/>
      <dgm:t>
        <a:bodyPr/>
        <a:lstStyle/>
        <a:p>
          <a:endParaRPr lang="en-US"/>
        </a:p>
      </dgm:t>
    </dgm:pt>
    <dgm:pt modelId="{96DEFFC6-43E9-44ED-A4B5-53F354186883}" type="pres">
      <dgm:prSet presAssocID="{0589B429-EA82-48C6-95EF-F548EAA693EC}" presName="root" presStyleCnt="0">
        <dgm:presLayoutVars>
          <dgm:dir/>
          <dgm:resizeHandles val="exact"/>
        </dgm:presLayoutVars>
      </dgm:prSet>
      <dgm:spPr/>
    </dgm:pt>
    <dgm:pt modelId="{81452525-908B-445E-869E-2FD5F6E29A75}" type="pres">
      <dgm:prSet presAssocID="{0D950E65-0D4D-455F-B761-5E53CFD31F0A}" presName="compNode" presStyleCnt="0"/>
      <dgm:spPr/>
    </dgm:pt>
    <dgm:pt modelId="{B8956DE1-CD44-4B74-8A83-ACC41DFD40A1}" type="pres">
      <dgm:prSet presAssocID="{0D950E65-0D4D-455F-B761-5E53CFD31F0A}" presName="bgRect" presStyleLbl="bgShp" presStyleIdx="0" presStyleCnt="3"/>
      <dgm:spPr/>
    </dgm:pt>
    <dgm:pt modelId="{F75F541C-2041-45D8-8CDE-66F66B7E1F80}" type="pres">
      <dgm:prSet presAssocID="{0D950E65-0D4D-455F-B761-5E53CFD31F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E708ABF0-6F87-4454-A8C0-2960F2D200FA}" type="pres">
      <dgm:prSet presAssocID="{0D950E65-0D4D-455F-B761-5E53CFD31F0A}" presName="spaceRect" presStyleCnt="0"/>
      <dgm:spPr/>
    </dgm:pt>
    <dgm:pt modelId="{95FE0DD5-2281-4A84-B0B2-45FDB8F41554}" type="pres">
      <dgm:prSet presAssocID="{0D950E65-0D4D-455F-B761-5E53CFD31F0A}" presName="parTx" presStyleLbl="revTx" presStyleIdx="0" presStyleCnt="3">
        <dgm:presLayoutVars>
          <dgm:chMax val="0"/>
          <dgm:chPref val="0"/>
        </dgm:presLayoutVars>
      </dgm:prSet>
      <dgm:spPr/>
    </dgm:pt>
    <dgm:pt modelId="{D828D8F2-C0A5-4FAD-A7BE-D396FE7685A9}" type="pres">
      <dgm:prSet presAssocID="{706AE1F2-577E-4089-A28E-C1C4CF1DA88A}" presName="sibTrans" presStyleCnt="0"/>
      <dgm:spPr/>
    </dgm:pt>
    <dgm:pt modelId="{A5A3C219-A96E-4B03-B886-994C74EA18CE}" type="pres">
      <dgm:prSet presAssocID="{68FD7F2C-5733-4B1F-A102-E9AF790EF652}" presName="compNode" presStyleCnt="0"/>
      <dgm:spPr/>
    </dgm:pt>
    <dgm:pt modelId="{F771ABA9-3AF5-4879-8F2F-6B92E8AA4E10}" type="pres">
      <dgm:prSet presAssocID="{68FD7F2C-5733-4B1F-A102-E9AF790EF652}" presName="bgRect" presStyleLbl="bgShp" presStyleIdx="1" presStyleCnt="3"/>
      <dgm:spPr/>
    </dgm:pt>
    <dgm:pt modelId="{185968CC-A4EC-4AF7-ACC1-661ADA139DC2}" type="pres">
      <dgm:prSet presAssocID="{68FD7F2C-5733-4B1F-A102-E9AF790EF6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B8AD9F7C-7D24-40EA-A586-A2816D59006D}" type="pres">
      <dgm:prSet presAssocID="{68FD7F2C-5733-4B1F-A102-E9AF790EF652}" presName="spaceRect" presStyleCnt="0"/>
      <dgm:spPr/>
    </dgm:pt>
    <dgm:pt modelId="{101F9750-7DA1-49B3-9BB6-A7F2EBD8C535}" type="pres">
      <dgm:prSet presAssocID="{68FD7F2C-5733-4B1F-A102-E9AF790EF652}" presName="parTx" presStyleLbl="revTx" presStyleIdx="1" presStyleCnt="3">
        <dgm:presLayoutVars>
          <dgm:chMax val="0"/>
          <dgm:chPref val="0"/>
        </dgm:presLayoutVars>
      </dgm:prSet>
      <dgm:spPr/>
    </dgm:pt>
    <dgm:pt modelId="{41437BD6-7F2D-42EE-B19F-188A052E376B}" type="pres">
      <dgm:prSet presAssocID="{F74BF0BD-EB59-4566-A833-0E6A945DB1B0}" presName="sibTrans" presStyleCnt="0"/>
      <dgm:spPr/>
    </dgm:pt>
    <dgm:pt modelId="{698E3540-D9F1-4369-A8CA-8260662B59A5}" type="pres">
      <dgm:prSet presAssocID="{8A53A7F9-4822-4CBD-BEBB-2C51522B0B3F}" presName="compNode" presStyleCnt="0"/>
      <dgm:spPr/>
    </dgm:pt>
    <dgm:pt modelId="{C989C417-20AD-4176-8F71-8334C81E5D6B}" type="pres">
      <dgm:prSet presAssocID="{8A53A7F9-4822-4CBD-BEBB-2C51522B0B3F}" presName="bgRect" presStyleLbl="bgShp" presStyleIdx="2" presStyleCnt="3"/>
      <dgm:spPr/>
    </dgm:pt>
    <dgm:pt modelId="{A4F707BB-C5AB-4AF3-88DF-3BFB531BB9F0}" type="pres">
      <dgm:prSet presAssocID="{8A53A7F9-4822-4CBD-BEBB-2C51522B0B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E02C72E1-797A-44C1-A147-0322D8FC4228}" type="pres">
      <dgm:prSet presAssocID="{8A53A7F9-4822-4CBD-BEBB-2C51522B0B3F}" presName="spaceRect" presStyleCnt="0"/>
      <dgm:spPr/>
    </dgm:pt>
    <dgm:pt modelId="{BE1E8CE3-117F-4D70-960C-6049FE6E71BF}" type="pres">
      <dgm:prSet presAssocID="{8A53A7F9-4822-4CBD-BEBB-2C51522B0B3F}" presName="parTx" presStyleLbl="revTx" presStyleIdx="2" presStyleCnt="3">
        <dgm:presLayoutVars>
          <dgm:chMax val="0"/>
          <dgm:chPref val="0"/>
        </dgm:presLayoutVars>
      </dgm:prSet>
      <dgm:spPr/>
    </dgm:pt>
  </dgm:ptLst>
  <dgm:cxnLst>
    <dgm:cxn modelId="{D7ED6544-EEA7-47BE-9289-A423172D8FDD}" type="presOf" srcId="{0589B429-EA82-48C6-95EF-F548EAA693EC}" destId="{96DEFFC6-43E9-44ED-A4B5-53F354186883}" srcOrd="0" destOrd="0" presId="urn:microsoft.com/office/officeart/2018/2/layout/IconVerticalSolidList"/>
    <dgm:cxn modelId="{27DC9955-0EC2-4E01-9F09-99B41D5060A0}" srcId="{0589B429-EA82-48C6-95EF-F548EAA693EC}" destId="{68FD7F2C-5733-4B1F-A102-E9AF790EF652}" srcOrd="1" destOrd="0" parTransId="{0A8204BF-105D-4FF4-A754-3F1E809CCFDA}" sibTransId="{F74BF0BD-EB59-4566-A833-0E6A945DB1B0}"/>
    <dgm:cxn modelId="{264FF762-4420-4AAF-A812-7EA355A934F6}" srcId="{0589B429-EA82-48C6-95EF-F548EAA693EC}" destId="{0D950E65-0D4D-455F-B761-5E53CFD31F0A}" srcOrd="0" destOrd="0" parTransId="{A149191B-046B-47CD-A433-D21ABEBC36CE}" sibTransId="{706AE1F2-577E-4089-A28E-C1C4CF1DA88A}"/>
    <dgm:cxn modelId="{EAF685A6-EFD2-4504-A104-8A88C144BB7A}" srcId="{0589B429-EA82-48C6-95EF-F548EAA693EC}" destId="{8A53A7F9-4822-4CBD-BEBB-2C51522B0B3F}" srcOrd="2" destOrd="0" parTransId="{7F6086AA-05B6-41D7-9C23-D95947D6BCF9}" sibTransId="{41CB72B4-8B0D-4A18-B18B-D6882C883FE0}"/>
    <dgm:cxn modelId="{C6A3E4AE-9456-4F28-B10C-4E9C34CB43C6}" type="presOf" srcId="{0D950E65-0D4D-455F-B761-5E53CFD31F0A}" destId="{95FE0DD5-2281-4A84-B0B2-45FDB8F41554}" srcOrd="0" destOrd="0" presId="urn:microsoft.com/office/officeart/2018/2/layout/IconVerticalSolidList"/>
    <dgm:cxn modelId="{35650CBD-48C4-4F99-97FD-52959A26B43D}" type="presOf" srcId="{8A53A7F9-4822-4CBD-BEBB-2C51522B0B3F}" destId="{BE1E8CE3-117F-4D70-960C-6049FE6E71BF}" srcOrd="0" destOrd="0" presId="urn:microsoft.com/office/officeart/2018/2/layout/IconVerticalSolidList"/>
    <dgm:cxn modelId="{C14ABDC7-C2BA-46E7-AB38-A911BBDF1CED}" type="presOf" srcId="{68FD7F2C-5733-4B1F-A102-E9AF790EF652}" destId="{101F9750-7DA1-49B3-9BB6-A7F2EBD8C535}" srcOrd="0" destOrd="0" presId="urn:microsoft.com/office/officeart/2018/2/layout/IconVerticalSolidList"/>
    <dgm:cxn modelId="{5AA4AB0C-BB81-42DB-B8DF-19BC8E6F31AB}" type="presParOf" srcId="{96DEFFC6-43E9-44ED-A4B5-53F354186883}" destId="{81452525-908B-445E-869E-2FD5F6E29A75}" srcOrd="0" destOrd="0" presId="urn:microsoft.com/office/officeart/2018/2/layout/IconVerticalSolidList"/>
    <dgm:cxn modelId="{5B94BB81-9C87-4DD7-BFD2-F765EB7942A1}" type="presParOf" srcId="{81452525-908B-445E-869E-2FD5F6E29A75}" destId="{B8956DE1-CD44-4B74-8A83-ACC41DFD40A1}" srcOrd="0" destOrd="0" presId="urn:microsoft.com/office/officeart/2018/2/layout/IconVerticalSolidList"/>
    <dgm:cxn modelId="{E3D4F3AA-4DF7-4A6F-9B8E-0F96D4A987B7}" type="presParOf" srcId="{81452525-908B-445E-869E-2FD5F6E29A75}" destId="{F75F541C-2041-45D8-8CDE-66F66B7E1F80}" srcOrd="1" destOrd="0" presId="urn:microsoft.com/office/officeart/2018/2/layout/IconVerticalSolidList"/>
    <dgm:cxn modelId="{FD156FD0-07B3-407E-9E67-FF8BC6E71DBB}" type="presParOf" srcId="{81452525-908B-445E-869E-2FD5F6E29A75}" destId="{E708ABF0-6F87-4454-A8C0-2960F2D200FA}" srcOrd="2" destOrd="0" presId="urn:microsoft.com/office/officeart/2018/2/layout/IconVerticalSolidList"/>
    <dgm:cxn modelId="{B89CC950-59FE-4285-AEB0-5E9060A053FC}" type="presParOf" srcId="{81452525-908B-445E-869E-2FD5F6E29A75}" destId="{95FE0DD5-2281-4A84-B0B2-45FDB8F41554}" srcOrd="3" destOrd="0" presId="urn:microsoft.com/office/officeart/2018/2/layout/IconVerticalSolidList"/>
    <dgm:cxn modelId="{B6F833E6-E914-4E66-9BB9-6A1D32AB7E62}" type="presParOf" srcId="{96DEFFC6-43E9-44ED-A4B5-53F354186883}" destId="{D828D8F2-C0A5-4FAD-A7BE-D396FE7685A9}" srcOrd="1" destOrd="0" presId="urn:microsoft.com/office/officeart/2018/2/layout/IconVerticalSolidList"/>
    <dgm:cxn modelId="{B7FC40EC-943D-4896-96A4-FB4770B6BB6E}" type="presParOf" srcId="{96DEFFC6-43E9-44ED-A4B5-53F354186883}" destId="{A5A3C219-A96E-4B03-B886-994C74EA18CE}" srcOrd="2" destOrd="0" presId="urn:microsoft.com/office/officeart/2018/2/layout/IconVerticalSolidList"/>
    <dgm:cxn modelId="{CE5D85D8-83B1-49EA-980E-1E05BEAC5C75}" type="presParOf" srcId="{A5A3C219-A96E-4B03-B886-994C74EA18CE}" destId="{F771ABA9-3AF5-4879-8F2F-6B92E8AA4E10}" srcOrd="0" destOrd="0" presId="urn:microsoft.com/office/officeart/2018/2/layout/IconVerticalSolidList"/>
    <dgm:cxn modelId="{E03FC1C9-6E2B-400C-829F-105BF46510C7}" type="presParOf" srcId="{A5A3C219-A96E-4B03-B886-994C74EA18CE}" destId="{185968CC-A4EC-4AF7-ACC1-661ADA139DC2}" srcOrd="1" destOrd="0" presId="urn:microsoft.com/office/officeart/2018/2/layout/IconVerticalSolidList"/>
    <dgm:cxn modelId="{4CE1321F-1B70-4D4B-B139-F6F2403D834E}" type="presParOf" srcId="{A5A3C219-A96E-4B03-B886-994C74EA18CE}" destId="{B8AD9F7C-7D24-40EA-A586-A2816D59006D}" srcOrd="2" destOrd="0" presId="urn:microsoft.com/office/officeart/2018/2/layout/IconVerticalSolidList"/>
    <dgm:cxn modelId="{8ECBA841-5E20-4579-B3D0-A3B14BE5DA84}" type="presParOf" srcId="{A5A3C219-A96E-4B03-B886-994C74EA18CE}" destId="{101F9750-7DA1-49B3-9BB6-A7F2EBD8C535}" srcOrd="3" destOrd="0" presId="urn:microsoft.com/office/officeart/2018/2/layout/IconVerticalSolidList"/>
    <dgm:cxn modelId="{E8B02903-3F04-4043-8E07-36F8E21862C7}" type="presParOf" srcId="{96DEFFC6-43E9-44ED-A4B5-53F354186883}" destId="{41437BD6-7F2D-42EE-B19F-188A052E376B}" srcOrd="3" destOrd="0" presId="urn:microsoft.com/office/officeart/2018/2/layout/IconVerticalSolidList"/>
    <dgm:cxn modelId="{DDF0E76C-9A4B-4704-AC01-4C99A8D0C8A9}" type="presParOf" srcId="{96DEFFC6-43E9-44ED-A4B5-53F354186883}" destId="{698E3540-D9F1-4369-A8CA-8260662B59A5}" srcOrd="4" destOrd="0" presId="urn:microsoft.com/office/officeart/2018/2/layout/IconVerticalSolidList"/>
    <dgm:cxn modelId="{BFA7804E-751C-4471-946A-AD92B0AF866D}" type="presParOf" srcId="{698E3540-D9F1-4369-A8CA-8260662B59A5}" destId="{C989C417-20AD-4176-8F71-8334C81E5D6B}" srcOrd="0" destOrd="0" presId="urn:microsoft.com/office/officeart/2018/2/layout/IconVerticalSolidList"/>
    <dgm:cxn modelId="{37AA322B-C839-4742-937D-2A73C2517D70}" type="presParOf" srcId="{698E3540-D9F1-4369-A8CA-8260662B59A5}" destId="{A4F707BB-C5AB-4AF3-88DF-3BFB531BB9F0}" srcOrd="1" destOrd="0" presId="urn:microsoft.com/office/officeart/2018/2/layout/IconVerticalSolidList"/>
    <dgm:cxn modelId="{326EB32F-C741-4237-AB99-1098DF390FF0}" type="presParOf" srcId="{698E3540-D9F1-4369-A8CA-8260662B59A5}" destId="{E02C72E1-797A-44C1-A147-0322D8FC4228}" srcOrd="2" destOrd="0" presId="urn:microsoft.com/office/officeart/2018/2/layout/IconVerticalSolidList"/>
    <dgm:cxn modelId="{AACD6258-6A87-4D4D-BFF0-015740CEE73F}" type="presParOf" srcId="{698E3540-D9F1-4369-A8CA-8260662B59A5}" destId="{BE1E8CE3-117F-4D70-960C-6049FE6E71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7774D-73AA-4A91-9DAF-D82B12896EB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6B3B3F4-4270-40CD-AA42-278386EB106E}">
      <dgm:prSet/>
      <dgm:spPr/>
      <dgm:t>
        <a:bodyPr/>
        <a:lstStyle/>
        <a:p>
          <a:pPr>
            <a:lnSpc>
              <a:spcPct val="100000"/>
            </a:lnSpc>
          </a:pPr>
          <a:r>
            <a:rPr lang="en-US"/>
            <a:t>Problem: Given 1,400 plant point clouds (corn) how can we have a lower dimensional vectors or scalars that are an accurate estimate of the original point cloud</a:t>
          </a:r>
        </a:p>
      </dgm:t>
    </dgm:pt>
    <dgm:pt modelId="{71E0DBCA-C9C3-47EC-8361-06DB5117CA48}" type="parTrans" cxnId="{E092918D-91C9-41DB-9DA2-B4F7DD1B4FF7}">
      <dgm:prSet/>
      <dgm:spPr/>
      <dgm:t>
        <a:bodyPr/>
        <a:lstStyle/>
        <a:p>
          <a:endParaRPr lang="en-US"/>
        </a:p>
      </dgm:t>
    </dgm:pt>
    <dgm:pt modelId="{7193727F-232B-4942-8C90-5A2B5330D29C}" type="sibTrans" cxnId="{E092918D-91C9-41DB-9DA2-B4F7DD1B4FF7}">
      <dgm:prSet/>
      <dgm:spPr/>
      <dgm:t>
        <a:bodyPr/>
        <a:lstStyle/>
        <a:p>
          <a:endParaRPr lang="en-US"/>
        </a:p>
      </dgm:t>
    </dgm:pt>
    <dgm:pt modelId="{9F3D38B4-FF75-4C9E-A9BF-F7DFB38750E5}">
      <dgm:prSet/>
      <dgm:spPr/>
      <dgm:t>
        <a:bodyPr/>
        <a:lstStyle/>
        <a:p>
          <a:pPr>
            <a:lnSpc>
              <a:spcPct val="100000"/>
            </a:lnSpc>
          </a:pPr>
          <a:r>
            <a:rPr lang="en-US"/>
            <a:t>Why we care: each plant point cloud has about 30,000 points. We want to bring this down to a vector or scalar. And have this vector applied to other fields/research topics like GWAS</a:t>
          </a:r>
        </a:p>
      </dgm:t>
    </dgm:pt>
    <dgm:pt modelId="{42222C05-7CC2-49B3-9412-64963E54FC85}" type="parTrans" cxnId="{514474FB-8FF2-4897-AE07-3C755E1B3186}">
      <dgm:prSet/>
      <dgm:spPr/>
      <dgm:t>
        <a:bodyPr/>
        <a:lstStyle/>
        <a:p>
          <a:endParaRPr lang="en-US"/>
        </a:p>
      </dgm:t>
    </dgm:pt>
    <dgm:pt modelId="{D3D396E8-32A9-428A-ABD4-A0764283E9C3}" type="sibTrans" cxnId="{514474FB-8FF2-4897-AE07-3C755E1B3186}">
      <dgm:prSet/>
      <dgm:spPr/>
      <dgm:t>
        <a:bodyPr/>
        <a:lstStyle/>
        <a:p>
          <a:endParaRPr lang="en-US"/>
        </a:p>
      </dgm:t>
    </dgm:pt>
    <dgm:pt modelId="{7D90F310-FD9E-49D6-9C85-250A493F6BEF}">
      <dgm:prSet/>
      <dgm:spPr/>
      <dgm:t>
        <a:bodyPr/>
        <a:lstStyle/>
        <a:p>
          <a:pPr>
            <a:lnSpc>
              <a:spcPct val="100000"/>
            </a:lnSpc>
          </a:pPr>
          <a:r>
            <a:rPr lang="en-US"/>
            <a:t>Research question: can we train a model to learn an accurate latent representation of 1,400 point clouds, use Lipschitz regularization to smoothen our results, and have the returned vector as a function that’s plottable and useful for GWAS</a:t>
          </a:r>
        </a:p>
      </dgm:t>
    </dgm:pt>
    <dgm:pt modelId="{4AA22ECE-1345-45F0-B004-9C2927B20AFA}" type="parTrans" cxnId="{AB003285-994B-4EE7-9D03-666DF7114137}">
      <dgm:prSet/>
      <dgm:spPr/>
      <dgm:t>
        <a:bodyPr/>
        <a:lstStyle/>
        <a:p>
          <a:endParaRPr lang="en-US"/>
        </a:p>
      </dgm:t>
    </dgm:pt>
    <dgm:pt modelId="{E50E5D3D-7F89-43D3-89AE-212C8FE618A7}" type="sibTrans" cxnId="{AB003285-994B-4EE7-9D03-666DF7114137}">
      <dgm:prSet/>
      <dgm:spPr/>
      <dgm:t>
        <a:bodyPr/>
        <a:lstStyle/>
        <a:p>
          <a:endParaRPr lang="en-US"/>
        </a:p>
      </dgm:t>
    </dgm:pt>
    <dgm:pt modelId="{1D31210D-37A0-4CA4-B374-3CC9129DF077}" type="pres">
      <dgm:prSet presAssocID="{CD47774D-73AA-4A91-9DAF-D82B12896EBC}" presName="root" presStyleCnt="0">
        <dgm:presLayoutVars>
          <dgm:dir/>
          <dgm:resizeHandles val="exact"/>
        </dgm:presLayoutVars>
      </dgm:prSet>
      <dgm:spPr/>
    </dgm:pt>
    <dgm:pt modelId="{2BE5633B-913B-4A32-87AF-E374BD54D067}" type="pres">
      <dgm:prSet presAssocID="{96B3B3F4-4270-40CD-AA42-278386EB106E}" presName="compNode" presStyleCnt="0"/>
      <dgm:spPr/>
    </dgm:pt>
    <dgm:pt modelId="{8FA9C3DB-73AB-4CDB-964A-F194B6CF443C}" type="pres">
      <dgm:prSet presAssocID="{96B3B3F4-4270-40CD-AA42-278386EB106E}" presName="bgRect" presStyleLbl="bgShp" presStyleIdx="0" presStyleCnt="3"/>
      <dgm:spPr/>
    </dgm:pt>
    <dgm:pt modelId="{9564B60B-8D6B-493C-AEF3-82DF78DA0924}" type="pres">
      <dgm:prSet presAssocID="{96B3B3F4-4270-40CD-AA42-278386EB10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set scene"/>
        </a:ext>
      </dgm:extLst>
    </dgm:pt>
    <dgm:pt modelId="{13D6F311-7C26-4910-921B-4B5A9A820E3B}" type="pres">
      <dgm:prSet presAssocID="{96B3B3F4-4270-40CD-AA42-278386EB106E}" presName="spaceRect" presStyleCnt="0"/>
      <dgm:spPr/>
    </dgm:pt>
    <dgm:pt modelId="{9268AFCA-37D1-4068-901F-867BB4E449CE}" type="pres">
      <dgm:prSet presAssocID="{96B3B3F4-4270-40CD-AA42-278386EB106E}" presName="parTx" presStyleLbl="revTx" presStyleIdx="0" presStyleCnt="3">
        <dgm:presLayoutVars>
          <dgm:chMax val="0"/>
          <dgm:chPref val="0"/>
        </dgm:presLayoutVars>
      </dgm:prSet>
      <dgm:spPr/>
    </dgm:pt>
    <dgm:pt modelId="{2EAD1246-6C67-423B-9425-3D9370894E4F}" type="pres">
      <dgm:prSet presAssocID="{7193727F-232B-4942-8C90-5A2B5330D29C}" presName="sibTrans" presStyleCnt="0"/>
      <dgm:spPr/>
    </dgm:pt>
    <dgm:pt modelId="{93CAFB62-5716-4223-ACC7-97C3EDF697E4}" type="pres">
      <dgm:prSet presAssocID="{9F3D38B4-FF75-4C9E-A9BF-F7DFB38750E5}" presName="compNode" presStyleCnt="0"/>
      <dgm:spPr/>
    </dgm:pt>
    <dgm:pt modelId="{FB7DE545-71BA-4875-A4B2-20E4578CBA99}" type="pres">
      <dgm:prSet presAssocID="{9F3D38B4-FF75-4C9E-A9BF-F7DFB38750E5}" presName="bgRect" presStyleLbl="bgShp" presStyleIdx="1" presStyleCnt="3"/>
      <dgm:spPr/>
    </dgm:pt>
    <dgm:pt modelId="{56B291E9-CA28-47A6-A5C5-9B73E258F10A}" type="pres">
      <dgm:prSet presAssocID="{9F3D38B4-FF75-4C9E-A9BF-F7DFB38750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bow"/>
        </a:ext>
      </dgm:extLst>
    </dgm:pt>
    <dgm:pt modelId="{9E5FB39B-564B-4764-8760-32393052475B}" type="pres">
      <dgm:prSet presAssocID="{9F3D38B4-FF75-4C9E-A9BF-F7DFB38750E5}" presName="spaceRect" presStyleCnt="0"/>
      <dgm:spPr/>
    </dgm:pt>
    <dgm:pt modelId="{9F674B78-1A8A-40C7-A93E-8838EF9A700F}" type="pres">
      <dgm:prSet presAssocID="{9F3D38B4-FF75-4C9E-A9BF-F7DFB38750E5}" presName="parTx" presStyleLbl="revTx" presStyleIdx="1" presStyleCnt="3">
        <dgm:presLayoutVars>
          <dgm:chMax val="0"/>
          <dgm:chPref val="0"/>
        </dgm:presLayoutVars>
      </dgm:prSet>
      <dgm:spPr/>
    </dgm:pt>
    <dgm:pt modelId="{AF11A24A-3FF1-4586-A0F8-A290364EF0C7}" type="pres">
      <dgm:prSet presAssocID="{D3D396E8-32A9-428A-ABD4-A0764283E9C3}" presName="sibTrans" presStyleCnt="0"/>
      <dgm:spPr/>
    </dgm:pt>
    <dgm:pt modelId="{2A590F8E-AE29-4087-ADCF-F13B28E2FDA7}" type="pres">
      <dgm:prSet presAssocID="{7D90F310-FD9E-49D6-9C85-250A493F6BEF}" presName="compNode" presStyleCnt="0"/>
      <dgm:spPr/>
    </dgm:pt>
    <dgm:pt modelId="{C233F403-6930-497C-9079-EE33EE750B86}" type="pres">
      <dgm:prSet presAssocID="{7D90F310-FD9E-49D6-9C85-250A493F6BEF}" presName="bgRect" presStyleLbl="bgShp" presStyleIdx="2" presStyleCnt="3"/>
      <dgm:spPr/>
    </dgm:pt>
    <dgm:pt modelId="{2C514755-F61A-42C4-A99A-B0132A4C15B4}" type="pres">
      <dgm:prSet presAssocID="{7D90F310-FD9E-49D6-9C85-250A493F6B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2C5E3FA-69F0-4447-BD8D-DC5297198518}" type="pres">
      <dgm:prSet presAssocID="{7D90F310-FD9E-49D6-9C85-250A493F6BEF}" presName="spaceRect" presStyleCnt="0"/>
      <dgm:spPr/>
    </dgm:pt>
    <dgm:pt modelId="{C15CF08C-B7F3-4ED3-B944-8EAD804E1224}" type="pres">
      <dgm:prSet presAssocID="{7D90F310-FD9E-49D6-9C85-250A493F6BEF}" presName="parTx" presStyleLbl="revTx" presStyleIdx="2" presStyleCnt="3">
        <dgm:presLayoutVars>
          <dgm:chMax val="0"/>
          <dgm:chPref val="0"/>
        </dgm:presLayoutVars>
      </dgm:prSet>
      <dgm:spPr/>
    </dgm:pt>
  </dgm:ptLst>
  <dgm:cxnLst>
    <dgm:cxn modelId="{BBE98733-23DE-4B20-9E00-A212937664D3}" type="presOf" srcId="{96B3B3F4-4270-40CD-AA42-278386EB106E}" destId="{9268AFCA-37D1-4068-901F-867BB4E449CE}" srcOrd="0" destOrd="0" presId="urn:microsoft.com/office/officeart/2018/2/layout/IconVerticalSolidList"/>
    <dgm:cxn modelId="{861D8877-5E37-4DCD-8925-6E21A54B0387}" type="presOf" srcId="{CD47774D-73AA-4A91-9DAF-D82B12896EBC}" destId="{1D31210D-37A0-4CA4-B374-3CC9129DF077}" srcOrd="0" destOrd="0" presId="urn:microsoft.com/office/officeart/2018/2/layout/IconVerticalSolidList"/>
    <dgm:cxn modelId="{AB003285-994B-4EE7-9D03-666DF7114137}" srcId="{CD47774D-73AA-4A91-9DAF-D82B12896EBC}" destId="{7D90F310-FD9E-49D6-9C85-250A493F6BEF}" srcOrd="2" destOrd="0" parTransId="{4AA22ECE-1345-45F0-B004-9C2927B20AFA}" sibTransId="{E50E5D3D-7F89-43D3-89AE-212C8FE618A7}"/>
    <dgm:cxn modelId="{E092918D-91C9-41DB-9DA2-B4F7DD1B4FF7}" srcId="{CD47774D-73AA-4A91-9DAF-D82B12896EBC}" destId="{96B3B3F4-4270-40CD-AA42-278386EB106E}" srcOrd="0" destOrd="0" parTransId="{71E0DBCA-C9C3-47EC-8361-06DB5117CA48}" sibTransId="{7193727F-232B-4942-8C90-5A2B5330D29C}"/>
    <dgm:cxn modelId="{08408FC3-5B8C-4774-B8F2-70D61BE115E2}" type="presOf" srcId="{9F3D38B4-FF75-4C9E-A9BF-F7DFB38750E5}" destId="{9F674B78-1A8A-40C7-A93E-8838EF9A700F}" srcOrd="0" destOrd="0" presId="urn:microsoft.com/office/officeart/2018/2/layout/IconVerticalSolidList"/>
    <dgm:cxn modelId="{37E679C8-31F3-4BC3-89DD-B99517980BB4}" type="presOf" srcId="{7D90F310-FD9E-49D6-9C85-250A493F6BEF}" destId="{C15CF08C-B7F3-4ED3-B944-8EAD804E1224}" srcOrd="0" destOrd="0" presId="urn:microsoft.com/office/officeart/2018/2/layout/IconVerticalSolidList"/>
    <dgm:cxn modelId="{514474FB-8FF2-4897-AE07-3C755E1B3186}" srcId="{CD47774D-73AA-4A91-9DAF-D82B12896EBC}" destId="{9F3D38B4-FF75-4C9E-A9BF-F7DFB38750E5}" srcOrd="1" destOrd="0" parTransId="{42222C05-7CC2-49B3-9412-64963E54FC85}" sibTransId="{D3D396E8-32A9-428A-ABD4-A0764283E9C3}"/>
    <dgm:cxn modelId="{487F95B9-B5D6-485F-BE3D-16226AC93FDA}" type="presParOf" srcId="{1D31210D-37A0-4CA4-B374-3CC9129DF077}" destId="{2BE5633B-913B-4A32-87AF-E374BD54D067}" srcOrd="0" destOrd="0" presId="urn:microsoft.com/office/officeart/2018/2/layout/IconVerticalSolidList"/>
    <dgm:cxn modelId="{0558ED78-7051-4754-81C5-6B948E34C8C5}" type="presParOf" srcId="{2BE5633B-913B-4A32-87AF-E374BD54D067}" destId="{8FA9C3DB-73AB-4CDB-964A-F194B6CF443C}" srcOrd="0" destOrd="0" presId="urn:microsoft.com/office/officeart/2018/2/layout/IconVerticalSolidList"/>
    <dgm:cxn modelId="{839949DF-20A2-44FE-9FAB-4BB45E04AB83}" type="presParOf" srcId="{2BE5633B-913B-4A32-87AF-E374BD54D067}" destId="{9564B60B-8D6B-493C-AEF3-82DF78DA0924}" srcOrd="1" destOrd="0" presId="urn:microsoft.com/office/officeart/2018/2/layout/IconVerticalSolidList"/>
    <dgm:cxn modelId="{3AB41E3A-1881-4726-B87F-422EC35B42D4}" type="presParOf" srcId="{2BE5633B-913B-4A32-87AF-E374BD54D067}" destId="{13D6F311-7C26-4910-921B-4B5A9A820E3B}" srcOrd="2" destOrd="0" presId="urn:microsoft.com/office/officeart/2018/2/layout/IconVerticalSolidList"/>
    <dgm:cxn modelId="{AA6B368D-945C-4DD0-942C-59D233078F12}" type="presParOf" srcId="{2BE5633B-913B-4A32-87AF-E374BD54D067}" destId="{9268AFCA-37D1-4068-901F-867BB4E449CE}" srcOrd="3" destOrd="0" presId="urn:microsoft.com/office/officeart/2018/2/layout/IconVerticalSolidList"/>
    <dgm:cxn modelId="{58C3E492-E316-4C79-BD55-D8342BF7A3EA}" type="presParOf" srcId="{1D31210D-37A0-4CA4-B374-3CC9129DF077}" destId="{2EAD1246-6C67-423B-9425-3D9370894E4F}" srcOrd="1" destOrd="0" presId="urn:microsoft.com/office/officeart/2018/2/layout/IconVerticalSolidList"/>
    <dgm:cxn modelId="{C4597C4E-7552-46FB-8CEF-AF778DD4492C}" type="presParOf" srcId="{1D31210D-37A0-4CA4-B374-3CC9129DF077}" destId="{93CAFB62-5716-4223-ACC7-97C3EDF697E4}" srcOrd="2" destOrd="0" presId="urn:microsoft.com/office/officeart/2018/2/layout/IconVerticalSolidList"/>
    <dgm:cxn modelId="{34003246-875F-45A5-BF8E-85418987182A}" type="presParOf" srcId="{93CAFB62-5716-4223-ACC7-97C3EDF697E4}" destId="{FB7DE545-71BA-4875-A4B2-20E4578CBA99}" srcOrd="0" destOrd="0" presId="urn:microsoft.com/office/officeart/2018/2/layout/IconVerticalSolidList"/>
    <dgm:cxn modelId="{F9B72575-3954-4756-B372-80885BBB7AF6}" type="presParOf" srcId="{93CAFB62-5716-4223-ACC7-97C3EDF697E4}" destId="{56B291E9-CA28-47A6-A5C5-9B73E258F10A}" srcOrd="1" destOrd="0" presId="urn:microsoft.com/office/officeart/2018/2/layout/IconVerticalSolidList"/>
    <dgm:cxn modelId="{2334AE08-AEB4-45C6-9CBD-C580964C8B1F}" type="presParOf" srcId="{93CAFB62-5716-4223-ACC7-97C3EDF697E4}" destId="{9E5FB39B-564B-4764-8760-32393052475B}" srcOrd="2" destOrd="0" presId="urn:microsoft.com/office/officeart/2018/2/layout/IconVerticalSolidList"/>
    <dgm:cxn modelId="{205FC378-DB85-43AC-B4DD-C2DF7DA305C3}" type="presParOf" srcId="{93CAFB62-5716-4223-ACC7-97C3EDF697E4}" destId="{9F674B78-1A8A-40C7-A93E-8838EF9A700F}" srcOrd="3" destOrd="0" presId="urn:microsoft.com/office/officeart/2018/2/layout/IconVerticalSolidList"/>
    <dgm:cxn modelId="{1ECB2B75-4197-4F87-9B72-212169A271FF}" type="presParOf" srcId="{1D31210D-37A0-4CA4-B374-3CC9129DF077}" destId="{AF11A24A-3FF1-4586-A0F8-A290364EF0C7}" srcOrd="3" destOrd="0" presId="urn:microsoft.com/office/officeart/2018/2/layout/IconVerticalSolidList"/>
    <dgm:cxn modelId="{88E49FC9-1E14-46CC-B196-FF3CA356522F}" type="presParOf" srcId="{1D31210D-37A0-4CA4-B374-3CC9129DF077}" destId="{2A590F8E-AE29-4087-ADCF-F13B28E2FDA7}" srcOrd="4" destOrd="0" presId="urn:microsoft.com/office/officeart/2018/2/layout/IconVerticalSolidList"/>
    <dgm:cxn modelId="{4D6BA7FF-B23B-4263-86BF-DE5B47980937}" type="presParOf" srcId="{2A590F8E-AE29-4087-ADCF-F13B28E2FDA7}" destId="{C233F403-6930-497C-9079-EE33EE750B86}" srcOrd="0" destOrd="0" presId="urn:microsoft.com/office/officeart/2018/2/layout/IconVerticalSolidList"/>
    <dgm:cxn modelId="{425CEE58-1172-464E-91F1-F0E559342EF5}" type="presParOf" srcId="{2A590F8E-AE29-4087-ADCF-F13B28E2FDA7}" destId="{2C514755-F61A-42C4-A99A-B0132A4C15B4}" srcOrd="1" destOrd="0" presId="urn:microsoft.com/office/officeart/2018/2/layout/IconVerticalSolidList"/>
    <dgm:cxn modelId="{516BFCDE-BA14-4076-815D-9CEEDF605B0B}" type="presParOf" srcId="{2A590F8E-AE29-4087-ADCF-F13B28E2FDA7}" destId="{C2C5E3FA-69F0-4447-BD8D-DC5297198518}" srcOrd="2" destOrd="0" presId="urn:microsoft.com/office/officeart/2018/2/layout/IconVerticalSolidList"/>
    <dgm:cxn modelId="{5B1732AB-0F45-4BE4-8858-2761672A4F99}" type="presParOf" srcId="{2A590F8E-AE29-4087-ADCF-F13B28E2FDA7}" destId="{C15CF08C-B7F3-4ED3-B944-8EAD804E12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2A30E2-FBEB-4ACA-A8BC-5D79FE7A1747}" type="doc">
      <dgm:prSet loTypeId="urn:microsoft.com/office/officeart/2016/7/layout/BasicLinearProcessNumbered" loCatId="process" qsTypeId="urn:microsoft.com/office/officeart/2005/8/quickstyle/simple1" qsCatId="simple" csTypeId="urn:microsoft.com/office/officeart/2005/8/colors/accent3_2" csCatId="accent3"/>
      <dgm:spPr/>
      <dgm:t>
        <a:bodyPr/>
        <a:lstStyle/>
        <a:p>
          <a:endParaRPr lang="en-US"/>
        </a:p>
      </dgm:t>
    </dgm:pt>
    <dgm:pt modelId="{2943C1BD-425D-427E-AA63-8D70643177E7}">
      <dgm:prSet/>
      <dgm:spPr/>
      <dgm:t>
        <a:bodyPr/>
        <a:lstStyle/>
        <a:p>
          <a:r>
            <a:rPr lang="en-US"/>
            <a:t>Train a MLP to learn latent representations of the point clouds</a:t>
          </a:r>
        </a:p>
      </dgm:t>
    </dgm:pt>
    <dgm:pt modelId="{FC56AC04-DD07-43BF-9505-19027BE0042C}" type="parTrans" cxnId="{3CADE68B-F1E2-4122-BB0F-D3B5ADE98CD7}">
      <dgm:prSet/>
      <dgm:spPr/>
      <dgm:t>
        <a:bodyPr/>
        <a:lstStyle/>
        <a:p>
          <a:endParaRPr lang="en-US"/>
        </a:p>
      </dgm:t>
    </dgm:pt>
    <dgm:pt modelId="{4D2ADF6A-B152-48F0-BD7E-6A8B5FF7109B}" type="sibTrans" cxnId="{3CADE68B-F1E2-4122-BB0F-D3B5ADE98CD7}">
      <dgm:prSet phldrT="1" phldr="0"/>
      <dgm:spPr/>
      <dgm:t>
        <a:bodyPr/>
        <a:lstStyle/>
        <a:p>
          <a:r>
            <a:rPr lang="en-US"/>
            <a:t>1</a:t>
          </a:r>
        </a:p>
      </dgm:t>
    </dgm:pt>
    <dgm:pt modelId="{B5734384-16BA-4286-B929-6D06441190A2}">
      <dgm:prSet/>
      <dgm:spPr/>
      <dgm:t>
        <a:bodyPr/>
        <a:lstStyle/>
        <a:p>
          <a:r>
            <a:rPr lang="en-US"/>
            <a:t>Use SDF and Eikonal loss to learn the Implicit geometric representations</a:t>
          </a:r>
        </a:p>
      </dgm:t>
    </dgm:pt>
    <dgm:pt modelId="{79C6E858-7193-4066-994E-0FEBD5A20A8D}" type="parTrans" cxnId="{179BD589-0B91-448D-94AA-84B02EC48CE1}">
      <dgm:prSet/>
      <dgm:spPr/>
      <dgm:t>
        <a:bodyPr/>
        <a:lstStyle/>
        <a:p>
          <a:endParaRPr lang="en-US"/>
        </a:p>
      </dgm:t>
    </dgm:pt>
    <dgm:pt modelId="{29E48839-6068-4D20-A50A-0D90C6090BF2}" type="sibTrans" cxnId="{179BD589-0B91-448D-94AA-84B02EC48CE1}">
      <dgm:prSet/>
      <dgm:spPr/>
      <dgm:t>
        <a:bodyPr/>
        <a:lstStyle/>
        <a:p>
          <a:endParaRPr lang="en-US"/>
        </a:p>
      </dgm:t>
    </dgm:pt>
    <dgm:pt modelId="{6B7EF394-158B-4421-BA4C-17DF1EC9A1B3}">
      <dgm:prSet/>
      <dgm:spPr/>
      <dgm:t>
        <a:bodyPr/>
        <a:lstStyle/>
        <a:p>
          <a:r>
            <a:rPr lang="en-US"/>
            <a:t>Enforce the Lipchitz regularizing term in the MLP</a:t>
          </a:r>
        </a:p>
      </dgm:t>
    </dgm:pt>
    <dgm:pt modelId="{5630251A-0C75-4DCF-83FA-FB1468EEE695}" type="parTrans" cxnId="{137C5492-596A-4EA3-AD92-EFD2A180CB10}">
      <dgm:prSet/>
      <dgm:spPr/>
      <dgm:t>
        <a:bodyPr/>
        <a:lstStyle/>
        <a:p>
          <a:endParaRPr lang="en-US"/>
        </a:p>
      </dgm:t>
    </dgm:pt>
    <dgm:pt modelId="{F920B13B-AB94-4DD8-9030-A2BF29EB1722}" type="sibTrans" cxnId="{137C5492-596A-4EA3-AD92-EFD2A180CB10}">
      <dgm:prSet phldrT="2" phldr="0"/>
      <dgm:spPr/>
      <dgm:t>
        <a:bodyPr/>
        <a:lstStyle/>
        <a:p>
          <a:r>
            <a:rPr lang="en-US"/>
            <a:t>2</a:t>
          </a:r>
        </a:p>
      </dgm:t>
    </dgm:pt>
    <dgm:pt modelId="{5BDE5093-3852-4512-96E8-BFA4E27CBBEC}">
      <dgm:prSet/>
      <dgm:spPr/>
      <dgm:t>
        <a:bodyPr/>
        <a:lstStyle/>
        <a:p>
          <a:r>
            <a:rPr lang="en-US"/>
            <a:t>This is to ensure smoothed network for robustness and better convergence</a:t>
          </a:r>
        </a:p>
      </dgm:t>
    </dgm:pt>
    <dgm:pt modelId="{76FAE069-BBE9-4B66-917D-70082304894A}" type="parTrans" cxnId="{6AAF76A3-097D-4D42-89B2-0C54BE6CEA04}">
      <dgm:prSet/>
      <dgm:spPr/>
      <dgm:t>
        <a:bodyPr/>
        <a:lstStyle/>
        <a:p>
          <a:endParaRPr lang="en-US"/>
        </a:p>
      </dgm:t>
    </dgm:pt>
    <dgm:pt modelId="{5E6144E2-67A6-4654-ACF8-CCA5E0D9ED2F}" type="sibTrans" cxnId="{6AAF76A3-097D-4D42-89B2-0C54BE6CEA04}">
      <dgm:prSet/>
      <dgm:spPr/>
      <dgm:t>
        <a:bodyPr/>
        <a:lstStyle/>
        <a:p>
          <a:endParaRPr lang="en-US"/>
        </a:p>
      </dgm:t>
    </dgm:pt>
    <dgm:pt modelId="{84F38F32-3785-4291-8D54-158DA8A50722}">
      <dgm:prSet/>
      <dgm:spPr/>
      <dgm:t>
        <a:bodyPr/>
        <a:lstStyle/>
        <a:p>
          <a:r>
            <a:rPr lang="en-US"/>
            <a:t>Return vector after learning all latent representations</a:t>
          </a:r>
        </a:p>
      </dgm:t>
    </dgm:pt>
    <dgm:pt modelId="{D19792B1-7EFD-498D-95EF-2F2578BD0E22}" type="parTrans" cxnId="{9737D40F-AFFE-4FDF-BA12-6E49144F76D7}">
      <dgm:prSet/>
      <dgm:spPr/>
      <dgm:t>
        <a:bodyPr/>
        <a:lstStyle/>
        <a:p>
          <a:endParaRPr lang="en-US"/>
        </a:p>
      </dgm:t>
    </dgm:pt>
    <dgm:pt modelId="{00DD1D01-2B54-46AA-AD67-2150D58BEF61}" type="sibTrans" cxnId="{9737D40F-AFFE-4FDF-BA12-6E49144F76D7}">
      <dgm:prSet phldrT="3" phldr="0"/>
      <dgm:spPr/>
      <dgm:t>
        <a:bodyPr/>
        <a:lstStyle/>
        <a:p>
          <a:r>
            <a:rPr lang="en-US"/>
            <a:t>3</a:t>
          </a:r>
        </a:p>
      </dgm:t>
    </dgm:pt>
    <dgm:pt modelId="{DFD743B5-4E10-4A1A-A644-3D5A3F90A622}">
      <dgm:prSet/>
      <dgm:spPr/>
      <dgm:t>
        <a:bodyPr/>
        <a:lstStyle/>
        <a:p>
          <a:r>
            <a:rPr lang="en-US"/>
            <a:t>Experiment with different latent vector sizes	</a:t>
          </a:r>
        </a:p>
      </dgm:t>
    </dgm:pt>
    <dgm:pt modelId="{E5CC425F-E7E7-458B-A314-0147E94E5DC8}" type="parTrans" cxnId="{A19C69C9-F7FF-4169-B87D-3D411E477524}">
      <dgm:prSet/>
      <dgm:spPr/>
      <dgm:t>
        <a:bodyPr/>
        <a:lstStyle/>
        <a:p>
          <a:endParaRPr lang="en-US"/>
        </a:p>
      </dgm:t>
    </dgm:pt>
    <dgm:pt modelId="{C6A3CD12-057D-41A2-B8AC-D2B2E7937F7A}" type="sibTrans" cxnId="{A19C69C9-F7FF-4169-B87D-3D411E477524}">
      <dgm:prSet/>
      <dgm:spPr/>
      <dgm:t>
        <a:bodyPr/>
        <a:lstStyle/>
        <a:p>
          <a:endParaRPr lang="en-US"/>
        </a:p>
      </dgm:t>
    </dgm:pt>
    <dgm:pt modelId="{CE81B8DA-B72D-45CD-BEFA-17097F789097}">
      <dgm:prSet/>
      <dgm:spPr/>
      <dgm:t>
        <a:bodyPr/>
        <a:lstStyle/>
        <a:p>
          <a:r>
            <a:rPr lang="en-US"/>
            <a:t>Make the Vector a function </a:t>
          </a:r>
        </a:p>
      </dgm:t>
    </dgm:pt>
    <dgm:pt modelId="{A98F8ED3-EB0E-4EB9-9A88-85CEAF3610D1}" type="parTrans" cxnId="{A95F0AA5-A527-4ECF-AD92-403BFD65BE5B}">
      <dgm:prSet/>
      <dgm:spPr/>
      <dgm:t>
        <a:bodyPr/>
        <a:lstStyle/>
        <a:p>
          <a:endParaRPr lang="en-US"/>
        </a:p>
      </dgm:t>
    </dgm:pt>
    <dgm:pt modelId="{CD67F006-DB62-43CA-9D7D-599DCF1C58F2}" type="sibTrans" cxnId="{A95F0AA5-A527-4ECF-AD92-403BFD65BE5B}">
      <dgm:prSet phldrT="4" phldr="0"/>
      <dgm:spPr/>
      <dgm:t>
        <a:bodyPr/>
        <a:lstStyle/>
        <a:p>
          <a:r>
            <a:rPr lang="en-US"/>
            <a:t>4</a:t>
          </a:r>
        </a:p>
      </dgm:t>
    </dgm:pt>
    <dgm:pt modelId="{6424D9FD-CFA2-45BC-92FE-6416944A57A3}">
      <dgm:prSet/>
      <dgm:spPr/>
      <dgm:t>
        <a:bodyPr/>
        <a:lstStyle/>
        <a:p>
          <a:r>
            <a:rPr lang="en-US"/>
            <a:t>So that it is plottable</a:t>
          </a:r>
        </a:p>
      </dgm:t>
    </dgm:pt>
    <dgm:pt modelId="{A06A66AA-846F-4252-A681-CF3407CF7F04}" type="parTrans" cxnId="{00BEEBBF-31B2-4F9D-88D6-1CA70F708928}">
      <dgm:prSet/>
      <dgm:spPr/>
      <dgm:t>
        <a:bodyPr/>
        <a:lstStyle/>
        <a:p>
          <a:endParaRPr lang="en-US"/>
        </a:p>
      </dgm:t>
    </dgm:pt>
    <dgm:pt modelId="{06931991-D061-4BFD-8E8B-790D96000E63}" type="sibTrans" cxnId="{00BEEBBF-31B2-4F9D-88D6-1CA70F708928}">
      <dgm:prSet/>
      <dgm:spPr/>
      <dgm:t>
        <a:bodyPr/>
        <a:lstStyle/>
        <a:p>
          <a:endParaRPr lang="en-US"/>
        </a:p>
      </dgm:t>
    </dgm:pt>
    <dgm:pt modelId="{54591D37-A0FA-40CC-A37B-C540DF8F512F}">
      <dgm:prSet/>
      <dgm:spPr/>
      <dgm:t>
        <a:bodyPr/>
        <a:lstStyle/>
        <a:p>
          <a:r>
            <a:rPr lang="en-US"/>
            <a:t>And can be used for GWAS and other use cases</a:t>
          </a:r>
        </a:p>
      </dgm:t>
    </dgm:pt>
    <dgm:pt modelId="{44993F80-EA59-4A06-B567-1D3D504424FC}" type="parTrans" cxnId="{4A2FB831-5006-48BA-ACD1-B23725F76259}">
      <dgm:prSet/>
      <dgm:spPr/>
      <dgm:t>
        <a:bodyPr/>
        <a:lstStyle/>
        <a:p>
          <a:endParaRPr lang="en-US"/>
        </a:p>
      </dgm:t>
    </dgm:pt>
    <dgm:pt modelId="{0A06AE26-D395-4061-BBD5-59513F4295EB}" type="sibTrans" cxnId="{4A2FB831-5006-48BA-ACD1-B23725F76259}">
      <dgm:prSet/>
      <dgm:spPr/>
      <dgm:t>
        <a:bodyPr/>
        <a:lstStyle/>
        <a:p>
          <a:endParaRPr lang="en-US"/>
        </a:p>
      </dgm:t>
    </dgm:pt>
    <dgm:pt modelId="{D1C0FA88-E36C-9640-9D39-D1CA6C39DE0F}" type="pres">
      <dgm:prSet presAssocID="{6F2A30E2-FBEB-4ACA-A8BC-5D79FE7A1747}" presName="Name0" presStyleCnt="0">
        <dgm:presLayoutVars>
          <dgm:animLvl val="lvl"/>
          <dgm:resizeHandles val="exact"/>
        </dgm:presLayoutVars>
      </dgm:prSet>
      <dgm:spPr/>
    </dgm:pt>
    <dgm:pt modelId="{B7BBB876-BD7D-E24B-9F33-F3E1D20BC61E}" type="pres">
      <dgm:prSet presAssocID="{2943C1BD-425D-427E-AA63-8D70643177E7}" presName="compositeNode" presStyleCnt="0">
        <dgm:presLayoutVars>
          <dgm:bulletEnabled val="1"/>
        </dgm:presLayoutVars>
      </dgm:prSet>
      <dgm:spPr/>
    </dgm:pt>
    <dgm:pt modelId="{DA7AD9B6-0210-814D-9CA7-31910D130F79}" type="pres">
      <dgm:prSet presAssocID="{2943C1BD-425D-427E-AA63-8D70643177E7}" presName="bgRect" presStyleLbl="bgAccFollowNode1" presStyleIdx="0" presStyleCnt="4"/>
      <dgm:spPr/>
    </dgm:pt>
    <dgm:pt modelId="{CB1CD8A1-0FAE-DF41-A55C-CB28B8480D08}" type="pres">
      <dgm:prSet presAssocID="{4D2ADF6A-B152-48F0-BD7E-6A8B5FF7109B}" presName="sibTransNodeCircle" presStyleLbl="alignNode1" presStyleIdx="0" presStyleCnt="8">
        <dgm:presLayoutVars>
          <dgm:chMax val="0"/>
          <dgm:bulletEnabled/>
        </dgm:presLayoutVars>
      </dgm:prSet>
      <dgm:spPr/>
    </dgm:pt>
    <dgm:pt modelId="{4BD838C0-D17B-A945-9CFD-76D584AD4637}" type="pres">
      <dgm:prSet presAssocID="{2943C1BD-425D-427E-AA63-8D70643177E7}" presName="bottomLine" presStyleLbl="alignNode1" presStyleIdx="1" presStyleCnt="8">
        <dgm:presLayoutVars/>
      </dgm:prSet>
      <dgm:spPr/>
    </dgm:pt>
    <dgm:pt modelId="{965CE090-DB77-8F42-BC83-0C8F461B409A}" type="pres">
      <dgm:prSet presAssocID="{2943C1BD-425D-427E-AA63-8D70643177E7}" presName="nodeText" presStyleLbl="bgAccFollowNode1" presStyleIdx="0" presStyleCnt="4">
        <dgm:presLayoutVars>
          <dgm:bulletEnabled val="1"/>
        </dgm:presLayoutVars>
      </dgm:prSet>
      <dgm:spPr/>
    </dgm:pt>
    <dgm:pt modelId="{03BF401E-F26E-0B4A-AB75-4BDC670C67D0}" type="pres">
      <dgm:prSet presAssocID="{4D2ADF6A-B152-48F0-BD7E-6A8B5FF7109B}" presName="sibTrans" presStyleCnt="0"/>
      <dgm:spPr/>
    </dgm:pt>
    <dgm:pt modelId="{38DF3F1F-569E-5841-816C-240DD49213A2}" type="pres">
      <dgm:prSet presAssocID="{6B7EF394-158B-4421-BA4C-17DF1EC9A1B3}" presName="compositeNode" presStyleCnt="0">
        <dgm:presLayoutVars>
          <dgm:bulletEnabled val="1"/>
        </dgm:presLayoutVars>
      </dgm:prSet>
      <dgm:spPr/>
    </dgm:pt>
    <dgm:pt modelId="{A225640D-EF11-DA45-848A-960675723641}" type="pres">
      <dgm:prSet presAssocID="{6B7EF394-158B-4421-BA4C-17DF1EC9A1B3}" presName="bgRect" presStyleLbl="bgAccFollowNode1" presStyleIdx="1" presStyleCnt="4"/>
      <dgm:spPr/>
    </dgm:pt>
    <dgm:pt modelId="{8037C01D-E9C3-A549-BCDB-FBC7C1637730}" type="pres">
      <dgm:prSet presAssocID="{F920B13B-AB94-4DD8-9030-A2BF29EB1722}" presName="sibTransNodeCircle" presStyleLbl="alignNode1" presStyleIdx="2" presStyleCnt="8">
        <dgm:presLayoutVars>
          <dgm:chMax val="0"/>
          <dgm:bulletEnabled/>
        </dgm:presLayoutVars>
      </dgm:prSet>
      <dgm:spPr/>
    </dgm:pt>
    <dgm:pt modelId="{AC564950-4650-FB47-867F-C89EAD2CF6DE}" type="pres">
      <dgm:prSet presAssocID="{6B7EF394-158B-4421-BA4C-17DF1EC9A1B3}" presName="bottomLine" presStyleLbl="alignNode1" presStyleIdx="3" presStyleCnt="8">
        <dgm:presLayoutVars/>
      </dgm:prSet>
      <dgm:spPr/>
    </dgm:pt>
    <dgm:pt modelId="{AFBEA69C-DB10-0A4E-AC32-D9ADF5508FFB}" type="pres">
      <dgm:prSet presAssocID="{6B7EF394-158B-4421-BA4C-17DF1EC9A1B3}" presName="nodeText" presStyleLbl="bgAccFollowNode1" presStyleIdx="1" presStyleCnt="4">
        <dgm:presLayoutVars>
          <dgm:bulletEnabled val="1"/>
        </dgm:presLayoutVars>
      </dgm:prSet>
      <dgm:spPr/>
    </dgm:pt>
    <dgm:pt modelId="{0782D1F9-190E-2149-8F97-87337BD458C0}" type="pres">
      <dgm:prSet presAssocID="{F920B13B-AB94-4DD8-9030-A2BF29EB1722}" presName="sibTrans" presStyleCnt="0"/>
      <dgm:spPr/>
    </dgm:pt>
    <dgm:pt modelId="{D07E824F-AA19-9540-9E01-34C0818673B3}" type="pres">
      <dgm:prSet presAssocID="{84F38F32-3785-4291-8D54-158DA8A50722}" presName="compositeNode" presStyleCnt="0">
        <dgm:presLayoutVars>
          <dgm:bulletEnabled val="1"/>
        </dgm:presLayoutVars>
      </dgm:prSet>
      <dgm:spPr/>
    </dgm:pt>
    <dgm:pt modelId="{EEAEFFE5-087C-6648-927F-6565DAD07F2D}" type="pres">
      <dgm:prSet presAssocID="{84F38F32-3785-4291-8D54-158DA8A50722}" presName="bgRect" presStyleLbl="bgAccFollowNode1" presStyleIdx="2" presStyleCnt="4"/>
      <dgm:spPr/>
    </dgm:pt>
    <dgm:pt modelId="{369B748C-D6AF-C944-BBF3-1086DFEC5287}" type="pres">
      <dgm:prSet presAssocID="{00DD1D01-2B54-46AA-AD67-2150D58BEF61}" presName="sibTransNodeCircle" presStyleLbl="alignNode1" presStyleIdx="4" presStyleCnt="8">
        <dgm:presLayoutVars>
          <dgm:chMax val="0"/>
          <dgm:bulletEnabled/>
        </dgm:presLayoutVars>
      </dgm:prSet>
      <dgm:spPr/>
    </dgm:pt>
    <dgm:pt modelId="{97FD7271-4348-904E-9024-62035434C5A3}" type="pres">
      <dgm:prSet presAssocID="{84F38F32-3785-4291-8D54-158DA8A50722}" presName="bottomLine" presStyleLbl="alignNode1" presStyleIdx="5" presStyleCnt="8">
        <dgm:presLayoutVars/>
      </dgm:prSet>
      <dgm:spPr/>
    </dgm:pt>
    <dgm:pt modelId="{EAA7AB00-893F-0D42-AAC6-452F2154EE3D}" type="pres">
      <dgm:prSet presAssocID="{84F38F32-3785-4291-8D54-158DA8A50722}" presName="nodeText" presStyleLbl="bgAccFollowNode1" presStyleIdx="2" presStyleCnt="4">
        <dgm:presLayoutVars>
          <dgm:bulletEnabled val="1"/>
        </dgm:presLayoutVars>
      </dgm:prSet>
      <dgm:spPr/>
    </dgm:pt>
    <dgm:pt modelId="{A79ADAAC-54C6-3148-BD9C-B73ADE9E9CA2}" type="pres">
      <dgm:prSet presAssocID="{00DD1D01-2B54-46AA-AD67-2150D58BEF61}" presName="sibTrans" presStyleCnt="0"/>
      <dgm:spPr/>
    </dgm:pt>
    <dgm:pt modelId="{615DB3BF-3152-B946-81E3-6306808580A2}" type="pres">
      <dgm:prSet presAssocID="{CE81B8DA-B72D-45CD-BEFA-17097F789097}" presName="compositeNode" presStyleCnt="0">
        <dgm:presLayoutVars>
          <dgm:bulletEnabled val="1"/>
        </dgm:presLayoutVars>
      </dgm:prSet>
      <dgm:spPr/>
    </dgm:pt>
    <dgm:pt modelId="{BDCB00D1-58D1-4C4F-A255-3193A11FE83C}" type="pres">
      <dgm:prSet presAssocID="{CE81B8DA-B72D-45CD-BEFA-17097F789097}" presName="bgRect" presStyleLbl="bgAccFollowNode1" presStyleIdx="3" presStyleCnt="4"/>
      <dgm:spPr/>
    </dgm:pt>
    <dgm:pt modelId="{59DA9BC0-08C3-7343-8E9B-9593DCA67853}" type="pres">
      <dgm:prSet presAssocID="{CD67F006-DB62-43CA-9D7D-599DCF1C58F2}" presName="sibTransNodeCircle" presStyleLbl="alignNode1" presStyleIdx="6" presStyleCnt="8">
        <dgm:presLayoutVars>
          <dgm:chMax val="0"/>
          <dgm:bulletEnabled/>
        </dgm:presLayoutVars>
      </dgm:prSet>
      <dgm:spPr/>
    </dgm:pt>
    <dgm:pt modelId="{3A898071-F6D3-C74D-99FA-1D5BF6A7FDD0}" type="pres">
      <dgm:prSet presAssocID="{CE81B8DA-B72D-45CD-BEFA-17097F789097}" presName="bottomLine" presStyleLbl="alignNode1" presStyleIdx="7" presStyleCnt="8">
        <dgm:presLayoutVars/>
      </dgm:prSet>
      <dgm:spPr/>
    </dgm:pt>
    <dgm:pt modelId="{A1CE17DF-083D-4C40-87B6-24EED9A8CC80}" type="pres">
      <dgm:prSet presAssocID="{CE81B8DA-B72D-45CD-BEFA-17097F789097}" presName="nodeText" presStyleLbl="bgAccFollowNode1" presStyleIdx="3" presStyleCnt="4">
        <dgm:presLayoutVars>
          <dgm:bulletEnabled val="1"/>
        </dgm:presLayoutVars>
      </dgm:prSet>
      <dgm:spPr/>
    </dgm:pt>
  </dgm:ptLst>
  <dgm:cxnLst>
    <dgm:cxn modelId="{E201E800-68C4-FE43-9D0D-70B770451C8D}" type="presOf" srcId="{F920B13B-AB94-4DD8-9030-A2BF29EB1722}" destId="{8037C01D-E9C3-A549-BCDB-FBC7C1637730}" srcOrd="0" destOrd="0" presId="urn:microsoft.com/office/officeart/2016/7/layout/BasicLinearProcessNumbered"/>
    <dgm:cxn modelId="{9737D40F-AFFE-4FDF-BA12-6E49144F76D7}" srcId="{6F2A30E2-FBEB-4ACA-A8BC-5D79FE7A1747}" destId="{84F38F32-3785-4291-8D54-158DA8A50722}" srcOrd="2" destOrd="0" parTransId="{D19792B1-7EFD-498D-95EF-2F2578BD0E22}" sibTransId="{00DD1D01-2B54-46AA-AD67-2150D58BEF61}"/>
    <dgm:cxn modelId="{B474CD12-1C5E-B147-9F51-66B46E094591}" type="presOf" srcId="{2943C1BD-425D-427E-AA63-8D70643177E7}" destId="{965CE090-DB77-8F42-BC83-0C8F461B409A}" srcOrd="1" destOrd="0" presId="urn:microsoft.com/office/officeart/2016/7/layout/BasicLinearProcessNumbered"/>
    <dgm:cxn modelId="{1B90941A-386F-3E41-8B3F-C40A54883CB0}" type="presOf" srcId="{4D2ADF6A-B152-48F0-BD7E-6A8B5FF7109B}" destId="{CB1CD8A1-0FAE-DF41-A55C-CB28B8480D08}" srcOrd="0" destOrd="0" presId="urn:microsoft.com/office/officeart/2016/7/layout/BasicLinearProcessNumbered"/>
    <dgm:cxn modelId="{DE67231D-89FD-824D-BDB4-6F60CBCEB2CA}" type="presOf" srcId="{6F2A30E2-FBEB-4ACA-A8BC-5D79FE7A1747}" destId="{D1C0FA88-E36C-9640-9D39-D1CA6C39DE0F}" srcOrd="0" destOrd="0" presId="urn:microsoft.com/office/officeart/2016/7/layout/BasicLinearProcessNumbered"/>
    <dgm:cxn modelId="{4A2FB831-5006-48BA-ACD1-B23725F76259}" srcId="{CE81B8DA-B72D-45CD-BEFA-17097F789097}" destId="{54591D37-A0FA-40CC-A37B-C540DF8F512F}" srcOrd="1" destOrd="0" parTransId="{44993F80-EA59-4A06-B567-1D3D504424FC}" sibTransId="{0A06AE26-D395-4061-BBD5-59513F4295EB}"/>
    <dgm:cxn modelId="{0119EF3B-3EBB-5D48-8A0E-B4E8690926BB}" type="presOf" srcId="{84F38F32-3785-4291-8D54-158DA8A50722}" destId="{EEAEFFE5-087C-6648-927F-6565DAD07F2D}" srcOrd="0" destOrd="0" presId="urn:microsoft.com/office/officeart/2016/7/layout/BasicLinearProcessNumbered"/>
    <dgm:cxn modelId="{E019FC41-B7E3-5343-8852-50EA729DD702}" type="presOf" srcId="{6B7EF394-158B-4421-BA4C-17DF1EC9A1B3}" destId="{A225640D-EF11-DA45-848A-960675723641}" srcOrd="0" destOrd="0" presId="urn:microsoft.com/office/officeart/2016/7/layout/BasicLinearProcessNumbered"/>
    <dgm:cxn modelId="{DCBBFF4A-F08F-A441-B2C7-64FD7E6E5610}" type="presOf" srcId="{54591D37-A0FA-40CC-A37B-C540DF8F512F}" destId="{A1CE17DF-083D-4C40-87B6-24EED9A8CC80}" srcOrd="0" destOrd="2" presId="urn:microsoft.com/office/officeart/2016/7/layout/BasicLinearProcessNumbered"/>
    <dgm:cxn modelId="{179BD589-0B91-448D-94AA-84B02EC48CE1}" srcId="{2943C1BD-425D-427E-AA63-8D70643177E7}" destId="{B5734384-16BA-4286-B929-6D06441190A2}" srcOrd="0" destOrd="0" parTransId="{79C6E858-7193-4066-994E-0FEBD5A20A8D}" sibTransId="{29E48839-6068-4D20-A50A-0D90C6090BF2}"/>
    <dgm:cxn modelId="{3CADE68B-F1E2-4122-BB0F-D3B5ADE98CD7}" srcId="{6F2A30E2-FBEB-4ACA-A8BC-5D79FE7A1747}" destId="{2943C1BD-425D-427E-AA63-8D70643177E7}" srcOrd="0" destOrd="0" parTransId="{FC56AC04-DD07-43BF-9505-19027BE0042C}" sibTransId="{4D2ADF6A-B152-48F0-BD7E-6A8B5FF7109B}"/>
    <dgm:cxn modelId="{137C5492-596A-4EA3-AD92-EFD2A180CB10}" srcId="{6F2A30E2-FBEB-4ACA-A8BC-5D79FE7A1747}" destId="{6B7EF394-158B-4421-BA4C-17DF1EC9A1B3}" srcOrd="1" destOrd="0" parTransId="{5630251A-0C75-4DCF-83FA-FB1468EEE695}" sibTransId="{F920B13B-AB94-4DD8-9030-A2BF29EB1722}"/>
    <dgm:cxn modelId="{C7A07FA0-D000-254E-9AB0-2F16F86008F5}" type="presOf" srcId="{6424D9FD-CFA2-45BC-92FE-6416944A57A3}" destId="{A1CE17DF-083D-4C40-87B6-24EED9A8CC80}" srcOrd="0" destOrd="1" presId="urn:microsoft.com/office/officeart/2016/7/layout/BasicLinearProcessNumbered"/>
    <dgm:cxn modelId="{56E01DA1-E2BC-1B48-AE91-B013E2E222F5}" type="presOf" srcId="{5BDE5093-3852-4512-96E8-BFA4E27CBBEC}" destId="{AFBEA69C-DB10-0A4E-AC32-D9ADF5508FFB}" srcOrd="0" destOrd="1" presId="urn:microsoft.com/office/officeart/2016/7/layout/BasicLinearProcessNumbered"/>
    <dgm:cxn modelId="{6AAF76A3-097D-4D42-89B2-0C54BE6CEA04}" srcId="{6B7EF394-158B-4421-BA4C-17DF1EC9A1B3}" destId="{5BDE5093-3852-4512-96E8-BFA4E27CBBEC}" srcOrd="0" destOrd="0" parTransId="{76FAE069-BBE9-4B66-917D-70082304894A}" sibTransId="{5E6144E2-67A6-4654-ACF8-CCA5E0D9ED2F}"/>
    <dgm:cxn modelId="{A95F0AA5-A527-4ECF-AD92-403BFD65BE5B}" srcId="{6F2A30E2-FBEB-4ACA-A8BC-5D79FE7A1747}" destId="{CE81B8DA-B72D-45CD-BEFA-17097F789097}" srcOrd="3" destOrd="0" parTransId="{A98F8ED3-EB0E-4EB9-9A88-85CEAF3610D1}" sibTransId="{CD67F006-DB62-43CA-9D7D-599DCF1C58F2}"/>
    <dgm:cxn modelId="{90322DA9-81B1-5A43-B564-8D60762834CE}" type="presOf" srcId="{DFD743B5-4E10-4A1A-A644-3D5A3F90A622}" destId="{EAA7AB00-893F-0D42-AAC6-452F2154EE3D}" srcOrd="0" destOrd="1" presId="urn:microsoft.com/office/officeart/2016/7/layout/BasicLinearProcessNumbered"/>
    <dgm:cxn modelId="{C2E8AAAC-3838-E44F-84E7-E5FEAC433897}" type="presOf" srcId="{CE81B8DA-B72D-45CD-BEFA-17097F789097}" destId="{A1CE17DF-083D-4C40-87B6-24EED9A8CC80}" srcOrd="1" destOrd="0" presId="urn:microsoft.com/office/officeart/2016/7/layout/BasicLinearProcessNumbered"/>
    <dgm:cxn modelId="{9683E6B3-5F14-B943-8043-E28F027B5164}" type="presOf" srcId="{CE81B8DA-B72D-45CD-BEFA-17097F789097}" destId="{BDCB00D1-58D1-4C4F-A255-3193A11FE83C}" srcOrd="0" destOrd="0" presId="urn:microsoft.com/office/officeart/2016/7/layout/BasicLinearProcessNumbered"/>
    <dgm:cxn modelId="{25E7DCB4-409A-394E-9DAB-076A5D84A450}" type="presOf" srcId="{00DD1D01-2B54-46AA-AD67-2150D58BEF61}" destId="{369B748C-D6AF-C944-BBF3-1086DFEC5287}" srcOrd="0" destOrd="0" presId="urn:microsoft.com/office/officeart/2016/7/layout/BasicLinearProcessNumbered"/>
    <dgm:cxn modelId="{714AAFBA-14BC-9D45-B3D5-AC33C0C7CB82}" type="presOf" srcId="{84F38F32-3785-4291-8D54-158DA8A50722}" destId="{EAA7AB00-893F-0D42-AAC6-452F2154EE3D}" srcOrd="1" destOrd="0" presId="urn:microsoft.com/office/officeart/2016/7/layout/BasicLinearProcessNumbered"/>
    <dgm:cxn modelId="{00BEEBBF-31B2-4F9D-88D6-1CA70F708928}" srcId="{CE81B8DA-B72D-45CD-BEFA-17097F789097}" destId="{6424D9FD-CFA2-45BC-92FE-6416944A57A3}" srcOrd="0" destOrd="0" parTransId="{A06A66AA-846F-4252-A681-CF3407CF7F04}" sibTransId="{06931991-D061-4BFD-8E8B-790D96000E63}"/>
    <dgm:cxn modelId="{F4C236C2-5506-5B4A-8ED7-1D15578D46C0}" type="presOf" srcId="{B5734384-16BA-4286-B929-6D06441190A2}" destId="{965CE090-DB77-8F42-BC83-0C8F461B409A}" srcOrd="0" destOrd="1" presId="urn:microsoft.com/office/officeart/2016/7/layout/BasicLinearProcessNumbered"/>
    <dgm:cxn modelId="{A19C69C9-F7FF-4169-B87D-3D411E477524}" srcId="{84F38F32-3785-4291-8D54-158DA8A50722}" destId="{DFD743B5-4E10-4A1A-A644-3D5A3F90A622}" srcOrd="0" destOrd="0" parTransId="{E5CC425F-E7E7-458B-A314-0147E94E5DC8}" sibTransId="{C6A3CD12-057D-41A2-B8AC-D2B2E7937F7A}"/>
    <dgm:cxn modelId="{4BFE59CB-6386-554C-9EB0-D842A475924E}" type="presOf" srcId="{2943C1BD-425D-427E-AA63-8D70643177E7}" destId="{DA7AD9B6-0210-814D-9CA7-31910D130F79}" srcOrd="0" destOrd="0" presId="urn:microsoft.com/office/officeart/2016/7/layout/BasicLinearProcessNumbered"/>
    <dgm:cxn modelId="{7A9779F2-1BDF-A849-A1D2-1C82AFD16A59}" type="presOf" srcId="{CD67F006-DB62-43CA-9D7D-599DCF1C58F2}" destId="{59DA9BC0-08C3-7343-8E9B-9593DCA67853}" srcOrd="0" destOrd="0" presId="urn:microsoft.com/office/officeart/2016/7/layout/BasicLinearProcessNumbered"/>
    <dgm:cxn modelId="{D3B36FFC-879C-614C-B154-6A9C4F34BBBF}" type="presOf" srcId="{6B7EF394-158B-4421-BA4C-17DF1EC9A1B3}" destId="{AFBEA69C-DB10-0A4E-AC32-D9ADF5508FFB}" srcOrd="1" destOrd="0" presId="urn:microsoft.com/office/officeart/2016/7/layout/BasicLinearProcessNumbered"/>
    <dgm:cxn modelId="{92CCA7C5-AE3E-DF47-B1D8-14CAF89FE7E3}" type="presParOf" srcId="{D1C0FA88-E36C-9640-9D39-D1CA6C39DE0F}" destId="{B7BBB876-BD7D-E24B-9F33-F3E1D20BC61E}" srcOrd="0" destOrd="0" presId="urn:microsoft.com/office/officeart/2016/7/layout/BasicLinearProcessNumbered"/>
    <dgm:cxn modelId="{C6F85FF4-6904-224E-960D-2A06341C1710}" type="presParOf" srcId="{B7BBB876-BD7D-E24B-9F33-F3E1D20BC61E}" destId="{DA7AD9B6-0210-814D-9CA7-31910D130F79}" srcOrd="0" destOrd="0" presId="urn:microsoft.com/office/officeart/2016/7/layout/BasicLinearProcessNumbered"/>
    <dgm:cxn modelId="{0BFA6F7F-6A62-B84D-8EE5-48083D7656F4}" type="presParOf" srcId="{B7BBB876-BD7D-E24B-9F33-F3E1D20BC61E}" destId="{CB1CD8A1-0FAE-DF41-A55C-CB28B8480D08}" srcOrd="1" destOrd="0" presId="urn:microsoft.com/office/officeart/2016/7/layout/BasicLinearProcessNumbered"/>
    <dgm:cxn modelId="{4A45A1CE-1EF1-EA40-A687-D725398A1FCC}" type="presParOf" srcId="{B7BBB876-BD7D-E24B-9F33-F3E1D20BC61E}" destId="{4BD838C0-D17B-A945-9CFD-76D584AD4637}" srcOrd="2" destOrd="0" presId="urn:microsoft.com/office/officeart/2016/7/layout/BasicLinearProcessNumbered"/>
    <dgm:cxn modelId="{D2FD6ED3-95A8-0A49-B954-73C7059416E2}" type="presParOf" srcId="{B7BBB876-BD7D-E24B-9F33-F3E1D20BC61E}" destId="{965CE090-DB77-8F42-BC83-0C8F461B409A}" srcOrd="3" destOrd="0" presId="urn:microsoft.com/office/officeart/2016/7/layout/BasicLinearProcessNumbered"/>
    <dgm:cxn modelId="{49892E14-94ED-9342-B625-4170B88967F7}" type="presParOf" srcId="{D1C0FA88-E36C-9640-9D39-D1CA6C39DE0F}" destId="{03BF401E-F26E-0B4A-AB75-4BDC670C67D0}" srcOrd="1" destOrd="0" presId="urn:microsoft.com/office/officeart/2016/7/layout/BasicLinearProcessNumbered"/>
    <dgm:cxn modelId="{198B9BA0-9A12-AB40-95B2-ADC0583B72B5}" type="presParOf" srcId="{D1C0FA88-E36C-9640-9D39-D1CA6C39DE0F}" destId="{38DF3F1F-569E-5841-816C-240DD49213A2}" srcOrd="2" destOrd="0" presId="urn:microsoft.com/office/officeart/2016/7/layout/BasicLinearProcessNumbered"/>
    <dgm:cxn modelId="{2A40BF38-1A6A-BC4A-BA6F-64A804083247}" type="presParOf" srcId="{38DF3F1F-569E-5841-816C-240DD49213A2}" destId="{A225640D-EF11-DA45-848A-960675723641}" srcOrd="0" destOrd="0" presId="urn:microsoft.com/office/officeart/2016/7/layout/BasicLinearProcessNumbered"/>
    <dgm:cxn modelId="{D6EF39D7-756F-E543-91D4-A389D1C6745F}" type="presParOf" srcId="{38DF3F1F-569E-5841-816C-240DD49213A2}" destId="{8037C01D-E9C3-A549-BCDB-FBC7C1637730}" srcOrd="1" destOrd="0" presId="urn:microsoft.com/office/officeart/2016/7/layout/BasicLinearProcessNumbered"/>
    <dgm:cxn modelId="{6A43C504-CE97-3D4A-BC31-59C6FD3670E6}" type="presParOf" srcId="{38DF3F1F-569E-5841-816C-240DD49213A2}" destId="{AC564950-4650-FB47-867F-C89EAD2CF6DE}" srcOrd="2" destOrd="0" presId="urn:microsoft.com/office/officeart/2016/7/layout/BasicLinearProcessNumbered"/>
    <dgm:cxn modelId="{73D6EBF3-3AAD-1949-BAD5-DF65148F3CF2}" type="presParOf" srcId="{38DF3F1F-569E-5841-816C-240DD49213A2}" destId="{AFBEA69C-DB10-0A4E-AC32-D9ADF5508FFB}" srcOrd="3" destOrd="0" presId="urn:microsoft.com/office/officeart/2016/7/layout/BasicLinearProcessNumbered"/>
    <dgm:cxn modelId="{F81B8A0E-EB37-E547-AFE8-CDA3B920F8E1}" type="presParOf" srcId="{D1C0FA88-E36C-9640-9D39-D1CA6C39DE0F}" destId="{0782D1F9-190E-2149-8F97-87337BD458C0}" srcOrd="3" destOrd="0" presId="urn:microsoft.com/office/officeart/2016/7/layout/BasicLinearProcessNumbered"/>
    <dgm:cxn modelId="{CDCA6791-5338-A64B-8523-3A8F3BF00F82}" type="presParOf" srcId="{D1C0FA88-E36C-9640-9D39-D1CA6C39DE0F}" destId="{D07E824F-AA19-9540-9E01-34C0818673B3}" srcOrd="4" destOrd="0" presId="urn:microsoft.com/office/officeart/2016/7/layout/BasicLinearProcessNumbered"/>
    <dgm:cxn modelId="{2247F487-8FA8-324E-BF60-2147ADCD4A81}" type="presParOf" srcId="{D07E824F-AA19-9540-9E01-34C0818673B3}" destId="{EEAEFFE5-087C-6648-927F-6565DAD07F2D}" srcOrd="0" destOrd="0" presId="urn:microsoft.com/office/officeart/2016/7/layout/BasicLinearProcessNumbered"/>
    <dgm:cxn modelId="{B1D7465B-9ABB-A840-8B95-6D1F278C2268}" type="presParOf" srcId="{D07E824F-AA19-9540-9E01-34C0818673B3}" destId="{369B748C-D6AF-C944-BBF3-1086DFEC5287}" srcOrd="1" destOrd="0" presId="urn:microsoft.com/office/officeart/2016/7/layout/BasicLinearProcessNumbered"/>
    <dgm:cxn modelId="{726CCFFA-32E8-CA40-A737-EA362EC77D4E}" type="presParOf" srcId="{D07E824F-AA19-9540-9E01-34C0818673B3}" destId="{97FD7271-4348-904E-9024-62035434C5A3}" srcOrd="2" destOrd="0" presId="urn:microsoft.com/office/officeart/2016/7/layout/BasicLinearProcessNumbered"/>
    <dgm:cxn modelId="{5BD7973D-3A06-5649-8549-1FA3C18AE8E7}" type="presParOf" srcId="{D07E824F-AA19-9540-9E01-34C0818673B3}" destId="{EAA7AB00-893F-0D42-AAC6-452F2154EE3D}" srcOrd="3" destOrd="0" presId="urn:microsoft.com/office/officeart/2016/7/layout/BasicLinearProcessNumbered"/>
    <dgm:cxn modelId="{6C36E143-51EA-1D48-86C3-24DAD60AF07E}" type="presParOf" srcId="{D1C0FA88-E36C-9640-9D39-D1CA6C39DE0F}" destId="{A79ADAAC-54C6-3148-BD9C-B73ADE9E9CA2}" srcOrd="5" destOrd="0" presId="urn:microsoft.com/office/officeart/2016/7/layout/BasicLinearProcessNumbered"/>
    <dgm:cxn modelId="{D8ADB473-327E-1549-B15D-9D8B8B2BB844}" type="presParOf" srcId="{D1C0FA88-E36C-9640-9D39-D1CA6C39DE0F}" destId="{615DB3BF-3152-B946-81E3-6306808580A2}" srcOrd="6" destOrd="0" presId="urn:microsoft.com/office/officeart/2016/7/layout/BasicLinearProcessNumbered"/>
    <dgm:cxn modelId="{2E1F14CF-0F6F-AE44-AA4B-E6DB82EA2438}" type="presParOf" srcId="{615DB3BF-3152-B946-81E3-6306808580A2}" destId="{BDCB00D1-58D1-4C4F-A255-3193A11FE83C}" srcOrd="0" destOrd="0" presId="urn:microsoft.com/office/officeart/2016/7/layout/BasicLinearProcessNumbered"/>
    <dgm:cxn modelId="{F17FDD76-7216-A243-B74A-B52BEDCF8AF3}" type="presParOf" srcId="{615DB3BF-3152-B946-81E3-6306808580A2}" destId="{59DA9BC0-08C3-7343-8E9B-9593DCA67853}" srcOrd="1" destOrd="0" presId="urn:microsoft.com/office/officeart/2016/7/layout/BasicLinearProcessNumbered"/>
    <dgm:cxn modelId="{BD003B0E-B107-E84A-8CC5-DAF6E7F31F02}" type="presParOf" srcId="{615DB3BF-3152-B946-81E3-6306808580A2}" destId="{3A898071-F6D3-C74D-99FA-1D5BF6A7FDD0}" srcOrd="2" destOrd="0" presId="urn:microsoft.com/office/officeart/2016/7/layout/BasicLinearProcessNumbered"/>
    <dgm:cxn modelId="{7779CFC5-C895-D742-A218-39025CB51A69}" type="presParOf" srcId="{615DB3BF-3152-B946-81E3-6306808580A2}" destId="{A1CE17DF-083D-4C40-87B6-24EED9A8CC8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EC8C3B-F809-4466-B1CA-6C5DD3A724DF}" type="doc">
      <dgm:prSet loTypeId="urn:microsoft.com/office/officeart/2016/7/layout/LinearBlockProcessNumbered" loCatId="process" qsTypeId="urn:microsoft.com/office/officeart/2005/8/quickstyle/simple2" qsCatId="simple" csTypeId="urn:microsoft.com/office/officeart/2005/8/colors/colorful2" csCatId="colorful"/>
      <dgm:spPr/>
      <dgm:t>
        <a:bodyPr/>
        <a:lstStyle/>
        <a:p>
          <a:endParaRPr lang="en-US"/>
        </a:p>
      </dgm:t>
    </dgm:pt>
    <dgm:pt modelId="{5872C7DD-0B3B-4E2C-ACEE-7ABFD0EA0B78}">
      <dgm:prSet/>
      <dgm:spPr/>
      <dgm:t>
        <a:bodyPr/>
        <a:lstStyle/>
        <a:p>
          <a:r>
            <a:rPr lang="en-US"/>
            <a:t>Use a vanilla PointNET Autoencoder to learn accurate latent vector representations of the point clouds</a:t>
          </a:r>
        </a:p>
      </dgm:t>
    </dgm:pt>
    <dgm:pt modelId="{08B7CA1C-0A4E-4980-823F-DB3679126217}" type="parTrans" cxnId="{17AD95DB-C352-48DC-AB74-9514912C0F29}">
      <dgm:prSet/>
      <dgm:spPr/>
      <dgm:t>
        <a:bodyPr/>
        <a:lstStyle/>
        <a:p>
          <a:endParaRPr lang="en-US"/>
        </a:p>
      </dgm:t>
    </dgm:pt>
    <dgm:pt modelId="{40B175D2-6388-4EAE-837B-6F27ED3298A8}" type="sibTrans" cxnId="{17AD95DB-C352-48DC-AB74-9514912C0F29}">
      <dgm:prSet phldrT="01" phldr="0"/>
      <dgm:spPr/>
      <dgm:t>
        <a:bodyPr/>
        <a:lstStyle/>
        <a:p>
          <a:r>
            <a:rPr lang="en-US"/>
            <a:t>01</a:t>
          </a:r>
        </a:p>
      </dgm:t>
    </dgm:pt>
    <dgm:pt modelId="{92CC6049-CDF8-47A2-A3B0-F16AB8F5B639}">
      <dgm:prSet/>
      <dgm:spPr/>
      <dgm:t>
        <a:bodyPr/>
        <a:lstStyle/>
        <a:p>
          <a:r>
            <a:rPr lang="en-US"/>
            <a:t>Test accuracy on reconstruction</a:t>
          </a:r>
        </a:p>
      </dgm:t>
    </dgm:pt>
    <dgm:pt modelId="{BE7FDC0F-ECD7-4FC7-999D-19283C5EDCD6}" type="parTrans" cxnId="{852E6310-2B7D-45CF-BC9A-A1F4548FF8C4}">
      <dgm:prSet/>
      <dgm:spPr/>
      <dgm:t>
        <a:bodyPr/>
        <a:lstStyle/>
        <a:p>
          <a:endParaRPr lang="en-US"/>
        </a:p>
      </dgm:t>
    </dgm:pt>
    <dgm:pt modelId="{CA0B008F-6B2D-4A03-A451-9FD52AA5D885}" type="sibTrans" cxnId="{852E6310-2B7D-45CF-BC9A-A1F4548FF8C4}">
      <dgm:prSet/>
      <dgm:spPr/>
      <dgm:t>
        <a:bodyPr/>
        <a:lstStyle/>
        <a:p>
          <a:endParaRPr lang="en-US"/>
        </a:p>
      </dgm:t>
    </dgm:pt>
    <dgm:pt modelId="{E01FA476-2CE6-46E1-84FD-3AA0E99B7B5C}">
      <dgm:prSet/>
      <dgm:spPr/>
      <dgm:t>
        <a:bodyPr/>
        <a:lstStyle/>
        <a:p>
          <a:r>
            <a:rPr lang="en-US"/>
            <a:t>Experiment with different latent vector sizes</a:t>
          </a:r>
        </a:p>
      </dgm:t>
    </dgm:pt>
    <dgm:pt modelId="{69339B55-462B-4562-A289-FCC87FB2C182}" type="parTrans" cxnId="{0ACF26B5-9DC8-4CFE-A49D-137F6C78FA29}">
      <dgm:prSet/>
      <dgm:spPr/>
      <dgm:t>
        <a:bodyPr/>
        <a:lstStyle/>
        <a:p>
          <a:endParaRPr lang="en-US"/>
        </a:p>
      </dgm:t>
    </dgm:pt>
    <dgm:pt modelId="{7FCA41B0-8652-4DD3-A0AB-82A400C568ED}" type="sibTrans" cxnId="{0ACF26B5-9DC8-4CFE-A49D-137F6C78FA29}">
      <dgm:prSet phldrT="02" phldr="0"/>
      <dgm:spPr/>
      <dgm:t>
        <a:bodyPr/>
        <a:lstStyle/>
        <a:p>
          <a:r>
            <a:rPr lang="en-US"/>
            <a:t>02</a:t>
          </a:r>
        </a:p>
      </dgm:t>
    </dgm:pt>
    <dgm:pt modelId="{298F7222-1599-4C74-941A-746C64B6B093}">
      <dgm:prSet/>
      <dgm:spPr/>
      <dgm:t>
        <a:bodyPr/>
        <a:lstStyle/>
        <a:p>
          <a:r>
            <a:rPr lang="en-US"/>
            <a:t>To test the best/most viable size</a:t>
          </a:r>
        </a:p>
      </dgm:t>
    </dgm:pt>
    <dgm:pt modelId="{BA56CB2C-DE79-4586-83B2-D6EDAD6C70A9}" type="parTrans" cxnId="{8A2A5311-FA48-4F0E-A5E3-BE1E4651C2B2}">
      <dgm:prSet/>
      <dgm:spPr/>
      <dgm:t>
        <a:bodyPr/>
        <a:lstStyle/>
        <a:p>
          <a:endParaRPr lang="en-US"/>
        </a:p>
      </dgm:t>
    </dgm:pt>
    <dgm:pt modelId="{A33B5F04-1C3F-400B-9AB8-5156CBE916F2}" type="sibTrans" cxnId="{8A2A5311-FA48-4F0E-A5E3-BE1E4651C2B2}">
      <dgm:prSet/>
      <dgm:spPr/>
      <dgm:t>
        <a:bodyPr/>
        <a:lstStyle/>
        <a:p>
          <a:endParaRPr lang="en-US"/>
        </a:p>
      </dgm:t>
    </dgm:pt>
    <dgm:pt modelId="{98F1E10B-0BAD-4578-AE72-A56465ACF26E}">
      <dgm:prSet/>
      <dgm:spPr/>
      <dgm:t>
        <a:bodyPr/>
        <a:lstStyle/>
        <a:p>
          <a:r>
            <a:rPr lang="en-US"/>
            <a:t>Use a simple architecture</a:t>
          </a:r>
        </a:p>
      </dgm:t>
    </dgm:pt>
    <dgm:pt modelId="{B108DC2F-7A1B-485B-B75A-415BC917B20D}" type="parTrans" cxnId="{37E948CD-68C2-432D-AC3A-67219C13D9E7}">
      <dgm:prSet/>
      <dgm:spPr/>
      <dgm:t>
        <a:bodyPr/>
        <a:lstStyle/>
        <a:p>
          <a:endParaRPr lang="en-US"/>
        </a:p>
      </dgm:t>
    </dgm:pt>
    <dgm:pt modelId="{2C5FABB5-D025-40E9-8A22-409F83851DB2}" type="sibTrans" cxnId="{37E948CD-68C2-432D-AC3A-67219C13D9E7}">
      <dgm:prSet phldrT="03" phldr="0"/>
      <dgm:spPr/>
      <dgm:t>
        <a:bodyPr/>
        <a:lstStyle/>
        <a:p>
          <a:r>
            <a:rPr lang="en-US"/>
            <a:t>03</a:t>
          </a:r>
        </a:p>
      </dgm:t>
    </dgm:pt>
    <dgm:pt modelId="{B66C0351-FC45-4D96-903F-7A61FE7565C6}">
      <dgm:prSet/>
      <dgm:spPr/>
      <dgm:t>
        <a:bodyPr/>
        <a:lstStyle/>
        <a:p>
          <a:r>
            <a:rPr lang="en-US"/>
            <a:t>Vanilla</a:t>
          </a:r>
        </a:p>
      </dgm:t>
    </dgm:pt>
    <dgm:pt modelId="{580D981D-3290-4B97-B5A6-A9D8F4154710}" type="parTrans" cxnId="{7F437A6F-5172-40B5-8831-4E8B69149F5B}">
      <dgm:prSet/>
      <dgm:spPr/>
      <dgm:t>
        <a:bodyPr/>
        <a:lstStyle/>
        <a:p>
          <a:endParaRPr lang="en-US"/>
        </a:p>
      </dgm:t>
    </dgm:pt>
    <dgm:pt modelId="{6C9F3D5E-A99A-44E5-A291-4172E9CA58F9}" type="sibTrans" cxnId="{7F437A6F-5172-40B5-8831-4E8B69149F5B}">
      <dgm:prSet/>
      <dgm:spPr/>
      <dgm:t>
        <a:bodyPr/>
        <a:lstStyle/>
        <a:p>
          <a:endParaRPr lang="en-US"/>
        </a:p>
      </dgm:t>
    </dgm:pt>
    <dgm:pt modelId="{A3C88E12-FE19-46C5-B7F2-63EDE1F807F2}">
      <dgm:prSet/>
      <dgm:spPr/>
      <dgm:t>
        <a:bodyPr/>
        <a:lstStyle/>
        <a:p>
          <a:r>
            <a:rPr lang="en-US"/>
            <a:t>No lipshitz smoothing</a:t>
          </a:r>
        </a:p>
      </dgm:t>
    </dgm:pt>
    <dgm:pt modelId="{1044D557-6FA2-45ED-A36A-9F950185C49A}" type="parTrans" cxnId="{6BA9921D-0672-4DF4-85D1-B6E56763CA19}">
      <dgm:prSet/>
      <dgm:spPr/>
      <dgm:t>
        <a:bodyPr/>
        <a:lstStyle/>
        <a:p>
          <a:endParaRPr lang="en-US"/>
        </a:p>
      </dgm:t>
    </dgm:pt>
    <dgm:pt modelId="{706BEFF6-3467-4D5E-9CCB-35ED6AC1C088}" type="sibTrans" cxnId="{6BA9921D-0672-4DF4-85D1-B6E56763CA19}">
      <dgm:prSet/>
      <dgm:spPr/>
      <dgm:t>
        <a:bodyPr/>
        <a:lstStyle/>
        <a:p>
          <a:endParaRPr lang="en-US"/>
        </a:p>
      </dgm:t>
    </dgm:pt>
    <dgm:pt modelId="{2C21A1FA-52D7-4E3E-9E0E-CCA1BFDCD797}">
      <dgm:prSet/>
      <dgm:spPr/>
      <dgm:t>
        <a:bodyPr/>
        <a:lstStyle/>
        <a:p>
          <a:r>
            <a:rPr lang="en-US"/>
            <a:t>TBD: Have vector a plottable function</a:t>
          </a:r>
        </a:p>
      </dgm:t>
    </dgm:pt>
    <dgm:pt modelId="{9C228416-8AC7-4907-9D06-B111CEC6774D}" type="parTrans" cxnId="{EB772A79-139F-4380-996B-CD2493EC20CD}">
      <dgm:prSet/>
      <dgm:spPr/>
      <dgm:t>
        <a:bodyPr/>
        <a:lstStyle/>
        <a:p>
          <a:endParaRPr lang="en-US"/>
        </a:p>
      </dgm:t>
    </dgm:pt>
    <dgm:pt modelId="{52DF741C-5C12-42BC-BD13-8D38D1154F71}" type="sibTrans" cxnId="{EB772A79-139F-4380-996B-CD2493EC20CD}">
      <dgm:prSet phldrT="04" phldr="0"/>
      <dgm:spPr/>
      <dgm:t>
        <a:bodyPr/>
        <a:lstStyle/>
        <a:p>
          <a:r>
            <a:rPr lang="en-US"/>
            <a:t>04</a:t>
          </a:r>
        </a:p>
      </dgm:t>
    </dgm:pt>
    <dgm:pt modelId="{EA2CAA26-095E-4B15-866A-E870F7756072}">
      <dgm:prSet/>
      <dgm:spPr/>
      <dgm:t>
        <a:bodyPr/>
        <a:lstStyle/>
        <a:p>
          <a:r>
            <a:rPr lang="en-US"/>
            <a:t>So it can be used in GWAS</a:t>
          </a:r>
        </a:p>
      </dgm:t>
    </dgm:pt>
    <dgm:pt modelId="{5D4D6C32-506E-4422-AF57-4C57DDB630AB}" type="parTrans" cxnId="{821ECFDA-23C3-4793-9C34-F20A5558AEFB}">
      <dgm:prSet/>
      <dgm:spPr/>
      <dgm:t>
        <a:bodyPr/>
        <a:lstStyle/>
        <a:p>
          <a:endParaRPr lang="en-US"/>
        </a:p>
      </dgm:t>
    </dgm:pt>
    <dgm:pt modelId="{62361B88-0952-4A2A-89CC-C52EF31A03FB}" type="sibTrans" cxnId="{821ECFDA-23C3-4793-9C34-F20A5558AEFB}">
      <dgm:prSet/>
      <dgm:spPr/>
      <dgm:t>
        <a:bodyPr/>
        <a:lstStyle/>
        <a:p>
          <a:endParaRPr lang="en-US"/>
        </a:p>
      </dgm:t>
    </dgm:pt>
    <dgm:pt modelId="{451174E1-2BBC-1D41-B23D-6130220C4EB3}" type="pres">
      <dgm:prSet presAssocID="{33EC8C3B-F809-4466-B1CA-6C5DD3A724DF}" presName="Name0" presStyleCnt="0">
        <dgm:presLayoutVars>
          <dgm:animLvl val="lvl"/>
          <dgm:resizeHandles val="exact"/>
        </dgm:presLayoutVars>
      </dgm:prSet>
      <dgm:spPr/>
    </dgm:pt>
    <dgm:pt modelId="{D7865808-8F05-A34B-A440-BB2923040C17}" type="pres">
      <dgm:prSet presAssocID="{5872C7DD-0B3B-4E2C-ACEE-7ABFD0EA0B78}" presName="compositeNode" presStyleCnt="0">
        <dgm:presLayoutVars>
          <dgm:bulletEnabled val="1"/>
        </dgm:presLayoutVars>
      </dgm:prSet>
      <dgm:spPr/>
    </dgm:pt>
    <dgm:pt modelId="{2542DFE9-2503-0F43-98F4-09F89539D904}" type="pres">
      <dgm:prSet presAssocID="{5872C7DD-0B3B-4E2C-ACEE-7ABFD0EA0B78}" presName="bgRect" presStyleLbl="alignNode1" presStyleIdx="0" presStyleCnt="4"/>
      <dgm:spPr/>
    </dgm:pt>
    <dgm:pt modelId="{B8BA1980-2228-1243-981A-8B211517B11A}" type="pres">
      <dgm:prSet presAssocID="{40B175D2-6388-4EAE-837B-6F27ED3298A8}" presName="sibTransNodeRect" presStyleLbl="alignNode1" presStyleIdx="0" presStyleCnt="4">
        <dgm:presLayoutVars>
          <dgm:chMax val="0"/>
          <dgm:bulletEnabled val="1"/>
        </dgm:presLayoutVars>
      </dgm:prSet>
      <dgm:spPr/>
    </dgm:pt>
    <dgm:pt modelId="{6F214B44-4E5C-2B49-932B-EB077088538C}" type="pres">
      <dgm:prSet presAssocID="{5872C7DD-0B3B-4E2C-ACEE-7ABFD0EA0B78}" presName="nodeRect" presStyleLbl="alignNode1" presStyleIdx="0" presStyleCnt="4">
        <dgm:presLayoutVars>
          <dgm:bulletEnabled val="1"/>
        </dgm:presLayoutVars>
      </dgm:prSet>
      <dgm:spPr/>
    </dgm:pt>
    <dgm:pt modelId="{9EF020B3-244F-A94E-9F09-981CCBA1A268}" type="pres">
      <dgm:prSet presAssocID="{40B175D2-6388-4EAE-837B-6F27ED3298A8}" presName="sibTrans" presStyleCnt="0"/>
      <dgm:spPr/>
    </dgm:pt>
    <dgm:pt modelId="{DD8F9433-D61A-0540-94D0-DED9173F5223}" type="pres">
      <dgm:prSet presAssocID="{E01FA476-2CE6-46E1-84FD-3AA0E99B7B5C}" presName="compositeNode" presStyleCnt="0">
        <dgm:presLayoutVars>
          <dgm:bulletEnabled val="1"/>
        </dgm:presLayoutVars>
      </dgm:prSet>
      <dgm:spPr/>
    </dgm:pt>
    <dgm:pt modelId="{0D58330B-95FA-4D49-8591-9C355BAA83CD}" type="pres">
      <dgm:prSet presAssocID="{E01FA476-2CE6-46E1-84FD-3AA0E99B7B5C}" presName="bgRect" presStyleLbl="alignNode1" presStyleIdx="1" presStyleCnt="4"/>
      <dgm:spPr/>
    </dgm:pt>
    <dgm:pt modelId="{5976BEA7-A40B-724C-9772-A3317E1B2C40}" type="pres">
      <dgm:prSet presAssocID="{7FCA41B0-8652-4DD3-A0AB-82A400C568ED}" presName="sibTransNodeRect" presStyleLbl="alignNode1" presStyleIdx="1" presStyleCnt="4">
        <dgm:presLayoutVars>
          <dgm:chMax val="0"/>
          <dgm:bulletEnabled val="1"/>
        </dgm:presLayoutVars>
      </dgm:prSet>
      <dgm:spPr/>
    </dgm:pt>
    <dgm:pt modelId="{ACD95B22-684C-9C4E-B029-5393821A2A95}" type="pres">
      <dgm:prSet presAssocID="{E01FA476-2CE6-46E1-84FD-3AA0E99B7B5C}" presName="nodeRect" presStyleLbl="alignNode1" presStyleIdx="1" presStyleCnt="4">
        <dgm:presLayoutVars>
          <dgm:bulletEnabled val="1"/>
        </dgm:presLayoutVars>
      </dgm:prSet>
      <dgm:spPr/>
    </dgm:pt>
    <dgm:pt modelId="{E032F896-4BF4-2748-AA8E-01E1E1A23A89}" type="pres">
      <dgm:prSet presAssocID="{7FCA41B0-8652-4DD3-A0AB-82A400C568ED}" presName="sibTrans" presStyleCnt="0"/>
      <dgm:spPr/>
    </dgm:pt>
    <dgm:pt modelId="{443ADBAA-5787-BF4A-B6C4-7804E8E18114}" type="pres">
      <dgm:prSet presAssocID="{98F1E10B-0BAD-4578-AE72-A56465ACF26E}" presName="compositeNode" presStyleCnt="0">
        <dgm:presLayoutVars>
          <dgm:bulletEnabled val="1"/>
        </dgm:presLayoutVars>
      </dgm:prSet>
      <dgm:spPr/>
    </dgm:pt>
    <dgm:pt modelId="{EE67E4F2-878E-3245-A04C-E2A63DCDBEBC}" type="pres">
      <dgm:prSet presAssocID="{98F1E10B-0BAD-4578-AE72-A56465ACF26E}" presName="bgRect" presStyleLbl="alignNode1" presStyleIdx="2" presStyleCnt="4"/>
      <dgm:spPr/>
    </dgm:pt>
    <dgm:pt modelId="{2C672902-0EAE-E549-A3EF-D17E91350061}" type="pres">
      <dgm:prSet presAssocID="{2C5FABB5-D025-40E9-8A22-409F83851DB2}" presName="sibTransNodeRect" presStyleLbl="alignNode1" presStyleIdx="2" presStyleCnt="4">
        <dgm:presLayoutVars>
          <dgm:chMax val="0"/>
          <dgm:bulletEnabled val="1"/>
        </dgm:presLayoutVars>
      </dgm:prSet>
      <dgm:spPr/>
    </dgm:pt>
    <dgm:pt modelId="{541CE0F5-D640-0A48-AE41-ECC846924E57}" type="pres">
      <dgm:prSet presAssocID="{98F1E10B-0BAD-4578-AE72-A56465ACF26E}" presName="nodeRect" presStyleLbl="alignNode1" presStyleIdx="2" presStyleCnt="4">
        <dgm:presLayoutVars>
          <dgm:bulletEnabled val="1"/>
        </dgm:presLayoutVars>
      </dgm:prSet>
      <dgm:spPr/>
    </dgm:pt>
    <dgm:pt modelId="{5AAC0B69-6E8C-A84E-B552-22C69F4E1AB2}" type="pres">
      <dgm:prSet presAssocID="{2C5FABB5-D025-40E9-8A22-409F83851DB2}" presName="sibTrans" presStyleCnt="0"/>
      <dgm:spPr/>
    </dgm:pt>
    <dgm:pt modelId="{6F73F199-8FB1-2A4D-9D20-75FF04A4D81E}" type="pres">
      <dgm:prSet presAssocID="{2C21A1FA-52D7-4E3E-9E0E-CCA1BFDCD797}" presName="compositeNode" presStyleCnt="0">
        <dgm:presLayoutVars>
          <dgm:bulletEnabled val="1"/>
        </dgm:presLayoutVars>
      </dgm:prSet>
      <dgm:spPr/>
    </dgm:pt>
    <dgm:pt modelId="{4EA3A132-D322-E441-B0DC-588D21B6CC6C}" type="pres">
      <dgm:prSet presAssocID="{2C21A1FA-52D7-4E3E-9E0E-CCA1BFDCD797}" presName="bgRect" presStyleLbl="alignNode1" presStyleIdx="3" presStyleCnt="4"/>
      <dgm:spPr/>
    </dgm:pt>
    <dgm:pt modelId="{E976DD11-0BA2-5541-A0E7-7961C156FC87}" type="pres">
      <dgm:prSet presAssocID="{52DF741C-5C12-42BC-BD13-8D38D1154F71}" presName="sibTransNodeRect" presStyleLbl="alignNode1" presStyleIdx="3" presStyleCnt="4">
        <dgm:presLayoutVars>
          <dgm:chMax val="0"/>
          <dgm:bulletEnabled val="1"/>
        </dgm:presLayoutVars>
      </dgm:prSet>
      <dgm:spPr/>
    </dgm:pt>
    <dgm:pt modelId="{7C71A806-363A-DA4B-846F-03FE54BD4C5C}" type="pres">
      <dgm:prSet presAssocID="{2C21A1FA-52D7-4E3E-9E0E-CCA1BFDCD797}" presName="nodeRect" presStyleLbl="alignNode1" presStyleIdx="3" presStyleCnt="4">
        <dgm:presLayoutVars>
          <dgm:bulletEnabled val="1"/>
        </dgm:presLayoutVars>
      </dgm:prSet>
      <dgm:spPr/>
    </dgm:pt>
  </dgm:ptLst>
  <dgm:cxnLst>
    <dgm:cxn modelId="{80B00407-F9F4-F747-BED4-CB27A85E2E54}" type="presOf" srcId="{2C5FABB5-D025-40E9-8A22-409F83851DB2}" destId="{2C672902-0EAE-E549-A3EF-D17E91350061}" srcOrd="0" destOrd="0" presId="urn:microsoft.com/office/officeart/2016/7/layout/LinearBlockProcessNumbered"/>
    <dgm:cxn modelId="{852E6310-2B7D-45CF-BC9A-A1F4548FF8C4}" srcId="{5872C7DD-0B3B-4E2C-ACEE-7ABFD0EA0B78}" destId="{92CC6049-CDF8-47A2-A3B0-F16AB8F5B639}" srcOrd="0" destOrd="0" parTransId="{BE7FDC0F-ECD7-4FC7-999D-19283C5EDCD6}" sibTransId="{CA0B008F-6B2D-4A03-A451-9FD52AA5D885}"/>
    <dgm:cxn modelId="{8A2A5311-FA48-4F0E-A5E3-BE1E4651C2B2}" srcId="{E01FA476-2CE6-46E1-84FD-3AA0E99B7B5C}" destId="{298F7222-1599-4C74-941A-746C64B6B093}" srcOrd="0" destOrd="0" parTransId="{BA56CB2C-DE79-4586-83B2-D6EDAD6C70A9}" sibTransId="{A33B5F04-1C3F-400B-9AB8-5156CBE916F2}"/>
    <dgm:cxn modelId="{6232311C-470C-B34D-B9E1-99B85F16F591}" type="presOf" srcId="{298F7222-1599-4C74-941A-746C64B6B093}" destId="{ACD95B22-684C-9C4E-B029-5393821A2A95}" srcOrd="0" destOrd="1" presId="urn:microsoft.com/office/officeart/2016/7/layout/LinearBlockProcessNumbered"/>
    <dgm:cxn modelId="{6BA9921D-0672-4DF4-85D1-B6E56763CA19}" srcId="{98F1E10B-0BAD-4578-AE72-A56465ACF26E}" destId="{A3C88E12-FE19-46C5-B7F2-63EDE1F807F2}" srcOrd="1" destOrd="0" parTransId="{1044D557-6FA2-45ED-A36A-9F950185C49A}" sibTransId="{706BEFF6-3467-4D5E-9CCB-35ED6AC1C088}"/>
    <dgm:cxn modelId="{0F670A1E-E29F-2940-8EDE-FC82373A107D}" type="presOf" srcId="{A3C88E12-FE19-46C5-B7F2-63EDE1F807F2}" destId="{541CE0F5-D640-0A48-AE41-ECC846924E57}" srcOrd="0" destOrd="2" presId="urn:microsoft.com/office/officeart/2016/7/layout/LinearBlockProcessNumbered"/>
    <dgm:cxn modelId="{0E3F6223-E839-7D41-B685-92999678600A}" type="presOf" srcId="{B66C0351-FC45-4D96-903F-7A61FE7565C6}" destId="{541CE0F5-D640-0A48-AE41-ECC846924E57}" srcOrd="0" destOrd="1" presId="urn:microsoft.com/office/officeart/2016/7/layout/LinearBlockProcessNumbered"/>
    <dgm:cxn modelId="{6839C559-0833-D243-9877-B173F31F4402}" type="presOf" srcId="{2C21A1FA-52D7-4E3E-9E0E-CCA1BFDCD797}" destId="{7C71A806-363A-DA4B-846F-03FE54BD4C5C}" srcOrd="1" destOrd="0" presId="urn:microsoft.com/office/officeart/2016/7/layout/LinearBlockProcessNumbered"/>
    <dgm:cxn modelId="{7F437A6F-5172-40B5-8831-4E8B69149F5B}" srcId="{98F1E10B-0BAD-4578-AE72-A56465ACF26E}" destId="{B66C0351-FC45-4D96-903F-7A61FE7565C6}" srcOrd="0" destOrd="0" parTransId="{580D981D-3290-4B97-B5A6-A9D8F4154710}" sibTransId="{6C9F3D5E-A99A-44E5-A291-4172E9CA58F9}"/>
    <dgm:cxn modelId="{2518D977-94B0-2C48-9ADE-8079525696A6}" type="presOf" srcId="{7FCA41B0-8652-4DD3-A0AB-82A400C568ED}" destId="{5976BEA7-A40B-724C-9772-A3317E1B2C40}" srcOrd="0" destOrd="0" presId="urn:microsoft.com/office/officeart/2016/7/layout/LinearBlockProcessNumbered"/>
    <dgm:cxn modelId="{EB772A79-139F-4380-996B-CD2493EC20CD}" srcId="{33EC8C3B-F809-4466-B1CA-6C5DD3A724DF}" destId="{2C21A1FA-52D7-4E3E-9E0E-CCA1BFDCD797}" srcOrd="3" destOrd="0" parTransId="{9C228416-8AC7-4907-9D06-B111CEC6774D}" sibTransId="{52DF741C-5C12-42BC-BD13-8D38D1154F71}"/>
    <dgm:cxn modelId="{93DE9B79-1699-C648-A62C-CE7DCB3A3D00}" type="presOf" srcId="{5872C7DD-0B3B-4E2C-ACEE-7ABFD0EA0B78}" destId="{6F214B44-4E5C-2B49-932B-EB077088538C}" srcOrd="1" destOrd="0" presId="urn:microsoft.com/office/officeart/2016/7/layout/LinearBlockProcessNumbered"/>
    <dgm:cxn modelId="{2F529984-CDC2-7849-8B72-7D60E4F80C3A}" type="presOf" srcId="{2C21A1FA-52D7-4E3E-9E0E-CCA1BFDCD797}" destId="{4EA3A132-D322-E441-B0DC-588D21B6CC6C}" srcOrd="0" destOrd="0" presId="urn:microsoft.com/office/officeart/2016/7/layout/LinearBlockProcessNumbered"/>
    <dgm:cxn modelId="{DB31248A-D695-A146-8341-DFD369EFD8EB}" type="presOf" srcId="{92CC6049-CDF8-47A2-A3B0-F16AB8F5B639}" destId="{6F214B44-4E5C-2B49-932B-EB077088538C}" srcOrd="0" destOrd="1" presId="urn:microsoft.com/office/officeart/2016/7/layout/LinearBlockProcessNumbered"/>
    <dgm:cxn modelId="{3A218497-A752-BA45-902C-808BA42BA9D1}" type="presOf" srcId="{EA2CAA26-095E-4B15-866A-E870F7756072}" destId="{7C71A806-363A-DA4B-846F-03FE54BD4C5C}" srcOrd="0" destOrd="1" presId="urn:microsoft.com/office/officeart/2016/7/layout/LinearBlockProcessNumbered"/>
    <dgm:cxn modelId="{A8E79FA8-83F6-884C-82E9-FECAF914202D}" type="presOf" srcId="{33EC8C3B-F809-4466-B1CA-6C5DD3A724DF}" destId="{451174E1-2BBC-1D41-B23D-6130220C4EB3}" srcOrd="0" destOrd="0" presId="urn:microsoft.com/office/officeart/2016/7/layout/LinearBlockProcessNumbered"/>
    <dgm:cxn modelId="{E48D13AE-6FA1-5B4C-8A89-A5F6D2EB5F85}" type="presOf" srcId="{98F1E10B-0BAD-4578-AE72-A56465ACF26E}" destId="{EE67E4F2-878E-3245-A04C-E2A63DCDBEBC}" srcOrd="0" destOrd="0" presId="urn:microsoft.com/office/officeart/2016/7/layout/LinearBlockProcessNumbered"/>
    <dgm:cxn modelId="{A7F008B0-0AC8-2E40-95B4-4C792AFCAF45}" type="presOf" srcId="{E01FA476-2CE6-46E1-84FD-3AA0E99B7B5C}" destId="{ACD95B22-684C-9C4E-B029-5393821A2A95}" srcOrd="1" destOrd="0" presId="urn:microsoft.com/office/officeart/2016/7/layout/LinearBlockProcessNumbered"/>
    <dgm:cxn modelId="{0ACF26B5-9DC8-4CFE-A49D-137F6C78FA29}" srcId="{33EC8C3B-F809-4466-B1CA-6C5DD3A724DF}" destId="{E01FA476-2CE6-46E1-84FD-3AA0E99B7B5C}" srcOrd="1" destOrd="0" parTransId="{69339B55-462B-4562-A289-FCC87FB2C182}" sibTransId="{7FCA41B0-8652-4DD3-A0AB-82A400C568ED}"/>
    <dgm:cxn modelId="{37E948CD-68C2-432D-AC3A-67219C13D9E7}" srcId="{33EC8C3B-F809-4466-B1CA-6C5DD3A724DF}" destId="{98F1E10B-0BAD-4578-AE72-A56465ACF26E}" srcOrd="2" destOrd="0" parTransId="{B108DC2F-7A1B-485B-B75A-415BC917B20D}" sibTransId="{2C5FABB5-D025-40E9-8A22-409F83851DB2}"/>
    <dgm:cxn modelId="{FFEA60D2-F958-DF47-9B45-5918A08E34A0}" type="presOf" srcId="{52DF741C-5C12-42BC-BD13-8D38D1154F71}" destId="{E976DD11-0BA2-5541-A0E7-7961C156FC87}" srcOrd="0" destOrd="0" presId="urn:microsoft.com/office/officeart/2016/7/layout/LinearBlockProcessNumbered"/>
    <dgm:cxn modelId="{3D513FD4-CA07-B143-A929-E1BE7EB0EF1D}" type="presOf" srcId="{40B175D2-6388-4EAE-837B-6F27ED3298A8}" destId="{B8BA1980-2228-1243-981A-8B211517B11A}" srcOrd="0" destOrd="0" presId="urn:microsoft.com/office/officeart/2016/7/layout/LinearBlockProcessNumbered"/>
    <dgm:cxn modelId="{821ECFDA-23C3-4793-9C34-F20A5558AEFB}" srcId="{2C21A1FA-52D7-4E3E-9E0E-CCA1BFDCD797}" destId="{EA2CAA26-095E-4B15-866A-E870F7756072}" srcOrd="0" destOrd="0" parTransId="{5D4D6C32-506E-4422-AF57-4C57DDB630AB}" sibTransId="{62361B88-0952-4A2A-89CC-C52EF31A03FB}"/>
    <dgm:cxn modelId="{17AD95DB-C352-48DC-AB74-9514912C0F29}" srcId="{33EC8C3B-F809-4466-B1CA-6C5DD3A724DF}" destId="{5872C7DD-0B3B-4E2C-ACEE-7ABFD0EA0B78}" srcOrd="0" destOrd="0" parTransId="{08B7CA1C-0A4E-4980-823F-DB3679126217}" sibTransId="{40B175D2-6388-4EAE-837B-6F27ED3298A8}"/>
    <dgm:cxn modelId="{AFD260E5-B664-7E40-809F-13AC5E8FCDA8}" type="presOf" srcId="{98F1E10B-0BAD-4578-AE72-A56465ACF26E}" destId="{541CE0F5-D640-0A48-AE41-ECC846924E57}" srcOrd="1" destOrd="0" presId="urn:microsoft.com/office/officeart/2016/7/layout/LinearBlockProcessNumbered"/>
    <dgm:cxn modelId="{1E03D0E6-4643-FC4B-81B6-9FB2F2915B4A}" type="presOf" srcId="{5872C7DD-0B3B-4E2C-ACEE-7ABFD0EA0B78}" destId="{2542DFE9-2503-0F43-98F4-09F89539D904}" srcOrd="0" destOrd="0" presId="urn:microsoft.com/office/officeart/2016/7/layout/LinearBlockProcessNumbered"/>
    <dgm:cxn modelId="{842592FA-9658-9C4D-A657-4912AEA62EA5}" type="presOf" srcId="{E01FA476-2CE6-46E1-84FD-3AA0E99B7B5C}" destId="{0D58330B-95FA-4D49-8591-9C355BAA83CD}" srcOrd="0" destOrd="0" presId="urn:microsoft.com/office/officeart/2016/7/layout/LinearBlockProcessNumbered"/>
    <dgm:cxn modelId="{A7DA07CC-A40B-564C-8E9C-8B26B9793723}" type="presParOf" srcId="{451174E1-2BBC-1D41-B23D-6130220C4EB3}" destId="{D7865808-8F05-A34B-A440-BB2923040C17}" srcOrd="0" destOrd="0" presId="urn:microsoft.com/office/officeart/2016/7/layout/LinearBlockProcessNumbered"/>
    <dgm:cxn modelId="{3960F40B-D9CF-7C43-974C-F785CAE80A3A}" type="presParOf" srcId="{D7865808-8F05-A34B-A440-BB2923040C17}" destId="{2542DFE9-2503-0F43-98F4-09F89539D904}" srcOrd="0" destOrd="0" presId="urn:microsoft.com/office/officeart/2016/7/layout/LinearBlockProcessNumbered"/>
    <dgm:cxn modelId="{124EB63A-F7F9-E245-BE96-F39D07BC9B47}" type="presParOf" srcId="{D7865808-8F05-A34B-A440-BB2923040C17}" destId="{B8BA1980-2228-1243-981A-8B211517B11A}" srcOrd="1" destOrd="0" presId="urn:microsoft.com/office/officeart/2016/7/layout/LinearBlockProcessNumbered"/>
    <dgm:cxn modelId="{9A23C391-94B9-5143-B5F0-5A809D4A8E97}" type="presParOf" srcId="{D7865808-8F05-A34B-A440-BB2923040C17}" destId="{6F214B44-4E5C-2B49-932B-EB077088538C}" srcOrd="2" destOrd="0" presId="urn:microsoft.com/office/officeart/2016/7/layout/LinearBlockProcessNumbered"/>
    <dgm:cxn modelId="{C351B543-9523-DA4F-B489-DB6421953539}" type="presParOf" srcId="{451174E1-2BBC-1D41-B23D-6130220C4EB3}" destId="{9EF020B3-244F-A94E-9F09-981CCBA1A268}" srcOrd="1" destOrd="0" presId="urn:microsoft.com/office/officeart/2016/7/layout/LinearBlockProcessNumbered"/>
    <dgm:cxn modelId="{01FA0EF7-B7EF-5A43-B65D-772223F038C8}" type="presParOf" srcId="{451174E1-2BBC-1D41-B23D-6130220C4EB3}" destId="{DD8F9433-D61A-0540-94D0-DED9173F5223}" srcOrd="2" destOrd="0" presId="urn:microsoft.com/office/officeart/2016/7/layout/LinearBlockProcessNumbered"/>
    <dgm:cxn modelId="{BDBC6387-1C14-8D4F-B79D-E189CE1825F7}" type="presParOf" srcId="{DD8F9433-D61A-0540-94D0-DED9173F5223}" destId="{0D58330B-95FA-4D49-8591-9C355BAA83CD}" srcOrd="0" destOrd="0" presId="urn:microsoft.com/office/officeart/2016/7/layout/LinearBlockProcessNumbered"/>
    <dgm:cxn modelId="{D4A516F1-F471-594F-B54A-77DADCA1F0DA}" type="presParOf" srcId="{DD8F9433-D61A-0540-94D0-DED9173F5223}" destId="{5976BEA7-A40B-724C-9772-A3317E1B2C40}" srcOrd="1" destOrd="0" presId="urn:microsoft.com/office/officeart/2016/7/layout/LinearBlockProcessNumbered"/>
    <dgm:cxn modelId="{62CF575E-CD34-8B4C-8114-C8AE41A332DF}" type="presParOf" srcId="{DD8F9433-D61A-0540-94D0-DED9173F5223}" destId="{ACD95B22-684C-9C4E-B029-5393821A2A95}" srcOrd="2" destOrd="0" presId="urn:microsoft.com/office/officeart/2016/7/layout/LinearBlockProcessNumbered"/>
    <dgm:cxn modelId="{4841634F-B4EA-1643-93D7-883189488EE5}" type="presParOf" srcId="{451174E1-2BBC-1D41-B23D-6130220C4EB3}" destId="{E032F896-4BF4-2748-AA8E-01E1E1A23A89}" srcOrd="3" destOrd="0" presId="urn:microsoft.com/office/officeart/2016/7/layout/LinearBlockProcessNumbered"/>
    <dgm:cxn modelId="{DA1D13D5-78A2-2341-A929-8E4F87D0035A}" type="presParOf" srcId="{451174E1-2BBC-1D41-B23D-6130220C4EB3}" destId="{443ADBAA-5787-BF4A-B6C4-7804E8E18114}" srcOrd="4" destOrd="0" presId="urn:microsoft.com/office/officeart/2016/7/layout/LinearBlockProcessNumbered"/>
    <dgm:cxn modelId="{52FE9A8E-1A07-9847-8DAC-71BDE59B64CF}" type="presParOf" srcId="{443ADBAA-5787-BF4A-B6C4-7804E8E18114}" destId="{EE67E4F2-878E-3245-A04C-E2A63DCDBEBC}" srcOrd="0" destOrd="0" presId="urn:microsoft.com/office/officeart/2016/7/layout/LinearBlockProcessNumbered"/>
    <dgm:cxn modelId="{012F7449-D25F-0141-98C5-6F083622B503}" type="presParOf" srcId="{443ADBAA-5787-BF4A-B6C4-7804E8E18114}" destId="{2C672902-0EAE-E549-A3EF-D17E91350061}" srcOrd="1" destOrd="0" presId="urn:microsoft.com/office/officeart/2016/7/layout/LinearBlockProcessNumbered"/>
    <dgm:cxn modelId="{FEF07806-62C0-A349-A34A-FD2D29B5DA84}" type="presParOf" srcId="{443ADBAA-5787-BF4A-B6C4-7804E8E18114}" destId="{541CE0F5-D640-0A48-AE41-ECC846924E57}" srcOrd="2" destOrd="0" presId="urn:microsoft.com/office/officeart/2016/7/layout/LinearBlockProcessNumbered"/>
    <dgm:cxn modelId="{204846C9-E4AD-3E48-A6B5-999CE5B260F2}" type="presParOf" srcId="{451174E1-2BBC-1D41-B23D-6130220C4EB3}" destId="{5AAC0B69-6E8C-A84E-B552-22C69F4E1AB2}" srcOrd="5" destOrd="0" presId="urn:microsoft.com/office/officeart/2016/7/layout/LinearBlockProcessNumbered"/>
    <dgm:cxn modelId="{171DD4DC-B261-D547-B77F-12F1D3489CBD}" type="presParOf" srcId="{451174E1-2BBC-1D41-B23D-6130220C4EB3}" destId="{6F73F199-8FB1-2A4D-9D20-75FF04A4D81E}" srcOrd="6" destOrd="0" presId="urn:microsoft.com/office/officeart/2016/7/layout/LinearBlockProcessNumbered"/>
    <dgm:cxn modelId="{2056368A-A2B2-E140-968C-C833C546C299}" type="presParOf" srcId="{6F73F199-8FB1-2A4D-9D20-75FF04A4D81E}" destId="{4EA3A132-D322-E441-B0DC-588D21B6CC6C}" srcOrd="0" destOrd="0" presId="urn:microsoft.com/office/officeart/2016/7/layout/LinearBlockProcessNumbered"/>
    <dgm:cxn modelId="{3B68D950-D255-684C-9AD9-E92163389733}" type="presParOf" srcId="{6F73F199-8FB1-2A4D-9D20-75FF04A4D81E}" destId="{E976DD11-0BA2-5541-A0E7-7961C156FC87}" srcOrd="1" destOrd="0" presId="urn:microsoft.com/office/officeart/2016/7/layout/LinearBlockProcessNumbered"/>
    <dgm:cxn modelId="{D1FD7C7D-A106-5D42-9F9A-CE456D9DBC0C}" type="presParOf" srcId="{6F73F199-8FB1-2A4D-9D20-75FF04A4D81E}" destId="{7C71A806-363A-DA4B-846F-03FE54BD4C5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56DE1-CD44-4B74-8A83-ACC41DFD40A1}">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5F541C-2041-45D8-8CDE-66F66B7E1F80}">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FE0DD5-2281-4A84-B0B2-45FDB8F41554}">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Introduce my research</a:t>
          </a:r>
        </a:p>
      </dsp:txBody>
      <dsp:txXfrm>
        <a:off x="1819120" y="673"/>
        <a:ext cx="4545103" cy="1574995"/>
      </dsp:txXfrm>
    </dsp:sp>
    <dsp:sp modelId="{F771ABA9-3AF5-4879-8F2F-6B92E8AA4E10}">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968CC-A4EC-4AF7-ACC1-661ADA139DC2}">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F9750-7DA1-49B3-9BB6-A7F2EBD8C535}">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Answer questions about my work</a:t>
          </a:r>
        </a:p>
      </dsp:txBody>
      <dsp:txXfrm>
        <a:off x="1819120" y="1969418"/>
        <a:ext cx="4545103" cy="1574995"/>
      </dsp:txXfrm>
    </dsp:sp>
    <dsp:sp modelId="{C989C417-20AD-4176-8F71-8334C81E5D6B}">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F707BB-C5AB-4AF3-88DF-3BFB531BB9F0}">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E8CE3-117F-4D70-960C-6049FE6E71BF}">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Give context for future presentations</a:t>
          </a:r>
        </a:p>
      </dsp:txBody>
      <dsp:txXfrm>
        <a:off x="1819120" y="3938162"/>
        <a:ext cx="4545103" cy="1574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9C3DB-73AB-4CDB-964A-F194B6CF443C}">
      <dsp:nvSpPr>
        <dsp:cNvPr id="0" name=""/>
        <dsp:cNvSpPr/>
      </dsp:nvSpPr>
      <dsp:spPr>
        <a:xfrm>
          <a:off x="0" y="5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4B60B-8D6B-493C-AEF3-82DF78DA0924}">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8AFCA-37D1-4068-901F-867BB4E449CE}">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844550">
            <a:lnSpc>
              <a:spcPct val="100000"/>
            </a:lnSpc>
            <a:spcBef>
              <a:spcPct val="0"/>
            </a:spcBef>
            <a:spcAft>
              <a:spcPct val="35000"/>
            </a:spcAft>
            <a:buNone/>
          </a:pPr>
          <a:r>
            <a:rPr lang="en-US" sz="1900" kern="1200"/>
            <a:t>Problem: Given 1,400 plant point clouds (corn) how can we have a lower dimensional vectors or scalars that are an accurate estimate of the original point cloud</a:t>
          </a:r>
        </a:p>
      </dsp:txBody>
      <dsp:txXfrm>
        <a:off x="1435988" y="531"/>
        <a:ext cx="9079611" cy="1243280"/>
      </dsp:txXfrm>
    </dsp:sp>
    <dsp:sp modelId="{FB7DE545-71BA-4875-A4B2-20E4578CBA99}">
      <dsp:nvSpPr>
        <dsp:cNvPr id="0" name=""/>
        <dsp:cNvSpPr/>
      </dsp:nvSpPr>
      <dsp:spPr>
        <a:xfrm>
          <a:off x="0" y="15546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B291E9-CA28-47A6-A5C5-9B73E258F10A}">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674B78-1A8A-40C7-A93E-8838EF9A700F}">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844550">
            <a:lnSpc>
              <a:spcPct val="100000"/>
            </a:lnSpc>
            <a:spcBef>
              <a:spcPct val="0"/>
            </a:spcBef>
            <a:spcAft>
              <a:spcPct val="35000"/>
            </a:spcAft>
            <a:buNone/>
          </a:pPr>
          <a:r>
            <a:rPr lang="en-US" sz="1900" kern="1200"/>
            <a:t>Why we care: each plant point cloud has about 30,000 points. We want to bring this down to a vector or scalar. And have this vector applied to other fields/research topics like GWAS</a:t>
          </a:r>
        </a:p>
      </dsp:txBody>
      <dsp:txXfrm>
        <a:off x="1435988" y="1554631"/>
        <a:ext cx="9079611" cy="1243280"/>
      </dsp:txXfrm>
    </dsp:sp>
    <dsp:sp modelId="{C233F403-6930-497C-9079-EE33EE750B86}">
      <dsp:nvSpPr>
        <dsp:cNvPr id="0" name=""/>
        <dsp:cNvSpPr/>
      </dsp:nvSpPr>
      <dsp:spPr>
        <a:xfrm>
          <a:off x="0" y="3108732"/>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514755-F61A-42C4-A99A-B0132A4C15B4}">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CF08C-B7F3-4ED3-B944-8EAD804E1224}">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844550">
            <a:lnSpc>
              <a:spcPct val="100000"/>
            </a:lnSpc>
            <a:spcBef>
              <a:spcPct val="0"/>
            </a:spcBef>
            <a:spcAft>
              <a:spcPct val="35000"/>
            </a:spcAft>
            <a:buNone/>
          </a:pPr>
          <a:r>
            <a:rPr lang="en-US" sz="1900" kern="1200"/>
            <a:t>Research question: can we train a model to learn an accurate latent representation of 1,400 point clouds, use Lipschitz regularization to smoothen our results, and have the returned vector as a function that’s plottable and useful for GWAS</a:t>
          </a:r>
        </a:p>
      </dsp:txBody>
      <dsp:txXfrm>
        <a:off x="1435988" y="3108732"/>
        <a:ext cx="9079611" cy="124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AD9B6-0210-814D-9CA7-31910D130F79}">
      <dsp:nvSpPr>
        <dsp:cNvPr id="0" name=""/>
        <dsp:cNvSpPr/>
      </dsp:nvSpPr>
      <dsp:spPr>
        <a:xfrm>
          <a:off x="3080" y="464830"/>
          <a:ext cx="2444055" cy="3421677"/>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kern="1200"/>
            <a:t>Train a MLP to learn latent representations of the point clouds</a:t>
          </a:r>
        </a:p>
        <a:p>
          <a:pPr marL="114300" lvl="1" indent="-114300" algn="l" defTabSz="577850">
            <a:lnSpc>
              <a:spcPct val="90000"/>
            </a:lnSpc>
            <a:spcBef>
              <a:spcPct val="0"/>
            </a:spcBef>
            <a:spcAft>
              <a:spcPct val="15000"/>
            </a:spcAft>
            <a:buChar char="•"/>
          </a:pPr>
          <a:r>
            <a:rPr lang="en-US" sz="1300" kern="1200"/>
            <a:t>Use SDF and Eikonal loss to learn the Implicit geometric representations</a:t>
          </a:r>
        </a:p>
      </dsp:txBody>
      <dsp:txXfrm>
        <a:off x="3080" y="1765067"/>
        <a:ext cx="2444055" cy="2053006"/>
      </dsp:txXfrm>
    </dsp:sp>
    <dsp:sp modelId="{CB1CD8A1-0FAE-DF41-A55C-CB28B8480D08}">
      <dsp:nvSpPr>
        <dsp:cNvPr id="0" name=""/>
        <dsp:cNvSpPr/>
      </dsp:nvSpPr>
      <dsp:spPr>
        <a:xfrm>
          <a:off x="711856" y="806997"/>
          <a:ext cx="1026503" cy="102650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4BD838C0-D17B-A945-9CFD-76D584AD4637}">
      <dsp:nvSpPr>
        <dsp:cNvPr id="0" name=""/>
        <dsp:cNvSpPr/>
      </dsp:nvSpPr>
      <dsp:spPr>
        <a:xfrm>
          <a:off x="3080" y="3886435"/>
          <a:ext cx="244405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5640D-EF11-DA45-848A-960675723641}">
      <dsp:nvSpPr>
        <dsp:cNvPr id="0" name=""/>
        <dsp:cNvSpPr/>
      </dsp:nvSpPr>
      <dsp:spPr>
        <a:xfrm>
          <a:off x="2691541" y="464830"/>
          <a:ext cx="2444055" cy="3421677"/>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kern="1200"/>
            <a:t>Enforce the Lipchitz regularizing term in the MLP</a:t>
          </a:r>
        </a:p>
        <a:p>
          <a:pPr marL="114300" lvl="1" indent="-114300" algn="l" defTabSz="577850">
            <a:lnSpc>
              <a:spcPct val="90000"/>
            </a:lnSpc>
            <a:spcBef>
              <a:spcPct val="0"/>
            </a:spcBef>
            <a:spcAft>
              <a:spcPct val="15000"/>
            </a:spcAft>
            <a:buChar char="•"/>
          </a:pPr>
          <a:r>
            <a:rPr lang="en-US" sz="1300" kern="1200"/>
            <a:t>This is to ensure smoothed network for robustness and better convergence</a:t>
          </a:r>
        </a:p>
      </dsp:txBody>
      <dsp:txXfrm>
        <a:off x="2691541" y="1765067"/>
        <a:ext cx="2444055" cy="2053006"/>
      </dsp:txXfrm>
    </dsp:sp>
    <dsp:sp modelId="{8037C01D-E9C3-A549-BCDB-FBC7C1637730}">
      <dsp:nvSpPr>
        <dsp:cNvPr id="0" name=""/>
        <dsp:cNvSpPr/>
      </dsp:nvSpPr>
      <dsp:spPr>
        <a:xfrm>
          <a:off x="3400317" y="806997"/>
          <a:ext cx="1026503" cy="102650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AC564950-4650-FB47-867F-C89EAD2CF6DE}">
      <dsp:nvSpPr>
        <dsp:cNvPr id="0" name=""/>
        <dsp:cNvSpPr/>
      </dsp:nvSpPr>
      <dsp:spPr>
        <a:xfrm>
          <a:off x="2691541" y="3886435"/>
          <a:ext cx="244405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EFFE5-087C-6648-927F-6565DAD07F2D}">
      <dsp:nvSpPr>
        <dsp:cNvPr id="0" name=""/>
        <dsp:cNvSpPr/>
      </dsp:nvSpPr>
      <dsp:spPr>
        <a:xfrm>
          <a:off x="5380002" y="464830"/>
          <a:ext cx="2444055" cy="3421677"/>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kern="1200"/>
            <a:t>Return vector after learning all latent representations</a:t>
          </a:r>
        </a:p>
        <a:p>
          <a:pPr marL="114300" lvl="1" indent="-114300" algn="l" defTabSz="577850">
            <a:lnSpc>
              <a:spcPct val="90000"/>
            </a:lnSpc>
            <a:spcBef>
              <a:spcPct val="0"/>
            </a:spcBef>
            <a:spcAft>
              <a:spcPct val="15000"/>
            </a:spcAft>
            <a:buChar char="•"/>
          </a:pPr>
          <a:r>
            <a:rPr lang="en-US" sz="1300" kern="1200"/>
            <a:t>Experiment with different latent vector sizes	</a:t>
          </a:r>
        </a:p>
      </dsp:txBody>
      <dsp:txXfrm>
        <a:off x="5380002" y="1765067"/>
        <a:ext cx="2444055" cy="2053006"/>
      </dsp:txXfrm>
    </dsp:sp>
    <dsp:sp modelId="{369B748C-D6AF-C944-BBF3-1086DFEC5287}">
      <dsp:nvSpPr>
        <dsp:cNvPr id="0" name=""/>
        <dsp:cNvSpPr/>
      </dsp:nvSpPr>
      <dsp:spPr>
        <a:xfrm>
          <a:off x="6088778" y="806997"/>
          <a:ext cx="1026503" cy="102650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97FD7271-4348-904E-9024-62035434C5A3}">
      <dsp:nvSpPr>
        <dsp:cNvPr id="0" name=""/>
        <dsp:cNvSpPr/>
      </dsp:nvSpPr>
      <dsp:spPr>
        <a:xfrm>
          <a:off x="5380002" y="3886435"/>
          <a:ext cx="244405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B00D1-58D1-4C4F-A255-3193A11FE83C}">
      <dsp:nvSpPr>
        <dsp:cNvPr id="0" name=""/>
        <dsp:cNvSpPr/>
      </dsp:nvSpPr>
      <dsp:spPr>
        <a:xfrm>
          <a:off x="8068463" y="464830"/>
          <a:ext cx="2444055" cy="3421677"/>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55650">
            <a:lnSpc>
              <a:spcPct val="90000"/>
            </a:lnSpc>
            <a:spcBef>
              <a:spcPct val="0"/>
            </a:spcBef>
            <a:spcAft>
              <a:spcPct val="35000"/>
            </a:spcAft>
            <a:buNone/>
          </a:pPr>
          <a:r>
            <a:rPr lang="en-US" sz="1700" kern="1200"/>
            <a:t>Make the Vector a function </a:t>
          </a:r>
        </a:p>
        <a:p>
          <a:pPr marL="114300" lvl="1" indent="-114300" algn="l" defTabSz="577850">
            <a:lnSpc>
              <a:spcPct val="90000"/>
            </a:lnSpc>
            <a:spcBef>
              <a:spcPct val="0"/>
            </a:spcBef>
            <a:spcAft>
              <a:spcPct val="15000"/>
            </a:spcAft>
            <a:buChar char="•"/>
          </a:pPr>
          <a:r>
            <a:rPr lang="en-US" sz="1300" kern="1200"/>
            <a:t>So that it is plottable</a:t>
          </a:r>
        </a:p>
        <a:p>
          <a:pPr marL="114300" lvl="1" indent="-114300" algn="l" defTabSz="577850">
            <a:lnSpc>
              <a:spcPct val="90000"/>
            </a:lnSpc>
            <a:spcBef>
              <a:spcPct val="0"/>
            </a:spcBef>
            <a:spcAft>
              <a:spcPct val="15000"/>
            </a:spcAft>
            <a:buChar char="•"/>
          </a:pPr>
          <a:r>
            <a:rPr lang="en-US" sz="1300" kern="1200"/>
            <a:t>And can be used for GWAS and other use cases</a:t>
          </a:r>
        </a:p>
      </dsp:txBody>
      <dsp:txXfrm>
        <a:off x="8068463" y="1765067"/>
        <a:ext cx="2444055" cy="2053006"/>
      </dsp:txXfrm>
    </dsp:sp>
    <dsp:sp modelId="{59DA9BC0-08C3-7343-8E9B-9593DCA67853}">
      <dsp:nvSpPr>
        <dsp:cNvPr id="0" name=""/>
        <dsp:cNvSpPr/>
      </dsp:nvSpPr>
      <dsp:spPr>
        <a:xfrm>
          <a:off x="8777239" y="806997"/>
          <a:ext cx="1026503" cy="102650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3A898071-F6D3-C74D-99FA-1D5BF6A7FDD0}">
      <dsp:nvSpPr>
        <dsp:cNvPr id="0" name=""/>
        <dsp:cNvSpPr/>
      </dsp:nvSpPr>
      <dsp:spPr>
        <a:xfrm>
          <a:off x="8068463" y="3886435"/>
          <a:ext cx="244405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2DFE9-2503-0F43-98F4-09F89539D904}">
      <dsp:nvSpPr>
        <dsp:cNvPr id="0" name=""/>
        <dsp:cNvSpPr/>
      </dsp:nvSpPr>
      <dsp:spPr>
        <a:xfrm>
          <a:off x="205" y="687670"/>
          <a:ext cx="2479997" cy="297599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kern="1200"/>
            <a:t>Use a vanilla PointNET Autoencoder to learn accurate latent vector representations of the point clouds</a:t>
          </a:r>
        </a:p>
        <a:p>
          <a:pPr marL="57150" lvl="1" indent="-57150" algn="l" defTabSz="488950">
            <a:lnSpc>
              <a:spcPct val="90000"/>
            </a:lnSpc>
            <a:spcBef>
              <a:spcPct val="0"/>
            </a:spcBef>
            <a:spcAft>
              <a:spcPct val="15000"/>
            </a:spcAft>
            <a:buChar char="•"/>
          </a:pPr>
          <a:r>
            <a:rPr lang="en-US" sz="1100" kern="1200"/>
            <a:t>Test accuracy on reconstruction</a:t>
          </a:r>
        </a:p>
      </dsp:txBody>
      <dsp:txXfrm>
        <a:off x="205" y="1878069"/>
        <a:ext cx="2479997" cy="1785598"/>
      </dsp:txXfrm>
    </dsp:sp>
    <dsp:sp modelId="{B8BA1980-2228-1243-981A-8B211517B11A}">
      <dsp:nvSpPr>
        <dsp:cNvPr id="0" name=""/>
        <dsp:cNvSpPr/>
      </dsp:nvSpPr>
      <dsp:spPr>
        <a:xfrm>
          <a:off x="205"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687670"/>
        <a:ext cx="2479997" cy="1190398"/>
      </dsp:txXfrm>
    </dsp:sp>
    <dsp:sp modelId="{0D58330B-95FA-4D49-8591-9C355BAA83CD}">
      <dsp:nvSpPr>
        <dsp:cNvPr id="0" name=""/>
        <dsp:cNvSpPr/>
      </dsp:nvSpPr>
      <dsp:spPr>
        <a:xfrm>
          <a:off x="2678602" y="687670"/>
          <a:ext cx="2479997" cy="2975996"/>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kern="1200"/>
            <a:t>Experiment with different latent vector sizes</a:t>
          </a:r>
        </a:p>
        <a:p>
          <a:pPr marL="57150" lvl="1" indent="-57150" algn="l" defTabSz="488950">
            <a:lnSpc>
              <a:spcPct val="90000"/>
            </a:lnSpc>
            <a:spcBef>
              <a:spcPct val="0"/>
            </a:spcBef>
            <a:spcAft>
              <a:spcPct val="15000"/>
            </a:spcAft>
            <a:buChar char="•"/>
          </a:pPr>
          <a:r>
            <a:rPr lang="en-US" sz="1100" kern="1200"/>
            <a:t>To test the best/most viable size</a:t>
          </a:r>
        </a:p>
      </dsp:txBody>
      <dsp:txXfrm>
        <a:off x="2678602" y="1878069"/>
        <a:ext cx="2479997" cy="1785598"/>
      </dsp:txXfrm>
    </dsp:sp>
    <dsp:sp modelId="{5976BEA7-A40B-724C-9772-A3317E1B2C40}">
      <dsp:nvSpPr>
        <dsp:cNvPr id="0" name=""/>
        <dsp:cNvSpPr/>
      </dsp:nvSpPr>
      <dsp:spPr>
        <a:xfrm>
          <a:off x="2678602"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EE67E4F2-878E-3245-A04C-E2A63DCDBEBC}">
      <dsp:nvSpPr>
        <dsp:cNvPr id="0" name=""/>
        <dsp:cNvSpPr/>
      </dsp:nvSpPr>
      <dsp:spPr>
        <a:xfrm>
          <a:off x="5356999" y="687670"/>
          <a:ext cx="2479997" cy="2975996"/>
        </a:xfrm>
        <a:prstGeom prst="rect">
          <a:avLst/>
        </a:prstGeom>
        <a:solidFill>
          <a:schemeClr val="accent2">
            <a:hueOff val="4295742"/>
            <a:satOff val="-12329"/>
            <a:lumOff val="-19739"/>
            <a:alphaOff val="0"/>
          </a:schemeClr>
        </a:solidFill>
        <a:ln w="19050" cap="flat" cmpd="sng" algn="ctr">
          <a:solidFill>
            <a:schemeClr val="accent2">
              <a:hueOff val="4295742"/>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kern="1200"/>
            <a:t>Use a simple architecture</a:t>
          </a:r>
        </a:p>
        <a:p>
          <a:pPr marL="57150" lvl="1" indent="-57150" algn="l" defTabSz="488950">
            <a:lnSpc>
              <a:spcPct val="90000"/>
            </a:lnSpc>
            <a:spcBef>
              <a:spcPct val="0"/>
            </a:spcBef>
            <a:spcAft>
              <a:spcPct val="15000"/>
            </a:spcAft>
            <a:buChar char="•"/>
          </a:pPr>
          <a:r>
            <a:rPr lang="en-US" sz="1100" kern="1200"/>
            <a:t>Vanilla</a:t>
          </a:r>
        </a:p>
        <a:p>
          <a:pPr marL="57150" lvl="1" indent="-57150" algn="l" defTabSz="488950">
            <a:lnSpc>
              <a:spcPct val="90000"/>
            </a:lnSpc>
            <a:spcBef>
              <a:spcPct val="0"/>
            </a:spcBef>
            <a:spcAft>
              <a:spcPct val="15000"/>
            </a:spcAft>
            <a:buChar char="•"/>
          </a:pPr>
          <a:r>
            <a:rPr lang="en-US" sz="1100" kern="1200"/>
            <a:t>No lipshitz smoothing</a:t>
          </a:r>
        </a:p>
      </dsp:txBody>
      <dsp:txXfrm>
        <a:off x="5356999" y="1878069"/>
        <a:ext cx="2479997" cy="1785598"/>
      </dsp:txXfrm>
    </dsp:sp>
    <dsp:sp modelId="{2C672902-0EAE-E549-A3EF-D17E91350061}">
      <dsp:nvSpPr>
        <dsp:cNvPr id="0" name=""/>
        <dsp:cNvSpPr/>
      </dsp:nvSpPr>
      <dsp:spPr>
        <a:xfrm>
          <a:off x="5356999"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87670"/>
        <a:ext cx="2479997" cy="1190398"/>
      </dsp:txXfrm>
    </dsp:sp>
    <dsp:sp modelId="{4EA3A132-D322-E441-B0DC-588D21B6CC6C}">
      <dsp:nvSpPr>
        <dsp:cNvPr id="0" name=""/>
        <dsp:cNvSpPr/>
      </dsp:nvSpPr>
      <dsp:spPr>
        <a:xfrm>
          <a:off x="8035397" y="687670"/>
          <a:ext cx="2479997" cy="2975996"/>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90000"/>
            </a:lnSpc>
            <a:spcBef>
              <a:spcPct val="0"/>
            </a:spcBef>
            <a:spcAft>
              <a:spcPct val="35000"/>
            </a:spcAft>
            <a:buNone/>
          </a:pPr>
          <a:r>
            <a:rPr lang="en-US" sz="1400" kern="1200"/>
            <a:t>TBD: Have vector a plottable function</a:t>
          </a:r>
        </a:p>
        <a:p>
          <a:pPr marL="57150" lvl="1" indent="-57150" algn="l" defTabSz="488950">
            <a:lnSpc>
              <a:spcPct val="90000"/>
            </a:lnSpc>
            <a:spcBef>
              <a:spcPct val="0"/>
            </a:spcBef>
            <a:spcAft>
              <a:spcPct val="15000"/>
            </a:spcAft>
            <a:buChar char="•"/>
          </a:pPr>
          <a:r>
            <a:rPr lang="en-US" sz="1100" kern="1200"/>
            <a:t>So it can be used in GWAS</a:t>
          </a:r>
        </a:p>
      </dsp:txBody>
      <dsp:txXfrm>
        <a:off x="8035397" y="1878069"/>
        <a:ext cx="2479997" cy="1785598"/>
      </dsp:txXfrm>
    </dsp:sp>
    <dsp:sp modelId="{E976DD11-0BA2-5541-A0E7-7961C156FC87}">
      <dsp:nvSpPr>
        <dsp:cNvPr id="0" name=""/>
        <dsp:cNvSpPr/>
      </dsp:nvSpPr>
      <dsp:spPr>
        <a:xfrm>
          <a:off x="8035397"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AB2E-C3B0-2F9D-1C90-38226C8641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A3604E-58B4-EDB5-C30B-9D3B98505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D5EC2-E485-C1C1-A2AD-A4E546184500}"/>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5" name="Footer Placeholder 4">
            <a:extLst>
              <a:ext uri="{FF2B5EF4-FFF2-40B4-BE49-F238E27FC236}">
                <a16:creationId xmlns:a16="http://schemas.microsoft.com/office/drawing/2014/main" id="{49651B31-7858-0714-CA76-7E3F7A4B1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D9F19-59D3-728A-99D8-CB3787917B2E}"/>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302432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D3E2-590C-C178-8799-9137704C2C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0C5249-4340-7107-E485-FBD45CB2E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5CF3C-211C-AB77-C8A1-36109C645ED9}"/>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5" name="Footer Placeholder 4">
            <a:extLst>
              <a:ext uri="{FF2B5EF4-FFF2-40B4-BE49-F238E27FC236}">
                <a16:creationId xmlns:a16="http://schemas.microsoft.com/office/drawing/2014/main" id="{84B95500-BBEA-8959-A0FA-5F997B26E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296F2-75CE-B8FC-28E9-516EAFA8620E}"/>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183185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A9161F-DF5F-A369-A229-D3566BF0CA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F59D3-ABA4-1774-EB75-D71194550C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92680-1E0D-38A1-55B7-8BE543427E22}"/>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5" name="Footer Placeholder 4">
            <a:extLst>
              <a:ext uri="{FF2B5EF4-FFF2-40B4-BE49-F238E27FC236}">
                <a16:creationId xmlns:a16="http://schemas.microsoft.com/office/drawing/2014/main" id="{4C017AAA-45AB-28A6-B39E-B19711C6D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33177-2B11-6FBD-9F2A-47FBBDCA8D87}"/>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285423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A587-A8CA-0AF0-4CC7-88AE43A01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71178-7440-3724-832A-0E15CFA5C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365AA-3EB6-E6EE-35FC-FE74909249DE}"/>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5" name="Footer Placeholder 4">
            <a:extLst>
              <a:ext uri="{FF2B5EF4-FFF2-40B4-BE49-F238E27FC236}">
                <a16:creationId xmlns:a16="http://schemas.microsoft.com/office/drawing/2014/main" id="{08C3F986-ACF2-2569-66C6-929E258DB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B34EA-7E59-CCC6-DE18-5E3F4F181633}"/>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167485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81A3-BF4C-15CF-C064-6C5974E98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D9E69F-EE0B-1AED-326D-98FF688041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E0320D-0672-A136-048C-1BEFC77C0CCA}"/>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5" name="Footer Placeholder 4">
            <a:extLst>
              <a:ext uri="{FF2B5EF4-FFF2-40B4-BE49-F238E27FC236}">
                <a16:creationId xmlns:a16="http://schemas.microsoft.com/office/drawing/2014/main" id="{D02DAA75-E06D-8A20-864F-B3D665D25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FAE1A-CC4A-A76D-3698-E5B44A6739DF}"/>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157415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952E-14F2-DEB3-6A6D-2AF314C2E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5118F-051C-8061-9C22-E5EC093F47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7495D9-A946-7082-C397-B7A64657E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A3EFC-FA6E-9308-F9DB-44A8F79C9221}"/>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6" name="Footer Placeholder 5">
            <a:extLst>
              <a:ext uri="{FF2B5EF4-FFF2-40B4-BE49-F238E27FC236}">
                <a16:creationId xmlns:a16="http://schemas.microsoft.com/office/drawing/2014/main" id="{307F7D85-E1FD-DA04-5129-8A92851F5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1D886-B523-35AE-BA92-D040C058FE81}"/>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110504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2973-47B1-8C66-E9CF-83A4644CB7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31419A-421C-4498-14E8-7647F373D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09F2C-FF95-D7D9-EFF9-AF3825937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7D3F11-7617-9017-AC60-68DB2D209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03A82-BC28-49CF-8D1D-18D7162888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E4D158-7C4E-F58C-00E2-63BF896AB305}"/>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8" name="Footer Placeholder 7">
            <a:extLst>
              <a:ext uri="{FF2B5EF4-FFF2-40B4-BE49-F238E27FC236}">
                <a16:creationId xmlns:a16="http://schemas.microsoft.com/office/drawing/2014/main" id="{6F329AA2-47BC-B054-7F49-9E5E93B75C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95A04C-879A-2D5B-1842-B4345035FBB8}"/>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32683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D6E1-796C-F512-928E-DB9097507B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4E0166-0BC0-7DCB-2A87-CB0C760C4FBF}"/>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4" name="Footer Placeholder 3">
            <a:extLst>
              <a:ext uri="{FF2B5EF4-FFF2-40B4-BE49-F238E27FC236}">
                <a16:creationId xmlns:a16="http://schemas.microsoft.com/office/drawing/2014/main" id="{92F357E7-2CEB-278E-EE93-2F9C19C354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C8795B-4BCB-E83F-E42E-7353D63291B4}"/>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356885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78635-DC41-4427-2CE0-E560A980343B}"/>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3" name="Footer Placeholder 2">
            <a:extLst>
              <a:ext uri="{FF2B5EF4-FFF2-40B4-BE49-F238E27FC236}">
                <a16:creationId xmlns:a16="http://schemas.microsoft.com/office/drawing/2014/main" id="{2D518D95-5B4F-3AAE-4908-E9ACC2959B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DC4056-9740-EE94-CF83-07DFFE35318C}"/>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283333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8F1E-A92D-A4CC-EDEF-8322DD8FD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28180-CDC7-DCE2-207F-70340D719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44D052-8435-B9B1-44EA-020D7F107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0E319-22C2-F573-3832-D0596AEB24C0}"/>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6" name="Footer Placeholder 5">
            <a:extLst>
              <a:ext uri="{FF2B5EF4-FFF2-40B4-BE49-F238E27FC236}">
                <a16:creationId xmlns:a16="http://schemas.microsoft.com/office/drawing/2014/main" id="{92E05592-44D1-8B87-9616-A2A8DEBA5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0AA51-7B11-5D16-3516-AFC7DD829E90}"/>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416504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ACEE-2BE3-8EAE-65E0-3C1F1ED72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BC7561-E95A-42E1-21CB-2A4AB09653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F86803-EDD0-B235-763A-92C48F27E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545C2D-9932-E32F-75FB-90F5E184FB13}"/>
              </a:ext>
            </a:extLst>
          </p:cNvPr>
          <p:cNvSpPr>
            <a:spLocks noGrp="1"/>
          </p:cNvSpPr>
          <p:nvPr>
            <p:ph type="dt" sz="half" idx="10"/>
          </p:nvPr>
        </p:nvSpPr>
        <p:spPr/>
        <p:txBody>
          <a:bodyPr/>
          <a:lstStyle/>
          <a:p>
            <a:fld id="{2D001350-3391-BD4B-9054-0A833CECD306}" type="datetimeFigureOut">
              <a:rPr lang="en-US" smtClean="0"/>
              <a:t>3/5/24</a:t>
            </a:fld>
            <a:endParaRPr lang="en-US"/>
          </a:p>
        </p:txBody>
      </p:sp>
      <p:sp>
        <p:nvSpPr>
          <p:cNvPr id="6" name="Footer Placeholder 5">
            <a:extLst>
              <a:ext uri="{FF2B5EF4-FFF2-40B4-BE49-F238E27FC236}">
                <a16:creationId xmlns:a16="http://schemas.microsoft.com/office/drawing/2014/main" id="{1F881E52-E9DC-1516-A0E2-D714EB476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EDB1A-3005-FEEA-6029-B7C040841E09}"/>
              </a:ext>
            </a:extLst>
          </p:cNvPr>
          <p:cNvSpPr>
            <a:spLocks noGrp="1"/>
          </p:cNvSpPr>
          <p:nvPr>
            <p:ph type="sldNum" sz="quarter" idx="12"/>
          </p:nvPr>
        </p:nvSpPr>
        <p:spPr/>
        <p:txBody>
          <a:bodyPr/>
          <a:lstStyle/>
          <a:p>
            <a:fld id="{601467A4-233A-C84A-80E6-F120FEE17ADC}" type="slidenum">
              <a:rPr lang="en-US" smtClean="0"/>
              <a:t>‹#›</a:t>
            </a:fld>
            <a:endParaRPr lang="en-US"/>
          </a:p>
        </p:txBody>
      </p:sp>
    </p:spTree>
    <p:extLst>
      <p:ext uri="{BB962C8B-B14F-4D97-AF65-F5344CB8AC3E}">
        <p14:creationId xmlns:p14="http://schemas.microsoft.com/office/powerpoint/2010/main" val="88090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176C8-06D4-EFEF-E5EB-DF442EE66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985FC7-44F5-1E3F-F50B-030A8E219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D0546-868B-7E0D-450E-BB723AE993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001350-3391-BD4B-9054-0A833CECD306}" type="datetimeFigureOut">
              <a:rPr lang="en-US" smtClean="0"/>
              <a:t>3/5/24</a:t>
            </a:fld>
            <a:endParaRPr lang="en-US"/>
          </a:p>
        </p:txBody>
      </p:sp>
      <p:sp>
        <p:nvSpPr>
          <p:cNvPr id="5" name="Footer Placeholder 4">
            <a:extLst>
              <a:ext uri="{FF2B5EF4-FFF2-40B4-BE49-F238E27FC236}">
                <a16:creationId xmlns:a16="http://schemas.microsoft.com/office/drawing/2014/main" id="{A1A91C78-4802-2A67-CFD8-B6F9FB8FFC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E1FFEE-572A-1D8F-E3BA-1F2DCF782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1467A4-233A-C84A-80E6-F120FEE17ADC}" type="slidenum">
              <a:rPr lang="en-US" smtClean="0"/>
              <a:t>‹#›</a:t>
            </a:fld>
            <a:endParaRPr lang="en-US"/>
          </a:p>
        </p:txBody>
      </p:sp>
    </p:spTree>
    <p:extLst>
      <p:ext uri="{BB962C8B-B14F-4D97-AF65-F5344CB8AC3E}">
        <p14:creationId xmlns:p14="http://schemas.microsoft.com/office/powerpoint/2010/main" val="66135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2202.08345" TargetMode="External"/><Relationship Id="rId2" Type="http://schemas.openxmlformats.org/officeDocument/2006/relationships/hyperlink" Target="https://arxiv.org/abs/1901.05103" TargetMode="External"/><Relationship Id="rId1" Type="http://schemas.openxmlformats.org/officeDocument/2006/relationships/slideLayout" Target="../slideLayouts/slideLayout2.xml"/><Relationship Id="rId6" Type="http://schemas.openxmlformats.org/officeDocument/2006/relationships/hyperlink" Target="https://proceedings.mlr.press/v119/gropp20a/gropp20a.pdf" TargetMode="External"/><Relationship Id="rId5" Type="http://schemas.openxmlformats.org/officeDocument/2006/relationships/hyperlink" Target="https://arxiv.org/abs/1612.00593" TargetMode="External"/><Relationship Id="rId4" Type="http://schemas.openxmlformats.org/officeDocument/2006/relationships/hyperlink" Target="https://arxiv.org/abs/1906.0489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CCDEF2-B80E-4266-2DD5-3AC9FFD77DD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BC6BA6-75CC-FF2D-0348-6E17F5B9F107}"/>
              </a:ext>
            </a:extLst>
          </p:cNvPr>
          <p:cNvSpPr>
            <a:spLocks noGrp="1"/>
          </p:cNvSpPr>
          <p:nvPr>
            <p:ph type="title"/>
          </p:nvPr>
        </p:nvSpPr>
        <p:spPr>
          <a:xfrm>
            <a:off x="621792" y="1161288"/>
            <a:ext cx="3602736" cy="4526280"/>
          </a:xfrm>
        </p:spPr>
        <p:txBody>
          <a:bodyPr>
            <a:normAutofit/>
          </a:bodyPr>
          <a:lstStyle/>
          <a:p>
            <a:r>
              <a:rPr lang="en-US" sz="4000"/>
              <a:t>Goal of this presentation</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40324AA-9267-A976-0A30-AA71A4B0C264}"/>
              </a:ext>
            </a:extLst>
          </p:cNvPr>
          <p:cNvGraphicFramePr>
            <a:graphicFrameLocks noGrp="1"/>
          </p:cNvGraphicFramePr>
          <p:nvPr>
            <p:ph idx="1"/>
            <p:extLst>
              <p:ext uri="{D42A27DB-BD31-4B8C-83A1-F6EECF244321}">
                <p14:modId xmlns:p14="http://schemas.microsoft.com/office/powerpoint/2010/main" val="90441963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576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2CBEFC-3911-1873-4B09-92AD03307CC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AC0BDA1-49F1-5261-9500-9F2F72DA1F97}"/>
              </a:ext>
            </a:extLst>
          </p:cNvPr>
          <p:cNvPicPr>
            <a:picLocks noChangeAspect="1"/>
          </p:cNvPicPr>
          <p:nvPr/>
        </p:nvPicPr>
        <p:blipFill rotWithShape="1">
          <a:blip r:embed="rId2">
            <a:duotone>
              <a:schemeClr val="bg2">
                <a:shade val="45000"/>
                <a:satMod val="135000"/>
              </a:schemeClr>
              <a:prstClr val="white"/>
            </a:duotone>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344D6-1C4B-807E-BA6A-DDD35CE65186}"/>
              </a:ext>
            </a:extLst>
          </p:cNvPr>
          <p:cNvSpPr>
            <a:spLocks noGrp="1"/>
          </p:cNvSpPr>
          <p:nvPr>
            <p:ph type="title"/>
          </p:nvPr>
        </p:nvSpPr>
        <p:spPr>
          <a:xfrm>
            <a:off x="838200" y="365125"/>
            <a:ext cx="10515600" cy="1325563"/>
          </a:xfrm>
        </p:spPr>
        <p:txBody>
          <a:bodyPr>
            <a:normAutofit/>
          </a:bodyPr>
          <a:lstStyle/>
          <a:p>
            <a:r>
              <a:rPr lang="en-US" dirty="0"/>
              <a:t>Baseline</a:t>
            </a:r>
          </a:p>
        </p:txBody>
      </p:sp>
      <p:graphicFrame>
        <p:nvGraphicFramePr>
          <p:cNvPr id="5" name="Content Placeholder 2">
            <a:extLst>
              <a:ext uri="{FF2B5EF4-FFF2-40B4-BE49-F238E27FC236}">
                <a16:creationId xmlns:a16="http://schemas.microsoft.com/office/drawing/2014/main" id="{5263177E-AB9A-34B0-87C4-5539C5792C23}"/>
              </a:ext>
            </a:extLst>
          </p:cNvPr>
          <p:cNvGraphicFramePr>
            <a:graphicFrameLocks noGrp="1"/>
          </p:cNvGraphicFramePr>
          <p:nvPr>
            <p:ph idx="1"/>
            <p:extLst>
              <p:ext uri="{D42A27DB-BD31-4B8C-83A1-F6EECF244321}">
                <p14:modId xmlns:p14="http://schemas.microsoft.com/office/powerpoint/2010/main" val="25781077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78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29186D-F442-7CF0-20C3-20BE3DAB846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678A9-3869-8D93-556C-022FAF4277BA}"/>
              </a:ext>
            </a:extLst>
          </p:cNvPr>
          <p:cNvSpPr>
            <a:spLocks noGrp="1"/>
          </p:cNvSpPr>
          <p:nvPr>
            <p:ph type="title"/>
          </p:nvPr>
        </p:nvSpPr>
        <p:spPr>
          <a:xfrm>
            <a:off x="630936" y="640080"/>
            <a:ext cx="4818888" cy="1481328"/>
          </a:xfrm>
        </p:spPr>
        <p:txBody>
          <a:bodyPr anchor="b">
            <a:normAutofit/>
          </a:bodyPr>
          <a:lstStyle/>
          <a:p>
            <a:r>
              <a:rPr lang="en-US" sz="5400"/>
              <a:t>Input Data</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20A63A-F308-D9B1-68EE-63C66AAB9917}"/>
              </a:ext>
            </a:extLst>
          </p:cNvPr>
          <p:cNvSpPr>
            <a:spLocks noGrp="1"/>
          </p:cNvSpPr>
          <p:nvPr>
            <p:ph idx="1"/>
          </p:nvPr>
        </p:nvSpPr>
        <p:spPr>
          <a:xfrm>
            <a:off x="630936" y="2660904"/>
            <a:ext cx="4818888" cy="3547872"/>
          </a:xfrm>
        </p:spPr>
        <p:txBody>
          <a:bodyPr anchor="t">
            <a:normAutofit/>
          </a:bodyPr>
          <a:lstStyle/>
          <a:p>
            <a:r>
              <a:rPr lang="en-US" sz="2200"/>
              <a:t>The 1,400 plant point clouds during training.</a:t>
            </a:r>
          </a:p>
          <a:p>
            <a:endParaRPr lang="en-US" sz="2200"/>
          </a:p>
          <a:p>
            <a:endParaRPr lang="en-US" sz="2200"/>
          </a:p>
        </p:txBody>
      </p:sp>
      <p:pic>
        <p:nvPicPr>
          <p:cNvPr id="4" name="Picture 3">
            <a:extLst>
              <a:ext uri="{FF2B5EF4-FFF2-40B4-BE49-F238E27FC236}">
                <a16:creationId xmlns:a16="http://schemas.microsoft.com/office/drawing/2014/main" id="{478469D6-AF39-221A-D697-DDEDEE714B6A}"/>
              </a:ext>
            </a:extLst>
          </p:cNvPr>
          <p:cNvPicPr>
            <a:picLocks noChangeAspect="1"/>
          </p:cNvPicPr>
          <p:nvPr/>
        </p:nvPicPr>
        <p:blipFill>
          <a:blip r:embed="rId2"/>
          <a:stretch>
            <a:fillRect/>
          </a:stretch>
        </p:blipFill>
        <p:spPr>
          <a:xfrm>
            <a:off x="6099048" y="1716249"/>
            <a:ext cx="5458968" cy="3425501"/>
          </a:xfrm>
          <a:prstGeom prst="rect">
            <a:avLst/>
          </a:prstGeom>
        </p:spPr>
      </p:pic>
    </p:spTree>
    <p:extLst>
      <p:ext uri="{BB962C8B-B14F-4D97-AF65-F5344CB8AC3E}">
        <p14:creationId xmlns:p14="http://schemas.microsoft.com/office/powerpoint/2010/main" val="70251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B6A954-1B4C-5AE0-33B3-5532D5BE5AB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405EE1-52C5-D0FE-D185-D037BF42F7CF}"/>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Output Data</a:t>
            </a:r>
          </a:p>
        </p:txBody>
      </p:sp>
      <p:sp>
        <p:nvSpPr>
          <p:cNvPr id="3" name="Content Placeholder 2">
            <a:extLst>
              <a:ext uri="{FF2B5EF4-FFF2-40B4-BE49-F238E27FC236}">
                <a16:creationId xmlns:a16="http://schemas.microsoft.com/office/drawing/2014/main" id="{BDF0F096-ED85-2616-B34C-2368C476D403}"/>
              </a:ext>
            </a:extLst>
          </p:cNvPr>
          <p:cNvSpPr>
            <a:spLocks noGrp="1"/>
          </p:cNvSpPr>
          <p:nvPr>
            <p:ph idx="1"/>
          </p:nvPr>
        </p:nvSpPr>
        <p:spPr>
          <a:xfrm>
            <a:off x="996287" y="4121253"/>
            <a:ext cx="3125337" cy="1136843"/>
          </a:xfrm>
        </p:spPr>
        <p:txBody>
          <a:bodyPr vert="horz" lIns="91440" tIns="45720" rIns="91440" bIns="45720" rtlCol="0">
            <a:normAutofit/>
          </a:bodyPr>
          <a:lstStyle/>
          <a:p>
            <a:pPr marL="0" indent="0" algn="ctr">
              <a:buNone/>
            </a:pPr>
            <a:r>
              <a:rPr lang="en-US" sz="1800" kern="1200">
                <a:solidFill>
                  <a:schemeClr val="tx1"/>
                </a:solidFill>
                <a:latin typeface="+mn-lt"/>
                <a:ea typeface="+mn-ea"/>
                <a:cs typeface="+mn-cs"/>
              </a:rPr>
              <a:t>The latent vector representation</a:t>
            </a:r>
          </a:p>
        </p:txBody>
      </p:sp>
      <p:pic>
        <p:nvPicPr>
          <p:cNvPr id="4" name="Picture 3">
            <a:extLst>
              <a:ext uri="{FF2B5EF4-FFF2-40B4-BE49-F238E27FC236}">
                <a16:creationId xmlns:a16="http://schemas.microsoft.com/office/drawing/2014/main" id="{6810C851-E9E5-42E3-6ABA-B73E3CD0C61C}"/>
              </a:ext>
            </a:extLst>
          </p:cNvPr>
          <p:cNvPicPr>
            <a:picLocks noChangeAspect="1"/>
          </p:cNvPicPr>
          <p:nvPr/>
        </p:nvPicPr>
        <p:blipFill>
          <a:blip r:embed="rId2"/>
          <a:stretch>
            <a:fillRect/>
          </a:stretch>
        </p:blipFill>
        <p:spPr>
          <a:xfrm>
            <a:off x="5895751" y="1423122"/>
            <a:ext cx="5708649" cy="3981781"/>
          </a:xfrm>
          <a:prstGeom prst="rect">
            <a:avLst/>
          </a:prstGeom>
        </p:spPr>
      </p:pic>
    </p:spTree>
    <p:extLst>
      <p:ext uri="{BB962C8B-B14F-4D97-AF65-F5344CB8AC3E}">
        <p14:creationId xmlns:p14="http://schemas.microsoft.com/office/powerpoint/2010/main" val="153878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2BA00C-617C-268D-6F9F-7C38A42058B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09F47B6-C1CF-050E-F023-DD8377949957}"/>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Resources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E065696-CA7B-9726-621C-28792BF84657}"/>
              </a:ext>
            </a:extLst>
          </p:cNvPr>
          <p:cNvSpPr>
            <a:spLocks noGrp="1"/>
          </p:cNvSpPr>
          <p:nvPr>
            <p:ph idx="1"/>
          </p:nvPr>
        </p:nvSpPr>
        <p:spPr>
          <a:xfrm>
            <a:off x="1179226" y="3329677"/>
            <a:ext cx="9833548" cy="2457269"/>
          </a:xfrm>
        </p:spPr>
        <p:txBody>
          <a:bodyPr>
            <a:normAutofit/>
          </a:bodyPr>
          <a:lstStyle/>
          <a:p>
            <a:pPr marL="0" marR="0">
              <a:spcBef>
                <a:spcPts val="0"/>
              </a:spcBef>
              <a:spcAft>
                <a:spcPts val="0"/>
              </a:spcAft>
            </a:pPr>
            <a:r>
              <a:rPr lang="en-US" sz="1100" dirty="0" err="1">
                <a:solidFill>
                  <a:schemeClr val="tx2"/>
                </a:solidFill>
                <a:effectLst/>
                <a:latin typeface="Calibri Light" panose="020F0302020204030204" pitchFamily="34" charset="0"/>
              </a:rPr>
              <a:t>DeepSDF</a:t>
            </a:r>
            <a:r>
              <a:rPr lang="en-US" sz="1100" dirty="0">
                <a:solidFill>
                  <a:schemeClr val="tx2"/>
                </a:solidFill>
                <a:effectLst/>
                <a:latin typeface="Calibri Light" panose="020F0302020204030204" pitchFamily="34" charset="0"/>
              </a:rPr>
              <a:t> learning </a:t>
            </a:r>
            <a:r>
              <a:rPr lang="en-US" sz="1100" dirty="0" err="1">
                <a:solidFill>
                  <a:schemeClr val="tx2"/>
                </a:solidFill>
                <a:effectLst/>
                <a:latin typeface="Calibri Light" panose="020F0302020204030204" pitchFamily="34" charset="0"/>
              </a:rPr>
              <a:t>Continuos</a:t>
            </a:r>
            <a:r>
              <a:rPr lang="en-US" sz="1100" dirty="0">
                <a:solidFill>
                  <a:schemeClr val="tx2"/>
                </a:solidFill>
                <a:effectLst/>
                <a:latin typeface="Calibri Light" panose="020F0302020204030204" pitchFamily="34" charset="0"/>
              </a:rPr>
              <a:t> SDF for shape representation</a:t>
            </a:r>
          </a:p>
          <a:p>
            <a:pPr marL="457200" lvl="1">
              <a:spcBef>
                <a:spcPts val="0"/>
              </a:spcBef>
            </a:pPr>
            <a:r>
              <a:rPr lang="en-US" sz="1100" dirty="0">
                <a:solidFill>
                  <a:schemeClr val="tx2"/>
                </a:solidFill>
                <a:effectLst/>
                <a:latin typeface="Calibri Light" panose="020F0302020204030204" pitchFamily="34" charset="0"/>
                <a:hlinkClick r:id="rId2"/>
              </a:rPr>
              <a:t>https://arxiv.org/abs/1901.05103</a:t>
            </a:r>
            <a:r>
              <a:rPr lang="en-US" sz="1100" dirty="0">
                <a:solidFill>
                  <a:schemeClr val="tx2"/>
                </a:solidFill>
                <a:latin typeface="Calibri Light" panose="020F0302020204030204" pitchFamily="34" charset="0"/>
              </a:rPr>
              <a:t> </a:t>
            </a:r>
            <a:endParaRPr lang="en-US" sz="1100" dirty="0">
              <a:solidFill>
                <a:schemeClr val="tx2"/>
              </a:solidFill>
              <a:effectLst/>
              <a:latin typeface="Calibri Light" panose="020F0302020204030204" pitchFamily="34" charset="0"/>
            </a:endParaRPr>
          </a:p>
          <a:p>
            <a:r>
              <a:rPr lang="en-US" sz="1100" dirty="0">
                <a:solidFill>
                  <a:schemeClr val="tx2"/>
                </a:solidFill>
                <a:effectLst/>
                <a:latin typeface="Calibri Light" panose="020F0302020204030204" pitchFamily="34" charset="0"/>
              </a:rPr>
              <a:t>Learning Smooth Neural Functions via Lipschitz Regularization</a:t>
            </a:r>
          </a:p>
          <a:p>
            <a:pPr lvl="1"/>
            <a:r>
              <a:rPr lang="en-US" sz="1100" dirty="0">
                <a:solidFill>
                  <a:schemeClr val="tx2"/>
                </a:solidFill>
                <a:effectLst/>
                <a:latin typeface="Calibri Light" panose="020F0302020204030204" pitchFamily="34" charset="0"/>
                <a:hlinkClick r:id="rId3"/>
              </a:rPr>
              <a:t>https://arxiv.org/abs/2202.08345</a:t>
            </a:r>
            <a:r>
              <a:rPr lang="en-US" sz="1100" dirty="0">
                <a:solidFill>
                  <a:schemeClr val="tx2"/>
                </a:solidFill>
                <a:latin typeface="Calibri Light" panose="020F0302020204030204" pitchFamily="34" charset="0"/>
              </a:rPr>
              <a:t> </a:t>
            </a:r>
            <a:endParaRPr lang="en-US" sz="1100" dirty="0">
              <a:solidFill>
                <a:schemeClr val="tx2"/>
              </a:solidFill>
              <a:effectLst/>
              <a:latin typeface="Calibri Light" panose="020F0302020204030204" pitchFamily="34" charset="0"/>
            </a:endParaRPr>
          </a:p>
          <a:p>
            <a:r>
              <a:rPr lang="en-US" sz="1100" dirty="0">
                <a:solidFill>
                  <a:schemeClr val="tx2"/>
                </a:solidFill>
                <a:effectLst/>
                <a:latin typeface="Calibri Light" panose="020F0302020204030204" pitchFamily="34" charset="0"/>
              </a:rPr>
              <a:t>Efficient and Accurate Estimate of Lipschitz</a:t>
            </a:r>
          </a:p>
          <a:p>
            <a:pPr lvl="1"/>
            <a:r>
              <a:rPr lang="en-US" sz="1100" dirty="0">
                <a:solidFill>
                  <a:schemeClr val="tx2"/>
                </a:solidFill>
                <a:effectLst/>
                <a:latin typeface="Calibri Light" panose="020F0302020204030204" pitchFamily="34" charset="0"/>
                <a:hlinkClick r:id="rId4"/>
              </a:rPr>
              <a:t>https://arxiv.org/abs/1906.04893</a:t>
            </a:r>
            <a:r>
              <a:rPr lang="en-US" sz="1100" dirty="0">
                <a:solidFill>
                  <a:schemeClr val="tx2"/>
                </a:solidFill>
                <a:latin typeface="Calibri Light" panose="020F0302020204030204" pitchFamily="34" charset="0"/>
              </a:rPr>
              <a:t> </a:t>
            </a:r>
            <a:endParaRPr lang="en-US" sz="1100" dirty="0">
              <a:solidFill>
                <a:schemeClr val="tx2"/>
              </a:solidFill>
              <a:effectLst/>
              <a:latin typeface="Calibri Light" panose="020F0302020204030204" pitchFamily="34" charset="0"/>
            </a:endParaRPr>
          </a:p>
          <a:p>
            <a:r>
              <a:rPr lang="en-US" sz="1100" dirty="0" err="1">
                <a:solidFill>
                  <a:schemeClr val="tx2"/>
                </a:solidFill>
                <a:effectLst/>
                <a:latin typeface="Calibri Light" panose="020F0302020204030204" pitchFamily="34" charset="0"/>
              </a:rPr>
              <a:t>PointNet</a:t>
            </a:r>
            <a:r>
              <a:rPr lang="en-US" sz="1100" dirty="0">
                <a:solidFill>
                  <a:schemeClr val="tx2"/>
                </a:solidFill>
                <a:effectLst/>
                <a:latin typeface="Calibri Light" panose="020F0302020204030204" pitchFamily="34" charset="0"/>
              </a:rPr>
              <a:t>; Deep Learning on Point Sets for 3D classification and Segmentation</a:t>
            </a:r>
          </a:p>
          <a:p>
            <a:pPr lvl="1"/>
            <a:r>
              <a:rPr lang="en-US" sz="1100" dirty="0">
                <a:solidFill>
                  <a:schemeClr val="tx2"/>
                </a:solidFill>
                <a:effectLst/>
                <a:latin typeface="Calibri Light" panose="020F0302020204030204" pitchFamily="34" charset="0"/>
                <a:hlinkClick r:id="rId5"/>
              </a:rPr>
              <a:t>https://arxiv.org/abs/1612.00593</a:t>
            </a:r>
            <a:r>
              <a:rPr lang="en-US" sz="1100" dirty="0">
                <a:solidFill>
                  <a:schemeClr val="tx2"/>
                </a:solidFill>
                <a:effectLst/>
                <a:latin typeface="Calibri Light" panose="020F0302020204030204" pitchFamily="34" charset="0"/>
              </a:rPr>
              <a:t> </a:t>
            </a:r>
          </a:p>
          <a:p>
            <a:r>
              <a:rPr lang="en-US" sz="1100" dirty="0">
                <a:solidFill>
                  <a:schemeClr val="tx2"/>
                </a:solidFill>
                <a:effectLst/>
                <a:latin typeface="Calibri Light" panose="020F0302020204030204" pitchFamily="34" charset="0"/>
              </a:rPr>
              <a:t>Implicit Geometric Regularization for Learning Shapes</a:t>
            </a:r>
          </a:p>
          <a:p>
            <a:pPr lvl="1"/>
            <a:r>
              <a:rPr lang="en-US" sz="1100" dirty="0">
                <a:solidFill>
                  <a:schemeClr val="tx2"/>
                </a:solidFill>
                <a:effectLst/>
                <a:latin typeface="Calibri Light" panose="020F0302020204030204" pitchFamily="34" charset="0"/>
                <a:hlinkClick r:id="rId6"/>
              </a:rPr>
              <a:t>https://proceedings.mlr.press/v119/gropp20a/gropp20a.pdf</a:t>
            </a:r>
            <a:r>
              <a:rPr lang="en-US" sz="1100" dirty="0">
                <a:solidFill>
                  <a:schemeClr val="tx2"/>
                </a:solidFill>
                <a:effectLst/>
                <a:latin typeface="Calibri Light" panose="020F0302020204030204" pitchFamily="34" charset="0"/>
              </a:rPr>
              <a:t> </a:t>
            </a: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p:txBody>
      </p:sp>
      <p:grpSp>
        <p:nvGrpSpPr>
          <p:cNvPr id="26" name="Group 25">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7"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361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4C926E-0425-5AF7-1ADE-CF6E1456456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E9540-63B1-9DF0-C32A-7CFA003667C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pic>
        <p:nvPicPr>
          <p:cNvPr id="7" name="Graphic 6" descr="Help">
            <a:extLst>
              <a:ext uri="{FF2B5EF4-FFF2-40B4-BE49-F238E27FC236}">
                <a16:creationId xmlns:a16="http://schemas.microsoft.com/office/drawing/2014/main" id="{ADE5415F-958F-C581-8E68-3B2A1E1EDE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9553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2B494C-AFA7-5E9B-28A1-73EE8DCE5FC3}"/>
              </a:ext>
            </a:extLst>
          </p:cNvPr>
          <p:cNvSpPr>
            <a:spLocks noGrp="1"/>
          </p:cNvSpPr>
          <p:nvPr>
            <p:ph type="ctrTitle"/>
          </p:nvPr>
        </p:nvSpPr>
        <p:spPr>
          <a:xfrm>
            <a:off x="1314824" y="735106"/>
            <a:ext cx="10053763" cy="2928470"/>
          </a:xfrm>
        </p:spPr>
        <p:txBody>
          <a:bodyPr anchor="b">
            <a:normAutofit/>
          </a:bodyPr>
          <a:lstStyle/>
          <a:p>
            <a:pPr algn="l"/>
            <a:r>
              <a:rPr lang="en-US" sz="4800" b="0" i="0">
                <a:solidFill>
                  <a:srgbClr val="FFFFFF"/>
                </a:solidFill>
                <a:effectLst/>
                <a:latin typeface="Söhne"/>
              </a:rPr>
              <a:t>Smoothed Point Cloud Dimensionality Reduction in a Plant Science Application for GWAS</a:t>
            </a:r>
            <a:endParaRPr lang="en-US" sz="4800">
              <a:solidFill>
                <a:srgbClr val="FFFFFF"/>
              </a:solidFill>
            </a:endParaRPr>
          </a:p>
        </p:txBody>
      </p:sp>
      <p:sp>
        <p:nvSpPr>
          <p:cNvPr id="3" name="Subtitle 2">
            <a:extLst>
              <a:ext uri="{FF2B5EF4-FFF2-40B4-BE49-F238E27FC236}">
                <a16:creationId xmlns:a16="http://schemas.microsoft.com/office/drawing/2014/main" id="{74DB7EAB-5F1B-56BC-F3AB-E1196F13E392}"/>
              </a:ext>
            </a:extLst>
          </p:cNvPr>
          <p:cNvSpPr>
            <a:spLocks noGrp="1"/>
          </p:cNvSpPr>
          <p:nvPr>
            <p:ph type="subTitle" idx="1"/>
          </p:nvPr>
        </p:nvSpPr>
        <p:spPr>
          <a:xfrm>
            <a:off x="1350682" y="4870824"/>
            <a:ext cx="10005951" cy="1458258"/>
          </a:xfrm>
        </p:spPr>
        <p:txBody>
          <a:bodyPr anchor="ctr">
            <a:normAutofit/>
          </a:bodyPr>
          <a:lstStyle/>
          <a:p>
            <a:pPr algn="l"/>
            <a:r>
              <a:rPr lang="en-US" dirty="0"/>
              <a:t>By Elvis Kimara</a:t>
            </a:r>
            <a:endParaRPr lang="en-US"/>
          </a:p>
        </p:txBody>
      </p:sp>
    </p:spTree>
    <p:extLst>
      <p:ext uri="{BB962C8B-B14F-4D97-AF65-F5344CB8AC3E}">
        <p14:creationId xmlns:p14="http://schemas.microsoft.com/office/powerpoint/2010/main" val="384456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A146D-5331-7C0A-603B-5966E2222933}"/>
              </a:ext>
            </a:extLst>
          </p:cNvPr>
          <p:cNvSpPr>
            <a:spLocks noGrp="1"/>
          </p:cNvSpPr>
          <p:nvPr>
            <p:ph type="title"/>
          </p:nvPr>
        </p:nvSpPr>
        <p:spPr>
          <a:xfrm>
            <a:off x="838200" y="557188"/>
            <a:ext cx="10515600" cy="1133499"/>
          </a:xfrm>
        </p:spPr>
        <p:txBody>
          <a:bodyPr>
            <a:normAutofit/>
          </a:bodyPr>
          <a:lstStyle/>
          <a:p>
            <a:pPr algn="ctr"/>
            <a:r>
              <a:rPr lang="en-US" sz="5200"/>
              <a:t>Problem Definition</a:t>
            </a:r>
          </a:p>
        </p:txBody>
      </p:sp>
      <p:graphicFrame>
        <p:nvGraphicFramePr>
          <p:cNvPr id="31" name="Content Placeholder 2">
            <a:extLst>
              <a:ext uri="{FF2B5EF4-FFF2-40B4-BE49-F238E27FC236}">
                <a16:creationId xmlns:a16="http://schemas.microsoft.com/office/drawing/2014/main" id="{F02C3C94-4C80-548B-E65B-DBEEDDE231A1}"/>
              </a:ext>
            </a:extLst>
          </p:cNvPr>
          <p:cNvGraphicFramePr>
            <a:graphicFrameLocks noGrp="1"/>
          </p:cNvGraphicFramePr>
          <p:nvPr>
            <p:ph idx="1"/>
            <p:extLst>
              <p:ext uri="{D42A27DB-BD31-4B8C-83A1-F6EECF244321}">
                <p14:modId xmlns:p14="http://schemas.microsoft.com/office/powerpoint/2010/main" val="301248000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4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96FA32-0431-C221-4EAF-5B9C25835885}"/>
              </a:ext>
            </a:extLst>
          </p:cNvPr>
          <p:cNvSpPr>
            <a:spLocks noGrp="1"/>
          </p:cNvSpPr>
          <p:nvPr>
            <p:ph type="title"/>
          </p:nvPr>
        </p:nvSpPr>
        <p:spPr>
          <a:xfrm>
            <a:off x="1115568" y="548640"/>
            <a:ext cx="10168128" cy="1179576"/>
          </a:xfrm>
        </p:spPr>
        <p:txBody>
          <a:bodyPr>
            <a:normAutofit/>
          </a:bodyPr>
          <a:lstStyle/>
          <a:p>
            <a:r>
              <a:rPr lang="en-US" sz="4000"/>
              <a:t>Terminologies</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D87E27B-2448-6C97-C255-EF79989596B5}"/>
              </a:ext>
            </a:extLst>
          </p:cNvPr>
          <p:cNvSpPr>
            <a:spLocks noGrp="1"/>
          </p:cNvSpPr>
          <p:nvPr>
            <p:ph idx="1"/>
          </p:nvPr>
        </p:nvSpPr>
        <p:spPr>
          <a:xfrm>
            <a:off x="1115568" y="2481943"/>
            <a:ext cx="10168128" cy="3695020"/>
          </a:xfrm>
        </p:spPr>
        <p:txBody>
          <a:bodyPr>
            <a:normAutofit/>
          </a:bodyPr>
          <a:lstStyle/>
          <a:p>
            <a:r>
              <a:rPr lang="en-US" sz="2200"/>
              <a:t>GWAS: </a:t>
            </a:r>
            <a:r>
              <a:rPr lang="en-US" sz="2200" b="1" i="0">
                <a:effectLst/>
                <a:latin typeface="Söhne"/>
              </a:rPr>
              <a:t>(Genome-Wide Association Studies)</a:t>
            </a:r>
          </a:p>
          <a:p>
            <a:pPr lvl="1"/>
            <a:r>
              <a:rPr lang="en-US" sz="2200" b="0" i="0">
                <a:effectLst/>
                <a:latin typeface="Söhne"/>
              </a:rPr>
              <a:t>GWAS identifies genetic variations linked to specific traits.</a:t>
            </a:r>
          </a:p>
          <a:p>
            <a:pPr lvl="1"/>
            <a:r>
              <a:rPr lang="en-US" sz="2200" b="0" i="0">
                <a:effectLst/>
                <a:latin typeface="Söhne"/>
              </a:rPr>
              <a:t>The process involves scanning genomes across a population.</a:t>
            </a:r>
          </a:p>
          <a:p>
            <a:pPr lvl="1"/>
            <a:r>
              <a:rPr lang="en-US" sz="2200" b="0" i="0">
                <a:effectLst/>
                <a:latin typeface="Söhne"/>
              </a:rPr>
              <a:t>It is crucial for understanding genetic factors in disease and plant traits.</a:t>
            </a:r>
          </a:p>
          <a:p>
            <a:pPr lvl="1"/>
            <a:r>
              <a:rPr lang="en-US" sz="2200" b="0" i="0">
                <a:effectLst/>
                <a:latin typeface="Söhne"/>
              </a:rPr>
              <a:t>Relevance: Enables enhanced genetic marker identification in plant sciences, which is integral to your point cloud dimensionality reduction research.</a:t>
            </a:r>
          </a:p>
          <a:p>
            <a:endParaRPr lang="en-US" sz="2200"/>
          </a:p>
        </p:txBody>
      </p:sp>
    </p:spTree>
    <p:extLst>
      <p:ext uri="{BB962C8B-B14F-4D97-AF65-F5344CB8AC3E}">
        <p14:creationId xmlns:p14="http://schemas.microsoft.com/office/powerpoint/2010/main" val="213068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19352C-196D-1F27-6731-224DC373CCE9}"/>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97D3E-0B23-2680-29E5-A5681C974336}"/>
              </a:ext>
            </a:extLst>
          </p:cNvPr>
          <p:cNvSpPr>
            <a:spLocks noGrp="1"/>
          </p:cNvSpPr>
          <p:nvPr>
            <p:ph type="title"/>
          </p:nvPr>
        </p:nvSpPr>
        <p:spPr>
          <a:xfrm>
            <a:off x="1043631" y="809898"/>
            <a:ext cx="9942716" cy="1554480"/>
          </a:xfrm>
        </p:spPr>
        <p:txBody>
          <a:bodyPr anchor="ctr">
            <a:normAutofit/>
          </a:bodyPr>
          <a:lstStyle/>
          <a:p>
            <a:r>
              <a:rPr lang="en-US" sz="4800"/>
              <a:t>Terminologies</a:t>
            </a:r>
          </a:p>
        </p:txBody>
      </p:sp>
      <p:sp>
        <p:nvSpPr>
          <p:cNvPr id="3" name="Content Placeholder 2">
            <a:extLst>
              <a:ext uri="{FF2B5EF4-FFF2-40B4-BE49-F238E27FC236}">
                <a16:creationId xmlns:a16="http://schemas.microsoft.com/office/drawing/2014/main" id="{E7B0A30F-77AA-FB54-EB1D-C8FF09B446C8}"/>
              </a:ext>
            </a:extLst>
          </p:cNvPr>
          <p:cNvSpPr>
            <a:spLocks noGrp="1"/>
          </p:cNvSpPr>
          <p:nvPr>
            <p:ph idx="1"/>
          </p:nvPr>
        </p:nvSpPr>
        <p:spPr>
          <a:xfrm>
            <a:off x="1045028" y="3017522"/>
            <a:ext cx="9941319" cy="3124658"/>
          </a:xfrm>
        </p:spPr>
        <p:txBody>
          <a:bodyPr anchor="ctr">
            <a:normAutofit/>
          </a:bodyPr>
          <a:lstStyle/>
          <a:p>
            <a:r>
              <a:rPr lang="en-US" sz="2400"/>
              <a:t>Lipschitz Regularization</a:t>
            </a:r>
          </a:p>
          <a:p>
            <a:pPr lvl="1"/>
            <a:r>
              <a:rPr lang="en-US" b="0" i="0">
                <a:effectLst/>
                <a:latin typeface="Söhne"/>
              </a:rPr>
              <a:t>Defines stability in functions—small input changes cause small output changes.</a:t>
            </a:r>
          </a:p>
          <a:p>
            <a:pPr lvl="1"/>
            <a:r>
              <a:rPr lang="en-US" b="0" i="0">
                <a:effectLst/>
                <a:latin typeface="Söhne"/>
              </a:rPr>
              <a:t>Applied to ML for stable and robust neural network training.</a:t>
            </a:r>
          </a:p>
          <a:p>
            <a:pPr lvl="1"/>
            <a:r>
              <a:rPr lang="en-US" b="0" i="0">
                <a:effectLst/>
                <a:latin typeface="Söhne"/>
              </a:rPr>
              <a:t>Prevents overfitting and promotes generalization to new data.</a:t>
            </a:r>
          </a:p>
          <a:p>
            <a:pPr lvl="1"/>
            <a:r>
              <a:rPr lang="en-US" b="0" i="0">
                <a:effectLst/>
                <a:latin typeface="Söhne"/>
              </a:rPr>
              <a:t>Relevance: Your MLP model uses this to ensure smooth latent representations for reliable GWAS analysis.</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56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ED3100-3941-4F9A-9FAB-4A7A9B4A0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a:extLst>
              <a:ext uri="{FF2B5EF4-FFF2-40B4-BE49-F238E27FC236}">
                <a16:creationId xmlns:a16="http://schemas.microsoft.com/office/drawing/2014/main" id="{8CBEFB3C-8BDC-4A1B-94A5-A6A24CBB6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 name="Picture 19" descr="Pencil and answer-sheet">
            <a:extLst>
              <a:ext uri="{FF2B5EF4-FFF2-40B4-BE49-F238E27FC236}">
                <a16:creationId xmlns:a16="http://schemas.microsoft.com/office/drawing/2014/main" id="{8CF49BE2-7BA5-9C08-9FC0-196E1CDCD8B8}"/>
              </a:ext>
            </a:extLst>
          </p:cNvPr>
          <p:cNvPicPr>
            <a:picLocks noChangeAspect="1"/>
          </p:cNvPicPr>
          <p:nvPr/>
        </p:nvPicPr>
        <p:blipFill rotWithShape="1">
          <a:blip r:embed="rId2">
            <a:duotone>
              <a:schemeClr val="accent1">
                <a:shade val="45000"/>
                <a:satMod val="135000"/>
              </a:schemeClr>
              <a:prstClr val="white"/>
            </a:duotone>
            <a:alphaModFix amt="35000"/>
          </a:blip>
          <a:srcRect b="881"/>
          <a:stretch/>
        </p:blipFill>
        <p:spPr>
          <a:xfrm>
            <a:off x="20" y="10"/>
            <a:ext cx="12191981" cy="6857989"/>
          </a:xfrm>
          <a:prstGeom prst="rect">
            <a:avLst/>
          </a:prstGeom>
        </p:spPr>
      </p:pic>
      <p:sp>
        <p:nvSpPr>
          <p:cNvPr id="2" name="Title 1">
            <a:extLst>
              <a:ext uri="{FF2B5EF4-FFF2-40B4-BE49-F238E27FC236}">
                <a16:creationId xmlns:a16="http://schemas.microsoft.com/office/drawing/2014/main" id="{E6A78B01-DF51-EA9F-4DCC-92BFA6EB5417}"/>
              </a:ext>
            </a:extLst>
          </p:cNvPr>
          <p:cNvSpPr>
            <a:spLocks noGrp="1"/>
          </p:cNvSpPr>
          <p:nvPr>
            <p:ph type="title"/>
          </p:nvPr>
        </p:nvSpPr>
        <p:spPr>
          <a:xfrm>
            <a:off x="1188069" y="381935"/>
            <a:ext cx="5366040" cy="2344840"/>
          </a:xfrm>
        </p:spPr>
        <p:txBody>
          <a:bodyPr anchor="b">
            <a:normAutofit/>
          </a:bodyPr>
          <a:lstStyle/>
          <a:p>
            <a:r>
              <a:rPr lang="en-US" sz="8000">
                <a:solidFill>
                  <a:srgbClr val="FFFFFF"/>
                </a:solidFill>
              </a:rPr>
              <a:t>Papers Focused On</a:t>
            </a:r>
          </a:p>
        </p:txBody>
      </p:sp>
      <p:grpSp>
        <p:nvGrpSpPr>
          <p:cNvPr id="13" name="Group 1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a:solidFill>
            <a:srgbClr val="FFFFFF"/>
          </a:solidFill>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DF33FB-7465-3FA1-8F39-03B302EA8B0E}"/>
              </a:ext>
            </a:extLst>
          </p:cNvPr>
          <p:cNvSpPr>
            <a:spLocks noGrp="1"/>
          </p:cNvSpPr>
          <p:nvPr>
            <p:ph idx="1"/>
          </p:nvPr>
        </p:nvSpPr>
        <p:spPr>
          <a:xfrm>
            <a:off x="1188069" y="3175552"/>
            <a:ext cx="5366041" cy="2809114"/>
          </a:xfrm>
        </p:spPr>
        <p:txBody>
          <a:bodyPr anchor="t">
            <a:normAutofit/>
          </a:bodyPr>
          <a:lstStyle/>
          <a:p>
            <a:pPr marL="0" marR="0">
              <a:spcBef>
                <a:spcPts val="0"/>
              </a:spcBef>
              <a:spcAft>
                <a:spcPts val="0"/>
              </a:spcAft>
            </a:pPr>
            <a:r>
              <a:rPr lang="en-US" sz="1700">
                <a:solidFill>
                  <a:srgbClr val="FFFFFF"/>
                </a:solidFill>
                <a:effectLst/>
                <a:latin typeface="Calibri Light" panose="020F0302020204030204" pitchFamily="34" charset="0"/>
              </a:rPr>
              <a:t>DeepSDF learning Continuos SDF for shape representation</a:t>
            </a:r>
          </a:p>
          <a:p>
            <a:r>
              <a:rPr lang="en-US" sz="1700">
                <a:solidFill>
                  <a:srgbClr val="FFFFFF"/>
                </a:solidFill>
                <a:effectLst/>
                <a:latin typeface="Calibri Light" panose="020F0302020204030204" pitchFamily="34" charset="0"/>
              </a:rPr>
              <a:t>Learning Smooth Neural Functions via Lipschitz Regularization</a:t>
            </a:r>
          </a:p>
          <a:p>
            <a:r>
              <a:rPr lang="en-US" sz="1700">
                <a:solidFill>
                  <a:srgbClr val="FFFFFF"/>
                </a:solidFill>
                <a:effectLst/>
                <a:latin typeface="Calibri Light" panose="020F0302020204030204" pitchFamily="34" charset="0"/>
              </a:rPr>
              <a:t>Efficient and Accurate Estimate of Lipschitz</a:t>
            </a:r>
          </a:p>
          <a:p>
            <a:r>
              <a:rPr lang="en-US" sz="1700">
                <a:solidFill>
                  <a:srgbClr val="FFFFFF"/>
                </a:solidFill>
                <a:effectLst/>
                <a:latin typeface="Calibri Light" panose="020F0302020204030204" pitchFamily="34" charset="0"/>
              </a:rPr>
              <a:t>PointNet; Deep Learning on Point Sets for 3D classification and Segmentation</a:t>
            </a:r>
          </a:p>
          <a:p>
            <a:r>
              <a:rPr lang="en-US" sz="1700">
                <a:solidFill>
                  <a:srgbClr val="FFFFFF"/>
                </a:solidFill>
                <a:effectLst/>
                <a:latin typeface="Calibri Light" panose="020F0302020204030204" pitchFamily="34" charset="0"/>
              </a:rPr>
              <a:t>Implicit Geometric Regularization for Learning Shapes</a:t>
            </a:r>
          </a:p>
          <a:p>
            <a:endParaRPr lang="en-US" sz="1700">
              <a:solidFill>
                <a:srgbClr val="FFFFFF"/>
              </a:solidFill>
            </a:endParaRPr>
          </a:p>
          <a:p>
            <a:endParaRPr lang="en-US" sz="1700">
              <a:solidFill>
                <a:srgbClr val="FFFFFF"/>
              </a:solidFill>
            </a:endParaRPr>
          </a:p>
        </p:txBody>
      </p:sp>
    </p:spTree>
    <p:extLst>
      <p:ext uri="{BB962C8B-B14F-4D97-AF65-F5344CB8AC3E}">
        <p14:creationId xmlns:p14="http://schemas.microsoft.com/office/powerpoint/2010/main" val="909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671CC6-9DBA-0DF5-EB69-52AFA10D4AD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B6CF913-44C6-9C31-85EB-7D6A2538701D}"/>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FE757-5CDC-A4BF-DDC3-62E72A8E2321}"/>
              </a:ext>
            </a:extLst>
          </p:cNvPr>
          <p:cNvSpPr>
            <a:spLocks noGrp="1"/>
          </p:cNvSpPr>
          <p:nvPr>
            <p:ph type="title"/>
          </p:nvPr>
        </p:nvSpPr>
        <p:spPr>
          <a:xfrm>
            <a:off x="838200" y="365125"/>
            <a:ext cx="10515600" cy="1325563"/>
          </a:xfrm>
        </p:spPr>
        <p:txBody>
          <a:bodyPr>
            <a:normAutofit/>
          </a:bodyPr>
          <a:lstStyle/>
          <a:p>
            <a:r>
              <a:rPr lang="en-US"/>
              <a:t>Methodology (High level Overview)</a:t>
            </a:r>
            <a:endParaRPr lang="en-US" dirty="0"/>
          </a:p>
        </p:txBody>
      </p:sp>
      <p:graphicFrame>
        <p:nvGraphicFramePr>
          <p:cNvPr id="5" name="Content Placeholder 2">
            <a:extLst>
              <a:ext uri="{FF2B5EF4-FFF2-40B4-BE49-F238E27FC236}">
                <a16:creationId xmlns:a16="http://schemas.microsoft.com/office/drawing/2014/main" id="{6B9AF5E4-B7E1-F6B1-32A0-E4750CE87CCD}"/>
              </a:ext>
            </a:extLst>
          </p:cNvPr>
          <p:cNvGraphicFramePr>
            <a:graphicFrameLocks noGrp="1"/>
          </p:cNvGraphicFramePr>
          <p:nvPr>
            <p:ph idx="1"/>
            <p:extLst>
              <p:ext uri="{D42A27DB-BD31-4B8C-83A1-F6EECF244321}">
                <p14:modId xmlns:p14="http://schemas.microsoft.com/office/powerpoint/2010/main" val="20999966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267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E283F8-0066-4A6A-4AA1-EDEA5C0A1541}"/>
            </a:ext>
          </a:extLst>
        </p:cNvPr>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41DA7C46-310D-A512-3CB0-461F97D62495}"/>
              </a:ext>
            </a:extLst>
          </p:cNvPr>
          <p:cNvPicPr>
            <a:picLocks noChangeAspect="1"/>
          </p:cNvPicPr>
          <p:nvPr/>
        </p:nvPicPr>
        <p:blipFill rotWithShape="1">
          <a:blip r:embed="rId2">
            <a:duotone>
              <a:schemeClr val="bg2">
                <a:shade val="45000"/>
                <a:satMod val="135000"/>
              </a:schemeClr>
              <a:prstClr val="white"/>
            </a:duotone>
          </a:blip>
          <a:srcRect t="853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19CB1D-D3A9-432A-0229-AB69DCC5903F}"/>
              </a:ext>
            </a:extLst>
          </p:cNvPr>
          <p:cNvSpPr>
            <a:spLocks noGrp="1"/>
          </p:cNvSpPr>
          <p:nvPr>
            <p:ph type="title"/>
          </p:nvPr>
        </p:nvSpPr>
        <p:spPr>
          <a:xfrm>
            <a:off x="838200" y="365125"/>
            <a:ext cx="10515600" cy="1325563"/>
          </a:xfrm>
        </p:spPr>
        <p:txBody>
          <a:bodyPr>
            <a:normAutofit/>
          </a:bodyPr>
          <a:lstStyle/>
          <a:p>
            <a:r>
              <a:rPr lang="en-US" dirty="0"/>
              <a:t>Advantages</a:t>
            </a:r>
          </a:p>
        </p:txBody>
      </p:sp>
      <p:sp>
        <p:nvSpPr>
          <p:cNvPr id="3" name="Content Placeholder 2">
            <a:extLst>
              <a:ext uri="{FF2B5EF4-FFF2-40B4-BE49-F238E27FC236}">
                <a16:creationId xmlns:a16="http://schemas.microsoft.com/office/drawing/2014/main" id="{B271C169-2C94-7A61-899E-C0DE4FC7E7BA}"/>
              </a:ext>
            </a:extLst>
          </p:cNvPr>
          <p:cNvSpPr>
            <a:spLocks noGrp="1"/>
          </p:cNvSpPr>
          <p:nvPr>
            <p:ph idx="1"/>
          </p:nvPr>
        </p:nvSpPr>
        <p:spPr>
          <a:xfrm>
            <a:off x="838200" y="1825625"/>
            <a:ext cx="10515600" cy="4351338"/>
          </a:xfrm>
        </p:spPr>
        <p:txBody>
          <a:bodyPr>
            <a:normAutofit/>
          </a:bodyPr>
          <a:lstStyle/>
          <a:p>
            <a:pPr>
              <a:buFont typeface="+mj-lt"/>
              <a:buAutoNum type="arabicPeriod"/>
            </a:pPr>
            <a:r>
              <a:rPr lang="en-US" sz="1500" b="1" i="0">
                <a:effectLst/>
                <a:latin typeface="Söhne"/>
              </a:rPr>
              <a:t>Learning Latent Representations</a:t>
            </a:r>
            <a:r>
              <a:rPr lang="en-US" sz="1500" b="0" i="0">
                <a:effectLst/>
                <a:latin typeface="Söhne"/>
              </a:rPr>
              <a:t>: Training a Multilayer Perceptron (MLP) to learn latent representations can be very effective in capturing the underlying structure of the data, leading to a more meaningful analysis in applications such as GWAS.</a:t>
            </a:r>
          </a:p>
          <a:p>
            <a:pPr>
              <a:buFont typeface="+mj-lt"/>
              <a:buAutoNum type="arabicPeriod"/>
            </a:pPr>
            <a:r>
              <a:rPr lang="en-US" sz="1500" b="1" i="0">
                <a:effectLst/>
                <a:latin typeface="Söhne"/>
              </a:rPr>
              <a:t>Use of SDF and </a:t>
            </a:r>
            <a:r>
              <a:rPr lang="en-US" sz="1500" b="1" i="0" err="1">
                <a:effectLst/>
                <a:latin typeface="Söhne"/>
              </a:rPr>
              <a:t>Eikonal</a:t>
            </a:r>
            <a:r>
              <a:rPr lang="en-US" sz="1500" b="1" i="0">
                <a:effectLst/>
                <a:latin typeface="Söhne"/>
              </a:rPr>
              <a:t> Loss</a:t>
            </a:r>
            <a:r>
              <a:rPr lang="en-US" sz="1500" b="0" i="0">
                <a:effectLst/>
                <a:latin typeface="Söhne"/>
              </a:rPr>
              <a:t>: Utilizing Signed Distance Functions (SDF) alongside </a:t>
            </a:r>
            <a:r>
              <a:rPr lang="en-US" sz="1500" b="0" i="0" err="1">
                <a:effectLst/>
                <a:latin typeface="Söhne"/>
              </a:rPr>
              <a:t>Eikonal</a:t>
            </a:r>
            <a:r>
              <a:rPr lang="en-US" sz="1500" b="0" i="0">
                <a:effectLst/>
                <a:latin typeface="Söhne"/>
              </a:rPr>
              <a:t> loss helps in learning a smooth and continuous implicit function, which is beneficial for capturing the geometric information of point clouds.</a:t>
            </a:r>
          </a:p>
          <a:p>
            <a:pPr>
              <a:buFont typeface="+mj-lt"/>
              <a:buAutoNum type="arabicPeriod"/>
            </a:pPr>
            <a:r>
              <a:rPr lang="en-US" sz="1500" b="1" i="0">
                <a:effectLst/>
                <a:latin typeface="Söhne"/>
              </a:rPr>
              <a:t>Lipschitz Regularization</a:t>
            </a:r>
            <a:r>
              <a:rPr lang="en-US" sz="1500" b="0" i="0">
                <a:effectLst/>
                <a:latin typeface="Söhne"/>
              </a:rPr>
              <a:t>: Enforcing the Lipschitz regularizing term in the MLP can lead to a more stable training process, promoting robustness and potentially leading to better convergence properties.</a:t>
            </a:r>
          </a:p>
          <a:p>
            <a:pPr>
              <a:buFont typeface="+mj-lt"/>
              <a:buAutoNum type="arabicPeriod"/>
            </a:pPr>
            <a:r>
              <a:rPr lang="en-US" sz="1500" b="1" i="0">
                <a:effectLst/>
                <a:latin typeface="Söhne"/>
              </a:rPr>
              <a:t>Smoothness and Robustness</a:t>
            </a:r>
            <a:r>
              <a:rPr lang="en-US" sz="1500" b="0" i="0">
                <a:effectLst/>
                <a:latin typeface="Söhne"/>
              </a:rPr>
              <a:t>: The emphasis on smoothness can lead to robust latent representations that are less sensitive to noise or small perturbations in the data, which is especially important in biological data prone to variability.</a:t>
            </a:r>
          </a:p>
          <a:p>
            <a:pPr>
              <a:buFont typeface="+mj-lt"/>
              <a:buAutoNum type="arabicPeriod"/>
            </a:pPr>
            <a:r>
              <a:rPr lang="en-US" sz="1500" b="1" i="0">
                <a:effectLst/>
                <a:latin typeface="Söhne"/>
              </a:rPr>
              <a:t>Experimentation with Latent Vector Sizes</a:t>
            </a:r>
            <a:r>
              <a:rPr lang="en-US" sz="1500" b="0" i="0">
                <a:effectLst/>
                <a:latin typeface="Söhne"/>
              </a:rPr>
              <a:t>: By experimenting with different sizes of latent vectors, the model can be tuned to find the optimal balance between complexity and expressiveness, potentially improving both the performance and the interpretability of the model.</a:t>
            </a:r>
          </a:p>
          <a:p>
            <a:pPr>
              <a:buFont typeface="+mj-lt"/>
              <a:buAutoNum type="arabicPeriod"/>
            </a:pPr>
            <a:r>
              <a:rPr lang="en-US" sz="1500" b="1" i="0">
                <a:effectLst/>
                <a:latin typeface="Söhne"/>
              </a:rPr>
              <a:t>Vector Functionality</a:t>
            </a:r>
            <a:r>
              <a:rPr lang="en-US" sz="1500" b="0" i="0">
                <a:effectLst/>
                <a:latin typeface="Söhne"/>
              </a:rPr>
              <a:t>: Making the vector a plottable function increases the utility of the representations, allowing for visualization and further use in different applications beyond GWAS, such as phenotype prediction or evolutionary studies.</a:t>
            </a:r>
          </a:p>
          <a:p>
            <a:endParaRPr lang="en-US" sz="1500"/>
          </a:p>
        </p:txBody>
      </p:sp>
    </p:spTree>
    <p:extLst>
      <p:ext uri="{BB962C8B-B14F-4D97-AF65-F5344CB8AC3E}">
        <p14:creationId xmlns:p14="http://schemas.microsoft.com/office/powerpoint/2010/main" val="271649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F6AA88-F2B2-8093-5F33-BF0BECCDE4D7}"/>
            </a:ext>
          </a:extLst>
        </p:cNvPr>
        <p:cNvGrpSpPr/>
        <p:nvPr/>
      </p:nvGrpSpPr>
      <p:grpSpPr>
        <a:xfrm>
          <a:off x="0" y="0"/>
          <a:ext cx="0" cy="0"/>
          <a:chOff x="0" y="0"/>
          <a:chExt cx="0" cy="0"/>
        </a:xfrm>
      </p:grpSpPr>
      <p:pic>
        <p:nvPicPr>
          <p:cNvPr id="12" name="Picture 11" descr="Graph on document with pen">
            <a:extLst>
              <a:ext uri="{FF2B5EF4-FFF2-40B4-BE49-F238E27FC236}">
                <a16:creationId xmlns:a16="http://schemas.microsoft.com/office/drawing/2014/main" id="{BE672634-0964-155A-E1F8-BFD98530E737}"/>
              </a:ext>
            </a:extLst>
          </p:cNvPr>
          <p:cNvPicPr>
            <a:picLocks noChangeAspect="1"/>
          </p:cNvPicPr>
          <p:nvPr/>
        </p:nvPicPr>
        <p:blipFill rotWithShape="1">
          <a:blip r:embed="rId2">
            <a:duotone>
              <a:schemeClr val="bg2">
                <a:shade val="45000"/>
                <a:satMod val="135000"/>
              </a:schemeClr>
              <a:prstClr val="white"/>
            </a:duotone>
          </a:blip>
          <a:srcRect t="5912" b="9818"/>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2D612-F2BB-649A-B66B-47A23F584F77}"/>
              </a:ext>
            </a:extLst>
          </p:cNvPr>
          <p:cNvSpPr>
            <a:spLocks noGrp="1"/>
          </p:cNvSpPr>
          <p:nvPr>
            <p:ph type="title"/>
          </p:nvPr>
        </p:nvSpPr>
        <p:spPr>
          <a:xfrm>
            <a:off x="838200" y="365125"/>
            <a:ext cx="10515600" cy="1325563"/>
          </a:xfrm>
        </p:spPr>
        <p:txBody>
          <a:bodyPr>
            <a:normAutofit/>
          </a:bodyPr>
          <a:lstStyle/>
          <a:p>
            <a:r>
              <a:rPr lang="en-US" dirty="0"/>
              <a:t>Drawbacks</a:t>
            </a:r>
          </a:p>
        </p:txBody>
      </p:sp>
      <p:sp>
        <p:nvSpPr>
          <p:cNvPr id="3" name="Content Placeholder 2">
            <a:extLst>
              <a:ext uri="{FF2B5EF4-FFF2-40B4-BE49-F238E27FC236}">
                <a16:creationId xmlns:a16="http://schemas.microsoft.com/office/drawing/2014/main" id="{3833BE8D-F505-6BE3-106F-15193DCDEB93}"/>
              </a:ext>
            </a:extLst>
          </p:cNvPr>
          <p:cNvSpPr>
            <a:spLocks noGrp="1"/>
          </p:cNvSpPr>
          <p:nvPr>
            <p:ph idx="1"/>
          </p:nvPr>
        </p:nvSpPr>
        <p:spPr>
          <a:xfrm>
            <a:off x="838200" y="1825625"/>
            <a:ext cx="10515600" cy="4351338"/>
          </a:xfrm>
        </p:spPr>
        <p:txBody>
          <a:bodyPr>
            <a:normAutofit/>
          </a:bodyPr>
          <a:lstStyle/>
          <a:p>
            <a:pPr>
              <a:buFont typeface="+mj-lt"/>
              <a:buAutoNum type="arabicPeriod"/>
            </a:pPr>
            <a:r>
              <a:rPr lang="en-US" sz="1500" b="1" i="0">
                <a:effectLst/>
                <a:latin typeface="Söhne"/>
              </a:rPr>
              <a:t>Complexity of Training</a:t>
            </a:r>
            <a:r>
              <a:rPr lang="en-US" sz="1500" b="0" i="0">
                <a:effectLst/>
                <a:latin typeface="Söhne"/>
              </a:rPr>
              <a:t>: Training MLPs, especially with complex loss functions like SDF and </a:t>
            </a:r>
            <a:r>
              <a:rPr lang="en-US" sz="1500" b="0" i="0" err="1">
                <a:effectLst/>
                <a:latin typeface="Söhne"/>
              </a:rPr>
              <a:t>Eikonal</a:t>
            </a:r>
            <a:r>
              <a:rPr lang="en-US" sz="1500" b="0" i="0">
                <a:effectLst/>
                <a:latin typeface="Söhne"/>
              </a:rPr>
              <a:t>, can be computationally intensive and require careful tuning of hyperparameters.</a:t>
            </a:r>
          </a:p>
          <a:p>
            <a:pPr>
              <a:buFont typeface="+mj-lt"/>
              <a:buAutoNum type="arabicPeriod"/>
            </a:pPr>
            <a:r>
              <a:rPr lang="en-US" sz="1500" b="1" i="0">
                <a:effectLst/>
                <a:latin typeface="Söhne"/>
              </a:rPr>
              <a:t>Overfitting Risk</a:t>
            </a:r>
            <a:r>
              <a:rPr lang="en-US" sz="1500" b="0" i="0">
                <a:effectLst/>
                <a:latin typeface="Söhne"/>
              </a:rPr>
              <a:t>: With a complex model such as an MLP, there's a risk of overfitting to the training data, especially if the dataset is not sufficiently large or diverse.</a:t>
            </a:r>
          </a:p>
          <a:p>
            <a:pPr>
              <a:buFont typeface="+mj-lt"/>
              <a:buAutoNum type="arabicPeriod"/>
            </a:pPr>
            <a:r>
              <a:rPr lang="en-US" sz="1500" b="1" i="0">
                <a:effectLst/>
                <a:latin typeface="Söhne"/>
              </a:rPr>
              <a:t>Generalization Issues</a:t>
            </a:r>
            <a:r>
              <a:rPr lang="en-US" sz="1500" b="0" i="0">
                <a:effectLst/>
                <a:latin typeface="Söhne"/>
              </a:rPr>
              <a:t>: While enforcing smoothness through Lipschitz regularization helps with robustness, there could be a trade-off where the model may not capture all the intricate details of the data, potentially leading to issues with generalization.</a:t>
            </a:r>
          </a:p>
          <a:p>
            <a:pPr>
              <a:buFont typeface="+mj-lt"/>
              <a:buAutoNum type="arabicPeriod"/>
            </a:pPr>
            <a:r>
              <a:rPr lang="en-US" sz="1500" b="1" i="0">
                <a:effectLst/>
                <a:latin typeface="Söhne"/>
              </a:rPr>
              <a:t>Dependency on Data Quality</a:t>
            </a:r>
            <a:r>
              <a:rPr lang="en-US" sz="1500" b="0" i="0">
                <a:effectLst/>
                <a:latin typeface="Söhne"/>
              </a:rPr>
              <a:t>: The effectiveness of the latent representations learned by the MLP can be highly dependent on the quality and the preprocessing of the input point clouds.</a:t>
            </a:r>
          </a:p>
          <a:p>
            <a:pPr>
              <a:buFont typeface="+mj-lt"/>
              <a:buAutoNum type="arabicPeriod"/>
            </a:pPr>
            <a:r>
              <a:rPr lang="en-US" sz="1500" b="1" i="0">
                <a:effectLst/>
                <a:latin typeface="Söhne"/>
              </a:rPr>
              <a:t>Interpretability Challenges</a:t>
            </a:r>
            <a:r>
              <a:rPr lang="en-US" sz="1500" b="0" i="0">
                <a:effectLst/>
                <a:latin typeface="Söhne"/>
              </a:rPr>
              <a:t>: Despite the potential for improved performance, the latent representations learned by MLPs can sometimes be difficult to interpret, which may be a limitation for certain GWAS applications where understanding the biological relevance of features is critical.</a:t>
            </a:r>
          </a:p>
          <a:p>
            <a:pPr>
              <a:buFont typeface="+mj-lt"/>
              <a:buAutoNum type="arabicPeriod"/>
            </a:pPr>
            <a:r>
              <a:rPr lang="en-US" sz="1500" b="1" i="0">
                <a:effectLst/>
                <a:latin typeface="Söhne"/>
              </a:rPr>
              <a:t>Optimization Difficulty</a:t>
            </a:r>
            <a:r>
              <a:rPr lang="en-US" sz="1500" b="0" i="0">
                <a:effectLst/>
                <a:latin typeface="Söhne"/>
              </a:rPr>
              <a:t>: Balancing the SDF, </a:t>
            </a:r>
            <a:r>
              <a:rPr lang="en-US" sz="1500" b="0" i="0" err="1">
                <a:effectLst/>
                <a:latin typeface="Söhne"/>
              </a:rPr>
              <a:t>Eikonal</a:t>
            </a:r>
            <a:r>
              <a:rPr lang="en-US" sz="1500" b="0" i="0">
                <a:effectLst/>
                <a:latin typeface="Söhne"/>
              </a:rPr>
              <a:t> loss, and the Lipschitz constraint can be challenging, as the optimization landscape may become more complex, potentially leading to difficulties in training convergence</a:t>
            </a:r>
          </a:p>
        </p:txBody>
      </p:sp>
    </p:spTree>
    <p:extLst>
      <p:ext uri="{BB962C8B-B14F-4D97-AF65-F5344CB8AC3E}">
        <p14:creationId xmlns:p14="http://schemas.microsoft.com/office/powerpoint/2010/main" val="2180868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984</Words>
  <Application>Microsoft Macintosh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Calibri Light</vt:lpstr>
      <vt:lpstr>Söhne</vt:lpstr>
      <vt:lpstr>Office Theme</vt:lpstr>
      <vt:lpstr>Goal of this presentation</vt:lpstr>
      <vt:lpstr>Smoothed Point Cloud Dimensionality Reduction in a Plant Science Application for GWAS</vt:lpstr>
      <vt:lpstr>Problem Definition</vt:lpstr>
      <vt:lpstr>Terminologies</vt:lpstr>
      <vt:lpstr>Terminologies</vt:lpstr>
      <vt:lpstr>Papers Focused On</vt:lpstr>
      <vt:lpstr>Methodology (High level Overview)</vt:lpstr>
      <vt:lpstr>Advantages</vt:lpstr>
      <vt:lpstr>Drawbacks</vt:lpstr>
      <vt:lpstr>Baseline</vt:lpstr>
      <vt:lpstr>Input Data</vt:lpstr>
      <vt:lpstr>Output Data</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 of this presentation</dc:title>
  <dc:creator>elvis kimara</dc:creator>
  <cp:lastModifiedBy>elvis kimara</cp:lastModifiedBy>
  <cp:revision>1</cp:revision>
  <dcterms:created xsi:type="dcterms:W3CDTF">2024-03-05T15:22:40Z</dcterms:created>
  <dcterms:modified xsi:type="dcterms:W3CDTF">2024-03-05T16:20:00Z</dcterms:modified>
</cp:coreProperties>
</file>