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6" r:id="rId5"/>
    <p:sldId id="258" r:id="rId6"/>
    <p:sldId id="269" r:id="rId7"/>
    <p:sldId id="270" r:id="rId8"/>
    <p:sldId id="261" r:id="rId9"/>
    <p:sldId id="264" r:id="rId10"/>
    <p:sldId id="26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/>
    <p:restoredTop sz="94719"/>
  </p:normalViewPr>
  <p:slideViewPr>
    <p:cSldViewPr snapToGrid="0">
      <p:cViewPr varScale="1">
        <p:scale>
          <a:sx n="151" d="100"/>
          <a:sy n="151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7971BD-AB30-4A6D-B3F4-DC3DA315CB5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EB0620-8F90-4BAF-8CD9-3FD673805B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can we bring topological data analysis into deep neural networks and use it as a viable method for shape reconstruction. </a:t>
          </a:r>
        </a:p>
      </dgm:t>
    </dgm:pt>
    <dgm:pt modelId="{7C090400-5AC0-4873-B2E5-A46307F4F915}" type="parTrans" cxnId="{D1719497-1439-47D2-8914-3A4C236900EA}">
      <dgm:prSet/>
      <dgm:spPr/>
      <dgm:t>
        <a:bodyPr/>
        <a:lstStyle/>
        <a:p>
          <a:endParaRPr lang="en-US"/>
        </a:p>
      </dgm:t>
    </dgm:pt>
    <dgm:pt modelId="{37F38B5D-03AB-4B79-A458-300D40A8F735}" type="sibTrans" cxnId="{D1719497-1439-47D2-8914-3A4C236900EA}">
      <dgm:prSet/>
      <dgm:spPr/>
      <dgm:t>
        <a:bodyPr/>
        <a:lstStyle/>
        <a:p>
          <a:endParaRPr lang="en-US"/>
        </a:p>
      </dgm:t>
    </dgm:pt>
    <dgm:pt modelId="{60083498-CB2F-4FF1-9D1A-23B7937218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care because we want to extract zero dimensional features using persistent diagrams to get traits that are most prevalent </a:t>
          </a:r>
        </a:p>
      </dgm:t>
    </dgm:pt>
    <dgm:pt modelId="{C3FA4437-CB5F-49F3-A8F8-8BF406ACD358}" type="parTrans" cxnId="{6BFF90BF-F800-4DBE-AD4E-4641A7AE8546}">
      <dgm:prSet/>
      <dgm:spPr/>
      <dgm:t>
        <a:bodyPr/>
        <a:lstStyle/>
        <a:p>
          <a:endParaRPr lang="en-US"/>
        </a:p>
      </dgm:t>
    </dgm:pt>
    <dgm:pt modelId="{B0E5FA03-E402-49F6-8212-8D703CF4CB70}" type="sibTrans" cxnId="{6BFF90BF-F800-4DBE-AD4E-4641A7AE8546}">
      <dgm:prSet/>
      <dgm:spPr/>
      <dgm:t>
        <a:bodyPr/>
        <a:lstStyle/>
        <a:p>
          <a:endParaRPr lang="en-US"/>
        </a:p>
      </dgm:t>
    </dgm:pt>
    <dgm:pt modelId="{CC47CD75-ADA6-46B1-AC50-F410151DC5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Our research question is: can this method help mitigate the problem of ghost geometries during shape reconstruction</a:t>
          </a:r>
        </a:p>
      </dgm:t>
    </dgm:pt>
    <dgm:pt modelId="{75D23054-3DBA-419B-9757-3A50D6078B75}" type="parTrans" cxnId="{E6795FB4-5DFF-40EE-8EFD-411F562DD5ED}">
      <dgm:prSet/>
      <dgm:spPr/>
      <dgm:t>
        <a:bodyPr/>
        <a:lstStyle/>
        <a:p>
          <a:endParaRPr lang="en-US"/>
        </a:p>
      </dgm:t>
    </dgm:pt>
    <dgm:pt modelId="{1DC2CDB6-EC40-43BC-8F47-E2B1D47F7BAD}" type="sibTrans" cxnId="{E6795FB4-5DFF-40EE-8EFD-411F562DD5ED}">
      <dgm:prSet/>
      <dgm:spPr/>
      <dgm:t>
        <a:bodyPr/>
        <a:lstStyle/>
        <a:p>
          <a:endParaRPr lang="en-US"/>
        </a:p>
      </dgm:t>
    </dgm:pt>
    <dgm:pt modelId="{81E3A0D0-3A64-435A-A4CC-D178D21928E4}" type="pres">
      <dgm:prSet presAssocID="{127971BD-AB30-4A6D-B3F4-DC3DA315CB5A}" presName="root" presStyleCnt="0">
        <dgm:presLayoutVars>
          <dgm:dir/>
          <dgm:resizeHandles val="exact"/>
        </dgm:presLayoutVars>
      </dgm:prSet>
      <dgm:spPr/>
    </dgm:pt>
    <dgm:pt modelId="{3E5F9070-E89B-4610-91CC-B97BD2D1F166}" type="pres">
      <dgm:prSet presAssocID="{F6EB0620-8F90-4BAF-8CD9-3FD673805B5A}" presName="compNode" presStyleCnt="0"/>
      <dgm:spPr/>
    </dgm:pt>
    <dgm:pt modelId="{C7620872-CD3E-4271-A135-980D97F633E1}" type="pres">
      <dgm:prSet presAssocID="{F6EB0620-8F90-4BAF-8CD9-3FD673805B5A}" presName="bgRect" presStyleLbl="bgShp" presStyleIdx="0" presStyleCnt="3"/>
      <dgm:spPr/>
    </dgm:pt>
    <dgm:pt modelId="{C453D738-FC89-4DA9-AD41-B667BAD107ED}" type="pres">
      <dgm:prSet presAssocID="{F6EB0620-8F90-4BAF-8CD9-3FD673805B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9D609E7-A3F4-46F8-8088-2A0450C182BC}" type="pres">
      <dgm:prSet presAssocID="{F6EB0620-8F90-4BAF-8CD9-3FD673805B5A}" presName="spaceRect" presStyleCnt="0"/>
      <dgm:spPr/>
    </dgm:pt>
    <dgm:pt modelId="{FFBE5D22-7E12-4DAB-B27D-37EB46CF1C4B}" type="pres">
      <dgm:prSet presAssocID="{F6EB0620-8F90-4BAF-8CD9-3FD673805B5A}" presName="parTx" presStyleLbl="revTx" presStyleIdx="0" presStyleCnt="3">
        <dgm:presLayoutVars>
          <dgm:chMax val="0"/>
          <dgm:chPref val="0"/>
        </dgm:presLayoutVars>
      </dgm:prSet>
      <dgm:spPr/>
    </dgm:pt>
    <dgm:pt modelId="{929A4866-4D6B-43DB-BCC3-174B2659617A}" type="pres">
      <dgm:prSet presAssocID="{37F38B5D-03AB-4B79-A458-300D40A8F735}" presName="sibTrans" presStyleCnt="0"/>
      <dgm:spPr/>
    </dgm:pt>
    <dgm:pt modelId="{F295ADC0-3EE7-405E-9E3C-C3AB37EC85FE}" type="pres">
      <dgm:prSet presAssocID="{60083498-CB2F-4FF1-9D1A-23B79372189A}" presName="compNode" presStyleCnt="0"/>
      <dgm:spPr/>
    </dgm:pt>
    <dgm:pt modelId="{A476F9CD-B99A-47B9-BEF1-42F3FB3A8382}" type="pres">
      <dgm:prSet presAssocID="{60083498-CB2F-4FF1-9D1A-23B79372189A}" presName="bgRect" presStyleLbl="bgShp" presStyleIdx="1" presStyleCnt="3"/>
      <dgm:spPr/>
    </dgm:pt>
    <dgm:pt modelId="{6B50B29F-8AEA-43FF-92FE-B551E5F29769}" type="pres">
      <dgm:prSet presAssocID="{60083498-CB2F-4FF1-9D1A-23B79372189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C2935B7-BBF7-4EC2-9C7B-5499BEA85080}" type="pres">
      <dgm:prSet presAssocID="{60083498-CB2F-4FF1-9D1A-23B79372189A}" presName="spaceRect" presStyleCnt="0"/>
      <dgm:spPr/>
    </dgm:pt>
    <dgm:pt modelId="{7E8A3C07-01D4-4C95-9E79-41672252D81B}" type="pres">
      <dgm:prSet presAssocID="{60083498-CB2F-4FF1-9D1A-23B79372189A}" presName="parTx" presStyleLbl="revTx" presStyleIdx="1" presStyleCnt="3">
        <dgm:presLayoutVars>
          <dgm:chMax val="0"/>
          <dgm:chPref val="0"/>
        </dgm:presLayoutVars>
      </dgm:prSet>
      <dgm:spPr/>
    </dgm:pt>
    <dgm:pt modelId="{FA5E7CFC-F947-459B-B6C9-F309E222D044}" type="pres">
      <dgm:prSet presAssocID="{B0E5FA03-E402-49F6-8212-8D703CF4CB70}" presName="sibTrans" presStyleCnt="0"/>
      <dgm:spPr/>
    </dgm:pt>
    <dgm:pt modelId="{C3BDCCDB-2A52-4829-8FC0-5D758091C4EC}" type="pres">
      <dgm:prSet presAssocID="{CC47CD75-ADA6-46B1-AC50-F410151DC538}" presName="compNode" presStyleCnt="0"/>
      <dgm:spPr/>
    </dgm:pt>
    <dgm:pt modelId="{3150ED82-9936-4BFC-BE4C-F444AB725969}" type="pres">
      <dgm:prSet presAssocID="{CC47CD75-ADA6-46B1-AC50-F410151DC538}" presName="bgRect" presStyleLbl="bgShp" presStyleIdx="2" presStyleCnt="3"/>
      <dgm:spPr/>
    </dgm:pt>
    <dgm:pt modelId="{0D99D39E-14AF-4D1E-BB4D-6F52FDEA8D13}" type="pres">
      <dgm:prSet presAssocID="{CC47CD75-ADA6-46B1-AC50-F410151DC5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9BFA452-CFB7-4666-A569-FD7F8509411E}" type="pres">
      <dgm:prSet presAssocID="{CC47CD75-ADA6-46B1-AC50-F410151DC538}" presName="spaceRect" presStyleCnt="0"/>
      <dgm:spPr/>
    </dgm:pt>
    <dgm:pt modelId="{D9033AD8-5975-44B8-BE5A-D789C6557D7D}" type="pres">
      <dgm:prSet presAssocID="{CC47CD75-ADA6-46B1-AC50-F410151DC53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361F74C-BC03-43C0-9E1D-CD0797F678E2}" type="presOf" srcId="{CC47CD75-ADA6-46B1-AC50-F410151DC538}" destId="{D9033AD8-5975-44B8-BE5A-D789C6557D7D}" srcOrd="0" destOrd="0" presId="urn:microsoft.com/office/officeart/2018/2/layout/IconVerticalSolidList"/>
    <dgm:cxn modelId="{802E3397-D136-4436-ADF9-DAB6C9E9DE20}" type="presOf" srcId="{60083498-CB2F-4FF1-9D1A-23B79372189A}" destId="{7E8A3C07-01D4-4C95-9E79-41672252D81B}" srcOrd="0" destOrd="0" presId="urn:microsoft.com/office/officeart/2018/2/layout/IconVerticalSolidList"/>
    <dgm:cxn modelId="{D1719497-1439-47D2-8914-3A4C236900EA}" srcId="{127971BD-AB30-4A6D-B3F4-DC3DA315CB5A}" destId="{F6EB0620-8F90-4BAF-8CD9-3FD673805B5A}" srcOrd="0" destOrd="0" parTransId="{7C090400-5AC0-4873-B2E5-A46307F4F915}" sibTransId="{37F38B5D-03AB-4B79-A458-300D40A8F735}"/>
    <dgm:cxn modelId="{A31E949B-DC97-4FC8-AF96-95D36F9546FA}" type="presOf" srcId="{127971BD-AB30-4A6D-B3F4-DC3DA315CB5A}" destId="{81E3A0D0-3A64-435A-A4CC-D178D21928E4}" srcOrd="0" destOrd="0" presId="urn:microsoft.com/office/officeart/2018/2/layout/IconVerticalSolidList"/>
    <dgm:cxn modelId="{E6795FB4-5DFF-40EE-8EFD-411F562DD5ED}" srcId="{127971BD-AB30-4A6D-B3F4-DC3DA315CB5A}" destId="{CC47CD75-ADA6-46B1-AC50-F410151DC538}" srcOrd="2" destOrd="0" parTransId="{75D23054-3DBA-419B-9757-3A50D6078B75}" sibTransId="{1DC2CDB6-EC40-43BC-8F47-E2B1D47F7BAD}"/>
    <dgm:cxn modelId="{6BFF90BF-F800-4DBE-AD4E-4641A7AE8546}" srcId="{127971BD-AB30-4A6D-B3F4-DC3DA315CB5A}" destId="{60083498-CB2F-4FF1-9D1A-23B79372189A}" srcOrd="1" destOrd="0" parTransId="{C3FA4437-CB5F-49F3-A8F8-8BF406ACD358}" sibTransId="{B0E5FA03-E402-49F6-8212-8D703CF4CB70}"/>
    <dgm:cxn modelId="{DA0276D6-5A80-4354-AD66-58A930E75215}" type="presOf" srcId="{F6EB0620-8F90-4BAF-8CD9-3FD673805B5A}" destId="{FFBE5D22-7E12-4DAB-B27D-37EB46CF1C4B}" srcOrd="0" destOrd="0" presId="urn:microsoft.com/office/officeart/2018/2/layout/IconVerticalSolidList"/>
    <dgm:cxn modelId="{BB6E06B4-DEEE-491B-BDC2-060FFDEE4BF0}" type="presParOf" srcId="{81E3A0D0-3A64-435A-A4CC-D178D21928E4}" destId="{3E5F9070-E89B-4610-91CC-B97BD2D1F166}" srcOrd="0" destOrd="0" presId="urn:microsoft.com/office/officeart/2018/2/layout/IconVerticalSolidList"/>
    <dgm:cxn modelId="{63AACA3D-4284-4512-9D38-6484580E424E}" type="presParOf" srcId="{3E5F9070-E89B-4610-91CC-B97BD2D1F166}" destId="{C7620872-CD3E-4271-A135-980D97F633E1}" srcOrd="0" destOrd="0" presId="urn:microsoft.com/office/officeart/2018/2/layout/IconVerticalSolidList"/>
    <dgm:cxn modelId="{1E768C56-0F7F-4794-ACCA-6972BB100BBC}" type="presParOf" srcId="{3E5F9070-E89B-4610-91CC-B97BD2D1F166}" destId="{C453D738-FC89-4DA9-AD41-B667BAD107ED}" srcOrd="1" destOrd="0" presId="urn:microsoft.com/office/officeart/2018/2/layout/IconVerticalSolidList"/>
    <dgm:cxn modelId="{F7670696-C045-41BC-BCC6-D0B1D661D37E}" type="presParOf" srcId="{3E5F9070-E89B-4610-91CC-B97BD2D1F166}" destId="{59D609E7-A3F4-46F8-8088-2A0450C182BC}" srcOrd="2" destOrd="0" presId="urn:microsoft.com/office/officeart/2018/2/layout/IconVerticalSolidList"/>
    <dgm:cxn modelId="{D2A7A126-A35B-4011-A5E6-5C94ABEE4033}" type="presParOf" srcId="{3E5F9070-E89B-4610-91CC-B97BD2D1F166}" destId="{FFBE5D22-7E12-4DAB-B27D-37EB46CF1C4B}" srcOrd="3" destOrd="0" presId="urn:microsoft.com/office/officeart/2018/2/layout/IconVerticalSolidList"/>
    <dgm:cxn modelId="{56702AB8-B69A-40C8-B15B-67079727C6FD}" type="presParOf" srcId="{81E3A0D0-3A64-435A-A4CC-D178D21928E4}" destId="{929A4866-4D6B-43DB-BCC3-174B2659617A}" srcOrd="1" destOrd="0" presId="urn:microsoft.com/office/officeart/2018/2/layout/IconVerticalSolidList"/>
    <dgm:cxn modelId="{637C27A3-3AE9-4A96-9013-2F7612B3F2EC}" type="presParOf" srcId="{81E3A0D0-3A64-435A-A4CC-D178D21928E4}" destId="{F295ADC0-3EE7-405E-9E3C-C3AB37EC85FE}" srcOrd="2" destOrd="0" presId="urn:microsoft.com/office/officeart/2018/2/layout/IconVerticalSolidList"/>
    <dgm:cxn modelId="{CC455ED7-C285-4E4A-8409-D706799A692C}" type="presParOf" srcId="{F295ADC0-3EE7-405E-9E3C-C3AB37EC85FE}" destId="{A476F9CD-B99A-47B9-BEF1-42F3FB3A8382}" srcOrd="0" destOrd="0" presId="urn:microsoft.com/office/officeart/2018/2/layout/IconVerticalSolidList"/>
    <dgm:cxn modelId="{A4A9A163-2319-4BC8-8B62-24C1CFD46C1A}" type="presParOf" srcId="{F295ADC0-3EE7-405E-9E3C-C3AB37EC85FE}" destId="{6B50B29F-8AEA-43FF-92FE-B551E5F29769}" srcOrd="1" destOrd="0" presId="urn:microsoft.com/office/officeart/2018/2/layout/IconVerticalSolidList"/>
    <dgm:cxn modelId="{A5D9D135-C13F-4AA4-A056-0C038561456C}" type="presParOf" srcId="{F295ADC0-3EE7-405E-9E3C-C3AB37EC85FE}" destId="{BC2935B7-BBF7-4EC2-9C7B-5499BEA85080}" srcOrd="2" destOrd="0" presId="urn:microsoft.com/office/officeart/2018/2/layout/IconVerticalSolidList"/>
    <dgm:cxn modelId="{F19D601A-71CB-4C1B-AB8B-316CFA6F1D8B}" type="presParOf" srcId="{F295ADC0-3EE7-405E-9E3C-C3AB37EC85FE}" destId="{7E8A3C07-01D4-4C95-9E79-41672252D81B}" srcOrd="3" destOrd="0" presId="urn:microsoft.com/office/officeart/2018/2/layout/IconVerticalSolidList"/>
    <dgm:cxn modelId="{9F116520-363B-46F0-BD00-1DE728CD99AD}" type="presParOf" srcId="{81E3A0D0-3A64-435A-A4CC-D178D21928E4}" destId="{FA5E7CFC-F947-459B-B6C9-F309E222D044}" srcOrd="3" destOrd="0" presId="urn:microsoft.com/office/officeart/2018/2/layout/IconVerticalSolidList"/>
    <dgm:cxn modelId="{96DEC705-5015-4E15-BC79-C66B555497E5}" type="presParOf" srcId="{81E3A0D0-3A64-435A-A4CC-D178D21928E4}" destId="{C3BDCCDB-2A52-4829-8FC0-5D758091C4EC}" srcOrd="4" destOrd="0" presId="urn:microsoft.com/office/officeart/2018/2/layout/IconVerticalSolidList"/>
    <dgm:cxn modelId="{220DEF96-2C4D-44EC-8668-0DE4047C47F5}" type="presParOf" srcId="{C3BDCCDB-2A52-4829-8FC0-5D758091C4EC}" destId="{3150ED82-9936-4BFC-BE4C-F444AB725969}" srcOrd="0" destOrd="0" presId="urn:microsoft.com/office/officeart/2018/2/layout/IconVerticalSolidList"/>
    <dgm:cxn modelId="{337D312F-1A1F-4B98-9BFB-2A298AE239B8}" type="presParOf" srcId="{C3BDCCDB-2A52-4829-8FC0-5D758091C4EC}" destId="{0D99D39E-14AF-4D1E-BB4D-6F52FDEA8D13}" srcOrd="1" destOrd="0" presId="urn:microsoft.com/office/officeart/2018/2/layout/IconVerticalSolidList"/>
    <dgm:cxn modelId="{45A008BF-624E-461A-B9E5-6F445AE0B132}" type="presParOf" srcId="{C3BDCCDB-2A52-4829-8FC0-5D758091C4EC}" destId="{69BFA452-CFB7-4666-A569-FD7F8509411E}" srcOrd="2" destOrd="0" presId="urn:microsoft.com/office/officeart/2018/2/layout/IconVerticalSolidList"/>
    <dgm:cxn modelId="{1DAA4E4D-A170-4E2A-B667-B09B018D595B}" type="presParOf" srcId="{C3BDCCDB-2A52-4829-8FC0-5D758091C4EC}" destId="{D9033AD8-5975-44B8-BE5A-D789C6557D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0A139C-7DF4-46D7-BAC1-EFCD982F82DA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023C89-906B-446F-B093-F50E7EE6C46A}">
      <dgm:prSet/>
      <dgm:spPr/>
      <dgm:t>
        <a:bodyPr/>
        <a:lstStyle/>
        <a:p>
          <a:r>
            <a:rPr lang="en-US"/>
            <a:t>Use TDA losses like: </a:t>
          </a:r>
          <a:br>
            <a:rPr lang="en-US" b="0"/>
          </a:br>
          <a:r>
            <a:rPr lang="en-US" b="0" i="0"/>
            <a:t>combo_1_wasserstein</a:t>
          </a:r>
          <a:endParaRPr lang="en-US"/>
        </a:p>
      </dgm:t>
    </dgm:pt>
    <dgm:pt modelId="{DF66A259-3164-44A9-9150-D0B2758195BC}" type="parTrans" cxnId="{E5BBB9F0-726A-45B2-B2F9-D18EF9135D86}">
      <dgm:prSet/>
      <dgm:spPr/>
      <dgm:t>
        <a:bodyPr/>
        <a:lstStyle/>
        <a:p>
          <a:endParaRPr lang="en-US"/>
        </a:p>
      </dgm:t>
    </dgm:pt>
    <dgm:pt modelId="{44EC4DF5-99B1-4778-8CFD-BADB302E29D2}" type="sibTrans" cxnId="{E5BBB9F0-726A-45B2-B2F9-D18EF9135D86}">
      <dgm:prSet/>
      <dgm:spPr/>
      <dgm:t>
        <a:bodyPr/>
        <a:lstStyle/>
        <a:p>
          <a:endParaRPr lang="en-US"/>
        </a:p>
      </dgm:t>
    </dgm:pt>
    <dgm:pt modelId="{F293EF1F-2B58-42DB-9A4A-9C204698F943}">
      <dgm:prSet/>
      <dgm:spPr/>
      <dgm:t>
        <a:bodyPr/>
        <a:lstStyle/>
        <a:p>
          <a:r>
            <a:rPr lang="en-US" b="0" i="0"/>
            <a:t>combo_2_wasserstein</a:t>
          </a:r>
          <a:endParaRPr lang="en-US"/>
        </a:p>
      </dgm:t>
    </dgm:pt>
    <dgm:pt modelId="{F9E52D55-5A80-4B26-B22A-C56CAEFA3A7B}" type="parTrans" cxnId="{5ED43673-AFD7-4F9A-8481-4306BFD76297}">
      <dgm:prSet/>
      <dgm:spPr/>
      <dgm:t>
        <a:bodyPr/>
        <a:lstStyle/>
        <a:p>
          <a:endParaRPr lang="en-US"/>
        </a:p>
      </dgm:t>
    </dgm:pt>
    <dgm:pt modelId="{98EA98F4-6129-4C59-BD67-F633E6B860B7}" type="sibTrans" cxnId="{5ED43673-AFD7-4F9A-8481-4306BFD76297}">
      <dgm:prSet/>
      <dgm:spPr/>
      <dgm:t>
        <a:bodyPr/>
        <a:lstStyle/>
        <a:p>
          <a:endParaRPr lang="en-US"/>
        </a:p>
      </dgm:t>
    </dgm:pt>
    <dgm:pt modelId="{CEB4F397-A21A-4F7D-A3E3-E78E2E0B3680}">
      <dgm:prSet/>
      <dgm:spPr/>
      <dgm:t>
        <a:bodyPr/>
        <a:lstStyle/>
        <a:p>
          <a:r>
            <a:rPr lang="en-US" b="0" i="0" dirty="0"/>
            <a:t>combo_1_2</a:t>
          </a:r>
          <a:endParaRPr lang="en-US" dirty="0"/>
        </a:p>
      </dgm:t>
    </dgm:pt>
    <dgm:pt modelId="{9DEF15F8-2ECF-4678-BD56-86AFF6FDBBAD}" type="parTrans" cxnId="{E590442A-0C74-4EB6-866E-6EFFC11D6179}">
      <dgm:prSet/>
      <dgm:spPr/>
      <dgm:t>
        <a:bodyPr/>
        <a:lstStyle/>
        <a:p>
          <a:endParaRPr lang="en-US"/>
        </a:p>
      </dgm:t>
    </dgm:pt>
    <dgm:pt modelId="{7D3126E5-B068-4F3B-9247-978B2F1ECA92}" type="sibTrans" cxnId="{E590442A-0C74-4EB6-866E-6EFFC11D6179}">
      <dgm:prSet/>
      <dgm:spPr/>
      <dgm:t>
        <a:bodyPr/>
        <a:lstStyle/>
        <a:p>
          <a:endParaRPr lang="en-US"/>
        </a:p>
      </dgm:t>
    </dgm:pt>
    <dgm:pt modelId="{A5CD862B-690F-48C9-8488-88DE3A5B7A9B}">
      <dgm:prSet/>
      <dgm:spPr/>
      <dgm:t>
        <a:bodyPr/>
        <a:lstStyle/>
        <a:p>
          <a:r>
            <a:rPr lang="en-US" b="0" i="0"/>
            <a:t>combo_1_2_wasserstein</a:t>
          </a:r>
          <a:endParaRPr lang="en-US"/>
        </a:p>
      </dgm:t>
    </dgm:pt>
    <dgm:pt modelId="{1DD15FB3-D335-4EF0-B002-5837A9C397DC}" type="parTrans" cxnId="{A09A07B9-14CB-46F7-B58F-DF00C0A7934A}">
      <dgm:prSet/>
      <dgm:spPr/>
      <dgm:t>
        <a:bodyPr/>
        <a:lstStyle/>
        <a:p>
          <a:endParaRPr lang="en-US"/>
        </a:p>
      </dgm:t>
    </dgm:pt>
    <dgm:pt modelId="{21C416AD-C842-4C46-B321-052A77706F8F}" type="sibTrans" cxnId="{A09A07B9-14CB-46F7-B58F-DF00C0A7934A}">
      <dgm:prSet/>
      <dgm:spPr/>
      <dgm:t>
        <a:bodyPr/>
        <a:lstStyle/>
        <a:p>
          <a:endParaRPr lang="en-US"/>
        </a:p>
      </dgm:t>
    </dgm:pt>
    <dgm:pt modelId="{FB45D2FA-238B-4195-A6BF-5113C226C506}">
      <dgm:prSet/>
      <dgm:spPr/>
      <dgm:t>
        <a:bodyPr/>
        <a:lstStyle/>
        <a:p>
          <a:r>
            <a:rPr lang="en-US" b="0" i="0"/>
            <a:t>wasserstein</a:t>
          </a:r>
          <a:endParaRPr lang="en-US"/>
        </a:p>
      </dgm:t>
    </dgm:pt>
    <dgm:pt modelId="{BC6FA3E8-281B-44D4-8566-B10EB1313572}" type="parTrans" cxnId="{5DDECD57-79C3-4617-A6B6-5D0BEF9471A1}">
      <dgm:prSet/>
      <dgm:spPr/>
      <dgm:t>
        <a:bodyPr/>
        <a:lstStyle/>
        <a:p>
          <a:endParaRPr lang="en-US"/>
        </a:p>
      </dgm:t>
    </dgm:pt>
    <dgm:pt modelId="{83BD4D1B-9202-468C-B297-104787D5DC10}" type="sibTrans" cxnId="{5DDECD57-79C3-4617-A6B6-5D0BEF9471A1}">
      <dgm:prSet/>
      <dgm:spPr/>
      <dgm:t>
        <a:bodyPr/>
        <a:lstStyle/>
        <a:p>
          <a:endParaRPr lang="en-US"/>
        </a:p>
      </dgm:t>
    </dgm:pt>
    <dgm:pt modelId="{05E1CC31-2D3B-46EC-9430-2C7E7EEE9254}">
      <dgm:prSet/>
      <dgm:spPr/>
      <dgm:t>
        <a:bodyPr/>
        <a:lstStyle/>
        <a:p>
          <a:r>
            <a:rPr lang="en-US" dirty="0"/>
            <a:t>And enforce TDA in MLP. </a:t>
          </a:r>
          <a:br>
            <a:rPr lang="en-US" b="0" dirty="0"/>
          </a:br>
          <a:r>
            <a:rPr lang="en-US" dirty="0"/>
            <a:t> </a:t>
          </a:r>
        </a:p>
      </dgm:t>
    </dgm:pt>
    <dgm:pt modelId="{C1B54A74-3A4C-4310-A4D5-83B3F79B77BF}" type="parTrans" cxnId="{754BF590-2052-424B-859F-18487979199E}">
      <dgm:prSet/>
      <dgm:spPr/>
      <dgm:t>
        <a:bodyPr/>
        <a:lstStyle/>
        <a:p>
          <a:endParaRPr lang="en-US"/>
        </a:p>
      </dgm:t>
    </dgm:pt>
    <dgm:pt modelId="{B58D3966-625C-40CA-B580-A2F5A71ADB25}" type="sibTrans" cxnId="{754BF590-2052-424B-859F-18487979199E}">
      <dgm:prSet/>
      <dgm:spPr/>
      <dgm:t>
        <a:bodyPr/>
        <a:lstStyle/>
        <a:p>
          <a:endParaRPr lang="en-US"/>
        </a:p>
      </dgm:t>
    </dgm:pt>
    <dgm:pt modelId="{A3F46684-7C0C-324D-AB2B-65527BEDB72F}" type="pres">
      <dgm:prSet presAssocID="{DF0A139C-7DF4-46D7-BAC1-EFCD982F82DA}" presName="Name0" presStyleCnt="0">
        <dgm:presLayoutVars>
          <dgm:dir/>
          <dgm:animLvl val="lvl"/>
          <dgm:resizeHandles val="exact"/>
        </dgm:presLayoutVars>
      </dgm:prSet>
      <dgm:spPr/>
    </dgm:pt>
    <dgm:pt modelId="{BB0E3AC1-1B54-2647-9112-4470CD866C05}" type="pres">
      <dgm:prSet presAssocID="{05E1CC31-2D3B-46EC-9430-2C7E7EEE9254}" presName="boxAndChildren" presStyleCnt="0"/>
      <dgm:spPr/>
    </dgm:pt>
    <dgm:pt modelId="{6B3A8267-0B4E-DA49-B96D-8F1609B12351}" type="pres">
      <dgm:prSet presAssocID="{05E1CC31-2D3B-46EC-9430-2C7E7EEE9254}" presName="parentTextBox" presStyleLbl="node1" presStyleIdx="0" presStyleCnt="2"/>
      <dgm:spPr/>
    </dgm:pt>
    <dgm:pt modelId="{DCF9C490-5897-B649-BE41-735DD07B6DAE}" type="pres">
      <dgm:prSet presAssocID="{44EC4DF5-99B1-4778-8CFD-BADB302E29D2}" presName="sp" presStyleCnt="0"/>
      <dgm:spPr/>
    </dgm:pt>
    <dgm:pt modelId="{56F693D8-9EAD-2046-A320-B4B629ABAAC6}" type="pres">
      <dgm:prSet presAssocID="{3F023C89-906B-446F-B093-F50E7EE6C46A}" presName="arrowAndChildren" presStyleCnt="0"/>
      <dgm:spPr/>
    </dgm:pt>
    <dgm:pt modelId="{6CDCBBF6-1285-8149-AF74-6251C1D0E38D}" type="pres">
      <dgm:prSet presAssocID="{3F023C89-906B-446F-B093-F50E7EE6C46A}" presName="parentTextArrow" presStyleLbl="node1" presStyleIdx="0" presStyleCnt="2"/>
      <dgm:spPr/>
    </dgm:pt>
    <dgm:pt modelId="{F08B4B52-BFF1-8347-B4D7-70F46FEA26F1}" type="pres">
      <dgm:prSet presAssocID="{3F023C89-906B-446F-B093-F50E7EE6C46A}" presName="arrow" presStyleLbl="node1" presStyleIdx="1" presStyleCnt="2"/>
      <dgm:spPr/>
    </dgm:pt>
    <dgm:pt modelId="{ADC71A68-67B7-EB42-BBE7-B39133CB877F}" type="pres">
      <dgm:prSet presAssocID="{3F023C89-906B-446F-B093-F50E7EE6C46A}" presName="descendantArrow" presStyleCnt="0"/>
      <dgm:spPr/>
    </dgm:pt>
    <dgm:pt modelId="{0AD59687-7BF6-3145-AF36-C577035B9A34}" type="pres">
      <dgm:prSet presAssocID="{F293EF1F-2B58-42DB-9A4A-9C204698F943}" presName="childTextArrow" presStyleLbl="fgAccFollowNode1" presStyleIdx="0" presStyleCnt="4">
        <dgm:presLayoutVars>
          <dgm:bulletEnabled val="1"/>
        </dgm:presLayoutVars>
      </dgm:prSet>
      <dgm:spPr/>
    </dgm:pt>
    <dgm:pt modelId="{4D0E2C96-472F-4C41-8E04-ECDA866C5D61}" type="pres">
      <dgm:prSet presAssocID="{CEB4F397-A21A-4F7D-A3E3-E78E2E0B3680}" presName="childTextArrow" presStyleLbl="fgAccFollowNode1" presStyleIdx="1" presStyleCnt="4">
        <dgm:presLayoutVars>
          <dgm:bulletEnabled val="1"/>
        </dgm:presLayoutVars>
      </dgm:prSet>
      <dgm:spPr/>
    </dgm:pt>
    <dgm:pt modelId="{FFB385F3-DF15-A642-B8CC-3B6B636C81BA}" type="pres">
      <dgm:prSet presAssocID="{A5CD862B-690F-48C9-8488-88DE3A5B7A9B}" presName="childTextArrow" presStyleLbl="fgAccFollowNode1" presStyleIdx="2" presStyleCnt="4">
        <dgm:presLayoutVars>
          <dgm:bulletEnabled val="1"/>
        </dgm:presLayoutVars>
      </dgm:prSet>
      <dgm:spPr/>
    </dgm:pt>
    <dgm:pt modelId="{1A404132-D372-F945-A049-74C956E502D5}" type="pres">
      <dgm:prSet presAssocID="{FB45D2FA-238B-4195-A6BF-5113C226C506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E590442A-0C74-4EB6-866E-6EFFC11D6179}" srcId="{3F023C89-906B-446F-B093-F50E7EE6C46A}" destId="{CEB4F397-A21A-4F7D-A3E3-E78E2E0B3680}" srcOrd="1" destOrd="0" parTransId="{9DEF15F8-2ECF-4678-BD56-86AFF6FDBBAD}" sibTransId="{7D3126E5-B068-4F3B-9247-978B2F1ECA92}"/>
    <dgm:cxn modelId="{5DDECD57-79C3-4617-A6B6-5D0BEF9471A1}" srcId="{3F023C89-906B-446F-B093-F50E7EE6C46A}" destId="{FB45D2FA-238B-4195-A6BF-5113C226C506}" srcOrd="3" destOrd="0" parTransId="{BC6FA3E8-281B-44D4-8566-B10EB1313572}" sibTransId="{83BD4D1B-9202-468C-B297-104787D5DC10}"/>
    <dgm:cxn modelId="{9399E65D-7B70-334F-8C77-CC6A328B73EB}" type="presOf" srcId="{3F023C89-906B-446F-B093-F50E7EE6C46A}" destId="{F08B4B52-BFF1-8347-B4D7-70F46FEA26F1}" srcOrd="1" destOrd="0" presId="urn:microsoft.com/office/officeart/2005/8/layout/process4"/>
    <dgm:cxn modelId="{A4319F66-5E46-5942-B2C6-1691CC49F8DC}" type="presOf" srcId="{DF0A139C-7DF4-46D7-BAC1-EFCD982F82DA}" destId="{A3F46684-7C0C-324D-AB2B-65527BEDB72F}" srcOrd="0" destOrd="0" presId="urn:microsoft.com/office/officeart/2005/8/layout/process4"/>
    <dgm:cxn modelId="{5ED43673-AFD7-4F9A-8481-4306BFD76297}" srcId="{3F023C89-906B-446F-B093-F50E7EE6C46A}" destId="{F293EF1F-2B58-42DB-9A4A-9C204698F943}" srcOrd="0" destOrd="0" parTransId="{F9E52D55-5A80-4B26-B22A-C56CAEFA3A7B}" sibTransId="{98EA98F4-6129-4C59-BD67-F633E6B860B7}"/>
    <dgm:cxn modelId="{29AF0575-2338-DF42-8B8E-8F3C2394C955}" type="presOf" srcId="{05E1CC31-2D3B-46EC-9430-2C7E7EEE9254}" destId="{6B3A8267-0B4E-DA49-B96D-8F1609B12351}" srcOrd="0" destOrd="0" presId="urn:microsoft.com/office/officeart/2005/8/layout/process4"/>
    <dgm:cxn modelId="{4E928376-5D7E-5C4E-BEDF-B11ACF942DBE}" type="presOf" srcId="{FB45D2FA-238B-4195-A6BF-5113C226C506}" destId="{1A404132-D372-F945-A049-74C956E502D5}" srcOrd="0" destOrd="0" presId="urn:microsoft.com/office/officeart/2005/8/layout/process4"/>
    <dgm:cxn modelId="{C73BB087-ABC7-6C43-AA75-DDB6174CC4AA}" type="presOf" srcId="{A5CD862B-690F-48C9-8488-88DE3A5B7A9B}" destId="{FFB385F3-DF15-A642-B8CC-3B6B636C81BA}" srcOrd="0" destOrd="0" presId="urn:microsoft.com/office/officeart/2005/8/layout/process4"/>
    <dgm:cxn modelId="{754BF590-2052-424B-859F-18487979199E}" srcId="{DF0A139C-7DF4-46D7-BAC1-EFCD982F82DA}" destId="{05E1CC31-2D3B-46EC-9430-2C7E7EEE9254}" srcOrd="1" destOrd="0" parTransId="{C1B54A74-3A4C-4310-A4D5-83B3F79B77BF}" sibTransId="{B58D3966-625C-40CA-B580-A2F5A71ADB25}"/>
    <dgm:cxn modelId="{559A7A96-6B42-D543-932D-6DE351D4F69F}" type="presOf" srcId="{F293EF1F-2B58-42DB-9A4A-9C204698F943}" destId="{0AD59687-7BF6-3145-AF36-C577035B9A34}" srcOrd="0" destOrd="0" presId="urn:microsoft.com/office/officeart/2005/8/layout/process4"/>
    <dgm:cxn modelId="{A09A07B9-14CB-46F7-B58F-DF00C0A7934A}" srcId="{3F023C89-906B-446F-B093-F50E7EE6C46A}" destId="{A5CD862B-690F-48C9-8488-88DE3A5B7A9B}" srcOrd="2" destOrd="0" parTransId="{1DD15FB3-D335-4EF0-B002-5837A9C397DC}" sibTransId="{21C416AD-C842-4C46-B321-052A77706F8F}"/>
    <dgm:cxn modelId="{B81121BA-6997-AB4C-98B3-4443D53521B9}" type="presOf" srcId="{3F023C89-906B-446F-B093-F50E7EE6C46A}" destId="{6CDCBBF6-1285-8149-AF74-6251C1D0E38D}" srcOrd="0" destOrd="0" presId="urn:microsoft.com/office/officeart/2005/8/layout/process4"/>
    <dgm:cxn modelId="{BBAAFABF-CE47-D945-968F-430BC5B3BCF1}" type="presOf" srcId="{CEB4F397-A21A-4F7D-A3E3-E78E2E0B3680}" destId="{4D0E2C96-472F-4C41-8E04-ECDA866C5D61}" srcOrd="0" destOrd="0" presId="urn:microsoft.com/office/officeart/2005/8/layout/process4"/>
    <dgm:cxn modelId="{E5BBB9F0-726A-45B2-B2F9-D18EF9135D86}" srcId="{DF0A139C-7DF4-46D7-BAC1-EFCD982F82DA}" destId="{3F023C89-906B-446F-B093-F50E7EE6C46A}" srcOrd="0" destOrd="0" parTransId="{DF66A259-3164-44A9-9150-D0B2758195BC}" sibTransId="{44EC4DF5-99B1-4778-8CFD-BADB302E29D2}"/>
    <dgm:cxn modelId="{BB039B2B-D62E-1844-BE4E-252131505611}" type="presParOf" srcId="{A3F46684-7C0C-324D-AB2B-65527BEDB72F}" destId="{BB0E3AC1-1B54-2647-9112-4470CD866C05}" srcOrd="0" destOrd="0" presId="urn:microsoft.com/office/officeart/2005/8/layout/process4"/>
    <dgm:cxn modelId="{9DCA381C-9AB9-A94B-953E-8CB53BCF6357}" type="presParOf" srcId="{BB0E3AC1-1B54-2647-9112-4470CD866C05}" destId="{6B3A8267-0B4E-DA49-B96D-8F1609B12351}" srcOrd="0" destOrd="0" presId="urn:microsoft.com/office/officeart/2005/8/layout/process4"/>
    <dgm:cxn modelId="{226E1BDC-8B0D-4844-A99F-4E7EDDCA2B3C}" type="presParOf" srcId="{A3F46684-7C0C-324D-AB2B-65527BEDB72F}" destId="{DCF9C490-5897-B649-BE41-735DD07B6DAE}" srcOrd="1" destOrd="0" presId="urn:microsoft.com/office/officeart/2005/8/layout/process4"/>
    <dgm:cxn modelId="{A12B4452-DB40-794E-8245-7ECEABDEDDC1}" type="presParOf" srcId="{A3F46684-7C0C-324D-AB2B-65527BEDB72F}" destId="{56F693D8-9EAD-2046-A320-B4B629ABAAC6}" srcOrd="2" destOrd="0" presId="urn:microsoft.com/office/officeart/2005/8/layout/process4"/>
    <dgm:cxn modelId="{83254C94-6F2B-F24B-8591-B21A836E8AE8}" type="presParOf" srcId="{56F693D8-9EAD-2046-A320-B4B629ABAAC6}" destId="{6CDCBBF6-1285-8149-AF74-6251C1D0E38D}" srcOrd="0" destOrd="0" presId="urn:microsoft.com/office/officeart/2005/8/layout/process4"/>
    <dgm:cxn modelId="{DC76BAFF-53AC-0A4C-BA2C-6B5CA6F3CFE4}" type="presParOf" srcId="{56F693D8-9EAD-2046-A320-B4B629ABAAC6}" destId="{F08B4B52-BFF1-8347-B4D7-70F46FEA26F1}" srcOrd="1" destOrd="0" presId="urn:microsoft.com/office/officeart/2005/8/layout/process4"/>
    <dgm:cxn modelId="{FD8A8201-9CE4-104C-8B30-BF9F4B710EE0}" type="presParOf" srcId="{56F693D8-9EAD-2046-A320-B4B629ABAAC6}" destId="{ADC71A68-67B7-EB42-BBE7-B39133CB877F}" srcOrd="2" destOrd="0" presId="urn:microsoft.com/office/officeart/2005/8/layout/process4"/>
    <dgm:cxn modelId="{0FAB1D94-C2CB-A74D-B144-D8EBA9A35EDF}" type="presParOf" srcId="{ADC71A68-67B7-EB42-BBE7-B39133CB877F}" destId="{0AD59687-7BF6-3145-AF36-C577035B9A34}" srcOrd="0" destOrd="0" presId="urn:microsoft.com/office/officeart/2005/8/layout/process4"/>
    <dgm:cxn modelId="{D4CC5783-1F8C-1546-B7E0-90790B41FB85}" type="presParOf" srcId="{ADC71A68-67B7-EB42-BBE7-B39133CB877F}" destId="{4D0E2C96-472F-4C41-8E04-ECDA866C5D61}" srcOrd="1" destOrd="0" presId="urn:microsoft.com/office/officeart/2005/8/layout/process4"/>
    <dgm:cxn modelId="{B5E41FE6-2B88-1243-895C-5797D3B56F0E}" type="presParOf" srcId="{ADC71A68-67B7-EB42-BBE7-B39133CB877F}" destId="{FFB385F3-DF15-A642-B8CC-3B6B636C81BA}" srcOrd="2" destOrd="0" presId="urn:microsoft.com/office/officeart/2005/8/layout/process4"/>
    <dgm:cxn modelId="{458C5240-BB6C-A04F-88EB-E0EB11853859}" type="presParOf" srcId="{ADC71A68-67B7-EB42-BBE7-B39133CB877F}" destId="{1A404132-D372-F945-A049-74C956E502D5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6EDE95-B75F-4F42-B0BE-643BF3B21C11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C9CE4C7-EB54-4C50-8963-BC09F7A093C3}">
      <dgm:prSet/>
      <dgm:spPr/>
      <dgm:t>
        <a:bodyPr/>
        <a:lstStyle/>
        <a:p>
          <a:r>
            <a:rPr lang="en-US" b="0" i="0"/>
            <a:t>Loss Functions:</a:t>
          </a:r>
          <a:endParaRPr lang="en-US"/>
        </a:p>
      </dgm:t>
    </dgm:pt>
    <dgm:pt modelId="{EE414B12-017A-4C44-9E2D-A1D52D5A751D}" type="parTrans" cxnId="{13C51825-D16A-409A-8918-40B8E63F51CF}">
      <dgm:prSet/>
      <dgm:spPr/>
      <dgm:t>
        <a:bodyPr/>
        <a:lstStyle/>
        <a:p>
          <a:endParaRPr lang="en-US"/>
        </a:p>
      </dgm:t>
    </dgm:pt>
    <dgm:pt modelId="{61F1BE15-B3BD-403C-9D12-521023B1606E}" type="sibTrans" cxnId="{13C51825-D16A-409A-8918-40B8E63F51CF}">
      <dgm:prSet/>
      <dgm:spPr/>
      <dgm:t>
        <a:bodyPr/>
        <a:lstStyle/>
        <a:p>
          <a:endParaRPr lang="en-US"/>
        </a:p>
      </dgm:t>
    </dgm:pt>
    <dgm:pt modelId="{56939C36-A0D2-40E7-9D63-EAADF03E497E}">
      <dgm:prSet/>
      <dgm:spPr/>
      <dgm:t>
        <a:bodyPr/>
        <a:lstStyle/>
        <a:p>
          <a:r>
            <a:rPr lang="en-US" b="0" i="0"/>
            <a:t>Combo_1_Wasserstein:</a:t>
          </a:r>
          <a:endParaRPr lang="en-US"/>
        </a:p>
      </dgm:t>
    </dgm:pt>
    <dgm:pt modelId="{09BEDD97-2505-41B6-9034-C78866D2ED7D}" type="parTrans" cxnId="{037B798B-0288-4F5B-A689-E1B6AA9A8628}">
      <dgm:prSet/>
      <dgm:spPr/>
      <dgm:t>
        <a:bodyPr/>
        <a:lstStyle/>
        <a:p>
          <a:endParaRPr lang="en-US"/>
        </a:p>
      </dgm:t>
    </dgm:pt>
    <dgm:pt modelId="{A87A0C37-0313-4F17-91CF-4807AC983230}" type="sibTrans" cxnId="{037B798B-0288-4F5B-A689-E1B6AA9A8628}">
      <dgm:prSet/>
      <dgm:spPr/>
      <dgm:t>
        <a:bodyPr/>
        <a:lstStyle/>
        <a:p>
          <a:endParaRPr lang="en-US"/>
        </a:p>
      </dgm:t>
    </dgm:pt>
    <dgm:pt modelId="{9243BAC3-D5B5-4615-A82F-BF27606669F0}">
      <dgm:prSet/>
      <dgm:spPr/>
      <dgm:t>
        <a:bodyPr/>
        <a:lstStyle/>
        <a:p>
          <a:r>
            <a:rPr lang="en-US" b="0" i="0" dirty="0"/>
            <a:t>Combines a specific topological feature capture method ("combo_1") with the Wasserstein distance to align learned representations closely with original data's topology. </a:t>
          </a:r>
          <a:endParaRPr lang="en-US" dirty="0"/>
        </a:p>
      </dgm:t>
    </dgm:pt>
    <dgm:pt modelId="{08E5C17D-5924-4B54-AE5F-F0F5C374DE3D}" type="parTrans" cxnId="{61A4B06D-2E21-4C39-A010-17D5488B0F60}">
      <dgm:prSet/>
      <dgm:spPr/>
      <dgm:t>
        <a:bodyPr/>
        <a:lstStyle/>
        <a:p>
          <a:endParaRPr lang="en-US"/>
        </a:p>
      </dgm:t>
    </dgm:pt>
    <dgm:pt modelId="{9DEBCDE8-7862-4F89-8403-34A1219AA955}" type="sibTrans" cxnId="{61A4B06D-2E21-4C39-A010-17D5488B0F60}">
      <dgm:prSet/>
      <dgm:spPr/>
      <dgm:t>
        <a:bodyPr/>
        <a:lstStyle/>
        <a:p>
          <a:endParaRPr lang="en-US"/>
        </a:p>
      </dgm:t>
    </dgm:pt>
    <dgm:pt modelId="{E6A47DC4-ACC3-4348-810B-050EFD962742}">
      <dgm:prSet/>
      <dgm:spPr/>
      <dgm:t>
        <a:bodyPr/>
        <a:lstStyle/>
        <a:p>
          <a:r>
            <a:rPr lang="en-US" b="0" i="0"/>
            <a:t>Combo_2_Wasserstein:</a:t>
          </a:r>
          <a:endParaRPr lang="en-US"/>
        </a:p>
      </dgm:t>
    </dgm:pt>
    <dgm:pt modelId="{F006A14D-F195-4180-A177-159C8D6EEA6A}" type="parTrans" cxnId="{F6A75CF9-8F1A-4CF2-9016-F61CCF439822}">
      <dgm:prSet/>
      <dgm:spPr/>
      <dgm:t>
        <a:bodyPr/>
        <a:lstStyle/>
        <a:p>
          <a:endParaRPr lang="en-US"/>
        </a:p>
      </dgm:t>
    </dgm:pt>
    <dgm:pt modelId="{6F320787-FCF4-4DBA-B09A-63F8C3E61A21}" type="sibTrans" cxnId="{F6A75CF9-8F1A-4CF2-9016-F61CCF439822}">
      <dgm:prSet/>
      <dgm:spPr/>
      <dgm:t>
        <a:bodyPr/>
        <a:lstStyle/>
        <a:p>
          <a:endParaRPr lang="en-US"/>
        </a:p>
      </dgm:t>
    </dgm:pt>
    <dgm:pt modelId="{772A1D60-CB3B-4915-80C7-4225707977BB}">
      <dgm:prSet/>
      <dgm:spPr/>
      <dgm:t>
        <a:bodyPr/>
        <a:lstStyle/>
        <a:p>
          <a:r>
            <a:rPr lang="en-US" b="0" i="0"/>
            <a:t>Similar to Combo_1_Wasserstein but uses a different set of topological features ("combo_2") for a more diverse representation, also minimized with the Wasserstein distance.</a:t>
          </a:r>
          <a:endParaRPr lang="en-US"/>
        </a:p>
      </dgm:t>
    </dgm:pt>
    <dgm:pt modelId="{990CCBD4-1E25-471C-AB02-CD5CED9A5B6C}" type="parTrans" cxnId="{B5AEFCC5-BDA6-4D49-8403-363EE5FF5A4A}">
      <dgm:prSet/>
      <dgm:spPr/>
      <dgm:t>
        <a:bodyPr/>
        <a:lstStyle/>
        <a:p>
          <a:endParaRPr lang="en-US"/>
        </a:p>
      </dgm:t>
    </dgm:pt>
    <dgm:pt modelId="{7553FA6C-5537-40AC-940A-E03528FCD82C}" type="sibTrans" cxnId="{B5AEFCC5-BDA6-4D49-8403-363EE5FF5A4A}">
      <dgm:prSet/>
      <dgm:spPr/>
      <dgm:t>
        <a:bodyPr/>
        <a:lstStyle/>
        <a:p>
          <a:endParaRPr lang="en-US"/>
        </a:p>
      </dgm:t>
    </dgm:pt>
    <dgm:pt modelId="{2D4922D9-4A64-437C-9F51-FE3177BA6D2B}">
      <dgm:prSet/>
      <dgm:spPr/>
      <dgm:t>
        <a:bodyPr/>
        <a:lstStyle/>
        <a:p>
          <a:r>
            <a:rPr lang="en-US" b="0" i="0"/>
            <a:t>Combo_1_2:</a:t>
          </a:r>
          <a:endParaRPr lang="en-US"/>
        </a:p>
      </dgm:t>
    </dgm:pt>
    <dgm:pt modelId="{929867D1-DD79-46A1-A91C-F46A319D130D}" type="parTrans" cxnId="{08626F98-D419-485E-9189-7F21F0AB7546}">
      <dgm:prSet/>
      <dgm:spPr/>
      <dgm:t>
        <a:bodyPr/>
        <a:lstStyle/>
        <a:p>
          <a:endParaRPr lang="en-US"/>
        </a:p>
      </dgm:t>
    </dgm:pt>
    <dgm:pt modelId="{BE06AE04-3CB3-4E4A-86A7-463D7CEB8B1A}" type="sibTrans" cxnId="{08626F98-D419-485E-9189-7F21F0AB7546}">
      <dgm:prSet/>
      <dgm:spPr/>
      <dgm:t>
        <a:bodyPr/>
        <a:lstStyle/>
        <a:p>
          <a:endParaRPr lang="en-US"/>
        </a:p>
      </dgm:t>
    </dgm:pt>
    <dgm:pt modelId="{2258FDAE-E2D5-4FDB-9A5E-1BD5D6C4713B}">
      <dgm:prSet/>
      <dgm:spPr/>
      <dgm:t>
        <a:bodyPr/>
        <a:lstStyle/>
        <a:p>
          <a:r>
            <a:rPr lang="en-US" b="0" i="0"/>
            <a:t>Merges two topological feature capture methods ("combo_1" and "combo_2") for a broad and rich topological representation, focusing on diversity without directly using the Wasserstein distance.</a:t>
          </a:r>
          <a:endParaRPr lang="en-US"/>
        </a:p>
      </dgm:t>
    </dgm:pt>
    <dgm:pt modelId="{F3A7D032-4404-4330-80D3-87E91C49B120}" type="parTrans" cxnId="{C8967DB3-5511-493D-B87E-2F2EB5D61B20}">
      <dgm:prSet/>
      <dgm:spPr/>
      <dgm:t>
        <a:bodyPr/>
        <a:lstStyle/>
        <a:p>
          <a:endParaRPr lang="en-US"/>
        </a:p>
      </dgm:t>
    </dgm:pt>
    <dgm:pt modelId="{9EE4CFED-652E-4A16-A057-37E30762BBA6}" type="sibTrans" cxnId="{C8967DB3-5511-493D-B87E-2F2EB5D61B20}">
      <dgm:prSet/>
      <dgm:spPr/>
      <dgm:t>
        <a:bodyPr/>
        <a:lstStyle/>
        <a:p>
          <a:endParaRPr lang="en-US"/>
        </a:p>
      </dgm:t>
    </dgm:pt>
    <dgm:pt modelId="{C6944AF7-CC2E-46A7-97A6-E2C7E5141C3D}">
      <dgm:prSet/>
      <dgm:spPr/>
      <dgm:t>
        <a:bodyPr/>
        <a:lstStyle/>
        <a:p>
          <a:r>
            <a:rPr lang="en-US" b="0" i="0"/>
            <a:t>Combo_1_2_Wasserstein:</a:t>
          </a:r>
          <a:endParaRPr lang="en-US"/>
        </a:p>
      </dgm:t>
    </dgm:pt>
    <dgm:pt modelId="{B0035EC9-77D8-4118-A606-29CEA4E0CBBA}" type="parTrans" cxnId="{FEEBC656-556A-44F8-85F2-2093F8BB2E77}">
      <dgm:prSet/>
      <dgm:spPr/>
      <dgm:t>
        <a:bodyPr/>
        <a:lstStyle/>
        <a:p>
          <a:endParaRPr lang="en-US"/>
        </a:p>
      </dgm:t>
    </dgm:pt>
    <dgm:pt modelId="{A1CFF839-B298-4369-AF7B-16A4B13F5C59}" type="sibTrans" cxnId="{FEEBC656-556A-44F8-85F2-2093F8BB2E77}">
      <dgm:prSet/>
      <dgm:spPr/>
      <dgm:t>
        <a:bodyPr/>
        <a:lstStyle/>
        <a:p>
          <a:endParaRPr lang="en-US"/>
        </a:p>
      </dgm:t>
    </dgm:pt>
    <dgm:pt modelId="{CA2EEF4C-3515-425C-AFF0-D513EA5F3F4F}">
      <dgm:prSet/>
      <dgm:spPr/>
      <dgm:t>
        <a:bodyPr/>
        <a:lstStyle/>
        <a:p>
          <a:r>
            <a:rPr lang="en-US" b="0" i="0"/>
            <a:t>A comprehensive approach that combines both "combo_1" and "combo_2" with the Wasserstein distance, aiming for a topologically accurate and diverse representation that closely matches the original data.</a:t>
          </a:r>
          <a:endParaRPr lang="en-US"/>
        </a:p>
      </dgm:t>
    </dgm:pt>
    <dgm:pt modelId="{6B3F686E-1CE4-4A73-8A06-7C46613CB26D}" type="parTrans" cxnId="{C622F84A-3078-41E4-9BD2-7928E1D5C0C8}">
      <dgm:prSet/>
      <dgm:spPr/>
      <dgm:t>
        <a:bodyPr/>
        <a:lstStyle/>
        <a:p>
          <a:endParaRPr lang="en-US"/>
        </a:p>
      </dgm:t>
    </dgm:pt>
    <dgm:pt modelId="{0AF60200-EA02-4115-BF05-622817CEFC63}" type="sibTrans" cxnId="{C622F84A-3078-41E4-9BD2-7928E1D5C0C8}">
      <dgm:prSet/>
      <dgm:spPr/>
      <dgm:t>
        <a:bodyPr/>
        <a:lstStyle/>
        <a:p>
          <a:endParaRPr lang="en-US"/>
        </a:p>
      </dgm:t>
    </dgm:pt>
    <dgm:pt modelId="{72037044-5B60-436F-96EB-6EDCB8AD1B15}">
      <dgm:prSet/>
      <dgm:spPr/>
      <dgm:t>
        <a:bodyPr/>
        <a:lstStyle/>
        <a:p>
          <a:r>
            <a:rPr lang="en-US" b="0" i="0"/>
            <a:t>Wasserstein:</a:t>
          </a:r>
          <a:endParaRPr lang="en-US"/>
        </a:p>
      </dgm:t>
    </dgm:pt>
    <dgm:pt modelId="{6D21553F-CB42-4080-9336-5B014D1D45EA}" type="parTrans" cxnId="{1EB91F1A-6E6E-4D6A-9C32-E4DF382D50F4}">
      <dgm:prSet/>
      <dgm:spPr/>
      <dgm:t>
        <a:bodyPr/>
        <a:lstStyle/>
        <a:p>
          <a:endParaRPr lang="en-US"/>
        </a:p>
      </dgm:t>
    </dgm:pt>
    <dgm:pt modelId="{5AAFBADB-B26A-452A-81A2-9954E90CC319}" type="sibTrans" cxnId="{1EB91F1A-6E6E-4D6A-9C32-E4DF382D50F4}">
      <dgm:prSet/>
      <dgm:spPr/>
      <dgm:t>
        <a:bodyPr/>
        <a:lstStyle/>
        <a:p>
          <a:endParaRPr lang="en-US"/>
        </a:p>
      </dgm:t>
    </dgm:pt>
    <dgm:pt modelId="{31CDC464-EFC5-46B2-BF20-253B61B15476}">
      <dgm:prSet/>
      <dgm:spPr/>
      <dgm:t>
        <a:bodyPr/>
        <a:lstStyle/>
        <a:p>
          <a:r>
            <a:rPr lang="en-US" b="0" i="0"/>
            <a:t>Focuses solely on minimizing the Wasserstein distance between persistence diagrams of the original and learned data, emphasizing topological similarity and feature persistence.</a:t>
          </a:r>
          <a:endParaRPr lang="en-US"/>
        </a:p>
      </dgm:t>
    </dgm:pt>
    <dgm:pt modelId="{279C6E2E-8DFF-4549-A72D-084EC8A234CD}" type="parTrans" cxnId="{8365F537-CFB2-48BC-8A55-0FD2D83A55C8}">
      <dgm:prSet/>
      <dgm:spPr/>
      <dgm:t>
        <a:bodyPr/>
        <a:lstStyle/>
        <a:p>
          <a:endParaRPr lang="en-US"/>
        </a:p>
      </dgm:t>
    </dgm:pt>
    <dgm:pt modelId="{16A6E030-08B5-4904-B24B-28585D243BFF}" type="sibTrans" cxnId="{8365F537-CFB2-48BC-8A55-0FD2D83A55C8}">
      <dgm:prSet/>
      <dgm:spPr/>
      <dgm:t>
        <a:bodyPr/>
        <a:lstStyle/>
        <a:p>
          <a:endParaRPr lang="en-US"/>
        </a:p>
      </dgm:t>
    </dgm:pt>
    <dgm:pt modelId="{402F002D-3DAC-574D-93E7-B0DCED1F8A64}" type="pres">
      <dgm:prSet presAssocID="{476EDE95-B75F-4F42-B0BE-643BF3B21C11}" presName="Name0" presStyleCnt="0">
        <dgm:presLayoutVars>
          <dgm:dir/>
          <dgm:animLvl val="lvl"/>
          <dgm:resizeHandles val="exact"/>
        </dgm:presLayoutVars>
      </dgm:prSet>
      <dgm:spPr/>
    </dgm:pt>
    <dgm:pt modelId="{9E382636-85F7-0A4E-B8A7-9097358AF92A}" type="pres">
      <dgm:prSet presAssocID="{CC9CE4C7-EB54-4C50-8963-BC09F7A093C3}" presName="linNode" presStyleCnt="0"/>
      <dgm:spPr/>
    </dgm:pt>
    <dgm:pt modelId="{BB850F6C-F887-124E-B23A-94D0472FF64B}" type="pres">
      <dgm:prSet presAssocID="{CC9CE4C7-EB54-4C50-8963-BC09F7A093C3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4AA0843E-90F4-4745-84D1-1C2787E58A4B}" type="pres">
      <dgm:prSet presAssocID="{61F1BE15-B3BD-403C-9D12-521023B1606E}" presName="sp" presStyleCnt="0"/>
      <dgm:spPr/>
    </dgm:pt>
    <dgm:pt modelId="{1B94648B-2315-644D-8FF5-AB2BC7E6D5D3}" type="pres">
      <dgm:prSet presAssocID="{56939C36-A0D2-40E7-9D63-EAADF03E497E}" presName="linNode" presStyleCnt="0"/>
      <dgm:spPr/>
    </dgm:pt>
    <dgm:pt modelId="{B1BE502A-DFA4-5248-BA14-3BA44E7DF43A}" type="pres">
      <dgm:prSet presAssocID="{56939C36-A0D2-40E7-9D63-EAADF03E497E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DF867DB9-92DB-7840-A7D8-CCB393033693}" type="pres">
      <dgm:prSet presAssocID="{56939C36-A0D2-40E7-9D63-EAADF03E497E}" presName="descendantText" presStyleLbl="alignAccFollowNode1" presStyleIdx="0" presStyleCnt="5">
        <dgm:presLayoutVars>
          <dgm:bulletEnabled val="1"/>
        </dgm:presLayoutVars>
      </dgm:prSet>
      <dgm:spPr/>
    </dgm:pt>
    <dgm:pt modelId="{3A61E261-6B4C-8944-9827-52DE65E7E8B7}" type="pres">
      <dgm:prSet presAssocID="{A87A0C37-0313-4F17-91CF-4807AC983230}" presName="sp" presStyleCnt="0"/>
      <dgm:spPr/>
    </dgm:pt>
    <dgm:pt modelId="{F61A88B7-9FD9-E943-BB6C-FE433E0F9377}" type="pres">
      <dgm:prSet presAssocID="{E6A47DC4-ACC3-4348-810B-050EFD962742}" presName="linNode" presStyleCnt="0"/>
      <dgm:spPr/>
    </dgm:pt>
    <dgm:pt modelId="{833CA850-E7C0-1442-B8E0-1962C70CE9AF}" type="pres">
      <dgm:prSet presAssocID="{E6A47DC4-ACC3-4348-810B-050EFD962742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4E218EF4-FFB2-CD48-B857-CB2733AFF8EA}" type="pres">
      <dgm:prSet presAssocID="{E6A47DC4-ACC3-4348-810B-050EFD962742}" presName="descendantText" presStyleLbl="alignAccFollowNode1" presStyleIdx="1" presStyleCnt="5">
        <dgm:presLayoutVars>
          <dgm:bulletEnabled val="1"/>
        </dgm:presLayoutVars>
      </dgm:prSet>
      <dgm:spPr/>
    </dgm:pt>
    <dgm:pt modelId="{A65D4479-5998-5F44-949B-FB4153B96FA4}" type="pres">
      <dgm:prSet presAssocID="{6F320787-FCF4-4DBA-B09A-63F8C3E61A21}" presName="sp" presStyleCnt="0"/>
      <dgm:spPr/>
    </dgm:pt>
    <dgm:pt modelId="{0B68C471-86A3-4A46-A9D4-6E340F4E1956}" type="pres">
      <dgm:prSet presAssocID="{2D4922D9-4A64-437C-9F51-FE3177BA6D2B}" presName="linNode" presStyleCnt="0"/>
      <dgm:spPr/>
    </dgm:pt>
    <dgm:pt modelId="{11EA390D-6EAE-C949-8D57-DAA7D1B150E7}" type="pres">
      <dgm:prSet presAssocID="{2D4922D9-4A64-437C-9F51-FE3177BA6D2B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1BED468E-AF89-C54D-8539-E02F74E412FE}" type="pres">
      <dgm:prSet presAssocID="{2D4922D9-4A64-437C-9F51-FE3177BA6D2B}" presName="descendantText" presStyleLbl="alignAccFollowNode1" presStyleIdx="2" presStyleCnt="5">
        <dgm:presLayoutVars>
          <dgm:bulletEnabled val="1"/>
        </dgm:presLayoutVars>
      </dgm:prSet>
      <dgm:spPr/>
    </dgm:pt>
    <dgm:pt modelId="{71876CAA-32C3-C94C-98BB-875A75384ACB}" type="pres">
      <dgm:prSet presAssocID="{BE06AE04-3CB3-4E4A-86A7-463D7CEB8B1A}" presName="sp" presStyleCnt="0"/>
      <dgm:spPr/>
    </dgm:pt>
    <dgm:pt modelId="{03E814FE-7A9D-2E4B-83BA-289FD3E75EE9}" type="pres">
      <dgm:prSet presAssocID="{C6944AF7-CC2E-46A7-97A6-E2C7E5141C3D}" presName="linNode" presStyleCnt="0"/>
      <dgm:spPr/>
    </dgm:pt>
    <dgm:pt modelId="{291B9409-A074-7A4F-8AD8-15EE7D16DAA0}" type="pres">
      <dgm:prSet presAssocID="{C6944AF7-CC2E-46A7-97A6-E2C7E5141C3D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E3E6D4D4-FC91-404E-A39A-26D9057F1528}" type="pres">
      <dgm:prSet presAssocID="{C6944AF7-CC2E-46A7-97A6-E2C7E5141C3D}" presName="descendantText" presStyleLbl="alignAccFollowNode1" presStyleIdx="3" presStyleCnt="5">
        <dgm:presLayoutVars>
          <dgm:bulletEnabled val="1"/>
        </dgm:presLayoutVars>
      </dgm:prSet>
      <dgm:spPr/>
    </dgm:pt>
    <dgm:pt modelId="{CBEA3B7D-E1C2-BF41-83F8-92C9E086EC7E}" type="pres">
      <dgm:prSet presAssocID="{A1CFF839-B298-4369-AF7B-16A4B13F5C59}" presName="sp" presStyleCnt="0"/>
      <dgm:spPr/>
    </dgm:pt>
    <dgm:pt modelId="{E0CD1E33-B369-4146-8DB5-F526D79F4DD6}" type="pres">
      <dgm:prSet presAssocID="{72037044-5B60-436F-96EB-6EDCB8AD1B15}" presName="linNode" presStyleCnt="0"/>
      <dgm:spPr/>
    </dgm:pt>
    <dgm:pt modelId="{1A993F62-D941-7146-82C2-3F29A2E5DCDA}" type="pres">
      <dgm:prSet presAssocID="{72037044-5B60-436F-96EB-6EDCB8AD1B15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7EE4A929-37BE-2F46-9403-3C7CD6693808}" type="pres">
      <dgm:prSet presAssocID="{72037044-5B60-436F-96EB-6EDCB8AD1B15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3A9D6B05-BB70-D348-9F4C-C3FA5F20A25C}" type="presOf" srcId="{C6944AF7-CC2E-46A7-97A6-E2C7E5141C3D}" destId="{291B9409-A074-7A4F-8AD8-15EE7D16DAA0}" srcOrd="0" destOrd="0" presId="urn:microsoft.com/office/officeart/2005/8/layout/vList5"/>
    <dgm:cxn modelId="{1EB91F1A-6E6E-4D6A-9C32-E4DF382D50F4}" srcId="{476EDE95-B75F-4F42-B0BE-643BF3B21C11}" destId="{72037044-5B60-436F-96EB-6EDCB8AD1B15}" srcOrd="5" destOrd="0" parTransId="{6D21553F-CB42-4080-9336-5B014D1D45EA}" sibTransId="{5AAFBADB-B26A-452A-81A2-9954E90CC319}"/>
    <dgm:cxn modelId="{0787BD1E-541B-0A48-905B-DA3AF3398073}" type="presOf" srcId="{2258FDAE-E2D5-4FDB-9A5E-1BD5D6C4713B}" destId="{1BED468E-AF89-C54D-8539-E02F74E412FE}" srcOrd="0" destOrd="0" presId="urn:microsoft.com/office/officeart/2005/8/layout/vList5"/>
    <dgm:cxn modelId="{13C51825-D16A-409A-8918-40B8E63F51CF}" srcId="{476EDE95-B75F-4F42-B0BE-643BF3B21C11}" destId="{CC9CE4C7-EB54-4C50-8963-BC09F7A093C3}" srcOrd="0" destOrd="0" parTransId="{EE414B12-017A-4C44-9E2D-A1D52D5A751D}" sibTransId="{61F1BE15-B3BD-403C-9D12-521023B1606E}"/>
    <dgm:cxn modelId="{8365F537-CFB2-48BC-8A55-0FD2D83A55C8}" srcId="{72037044-5B60-436F-96EB-6EDCB8AD1B15}" destId="{31CDC464-EFC5-46B2-BF20-253B61B15476}" srcOrd="0" destOrd="0" parTransId="{279C6E2E-8DFF-4549-A72D-084EC8A234CD}" sibTransId="{16A6E030-08B5-4904-B24B-28585D243BFF}"/>
    <dgm:cxn modelId="{C622F84A-3078-41E4-9BD2-7928E1D5C0C8}" srcId="{C6944AF7-CC2E-46A7-97A6-E2C7E5141C3D}" destId="{CA2EEF4C-3515-425C-AFF0-D513EA5F3F4F}" srcOrd="0" destOrd="0" parTransId="{6B3F686E-1CE4-4A73-8A06-7C46613CB26D}" sibTransId="{0AF60200-EA02-4115-BF05-622817CEFC63}"/>
    <dgm:cxn modelId="{F1593755-3649-D445-9391-82EE0BA6762B}" type="presOf" srcId="{476EDE95-B75F-4F42-B0BE-643BF3B21C11}" destId="{402F002D-3DAC-574D-93E7-B0DCED1F8A64}" srcOrd="0" destOrd="0" presId="urn:microsoft.com/office/officeart/2005/8/layout/vList5"/>
    <dgm:cxn modelId="{FEEBC656-556A-44F8-85F2-2093F8BB2E77}" srcId="{476EDE95-B75F-4F42-B0BE-643BF3B21C11}" destId="{C6944AF7-CC2E-46A7-97A6-E2C7E5141C3D}" srcOrd="4" destOrd="0" parTransId="{B0035EC9-77D8-4118-A606-29CEA4E0CBBA}" sibTransId="{A1CFF839-B298-4369-AF7B-16A4B13F5C59}"/>
    <dgm:cxn modelId="{436FF756-D3F3-5446-8D02-0B0ED3D895A5}" type="presOf" srcId="{72037044-5B60-436F-96EB-6EDCB8AD1B15}" destId="{1A993F62-D941-7146-82C2-3F29A2E5DCDA}" srcOrd="0" destOrd="0" presId="urn:microsoft.com/office/officeart/2005/8/layout/vList5"/>
    <dgm:cxn modelId="{1FB5295B-D1E0-D740-A1A5-55FCB83BCFB0}" type="presOf" srcId="{CC9CE4C7-EB54-4C50-8963-BC09F7A093C3}" destId="{BB850F6C-F887-124E-B23A-94D0472FF64B}" srcOrd="0" destOrd="0" presId="urn:microsoft.com/office/officeart/2005/8/layout/vList5"/>
    <dgm:cxn modelId="{4378A264-DBA1-144F-BDDD-6222DF4EF0D4}" type="presOf" srcId="{CA2EEF4C-3515-425C-AFF0-D513EA5F3F4F}" destId="{E3E6D4D4-FC91-404E-A39A-26D9057F1528}" srcOrd="0" destOrd="0" presId="urn:microsoft.com/office/officeart/2005/8/layout/vList5"/>
    <dgm:cxn modelId="{B25A8966-B56F-234F-975B-8D64628FA208}" type="presOf" srcId="{772A1D60-CB3B-4915-80C7-4225707977BB}" destId="{4E218EF4-FFB2-CD48-B857-CB2733AFF8EA}" srcOrd="0" destOrd="0" presId="urn:microsoft.com/office/officeart/2005/8/layout/vList5"/>
    <dgm:cxn modelId="{61A4B06D-2E21-4C39-A010-17D5488B0F60}" srcId="{56939C36-A0D2-40E7-9D63-EAADF03E497E}" destId="{9243BAC3-D5B5-4615-A82F-BF27606669F0}" srcOrd="0" destOrd="0" parTransId="{08E5C17D-5924-4B54-AE5F-F0F5C374DE3D}" sibTransId="{9DEBCDE8-7862-4F89-8403-34A1219AA955}"/>
    <dgm:cxn modelId="{FCFD7371-B236-7143-BA13-C013B65E2F29}" type="presOf" srcId="{2D4922D9-4A64-437C-9F51-FE3177BA6D2B}" destId="{11EA390D-6EAE-C949-8D57-DAA7D1B150E7}" srcOrd="0" destOrd="0" presId="urn:microsoft.com/office/officeart/2005/8/layout/vList5"/>
    <dgm:cxn modelId="{0791857C-F0CA-0A48-BD99-F6A5F9E8634A}" type="presOf" srcId="{9243BAC3-D5B5-4615-A82F-BF27606669F0}" destId="{DF867DB9-92DB-7840-A7D8-CCB393033693}" srcOrd="0" destOrd="0" presId="urn:microsoft.com/office/officeart/2005/8/layout/vList5"/>
    <dgm:cxn modelId="{0A5B8780-8DC6-AB41-B250-2EBB516C9177}" type="presOf" srcId="{31CDC464-EFC5-46B2-BF20-253B61B15476}" destId="{7EE4A929-37BE-2F46-9403-3C7CD6693808}" srcOrd="0" destOrd="0" presId="urn:microsoft.com/office/officeart/2005/8/layout/vList5"/>
    <dgm:cxn modelId="{037B798B-0288-4F5B-A689-E1B6AA9A8628}" srcId="{476EDE95-B75F-4F42-B0BE-643BF3B21C11}" destId="{56939C36-A0D2-40E7-9D63-EAADF03E497E}" srcOrd="1" destOrd="0" parTransId="{09BEDD97-2505-41B6-9034-C78866D2ED7D}" sibTransId="{A87A0C37-0313-4F17-91CF-4807AC983230}"/>
    <dgm:cxn modelId="{23A6F58B-D047-F14B-ABEE-CF339349AF8D}" type="presOf" srcId="{E6A47DC4-ACC3-4348-810B-050EFD962742}" destId="{833CA850-E7C0-1442-B8E0-1962C70CE9AF}" srcOrd="0" destOrd="0" presId="urn:microsoft.com/office/officeart/2005/8/layout/vList5"/>
    <dgm:cxn modelId="{71C39795-4127-A345-9340-E47CC83772D6}" type="presOf" srcId="{56939C36-A0D2-40E7-9D63-EAADF03E497E}" destId="{B1BE502A-DFA4-5248-BA14-3BA44E7DF43A}" srcOrd="0" destOrd="0" presId="urn:microsoft.com/office/officeart/2005/8/layout/vList5"/>
    <dgm:cxn modelId="{08626F98-D419-485E-9189-7F21F0AB7546}" srcId="{476EDE95-B75F-4F42-B0BE-643BF3B21C11}" destId="{2D4922D9-4A64-437C-9F51-FE3177BA6D2B}" srcOrd="3" destOrd="0" parTransId="{929867D1-DD79-46A1-A91C-F46A319D130D}" sibTransId="{BE06AE04-3CB3-4E4A-86A7-463D7CEB8B1A}"/>
    <dgm:cxn modelId="{C8967DB3-5511-493D-B87E-2F2EB5D61B20}" srcId="{2D4922D9-4A64-437C-9F51-FE3177BA6D2B}" destId="{2258FDAE-E2D5-4FDB-9A5E-1BD5D6C4713B}" srcOrd="0" destOrd="0" parTransId="{F3A7D032-4404-4330-80D3-87E91C49B120}" sibTransId="{9EE4CFED-652E-4A16-A057-37E30762BBA6}"/>
    <dgm:cxn modelId="{B5AEFCC5-BDA6-4D49-8403-363EE5FF5A4A}" srcId="{E6A47DC4-ACC3-4348-810B-050EFD962742}" destId="{772A1D60-CB3B-4915-80C7-4225707977BB}" srcOrd="0" destOrd="0" parTransId="{990CCBD4-1E25-471C-AB02-CD5CED9A5B6C}" sibTransId="{7553FA6C-5537-40AC-940A-E03528FCD82C}"/>
    <dgm:cxn modelId="{F6A75CF9-8F1A-4CF2-9016-F61CCF439822}" srcId="{476EDE95-B75F-4F42-B0BE-643BF3B21C11}" destId="{E6A47DC4-ACC3-4348-810B-050EFD962742}" srcOrd="2" destOrd="0" parTransId="{F006A14D-F195-4180-A177-159C8D6EEA6A}" sibTransId="{6F320787-FCF4-4DBA-B09A-63F8C3E61A21}"/>
    <dgm:cxn modelId="{39ACCBE1-F033-4947-9376-0CE1F0065498}" type="presParOf" srcId="{402F002D-3DAC-574D-93E7-B0DCED1F8A64}" destId="{9E382636-85F7-0A4E-B8A7-9097358AF92A}" srcOrd="0" destOrd="0" presId="urn:microsoft.com/office/officeart/2005/8/layout/vList5"/>
    <dgm:cxn modelId="{15F5FD97-A67F-A54C-9309-5E75C5ED3227}" type="presParOf" srcId="{9E382636-85F7-0A4E-B8A7-9097358AF92A}" destId="{BB850F6C-F887-124E-B23A-94D0472FF64B}" srcOrd="0" destOrd="0" presId="urn:microsoft.com/office/officeart/2005/8/layout/vList5"/>
    <dgm:cxn modelId="{0F559AEB-965F-FE44-861F-2B39D9B3263E}" type="presParOf" srcId="{402F002D-3DAC-574D-93E7-B0DCED1F8A64}" destId="{4AA0843E-90F4-4745-84D1-1C2787E58A4B}" srcOrd="1" destOrd="0" presId="urn:microsoft.com/office/officeart/2005/8/layout/vList5"/>
    <dgm:cxn modelId="{6186374B-6B89-0746-A34B-D0677873A862}" type="presParOf" srcId="{402F002D-3DAC-574D-93E7-B0DCED1F8A64}" destId="{1B94648B-2315-644D-8FF5-AB2BC7E6D5D3}" srcOrd="2" destOrd="0" presId="urn:microsoft.com/office/officeart/2005/8/layout/vList5"/>
    <dgm:cxn modelId="{0AC23935-CC64-2047-8AD0-03A333595952}" type="presParOf" srcId="{1B94648B-2315-644D-8FF5-AB2BC7E6D5D3}" destId="{B1BE502A-DFA4-5248-BA14-3BA44E7DF43A}" srcOrd="0" destOrd="0" presId="urn:microsoft.com/office/officeart/2005/8/layout/vList5"/>
    <dgm:cxn modelId="{B6772C72-6C99-D84A-B538-B2DB4D132C1B}" type="presParOf" srcId="{1B94648B-2315-644D-8FF5-AB2BC7E6D5D3}" destId="{DF867DB9-92DB-7840-A7D8-CCB393033693}" srcOrd="1" destOrd="0" presId="urn:microsoft.com/office/officeart/2005/8/layout/vList5"/>
    <dgm:cxn modelId="{2BBF5D12-5210-CC4B-A45C-6338EB9909EC}" type="presParOf" srcId="{402F002D-3DAC-574D-93E7-B0DCED1F8A64}" destId="{3A61E261-6B4C-8944-9827-52DE65E7E8B7}" srcOrd="3" destOrd="0" presId="urn:microsoft.com/office/officeart/2005/8/layout/vList5"/>
    <dgm:cxn modelId="{12EE412C-1EFE-DE4F-A7E6-044BCE981F85}" type="presParOf" srcId="{402F002D-3DAC-574D-93E7-B0DCED1F8A64}" destId="{F61A88B7-9FD9-E943-BB6C-FE433E0F9377}" srcOrd="4" destOrd="0" presId="urn:microsoft.com/office/officeart/2005/8/layout/vList5"/>
    <dgm:cxn modelId="{88F82776-A8EA-4345-81C8-B088DCA65A12}" type="presParOf" srcId="{F61A88B7-9FD9-E943-BB6C-FE433E0F9377}" destId="{833CA850-E7C0-1442-B8E0-1962C70CE9AF}" srcOrd="0" destOrd="0" presId="urn:microsoft.com/office/officeart/2005/8/layout/vList5"/>
    <dgm:cxn modelId="{B9D0B6F7-3367-9040-91AB-6F829BB6FEBD}" type="presParOf" srcId="{F61A88B7-9FD9-E943-BB6C-FE433E0F9377}" destId="{4E218EF4-FFB2-CD48-B857-CB2733AFF8EA}" srcOrd="1" destOrd="0" presId="urn:microsoft.com/office/officeart/2005/8/layout/vList5"/>
    <dgm:cxn modelId="{EB0681C3-BA8E-2C40-A37F-A7558EAF1510}" type="presParOf" srcId="{402F002D-3DAC-574D-93E7-B0DCED1F8A64}" destId="{A65D4479-5998-5F44-949B-FB4153B96FA4}" srcOrd="5" destOrd="0" presId="urn:microsoft.com/office/officeart/2005/8/layout/vList5"/>
    <dgm:cxn modelId="{1876A1DE-CF60-0E4B-BECB-EE4889FD6D50}" type="presParOf" srcId="{402F002D-3DAC-574D-93E7-B0DCED1F8A64}" destId="{0B68C471-86A3-4A46-A9D4-6E340F4E1956}" srcOrd="6" destOrd="0" presId="urn:microsoft.com/office/officeart/2005/8/layout/vList5"/>
    <dgm:cxn modelId="{7D401ED2-ECC2-9C45-B24A-5BA8D69EE1C1}" type="presParOf" srcId="{0B68C471-86A3-4A46-A9D4-6E340F4E1956}" destId="{11EA390D-6EAE-C949-8D57-DAA7D1B150E7}" srcOrd="0" destOrd="0" presId="urn:microsoft.com/office/officeart/2005/8/layout/vList5"/>
    <dgm:cxn modelId="{1EC31980-A7F7-FC46-9CAC-22BF64084D6F}" type="presParOf" srcId="{0B68C471-86A3-4A46-A9D4-6E340F4E1956}" destId="{1BED468E-AF89-C54D-8539-E02F74E412FE}" srcOrd="1" destOrd="0" presId="urn:microsoft.com/office/officeart/2005/8/layout/vList5"/>
    <dgm:cxn modelId="{AB9B078D-D90D-5041-B55B-CB5DD36B6032}" type="presParOf" srcId="{402F002D-3DAC-574D-93E7-B0DCED1F8A64}" destId="{71876CAA-32C3-C94C-98BB-875A75384ACB}" srcOrd="7" destOrd="0" presId="urn:microsoft.com/office/officeart/2005/8/layout/vList5"/>
    <dgm:cxn modelId="{73ED9713-2199-894F-ABE8-E80C96C54635}" type="presParOf" srcId="{402F002D-3DAC-574D-93E7-B0DCED1F8A64}" destId="{03E814FE-7A9D-2E4B-83BA-289FD3E75EE9}" srcOrd="8" destOrd="0" presId="urn:microsoft.com/office/officeart/2005/8/layout/vList5"/>
    <dgm:cxn modelId="{B3492D40-F456-224E-9199-957BA7335F05}" type="presParOf" srcId="{03E814FE-7A9D-2E4B-83BA-289FD3E75EE9}" destId="{291B9409-A074-7A4F-8AD8-15EE7D16DAA0}" srcOrd="0" destOrd="0" presId="urn:microsoft.com/office/officeart/2005/8/layout/vList5"/>
    <dgm:cxn modelId="{CB444820-1FD9-E14F-A348-D2A2AAA1EC5E}" type="presParOf" srcId="{03E814FE-7A9D-2E4B-83BA-289FD3E75EE9}" destId="{E3E6D4D4-FC91-404E-A39A-26D9057F1528}" srcOrd="1" destOrd="0" presId="urn:microsoft.com/office/officeart/2005/8/layout/vList5"/>
    <dgm:cxn modelId="{E229A34D-A935-E444-A3DC-EE478CF465CA}" type="presParOf" srcId="{402F002D-3DAC-574D-93E7-B0DCED1F8A64}" destId="{CBEA3B7D-E1C2-BF41-83F8-92C9E086EC7E}" srcOrd="9" destOrd="0" presId="urn:microsoft.com/office/officeart/2005/8/layout/vList5"/>
    <dgm:cxn modelId="{9168CF5A-CBE5-4441-A6A4-699EE9980791}" type="presParOf" srcId="{402F002D-3DAC-574D-93E7-B0DCED1F8A64}" destId="{E0CD1E33-B369-4146-8DB5-F526D79F4DD6}" srcOrd="10" destOrd="0" presId="urn:microsoft.com/office/officeart/2005/8/layout/vList5"/>
    <dgm:cxn modelId="{851D2CC8-413E-BF43-BF28-3B1085885435}" type="presParOf" srcId="{E0CD1E33-B369-4146-8DB5-F526D79F4DD6}" destId="{1A993F62-D941-7146-82C2-3F29A2E5DCDA}" srcOrd="0" destOrd="0" presId="urn:microsoft.com/office/officeart/2005/8/layout/vList5"/>
    <dgm:cxn modelId="{05E0B39F-57B6-E741-85D2-B7CE74EA10BD}" type="presParOf" srcId="{E0CD1E33-B369-4146-8DB5-F526D79F4DD6}" destId="{7EE4A929-37BE-2F46-9403-3C7CD669380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20872-CD3E-4271-A135-980D97F633E1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53D738-FC89-4DA9-AD41-B667BAD107ED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BE5D22-7E12-4DAB-B27D-37EB46CF1C4B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How can we bring topological data analysis into deep neural networks and use it as a viable method for shape reconstruction. </a:t>
          </a:r>
        </a:p>
      </dsp:txBody>
      <dsp:txXfrm>
        <a:off x="1435590" y="531"/>
        <a:ext cx="9080009" cy="1242935"/>
      </dsp:txXfrm>
    </dsp:sp>
    <dsp:sp modelId="{A476F9CD-B99A-47B9-BEF1-42F3FB3A8382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0B29F-8AEA-43FF-92FE-B551E5F29769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A3C07-01D4-4C95-9E79-41672252D81B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 care because we want to extract zero dimensional features using persistent diagrams to get traits that are most prevalent </a:t>
          </a:r>
        </a:p>
      </dsp:txBody>
      <dsp:txXfrm>
        <a:off x="1435590" y="1554201"/>
        <a:ext cx="9080009" cy="1242935"/>
      </dsp:txXfrm>
    </dsp:sp>
    <dsp:sp modelId="{3150ED82-9936-4BFC-BE4C-F444AB725969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9D39E-14AF-4D1E-BB4D-6F52FDEA8D13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33AD8-5975-44B8-BE5A-D789C6557D7D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Our research question is: can this method help mitigate the problem of ghost geometries during shape reconstruction</a:t>
          </a:r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A8267-0B4E-DA49-B96D-8F1609B12351}">
      <dsp:nvSpPr>
        <dsp:cNvPr id="0" name=""/>
        <dsp:cNvSpPr/>
      </dsp:nvSpPr>
      <dsp:spPr>
        <a:xfrm>
          <a:off x="0" y="2626263"/>
          <a:ext cx="10515600" cy="17231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And enforce TDA in MLP. </a:t>
          </a:r>
          <a:br>
            <a:rPr lang="en-US" sz="2200" b="0" kern="1200" dirty="0"/>
          </a:br>
          <a:r>
            <a:rPr lang="en-US" sz="2200" kern="1200" dirty="0"/>
            <a:t> </a:t>
          </a:r>
        </a:p>
      </dsp:txBody>
      <dsp:txXfrm>
        <a:off x="0" y="2626263"/>
        <a:ext cx="10515600" cy="1723112"/>
      </dsp:txXfrm>
    </dsp:sp>
    <dsp:sp modelId="{F08B4B52-BFF1-8347-B4D7-70F46FEA26F1}">
      <dsp:nvSpPr>
        <dsp:cNvPr id="0" name=""/>
        <dsp:cNvSpPr/>
      </dsp:nvSpPr>
      <dsp:spPr>
        <a:xfrm rot="10800000">
          <a:off x="0" y="1962"/>
          <a:ext cx="10515600" cy="2650147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 TDA losses like: </a:t>
          </a:r>
          <a:br>
            <a:rPr lang="en-US" sz="2200" b="0" kern="1200"/>
          </a:br>
          <a:r>
            <a:rPr lang="en-US" sz="2200" b="0" i="0" kern="1200"/>
            <a:t>combo_1_wasserstein</a:t>
          </a:r>
          <a:endParaRPr lang="en-US" sz="2200" kern="1200"/>
        </a:p>
      </dsp:txBody>
      <dsp:txXfrm rot="-10800000">
        <a:off x="0" y="1962"/>
        <a:ext cx="10515600" cy="930201"/>
      </dsp:txXfrm>
    </dsp:sp>
    <dsp:sp modelId="{0AD59687-7BF6-3145-AF36-C577035B9A34}">
      <dsp:nvSpPr>
        <dsp:cNvPr id="0" name=""/>
        <dsp:cNvSpPr/>
      </dsp:nvSpPr>
      <dsp:spPr>
        <a:xfrm>
          <a:off x="0" y="932163"/>
          <a:ext cx="2628899" cy="79239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combo_2_wasserstein</a:t>
          </a:r>
          <a:endParaRPr lang="en-US" sz="1800" kern="1200"/>
        </a:p>
      </dsp:txBody>
      <dsp:txXfrm>
        <a:off x="0" y="932163"/>
        <a:ext cx="2628899" cy="792394"/>
      </dsp:txXfrm>
    </dsp:sp>
    <dsp:sp modelId="{4D0E2C96-472F-4C41-8E04-ECDA866C5D61}">
      <dsp:nvSpPr>
        <dsp:cNvPr id="0" name=""/>
        <dsp:cNvSpPr/>
      </dsp:nvSpPr>
      <dsp:spPr>
        <a:xfrm>
          <a:off x="2628900" y="932163"/>
          <a:ext cx="2628899" cy="792394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combo_1_2</a:t>
          </a:r>
          <a:endParaRPr lang="en-US" sz="1800" kern="1200" dirty="0"/>
        </a:p>
      </dsp:txBody>
      <dsp:txXfrm>
        <a:off x="2628900" y="932163"/>
        <a:ext cx="2628899" cy="792394"/>
      </dsp:txXfrm>
    </dsp:sp>
    <dsp:sp modelId="{FFB385F3-DF15-A642-B8CC-3B6B636C81BA}">
      <dsp:nvSpPr>
        <dsp:cNvPr id="0" name=""/>
        <dsp:cNvSpPr/>
      </dsp:nvSpPr>
      <dsp:spPr>
        <a:xfrm>
          <a:off x="5257800" y="932163"/>
          <a:ext cx="2628899" cy="792394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combo_1_2_wasserstein</a:t>
          </a:r>
          <a:endParaRPr lang="en-US" sz="1800" kern="1200"/>
        </a:p>
      </dsp:txBody>
      <dsp:txXfrm>
        <a:off x="5257800" y="932163"/>
        <a:ext cx="2628899" cy="792394"/>
      </dsp:txXfrm>
    </dsp:sp>
    <dsp:sp modelId="{1A404132-D372-F945-A049-74C956E502D5}">
      <dsp:nvSpPr>
        <dsp:cNvPr id="0" name=""/>
        <dsp:cNvSpPr/>
      </dsp:nvSpPr>
      <dsp:spPr>
        <a:xfrm>
          <a:off x="7886700" y="932163"/>
          <a:ext cx="2628899" cy="792394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wasserstein</a:t>
          </a:r>
          <a:endParaRPr lang="en-US" sz="1800" kern="1200"/>
        </a:p>
      </dsp:txBody>
      <dsp:txXfrm>
        <a:off x="7886700" y="932163"/>
        <a:ext cx="2628899" cy="7923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50F6C-F887-124E-B23A-94D0472FF64B}">
      <dsp:nvSpPr>
        <dsp:cNvPr id="0" name=""/>
        <dsp:cNvSpPr/>
      </dsp:nvSpPr>
      <dsp:spPr>
        <a:xfrm>
          <a:off x="0" y="1195"/>
          <a:ext cx="3785616" cy="69583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Loss Functions:</a:t>
          </a:r>
          <a:endParaRPr lang="en-US" sz="2400" kern="1200"/>
        </a:p>
      </dsp:txBody>
      <dsp:txXfrm>
        <a:off x="33968" y="35163"/>
        <a:ext cx="3717680" cy="627895"/>
      </dsp:txXfrm>
    </dsp:sp>
    <dsp:sp modelId="{DF867DB9-92DB-7840-A7D8-CCB393033693}">
      <dsp:nvSpPr>
        <dsp:cNvPr id="0" name=""/>
        <dsp:cNvSpPr/>
      </dsp:nvSpPr>
      <dsp:spPr>
        <a:xfrm rot="5400000">
          <a:off x="6872275" y="-2285257"/>
          <a:ext cx="556665" cy="672998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Combines a specific topological feature capture method ("combo_1") with the Wasserstein distance to align learned representations closely with original data's topology. </a:t>
          </a:r>
          <a:endParaRPr lang="en-US" sz="1100" kern="1200" dirty="0"/>
        </a:p>
      </dsp:txBody>
      <dsp:txXfrm rot="-5400000">
        <a:off x="3785616" y="828576"/>
        <a:ext cx="6702810" cy="502317"/>
      </dsp:txXfrm>
    </dsp:sp>
    <dsp:sp modelId="{B1BE502A-DFA4-5248-BA14-3BA44E7DF43A}">
      <dsp:nvSpPr>
        <dsp:cNvPr id="0" name=""/>
        <dsp:cNvSpPr/>
      </dsp:nvSpPr>
      <dsp:spPr>
        <a:xfrm>
          <a:off x="0" y="731818"/>
          <a:ext cx="3785616" cy="695831"/>
        </a:xfrm>
        <a:prstGeom prst="roundRect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Combo_1_Wasserstein:</a:t>
          </a:r>
          <a:endParaRPr lang="en-US" sz="2400" kern="1200"/>
        </a:p>
      </dsp:txBody>
      <dsp:txXfrm>
        <a:off x="33968" y="765786"/>
        <a:ext cx="3717680" cy="627895"/>
      </dsp:txXfrm>
    </dsp:sp>
    <dsp:sp modelId="{4E218EF4-FFB2-CD48-B857-CB2733AFF8EA}">
      <dsp:nvSpPr>
        <dsp:cNvPr id="0" name=""/>
        <dsp:cNvSpPr/>
      </dsp:nvSpPr>
      <dsp:spPr>
        <a:xfrm rot="5400000">
          <a:off x="6872275" y="-1554634"/>
          <a:ext cx="556665" cy="6729984"/>
        </a:xfrm>
        <a:prstGeom prst="round2SameRect">
          <a:avLst/>
        </a:prstGeom>
        <a:solidFill>
          <a:schemeClr val="accent5">
            <a:tint val="40000"/>
            <a:alpha val="90000"/>
            <a:hueOff val="-1684940"/>
            <a:satOff val="-5708"/>
            <a:lumOff val="-732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1684940"/>
              <a:satOff val="-5708"/>
              <a:lumOff val="-73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Similar to Combo_1_Wasserstein but uses a different set of topological features ("combo_2") for a more diverse representation, also minimized with the Wasserstein distance.</a:t>
          </a:r>
          <a:endParaRPr lang="en-US" sz="1100" kern="1200"/>
        </a:p>
      </dsp:txBody>
      <dsp:txXfrm rot="-5400000">
        <a:off x="3785616" y="1559199"/>
        <a:ext cx="6702810" cy="502317"/>
      </dsp:txXfrm>
    </dsp:sp>
    <dsp:sp modelId="{833CA850-E7C0-1442-B8E0-1962C70CE9AF}">
      <dsp:nvSpPr>
        <dsp:cNvPr id="0" name=""/>
        <dsp:cNvSpPr/>
      </dsp:nvSpPr>
      <dsp:spPr>
        <a:xfrm>
          <a:off x="0" y="1462441"/>
          <a:ext cx="3785616" cy="695831"/>
        </a:xfrm>
        <a:prstGeom prst="roundRect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Combo_2_Wasserstein:</a:t>
          </a:r>
          <a:endParaRPr lang="en-US" sz="2400" kern="1200"/>
        </a:p>
      </dsp:txBody>
      <dsp:txXfrm>
        <a:off x="33968" y="1496409"/>
        <a:ext cx="3717680" cy="627895"/>
      </dsp:txXfrm>
    </dsp:sp>
    <dsp:sp modelId="{1BED468E-AF89-C54D-8539-E02F74E412FE}">
      <dsp:nvSpPr>
        <dsp:cNvPr id="0" name=""/>
        <dsp:cNvSpPr/>
      </dsp:nvSpPr>
      <dsp:spPr>
        <a:xfrm rot="5400000">
          <a:off x="6872275" y="-824011"/>
          <a:ext cx="556665" cy="6729984"/>
        </a:xfrm>
        <a:prstGeom prst="round2Same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Merges two topological feature capture methods ("combo_1" and "combo_2") for a broad and rich topological representation, focusing on diversity without directly using the Wasserstein distance.</a:t>
          </a:r>
          <a:endParaRPr lang="en-US" sz="1100" kern="1200"/>
        </a:p>
      </dsp:txBody>
      <dsp:txXfrm rot="-5400000">
        <a:off x="3785616" y="2289822"/>
        <a:ext cx="6702810" cy="502317"/>
      </dsp:txXfrm>
    </dsp:sp>
    <dsp:sp modelId="{11EA390D-6EAE-C949-8D57-DAA7D1B150E7}">
      <dsp:nvSpPr>
        <dsp:cNvPr id="0" name=""/>
        <dsp:cNvSpPr/>
      </dsp:nvSpPr>
      <dsp:spPr>
        <a:xfrm>
          <a:off x="0" y="2193064"/>
          <a:ext cx="3785616" cy="695831"/>
        </a:xfrm>
        <a:prstGeom prst="roundRect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Combo_1_2:</a:t>
          </a:r>
          <a:endParaRPr lang="en-US" sz="2400" kern="1200"/>
        </a:p>
      </dsp:txBody>
      <dsp:txXfrm>
        <a:off x="33968" y="2227032"/>
        <a:ext cx="3717680" cy="627895"/>
      </dsp:txXfrm>
    </dsp:sp>
    <dsp:sp modelId="{E3E6D4D4-FC91-404E-A39A-26D9057F1528}">
      <dsp:nvSpPr>
        <dsp:cNvPr id="0" name=""/>
        <dsp:cNvSpPr/>
      </dsp:nvSpPr>
      <dsp:spPr>
        <a:xfrm rot="5400000">
          <a:off x="6872275" y="-93388"/>
          <a:ext cx="556665" cy="6729984"/>
        </a:xfrm>
        <a:prstGeom prst="round2SameRect">
          <a:avLst/>
        </a:prstGeom>
        <a:solidFill>
          <a:schemeClr val="accent5">
            <a:tint val="40000"/>
            <a:alpha val="90000"/>
            <a:hueOff val="-5054821"/>
            <a:satOff val="-17124"/>
            <a:lumOff val="-2196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5054821"/>
              <a:satOff val="-17124"/>
              <a:lumOff val="-219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A comprehensive approach that combines both "combo_1" and "combo_2" with the Wasserstein distance, aiming for a topologically accurate and diverse representation that closely matches the original data.</a:t>
          </a:r>
          <a:endParaRPr lang="en-US" sz="1100" kern="1200"/>
        </a:p>
      </dsp:txBody>
      <dsp:txXfrm rot="-5400000">
        <a:off x="3785616" y="3020445"/>
        <a:ext cx="6702810" cy="502317"/>
      </dsp:txXfrm>
    </dsp:sp>
    <dsp:sp modelId="{291B9409-A074-7A4F-8AD8-15EE7D16DAA0}">
      <dsp:nvSpPr>
        <dsp:cNvPr id="0" name=""/>
        <dsp:cNvSpPr/>
      </dsp:nvSpPr>
      <dsp:spPr>
        <a:xfrm>
          <a:off x="0" y="2923688"/>
          <a:ext cx="3785616" cy="695831"/>
        </a:xfrm>
        <a:prstGeom prst="roundRect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Combo_1_2_Wasserstein:</a:t>
          </a:r>
          <a:endParaRPr lang="en-US" sz="2400" kern="1200"/>
        </a:p>
      </dsp:txBody>
      <dsp:txXfrm>
        <a:off x="33968" y="2957656"/>
        <a:ext cx="3717680" cy="627895"/>
      </dsp:txXfrm>
    </dsp:sp>
    <dsp:sp modelId="{7EE4A929-37BE-2F46-9403-3C7CD6693808}">
      <dsp:nvSpPr>
        <dsp:cNvPr id="0" name=""/>
        <dsp:cNvSpPr/>
      </dsp:nvSpPr>
      <dsp:spPr>
        <a:xfrm rot="5400000">
          <a:off x="6872275" y="637235"/>
          <a:ext cx="556665" cy="6729984"/>
        </a:xfrm>
        <a:prstGeom prst="round2SameRect">
          <a:avLst/>
        </a:prstGeom>
        <a:solidFill>
          <a:schemeClr val="accent5">
            <a:tint val="40000"/>
            <a:alpha val="90000"/>
            <a:hueOff val="-6739761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739761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Focuses solely on minimizing the Wasserstein distance between persistence diagrams of the original and learned data, emphasizing topological similarity and feature persistence.</a:t>
          </a:r>
          <a:endParaRPr lang="en-US" sz="1100" kern="1200"/>
        </a:p>
      </dsp:txBody>
      <dsp:txXfrm rot="-5400000">
        <a:off x="3785616" y="3751068"/>
        <a:ext cx="6702810" cy="502317"/>
      </dsp:txXfrm>
    </dsp:sp>
    <dsp:sp modelId="{1A993F62-D941-7146-82C2-3F29A2E5DCDA}">
      <dsp:nvSpPr>
        <dsp:cNvPr id="0" name=""/>
        <dsp:cNvSpPr/>
      </dsp:nvSpPr>
      <dsp:spPr>
        <a:xfrm>
          <a:off x="0" y="3654311"/>
          <a:ext cx="3785616" cy="695831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Wasserstein:</a:t>
          </a:r>
          <a:endParaRPr lang="en-US" sz="2400" kern="1200"/>
        </a:p>
      </dsp:txBody>
      <dsp:txXfrm>
        <a:off x="33968" y="3688279"/>
        <a:ext cx="3717680" cy="627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4B211-089B-354D-A9B0-05EF0CDFD360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83FD5-1DD7-4C4E-B62A-32E85C25B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5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ensure neural networks preserve and accurately represent the underlying topological characteristics of data, crucial for applications in 3D shape analysis and point cloud processing.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83FD5-1DD7-4C4E-B62A-32E85C25BD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7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EEDC8-643B-8EFE-CCB2-07D723995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D3881-6726-EC66-AF0F-86CD6D6F2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F8AC7-4712-8CBA-EF59-D593EAB8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8DDA-5C7C-884D-B191-67D3ACA49F66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D94ED-1CD5-57F1-C24B-9480740C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16D0D-3F91-935B-882F-25C659A6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3BE-33C9-DC42-84E0-45EE867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6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9CEF-B3D8-07A0-4511-3B651BF0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DB679-C81B-DC3E-AFB3-D43A98440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7D599-F791-6039-2584-154399E6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8DDA-5C7C-884D-B191-67D3ACA49F66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D8B11-55A8-39F0-2943-E0BD1A79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78BD0-69DE-8AE7-CE14-6E60891D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3BE-33C9-DC42-84E0-45EE867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4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058CA-DDDE-ED46-9AF1-3FEEBD028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50BDE-0ABE-6D70-C1EC-085A3CDC9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884EC-38EF-999A-BFEE-CB6352DF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8DDA-5C7C-884D-B191-67D3ACA49F66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42A19-2651-1C4B-DAE6-4D3292BE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4A9B8-67FD-A992-CFF5-2F0BF7A8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3BE-33C9-DC42-84E0-45EE867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4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595F1-627E-F872-34FD-77A67D4B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49C57-59CA-6297-2C87-C813D5734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B06A1-7757-510C-660A-26AD00D0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8DDA-5C7C-884D-B191-67D3ACA49F66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0F08A-82CC-CC73-DC4F-6E9D8D5B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96BEE-34A5-6D90-866F-39688157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3BE-33C9-DC42-84E0-45EE867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9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85878-CBC4-BAE6-24E4-F0F78906A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36A79-2561-DB7F-021A-F8A21BC27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CDDA3-0013-57DA-4ABF-2EBAB1CB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8DDA-5C7C-884D-B191-67D3ACA49F66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442C9-A95F-2468-EF3F-C73F1E31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32962-6389-32B4-5B93-D95C67B6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3BE-33C9-DC42-84E0-45EE867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1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D976-387F-F539-C7EB-68F74603C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988-9CB4-B497-92C6-75BE45AD4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A947A-2575-B8D0-A1C7-56E020F62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03B40-F0E6-0FCB-082D-E855C8D5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8DDA-5C7C-884D-B191-67D3ACA49F66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7A277-1434-1E8F-1F8A-8967AED3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DFBB5-7741-04FA-5C1E-B55A39DF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3BE-33C9-DC42-84E0-45EE867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9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BEB0-8B3C-9CEE-A541-A3CE742E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6DB98-38D1-8D45-2289-2165CE326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39F52-61B2-A6DE-14D3-EA7575F73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183E9-6BFC-4657-64C6-D63BE4F20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6B725-0966-5414-240C-C30C5A795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5E430-CD20-F4D5-1A0E-84446FA6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8DDA-5C7C-884D-B191-67D3ACA49F66}" type="datetimeFigureOut">
              <a:rPr lang="en-US" smtClean="0"/>
              <a:t>2/21/24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56EE9-14D7-C92F-8A3F-B13CD016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647EC-7DB4-7620-9489-5FED3A23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3BE-33C9-DC42-84E0-45EE867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5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6794-8BCB-8C68-452D-2E8F4CCB0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2FD980-CD5C-545A-4F23-6BA20A2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8DDA-5C7C-884D-B191-67D3ACA49F66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9E43A-91E2-9A01-60DC-3AADF575A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BDD29-18C6-10AE-CE28-C8C85A68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3BE-33C9-DC42-84E0-45EE867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6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9EC04B-EFF7-DD02-6DA7-FAA7062F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8DDA-5C7C-884D-B191-67D3ACA49F66}" type="datetimeFigureOut">
              <a:rPr lang="en-US" smtClean="0"/>
              <a:t>2/21/24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3D23A-9A53-1B0A-D313-0BE0ABB8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462A1-9E9E-75A3-7A98-5A4FD316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3BE-33C9-DC42-84E0-45EE867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4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151F-8A8A-408C-013B-6401F91AC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D303B-0CA7-4523-6358-D784E04F3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42ECC-23A9-C936-7FD8-05D29104B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01B47-7DE5-50F6-A51D-43BF1EDB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8DDA-5C7C-884D-B191-67D3ACA49F66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78D3A-48F5-3A49-2B51-A0FCC476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C4B0D-3B10-49FA-D7B2-A9671E61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3BE-33C9-DC42-84E0-45EE867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5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E0E64-B454-2930-6AC7-9D7797973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E38472-8F62-C7C4-8356-32C16DEED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2D28F-CE8E-10FC-6658-D801A79BD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4CE98-E8BA-57B2-8BD9-114D5648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8DDA-5C7C-884D-B191-67D3ACA49F66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279FD-F78A-37BF-EE31-52FDFBB7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EEDE2-1EEA-1A9C-89B1-96952BC7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3BE-33C9-DC42-84E0-45EE867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17EC18-C72E-7A77-B220-0E9C52F08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FF791-E2F6-CE8D-641B-D17B35CB3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F61C1-A75A-30B7-5C73-D311C0437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D8DDA-5C7C-884D-B191-67D3ACA49F66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A1C19-4505-148E-6616-E515D457C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25742-6FA3-AAFB-457F-342885CF2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083BE-33C9-DC42-84E0-45EE867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3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95853-664B-8220-6315-34416A4DB7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717" r="1039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FCE50A-A873-E097-1B1B-46211DDE5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TDA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77EA5-36BD-DEE3-94AB-5B5991E38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Elvis Kimara</a:t>
            </a:r>
          </a:p>
        </p:txBody>
      </p:sp>
    </p:spTree>
    <p:extLst>
      <p:ext uri="{BB962C8B-B14F-4D97-AF65-F5344CB8AC3E}">
        <p14:creationId xmlns:p14="http://schemas.microsoft.com/office/powerpoint/2010/main" val="196087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0D2DCC-A3B3-44D7-3F99-FB89347B3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EE0EE3-87A1-D549-3E97-010375002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07" y="2370155"/>
            <a:ext cx="11772385" cy="7308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B1B7E4-07EB-287C-7037-0EE496DB2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78" y="3768942"/>
            <a:ext cx="10580503" cy="7308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333335-D219-F3CF-9B48-358CB90A2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470" y="5052063"/>
            <a:ext cx="5892800" cy="838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513080-6186-EC9F-2DB2-5CD9978382CB}"/>
              </a:ext>
            </a:extLst>
          </p:cNvPr>
          <p:cNvSpPr txBox="1"/>
          <p:nvPr/>
        </p:nvSpPr>
        <p:spPr>
          <a:xfrm>
            <a:off x="733926" y="842211"/>
            <a:ext cx="182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 comparisons</a:t>
            </a:r>
          </a:p>
        </p:txBody>
      </p:sp>
    </p:spTree>
    <p:extLst>
      <p:ext uri="{BB962C8B-B14F-4D97-AF65-F5344CB8AC3E}">
        <p14:creationId xmlns:p14="http://schemas.microsoft.com/office/powerpoint/2010/main" val="3043331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CD389-806E-044E-CDF1-DB4ED4F93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Next steps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0CFC-D3BD-0A92-399B-8157B2EFB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Meet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Anushrut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later today to discuss what jobs to run next. More complex shapes, layers, ask questions, and set week goals.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3888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4EA7C-9FF4-CAEB-3C62-99A0DAA7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Definition</a:t>
            </a:r>
            <a:endParaRPr lang="en-US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2729F3CD-30C2-E971-9E83-4B534172CB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6345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778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0C5682-495D-8BC0-2D00-399C35BC9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16054-9FA3-2F2E-5100-2342110C5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My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26C54-98A7-D90C-AE69-014ED0ECC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101" y="4078423"/>
            <a:ext cx="4978399" cy="20586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 multiple jobs with different losses, and networks to test our methodology </a:t>
            </a:r>
          </a:p>
        </p:txBody>
      </p:sp>
      <p:pic>
        <p:nvPicPr>
          <p:cNvPr id="7" name="Graphic 6" descr="Social Network">
            <a:extLst>
              <a:ext uri="{FF2B5EF4-FFF2-40B4-BE49-F238E27FC236}">
                <a16:creationId xmlns:a16="http://schemas.microsoft.com/office/drawing/2014/main" id="{836A943E-8690-DA93-D3EE-528E035A7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Social Network">
            <a:extLst>
              <a:ext uri="{FF2B5EF4-FFF2-40B4-BE49-F238E27FC236}">
                <a16:creationId xmlns:a16="http://schemas.microsoft.com/office/drawing/2014/main" id="{6FE2A1F4-9C9D-4D07-9E32-3F8929F3B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7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A8893-1800-E780-8CBC-3A4D4D6DF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n-US" sz="4000"/>
              <a:t>Papers Read</a:t>
            </a:r>
          </a:p>
        </p:txBody>
      </p:sp>
      <p:pic>
        <p:nvPicPr>
          <p:cNvPr id="21" name="Graphic 20" descr="Brain">
            <a:extLst>
              <a:ext uri="{FF2B5EF4-FFF2-40B4-BE49-F238E27FC236}">
                <a16:creationId xmlns:a16="http://schemas.microsoft.com/office/drawing/2014/main" id="{D58622FC-FC5C-B486-209E-E65B42A63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DF44D-9844-869E-B4FE-79C699FAE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>
                <a:effectLst/>
                <a:latin typeface="Calibri Light" panose="020F0302020204030204" pitchFamily="34" charset="0"/>
              </a:rPr>
              <a:t>Implicit Geometric Regularization for Learning Shapes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effectLst/>
                <a:latin typeface="Calibri Light" panose="020F0302020204030204" pitchFamily="34" charset="0"/>
              </a:rPr>
              <a:t>Divergence guided shape implicit neural representation for unoriented point clouds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effectLst/>
                <a:latin typeface="Calibri Light" panose="020F0302020204030204" pitchFamily="34" charset="0"/>
              </a:rPr>
              <a:t>Topology-controllable Implicit Surface Reconstruction Based on Persistent Homology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effectLst/>
                <a:latin typeface="Calibri Light" panose="020F0302020204030204" pitchFamily="34" charset="0"/>
              </a:rPr>
              <a:t>Neural Splines- Fitting 3D Surfaces With Infinitely-Wide Neural Networks</a:t>
            </a:r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9" name="Graphic 8" descr="Brain">
            <a:extLst>
              <a:ext uri="{FF2B5EF4-FFF2-40B4-BE49-F238E27FC236}">
                <a16:creationId xmlns:a16="http://schemas.microsoft.com/office/drawing/2014/main" id="{BC3974B9-E5D6-4E86-9B0E-CD2E4C7B4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A36ECA-1687-6A44-AB2B-6982CA8BF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ADEB11-CEA4-B16C-BEA6-7A0815AD39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4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BEC74-31ED-E4E4-BE44-E821CB15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Methodology</a:t>
            </a:r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15DB6F6-8A75-F9F7-D842-9A79B3D2F0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415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470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79A098-8F43-973D-BD63-C69DE702A9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extBox 2">
            <a:extLst>
              <a:ext uri="{FF2B5EF4-FFF2-40B4-BE49-F238E27FC236}">
                <a16:creationId xmlns:a16="http://schemas.microsoft.com/office/drawing/2014/main" id="{98BCD96E-4F41-F0B8-79D4-4AEAFB69E7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0989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5757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34B9F6-95A1-C13F-68AB-B06245562807}"/>
              </a:ext>
            </a:extLst>
          </p:cNvPr>
          <p:cNvSpPr txBox="1"/>
          <p:nvPr/>
        </p:nvSpPr>
        <p:spPr>
          <a:xfrm>
            <a:off x="3048000" y="32469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F30207-AEC7-C3D2-AE11-B9318B2480FD}"/>
              </a:ext>
            </a:extLst>
          </p:cNvPr>
          <p:cNvSpPr txBox="1"/>
          <p:nvPr/>
        </p:nvSpPr>
        <p:spPr>
          <a:xfrm>
            <a:off x="3048000" y="32469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17284A-1C30-C3F3-2928-18F48702D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60948"/>
            <a:ext cx="11210230" cy="582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7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6BC272-24CC-370A-2779-6C11B8ACB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B7D62-DBDC-CC79-86C2-D7C4D4E5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Scripts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D65DD2-2DB2-2EED-C443-A44226DFF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043" y="640080"/>
            <a:ext cx="6167122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86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4EFDA-3F7C-C796-28C6-85921657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Jobs to Run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69F924-03A0-8262-1580-22B568142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978" y="120593"/>
            <a:ext cx="5855879" cy="661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62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396</Words>
  <Application>Microsoft Macintosh PowerPoint</Application>
  <PresentationFormat>Widescreen</PresentationFormat>
  <Paragraphs>40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Office Theme</vt:lpstr>
      <vt:lpstr>TDA Presentation</vt:lpstr>
      <vt:lpstr>Problem Definition</vt:lpstr>
      <vt:lpstr>My Role</vt:lpstr>
      <vt:lpstr>Papers Read</vt:lpstr>
      <vt:lpstr>Methodology</vt:lpstr>
      <vt:lpstr>PowerPoint Presentation</vt:lpstr>
      <vt:lpstr>PowerPoint Presentation</vt:lpstr>
      <vt:lpstr>Scripts</vt:lpstr>
      <vt:lpstr>Jobs to Run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TDA Presentation</dc:title>
  <dc:creator>elvis kimara</dc:creator>
  <cp:lastModifiedBy>elvis kimara</cp:lastModifiedBy>
  <cp:revision>2</cp:revision>
  <dcterms:created xsi:type="dcterms:W3CDTF">2024-02-19T15:09:41Z</dcterms:created>
  <dcterms:modified xsi:type="dcterms:W3CDTF">2024-02-21T18:06:36Z</dcterms:modified>
</cp:coreProperties>
</file>