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2" r:id="rId6"/>
    <p:sldId id="260"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60"/>
    <p:restoredTop sz="94694"/>
  </p:normalViewPr>
  <p:slideViewPr>
    <p:cSldViewPr snapToGrid="0">
      <p:cViewPr varScale="1">
        <p:scale>
          <a:sx n="106" d="100"/>
          <a:sy n="106" d="100"/>
        </p:scale>
        <p:origin x="200"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A1FB35-C34E-4308-A3EA-3313F957616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3589D04D-2A9A-450E-A459-F9A026015DA4}">
      <dgm:prSet/>
      <dgm:spPr/>
      <dgm:t>
        <a:bodyPr/>
        <a:lstStyle/>
        <a:p>
          <a:pPr>
            <a:lnSpc>
              <a:spcPct val="100000"/>
            </a:lnSpc>
          </a:pPr>
          <a:r>
            <a:rPr lang="en-US" b="1" i="0"/>
            <a:t>Shape Representation</a:t>
          </a:r>
          <a:r>
            <a:rPr lang="en-US" b="0" i="0"/>
            <a:t>: SDFs provide a compact and consistent representation of shapes regardless of their sizes or complexities. This makes it easier to handle shapes of different scales within the same framework.</a:t>
          </a:r>
          <a:endParaRPr lang="en-US"/>
        </a:p>
      </dgm:t>
    </dgm:pt>
    <dgm:pt modelId="{FE46753A-2581-4C73-A436-D744F262D639}" type="parTrans" cxnId="{FE05D0B1-0954-490E-A7B2-BA4A9C1B1B3C}">
      <dgm:prSet/>
      <dgm:spPr/>
      <dgm:t>
        <a:bodyPr/>
        <a:lstStyle/>
        <a:p>
          <a:endParaRPr lang="en-US"/>
        </a:p>
      </dgm:t>
    </dgm:pt>
    <dgm:pt modelId="{5DB1BD5A-37AD-4C74-8CA2-0CFB7F96A6D9}" type="sibTrans" cxnId="{FE05D0B1-0954-490E-A7B2-BA4A9C1B1B3C}">
      <dgm:prSet/>
      <dgm:spPr/>
      <dgm:t>
        <a:bodyPr/>
        <a:lstStyle/>
        <a:p>
          <a:endParaRPr lang="en-US"/>
        </a:p>
      </dgm:t>
    </dgm:pt>
    <dgm:pt modelId="{38E2FEFB-B644-478C-B7B1-564093C2D049}">
      <dgm:prSet/>
      <dgm:spPr/>
      <dgm:t>
        <a:bodyPr/>
        <a:lstStyle/>
        <a:p>
          <a:pPr>
            <a:lnSpc>
              <a:spcPct val="100000"/>
            </a:lnSpc>
          </a:pPr>
          <a:r>
            <a:rPr lang="en-US" b="1" i="0"/>
            <a:t>Geometric Information</a:t>
          </a:r>
          <a:r>
            <a:rPr lang="en-US" b="0" i="0"/>
            <a:t>: SDFs encode geometric information about shapes, such as their surfaces and interiors. This information can be valuable for tasks like shape reconstruction, generation, or analysis.</a:t>
          </a:r>
          <a:endParaRPr lang="en-US"/>
        </a:p>
      </dgm:t>
    </dgm:pt>
    <dgm:pt modelId="{072F0847-721D-41A2-B640-6B0B8F258B4C}" type="parTrans" cxnId="{1DF94D76-6692-4F81-BDA7-D15E02812B23}">
      <dgm:prSet/>
      <dgm:spPr/>
      <dgm:t>
        <a:bodyPr/>
        <a:lstStyle/>
        <a:p>
          <a:endParaRPr lang="en-US"/>
        </a:p>
      </dgm:t>
    </dgm:pt>
    <dgm:pt modelId="{3CB1BD6B-81E0-4719-BB5A-868D4F592530}" type="sibTrans" cxnId="{1DF94D76-6692-4F81-BDA7-D15E02812B23}">
      <dgm:prSet/>
      <dgm:spPr/>
      <dgm:t>
        <a:bodyPr/>
        <a:lstStyle/>
        <a:p>
          <a:endParaRPr lang="en-US"/>
        </a:p>
      </dgm:t>
    </dgm:pt>
    <dgm:pt modelId="{946A36BE-EB10-4036-9E73-DAF356ADF4B5}">
      <dgm:prSet/>
      <dgm:spPr/>
      <dgm:t>
        <a:bodyPr/>
        <a:lstStyle/>
        <a:p>
          <a:pPr>
            <a:lnSpc>
              <a:spcPct val="100000"/>
            </a:lnSpc>
          </a:pPr>
          <a:r>
            <a:rPr lang="en-US" b="1" i="0"/>
            <a:t>Flexibility in Training</a:t>
          </a:r>
          <a:r>
            <a:rPr lang="en-US" b="0" i="0"/>
            <a:t>: Since SDFs can be sampled at arbitrary points in 3D space, you have flexibility in choosing the resolution and density of your training data. You can subsample the SDF values to obtain point sets of uniform size, which can then be used to train models like DeepSDF.</a:t>
          </a:r>
          <a:endParaRPr lang="en-US"/>
        </a:p>
      </dgm:t>
    </dgm:pt>
    <dgm:pt modelId="{E8E0FC64-B080-4226-93A6-E692766C4BAB}" type="parTrans" cxnId="{1E6BDD99-5EF6-40B1-A978-130B42CCC3BB}">
      <dgm:prSet/>
      <dgm:spPr/>
      <dgm:t>
        <a:bodyPr/>
        <a:lstStyle/>
        <a:p>
          <a:endParaRPr lang="en-US"/>
        </a:p>
      </dgm:t>
    </dgm:pt>
    <dgm:pt modelId="{34C84A68-D1CB-4979-9675-FD6F481CD057}" type="sibTrans" cxnId="{1E6BDD99-5EF6-40B1-A978-130B42CCC3BB}">
      <dgm:prSet/>
      <dgm:spPr/>
      <dgm:t>
        <a:bodyPr/>
        <a:lstStyle/>
        <a:p>
          <a:endParaRPr lang="en-US"/>
        </a:p>
      </dgm:t>
    </dgm:pt>
    <dgm:pt modelId="{069DC1F2-41D0-4CA7-8A86-953A72E4D39D}">
      <dgm:prSet/>
      <dgm:spPr/>
      <dgm:t>
        <a:bodyPr/>
        <a:lstStyle/>
        <a:p>
          <a:pPr>
            <a:lnSpc>
              <a:spcPct val="100000"/>
            </a:lnSpc>
          </a:pPr>
          <a:r>
            <a:rPr lang="en-US" b="1" i="0"/>
            <a:t>Generalization</a:t>
          </a:r>
          <a:r>
            <a:rPr lang="en-US" b="0" i="0"/>
            <a:t>: Models trained on SDFs can potentially generalize well to unseen shapes, as SDFs capture essential geometric properties that are common across different shapes.</a:t>
          </a:r>
          <a:endParaRPr lang="en-US"/>
        </a:p>
      </dgm:t>
    </dgm:pt>
    <dgm:pt modelId="{361AB080-B8E5-48D8-B35B-F69D6DF7B937}" type="parTrans" cxnId="{4F960DAF-EF3F-49BF-BEEF-58F9CD6625A0}">
      <dgm:prSet/>
      <dgm:spPr/>
      <dgm:t>
        <a:bodyPr/>
        <a:lstStyle/>
        <a:p>
          <a:endParaRPr lang="en-US"/>
        </a:p>
      </dgm:t>
    </dgm:pt>
    <dgm:pt modelId="{C7A85717-A9D2-4972-88A5-4347DA64FF6A}" type="sibTrans" cxnId="{4F960DAF-EF3F-49BF-BEEF-58F9CD6625A0}">
      <dgm:prSet/>
      <dgm:spPr/>
      <dgm:t>
        <a:bodyPr/>
        <a:lstStyle/>
        <a:p>
          <a:endParaRPr lang="en-US"/>
        </a:p>
      </dgm:t>
    </dgm:pt>
    <dgm:pt modelId="{AE9D2169-7B7F-48A6-A9FC-83DDAC6D932C}" type="pres">
      <dgm:prSet presAssocID="{34A1FB35-C34E-4308-A3EA-3313F9576164}" presName="root" presStyleCnt="0">
        <dgm:presLayoutVars>
          <dgm:dir/>
          <dgm:resizeHandles val="exact"/>
        </dgm:presLayoutVars>
      </dgm:prSet>
      <dgm:spPr/>
    </dgm:pt>
    <dgm:pt modelId="{E94BFFBF-9432-4FE4-B575-C697DD659D0E}" type="pres">
      <dgm:prSet presAssocID="{3589D04D-2A9A-450E-A459-F9A026015DA4}" presName="compNode" presStyleCnt="0"/>
      <dgm:spPr/>
    </dgm:pt>
    <dgm:pt modelId="{2CD2E9E0-84D2-42BB-B515-8D2E01E304D9}" type="pres">
      <dgm:prSet presAssocID="{3589D04D-2A9A-450E-A459-F9A026015DA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rawing Compass"/>
        </a:ext>
      </dgm:extLst>
    </dgm:pt>
    <dgm:pt modelId="{DAA596AC-C7DD-4A5A-B541-06A038913104}" type="pres">
      <dgm:prSet presAssocID="{3589D04D-2A9A-450E-A459-F9A026015DA4}" presName="spaceRect" presStyleCnt="0"/>
      <dgm:spPr/>
    </dgm:pt>
    <dgm:pt modelId="{EAE1D002-EB0F-4F5D-9A2E-9C4A8D93C92A}" type="pres">
      <dgm:prSet presAssocID="{3589D04D-2A9A-450E-A459-F9A026015DA4}" presName="textRect" presStyleLbl="revTx" presStyleIdx="0" presStyleCnt="4">
        <dgm:presLayoutVars>
          <dgm:chMax val="1"/>
          <dgm:chPref val="1"/>
        </dgm:presLayoutVars>
      </dgm:prSet>
      <dgm:spPr/>
    </dgm:pt>
    <dgm:pt modelId="{3BE1B14C-A98C-41D8-A3EF-485669995E6A}" type="pres">
      <dgm:prSet presAssocID="{5DB1BD5A-37AD-4C74-8CA2-0CFB7F96A6D9}" presName="sibTrans" presStyleCnt="0"/>
      <dgm:spPr/>
    </dgm:pt>
    <dgm:pt modelId="{10F36A6D-57A8-4197-AF78-5B8B2007CA2A}" type="pres">
      <dgm:prSet presAssocID="{38E2FEFB-B644-478C-B7B1-564093C2D049}" presName="compNode" presStyleCnt="0"/>
      <dgm:spPr/>
    </dgm:pt>
    <dgm:pt modelId="{56BC225D-96CE-44CE-BCEA-8880427DB82D}" type="pres">
      <dgm:prSet presAssocID="{38E2FEFB-B644-478C-B7B1-564093C2D04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code"/>
        </a:ext>
      </dgm:extLst>
    </dgm:pt>
    <dgm:pt modelId="{AA47031D-54E8-4ABF-9FE6-81E5A4A39E24}" type="pres">
      <dgm:prSet presAssocID="{38E2FEFB-B644-478C-B7B1-564093C2D049}" presName="spaceRect" presStyleCnt="0"/>
      <dgm:spPr/>
    </dgm:pt>
    <dgm:pt modelId="{BA62C47E-20F0-4DC2-8C3B-BA1274FB850C}" type="pres">
      <dgm:prSet presAssocID="{38E2FEFB-B644-478C-B7B1-564093C2D049}" presName="textRect" presStyleLbl="revTx" presStyleIdx="1" presStyleCnt="4">
        <dgm:presLayoutVars>
          <dgm:chMax val="1"/>
          <dgm:chPref val="1"/>
        </dgm:presLayoutVars>
      </dgm:prSet>
      <dgm:spPr/>
    </dgm:pt>
    <dgm:pt modelId="{182E3E3C-AB39-48E9-BD0E-772CC97D4978}" type="pres">
      <dgm:prSet presAssocID="{3CB1BD6B-81E0-4719-BB5A-868D4F592530}" presName="sibTrans" presStyleCnt="0"/>
      <dgm:spPr/>
    </dgm:pt>
    <dgm:pt modelId="{17AA6759-9049-4A8C-896B-B5BD50997970}" type="pres">
      <dgm:prSet presAssocID="{946A36BE-EB10-4036-9E73-DAF356ADF4B5}" presName="compNode" presStyleCnt="0"/>
      <dgm:spPr/>
    </dgm:pt>
    <dgm:pt modelId="{A9B25F78-0342-4B26-B3E5-D85ED93532F6}" type="pres">
      <dgm:prSet presAssocID="{946A36BE-EB10-4036-9E73-DAF356ADF4B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eb Design"/>
        </a:ext>
      </dgm:extLst>
    </dgm:pt>
    <dgm:pt modelId="{6CE60781-11E6-4339-8C11-B78E7B4D8CA4}" type="pres">
      <dgm:prSet presAssocID="{946A36BE-EB10-4036-9E73-DAF356ADF4B5}" presName="spaceRect" presStyleCnt="0"/>
      <dgm:spPr/>
    </dgm:pt>
    <dgm:pt modelId="{BD607860-1103-4C81-8AF2-32C928418FA2}" type="pres">
      <dgm:prSet presAssocID="{946A36BE-EB10-4036-9E73-DAF356ADF4B5}" presName="textRect" presStyleLbl="revTx" presStyleIdx="2" presStyleCnt="4">
        <dgm:presLayoutVars>
          <dgm:chMax val="1"/>
          <dgm:chPref val="1"/>
        </dgm:presLayoutVars>
      </dgm:prSet>
      <dgm:spPr/>
    </dgm:pt>
    <dgm:pt modelId="{D12D5AC7-0ABD-4B35-AF15-93FCDE5CF791}" type="pres">
      <dgm:prSet presAssocID="{34C84A68-D1CB-4979-9675-FD6F481CD057}" presName="sibTrans" presStyleCnt="0"/>
      <dgm:spPr/>
    </dgm:pt>
    <dgm:pt modelId="{B570A60E-DCFD-4050-9A0A-7CEB2CDBE2E6}" type="pres">
      <dgm:prSet presAssocID="{069DC1F2-41D0-4CA7-8A86-953A72E4D39D}" presName="compNode" presStyleCnt="0"/>
      <dgm:spPr/>
    </dgm:pt>
    <dgm:pt modelId="{12C1E168-C2FC-400C-8197-EFD99A96453A}" type="pres">
      <dgm:prSet presAssocID="{069DC1F2-41D0-4CA7-8A86-953A72E4D39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atistics"/>
        </a:ext>
      </dgm:extLst>
    </dgm:pt>
    <dgm:pt modelId="{EAAC6392-6797-4D8A-A1C9-419C2E950D6C}" type="pres">
      <dgm:prSet presAssocID="{069DC1F2-41D0-4CA7-8A86-953A72E4D39D}" presName="spaceRect" presStyleCnt="0"/>
      <dgm:spPr/>
    </dgm:pt>
    <dgm:pt modelId="{08B4911D-1E3C-4848-9AAE-9DDB9BD4C836}" type="pres">
      <dgm:prSet presAssocID="{069DC1F2-41D0-4CA7-8A86-953A72E4D39D}" presName="textRect" presStyleLbl="revTx" presStyleIdx="3" presStyleCnt="4">
        <dgm:presLayoutVars>
          <dgm:chMax val="1"/>
          <dgm:chPref val="1"/>
        </dgm:presLayoutVars>
      </dgm:prSet>
      <dgm:spPr/>
    </dgm:pt>
  </dgm:ptLst>
  <dgm:cxnLst>
    <dgm:cxn modelId="{E3FC6514-BD6E-4382-B31F-F3A426E6EE45}" type="presOf" srcId="{069DC1F2-41D0-4CA7-8A86-953A72E4D39D}" destId="{08B4911D-1E3C-4848-9AAE-9DDB9BD4C836}" srcOrd="0" destOrd="0" presId="urn:microsoft.com/office/officeart/2018/2/layout/IconLabelList"/>
    <dgm:cxn modelId="{4DB87417-FEB4-4133-AE02-B0DF7736975B}" type="presOf" srcId="{3589D04D-2A9A-450E-A459-F9A026015DA4}" destId="{EAE1D002-EB0F-4F5D-9A2E-9C4A8D93C92A}" srcOrd="0" destOrd="0" presId="urn:microsoft.com/office/officeart/2018/2/layout/IconLabelList"/>
    <dgm:cxn modelId="{1DF94D76-6692-4F81-BDA7-D15E02812B23}" srcId="{34A1FB35-C34E-4308-A3EA-3313F9576164}" destId="{38E2FEFB-B644-478C-B7B1-564093C2D049}" srcOrd="1" destOrd="0" parTransId="{072F0847-721D-41A2-B640-6B0B8F258B4C}" sibTransId="{3CB1BD6B-81E0-4719-BB5A-868D4F592530}"/>
    <dgm:cxn modelId="{71537D84-A060-4660-A622-9BE32FD5E9A7}" type="presOf" srcId="{34A1FB35-C34E-4308-A3EA-3313F9576164}" destId="{AE9D2169-7B7F-48A6-A9FC-83DDAC6D932C}" srcOrd="0" destOrd="0" presId="urn:microsoft.com/office/officeart/2018/2/layout/IconLabelList"/>
    <dgm:cxn modelId="{EDF6C299-5D13-4376-8AA5-6A5984CCE580}" type="presOf" srcId="{38E2FEFB-B644-478C-B7B1-564093C2D049}" destId="{BA62C47E-20F0-4DC2-8C3B-BA1274FB850C}" srcOrd="0" destOrd="0" presId="urn:microsoft.com/office/officeart/2018/2/layout/IconLabelList"/>
    <dgm:cxn modelId="{1E6BDD99-5EF6-40B1-A978-130B42CCC3BB}" srcId="{34A1FB35-C34E-4308-A3EA-3313F9576164}" destId="{946A36BE-EB10-4036-9E73-DAF356ADF4B5}" srcOrd="2" destOrd="0" parTransId="{E8E0FC64-B080-4226-93A6-E692766C4BAB}" sibTransId="{34C84A68-D1CB-4979-9675-FD6F481CD057}"/>
    <dgm:cxn modelId="{4F960DAF-EF3F-49BF-BEEF-58F9CD6625A0}" srcId="{34A1FB35-C34E-4308-A3EA-3313F9576164}" destId="{069DC1F2-41D0-4CA7-8A86-953A72E4D39D}" srcOrd="3" destOrd="0" parTransId="{361AB080-B8E5-48D8-B35B-F69D6DF7B937}" sibTransId="{C7A85717-A9D2-4972-88A5-4347DA64FF6A}"/>
    <dgm:cxn modelId="{FE05D0B1-0954-490E-A7B2-BA4A9C1B1B3C}" srcId="{34A1FB35-C34E-4308-A3EA-3313F9576164}" destId="{3589D04D-2A9A-450E-A459-F9A026015DA4}" srcOrd="0" destOrd="0" parTransId="{FE46753A-2581-4C73-A436-D744F262D639}" sibTransId="{5DB1BD5A-37AD-4C74-8CA2-0CFB7F96A6D9}"/>
    <dgm:cxn modelId="{AAE62DB2-01F5-45F3-819C-E0B3764B2B89}" type="presOf" srcId="{946A36BE-EB10-4036-9E73-DAF356ADF4B5}" destId="{BD607860-1103-4C81-8AF2-32C928418FA2}" srcOrd="0" destOrd="0" presId="urn:microsoft.com/office/officeart/2018/2/layout/IconLabelList"/>
    <dgm:cxn modelId="{D8E30609-4357-43DE-9F18-4F881782F853}" type="presParOf" srcId="{AE9D2169-7B7F-48A6-A9FC-83DDAC6D932C}" destId="{E94BFFBF-9432-4FE4-B575-C697DD659D0E}" srcOrd="0" destOrd="0" presId="urn:microsoft.com/office/officeart/2018/2/layout/IconLabelList"/>
    <dgm:cxn modelId="{6F21C7DC-271B-4A3C-8929-1233DA3978AC}" type="presParOf" srcId="{E94BFFBF-9432-4FE4-B575-C697DD659D0E}" destId="{2CD2E9E0-84D2-42BB-B515-8D2E01E304D9}" srcOrd="0" destOrd="0" presId="urn:microsoft.com/office/officeart/2018/2/layout/IconLabelList"/>
    <dgm:cxn modelId="{3D90DA9A-BFF3-4F1B-B3DE-9208C01811F7}" type="presParOf" srcId="{E94BFFBF-9432-4FE4-B575-C697DD659D0E}" destId="{DAA596AC-C7DD-4A5A-B541-06A038913104}" srcOrd="1" destOrd="0" presId="urn:microsoft.com/office/officeart/2018/2/layout/IconLabelList"/>
    <dgm:cxn modelId="{CEAB4E6D-AB5E-4E38-B491-DDBAC74A7D35}" type="presParOf" srcId="{E94BFFBF-9432-4FE4-B575-C697DD659D0E}" destId="{EAE1D002-EB0F-4F5D-9A2E-9C4A8D93C92A}" srcOrd="2" destOrd="0" presId="urn:microsoft.com/office/officeart/2018/2/layout/IconLabelList"/>
    <dgm:cxn modelId="{FEFC9245-CEF9-4CA5-8DC6-58280A9B9B18}" type="presParOf" srcId="{AE9D2169-7B7F-48A6-A9FC-83DDAC6D932C}" destId="{3BE1B14C-A98C-41D8-A3EF-485669995E6A}" srcOrd="1" destOrd="0" presId="urn:microsoft.com/office/officeart/2018/2/layout/IconLabelList"/>
    <dgm:cxn modelId="{9724966A-D31B-467C-B081-EA6C94D1F3FE}" type="presParOf" srcId="{AE9D2169-7B7F-48A6-A9FC-83DDAC6D932C}" destId="{10F36A6D-57A8-4197-AF78-5B8B2007CA2A}" srcOrd="2" destOrd="0" presId="urn:microsoft.com/office/officeart/2018/2/layout/IconLabelList"/>
    <dgm:cxn modelId="{EBA485AB-078A-4430-9929-FEF8EE4EC159}" type="presParOf" srcId="{10F36A6D-57A8-4197-AF78-5B8B2007CA2A}" destId="{56BC225D-96CE-44CE-BCEA-8880427DB82D}" srcOrd="0" destOrd="0" presId="urn:microsoft.com/office/officeart/2018/2/layout/IconLabelList"/>
    <dgm:cxn modelId="{FA5DCC9C-46FD-42DE-AA9F-297682F389CB}" type="presParOf" srcId="{10F36A6D-57A8-4197-AF78-5B8B2007CA2A}" destId="{AA47031D-54E8-4ABF-9FE6-81E5A4A39E24}" srcOrd="1" destOrd="0" presId="urn:microsoft.com/office/officeart/2018/2/layout/IconLabelList"/>
    <dgm:cxn modelId="{0EAF47FB-AC63-45FE-98B3-4B4DD699E2A2}" type="presParOf" srcId="{10F36A6D-57A8-4197-AF78-5B8B2007CA2A}" destId="{BA62C47E-20F0-4DC2-8C3B-BA1274FB850C}" srcOrd="2" destOrd="0" presId="urn:microsoft.com/office/officeart/2018/2/layout/IconLabelList"/>
    <dgm:cxn modelId="{0C2C9E01-47BB-413E-B178-F07E2A96E26C}" type="presParOf" srcId="{AE9D2169-7B7F-48A6-A9FC-83DDAC6D932C}" destId="{182E3E3C-AB39-48E9-BD0E-772CC97D4978}" srcOrd="3" destOrd="0" presId="urn:microsoft.com/office/officeart/2018/2/layout/IconLabelList"/>
    <dgm:cxn modelId="{07350F9C-76DD-41CC-A099-E81EF15F973D}" type="presParOf" srcId="{AE9D2169-7B7F-48A6-A9FC-83DDAC6D932C}" destId="{17AA6759-9049-4A8C-896B-B5BD50997970}" srcOrd="4" destOrd="0" presId="urn:microsoft.com/office/officeart/2018/2/layout/IconLabelList"/>
    <dgm:cxn modelId="{756F4BF3-0796-4791-AC1E-4C919C8F5D9F}" type="presParOf" srcId="{17AA6759-9049-4A8C-896B-B5BD50997970}" destId="{A9B25F78-0342-4B26-B3E5-D85ED93532F6}" srcOrd="0" destOrd="0" presId="urn:microsoft.com/office/officeart/2018/2/layout/IconLabelList"/>
    <dgm:cxn modelId="{94D43EBE-27DF-4210-87FD-ACB25BE88303}" type="presParOf" srcId="{17AA6759-9049-4A8C-896B-B5BD50997970}" destId="{6CE60781-11E6-4339-8C11-B78E7B4D8CA4}" srcOrd="1" destOrd="0" presId="urn:microsoft.com/office/officeart/2018/2/layout/IconLabelList"/>
    <dgm:cxn modelId="{953A79BD-C7C8-4988-9EC5-76D49A485BDB}" type="presParOf" srcId="{17AA6759-9049-4A8C-896B-B5BD50997970}" destId="{BD607860-1103-4C81-8AF2-32C928418FA2}" srcOrd="2" destOrd="0" presId="urn:microsoft.com/office/officeart/2018/2/layout/IconLabelList"/>
    <dgm:cxn modelId="{4F2122BA-4F7C-4C84-99F7-5A24BE9C01E5}" type="presParOf" srcId="{AE9D2169-7B7F-48A6-A9FC-83DDAC6D932C}" destId="{D12D5AC7-0ABD-4B35-AF15-93FCDE5CF791}" srcOrd="5" destOrd="0" presId="urn:microsoft.com/office/officeart/2018/2/layout/IconLabelList"/>
    <dgm:cxn modelId="{25DB2098-0E5B-496F-AD48-932702896BDD}" type="presParOf" srcId="{AE9D2169-7B7F-48A6-A9FC-83DDAC6D932C}" destId="{B570A60E-DCFD-4050-9A0A-7CEB2CDBE2E6}" srcOrd="6" destOrd="0" presId="urn:microsoft.com/office/officeart/2018/2/layout/IconLabelList"/>
    <dgm:cxn modelId="{33445084-957B-4010-AE8F-E3B7D299F28E}" type="presParOf" srcId="{B570A60E-DCFD-4050-9A0A-7CEB2CDBE2E6}" destId="{12C1E168-C2FC-400C-8197-EFD99A96453A}" srcOrd="0" destOrd="0" presId="urn:microsoft.com/office/officeart/2018/2/layout/IconLabelList"/>
    <dgm:cxn modelId="{922832C3-7FDE-44BA-8F4B-2E472FD18987}" type="presParOf" srcId="{B570A60E-DCFD-4050-9A0A-7CEB2CDBE2E6}" destId="{EAAC6392-6797-4D8A-A1C9-419C2E950D6C}" srcOrd="1" destOrd="0" presId="urn:microsoft.com/office/officeart/2018/2/layout/IconLabelList"/>
    <dgm:cxn modelId="{22B5D0F8-DB9E-4865-A664-993A8EBBD952}" type="presParOf" srcId="{B570A60E-DCFD-4050-9A0A-7CEB2CDBE2E6}" destId="{08B4911D-1E3C-4848-9AAE-9DDB9BD4C83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D2E9E0-84D2-42BB-B515-8D2E01E304D9}">
      <dsp:nvSpPr>
        <dsp:cNvPr id="0" name=""/>
        <dsp:cNvSpPr/>
      </dsp:nvSpPr>
      <dsp:spPr>
        <a:xfrm>
          <a:off x="1138979" y="721935"/>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E1D002-EB0F-4F5D-9A2E-9C4A8D93C92A}">
      <dsp:nvSpPr>
        <dsp:cNvPr id="0" name=""/>
        <dsp:cNvSpPr/>
      </dsp:nvSpPr>
      <dsp:spPr>
        <a:xfrm>
          <a:off x="569079" y="2090700"/>
          <a:ext cx="2072362" cy="1538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Shape Representation</a:t>
          </a:r>
          <a:r>
            <a:rPr lang="en-US" sz="1100" b="0" i="0" kern="1200"/>
            <a:t>: SDFs provide a compact and consistent representation of shapes regardless of their sizes or complexities. This makes it easier to handle shapes of different scales within the same framework.</a:t>
          </a:r>
          <a:endParaRPr lang="en-US" sz="1100" kern="1200"/>
        </a:p>
      </dsp:txBody>
      <dsp:txXfrm>
        <a:off x="569079" y="2090700"/>
        <a:ext cx="2072362" cy="1538701"/>
      </dsp:txXfrm>
    </dsp:sp>
    <dsp:sp modelId="{56BC225D-96CE-44CE-BCEA-8880427DB82D}">
      <dsp:nvSpPr>
        <dsp:cNvPr id="0" name=""/>
        <dsp:cNvSpPr/>
      </dsp:nvSpPr>
      <dsp:spPr>
        <a:xfrm>
          <a:off x="3574005" y="721935"/>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62C47E-20F0-4DC2-8C3B-BA1274FB850C}">
      <dsp:nvSpPr>
        <dsp:cNvPr id="0" name=""/>
        <dsp:cNvSpPr/>
      </dsp:nvSpPr>
      <dsp:spPr>
        <a:xfrm>
          <a:off x="3004105" y="2090700"/>
          <a:ext cx="2072362" cy="1538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Geometric Information</a:t>
          </a:r>
          <a:r>
            <a:rPr lang="en-US" sz="1100" b="0" i="0" kern="1200"/>
            <a:t>: SDFs encode geometric information about shapes, such as their surfaces and interiors. This information can be valuable for tasks like shape reconstruction, generation, or analysis.</a:t>
          </a:r>
          <a:endParaRPr lang="en-US" sz="1100" kern="1200"/>
        </a:p>
      </dsp:txBody>
      <dsp:txXfrm>
        <a:off x="3004105" y="2090700"/>
        <a:ext cx="2072362" cy="1538701"/>
      </dsp:txXfrm>
    </dsp:sp>
    <dsp:sp modelId="{A9B25F78-0342-4B26-B3E5-D85ED93532F6}">
      <dsp:nvSpPr>
        <dsp:cNvPr id="0" name=""/>
        <dsp:cNvSpPr/>
      </dsp:nvSpPr>
      <dsp:spPr>
        <a:xfrm>
          <a:off x="6009031" y="721935"/>
          <a:ext cx="932563" cy="9325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607860-1103-4C81-8AF2-32C928418FA2}">
      <dsp:nvSpPr>
        <dsp:cNvPr id="0" name=""/>
        <dsp:cNvSpPr/>
      </dsp:nvSpPr>
      <dsp:spPr>
        <a:xfrm>
          <a:off x="5439131" y="2090700"/>
          <a:ext cx="2072362" cy="1538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Flexibility in Training</a:t>
          </a:r>
          <a:r>
            <a:rPr lang="en-US" sz="1100" b="0" i="0" kern="1200"/>
            <a:t>: Since SDFs can be sampled at arbitrary points in 3D space, you have flexibility in choosing the resolution and density of your training data. You can subsample the SDF values to obtain point sets of uniform size, which can then be used to train models like DeepSDF.</a:t>
          </a:r>
          <a:endParaRPr lang="en-US" sz="1100" kern="1200"/>
        </a:p>
      </dsp:txBody>
      <dsp:txXfrm>
        <a:off x="5439131" y="2090700"/>
        <a:ext cx="2072362" cy="1538701"/>
      </dsp:txXfrm>
    </dsp:sp>
    <dsp:sp modelId="{12C1E168-C2FC-400C-8197-EFD99A96453A}">
      <dsp:nvSpPr>
        <dsp:cNvPr id="0" name=""/>
        <dsp:cNvSpPr/>
      </dsp:nvSpPr>
      <dsp:spPr>
        <a:xfrm>
          <a:off x="8444057" y="721935"/>
          <a:ext cx="932563" cy="9325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B4911D-1E3C-4848-9AAE-9DDB9BD4C836}">
      <dsp:nvSpPr>
        <dsp:cNvPr id="0" name=""/>
        <dsp:cNvSpPr/>
      </dsp:nvSpPr>
      <dsp:spPr>
        <a:xfrm>
          <a:off x="7874157" y="2090700"/>
          <a:ext cx="2072362" cy="1538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Generalization</a:t>
          </a:r>
          <a:r>
            <a:rPr lang="en-US" sz="1100" b="0" i="0" kern="1200"/>
            <a:t>: Models trained on SDFs can potentially generalize well to unseen shapes, as SDFs capture essential geometric properties that are common across different shapes.</a:t>
          </a:r>
          <a:endParaRPr lang="en-US" sz="1100" kern="1200"/>
        </a:p>
      </dsp:txBody>
      <dsp:txXfrm>
        <a:off x="7874157" y="2090700"/>
        <a:ext cx="2072362" cy="153870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8D4B0-1D90-175D-59E7-AB77442365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AE835F-3C2E-2CA7-6219-D61DDDCB75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B2E8D5-8E09-5D0A-F47F-80E6BF70EC5A}"/>
              </a:ext>
            </a:extLst>
          </p:cNvPr>
          <p:cNvSpPr>
            <a:spLocks noGrp="1"/>
          </p:cNvSpPr>
          <p:nvPr>
            <p:ph type="dt" sz="half" idx="10"/>
          </p:nvPr>
        </p:nvSpPr>
        <p:spPr/>
        <p:txBody>
          <a:bodyPr/>
          <a:lstStyle/>
          <a:p>
            <a:fld id="{24C1B4BE-4377-DB4D-8F79-CC5BFF855145}" type="datetimeFigureOut">
              <a:rPr lang="en-US" smtClean="0"/>
              <a:t>3/13/24</a:t>
            </a:fld>
            <a:endParaRPr lang="en-US"/>
          </a:p>
        </p:txBody>
      </p:sp>
      <p:sp>
        <p:nvSpPr>
          <p:cNvPr id="5" name="Footer Placeholder 4">
            <a:extLst>
              <a:ext uri="{FF2B5EF4-FFF2-40B4-BE49-F238E27FC236}">
                <a16:creationId xmlns:a16="http://schemas.microsoft.com/office/drawing/2014/main" id="{16BD35C0-B185-D887-4B07-4EF6AC5CFB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97E3E-28AF-D9D5-BEA6-EBBD8871A3E5}"/>
              </a:ext>
            </a:extLst>
          </p:cNvPr>
          <p:cNvSpPr>
            <a:spLocks noGrp="1"/>
          </p:cNvSpPr>
          <p:nvPr>
            <p:ph type="sldNum" sz="quarter" idx="12"/>
          </p:nvPr>
        </p:nvSpPr>
        <p:spPr/>
        <p:txBody>
          <a:bodyPr/>
          <a:lstStyle/>
          <a:p>
            <a:fld id="{F662A9A2-C68B-4747-B301-2801E59D78E3}" type="slidenum">
              <a:rPr lang="en-US" smtClean="0"/>
              <a:t>‹#›</a:t>
            </a:fld>
            <a:endParaRPr lang="en-US"/>
          </a:p>
        </p:txBody>
      </p:sp>
    </p:spTree>
    <p:extLst>
      <p:ext uri="{BB962C8B-B14F-4D97-AF65-F5344CB8AC3E}">
        <p14:creationId xmlns:p14="http://schemas.microsoft.com/office/powerpoint/2010/main" val="323796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07899-6EA9-5787-6B2C-B61A90B323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544B37-C448-D4CA-6122-ACECABB053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F6AE23-61C5-8F46-D931-3EC2608AA9DA}"/>
              </a:ext>
            </a:extLst>
          </p:cNvPr>
          <p:cNvSpPr>
            <a:spLocks noGrp="1"/>
          </p:cNvSpPr>
          <p:nvPr>
            <p:ph type="dt" sz="half" idx="10"/>
          </p:nvPr>
        </p:nvSpPr>
        <p:spPr/>
        <p:txBody>
          <a:bodyPr/>
          <a:lstStyle/>
          <a:p>
            <a:fld id="{24C1B4BE-4377-DB4D-8F79-CC5BFF855145}" type="datetimeFigureOut">
              <a:rPr lang="en-US" smtClean="0"/>
              <a:t>3/13/24</a:t>
            </a:fld>
            <a:endParaRPr lang="en-US"/>
          </a:p>
        </p:txBody>
      </p:sp>
      <p:sp>
        <p:nvSpPr>
          <p:cNvPr id="5" name="Footer Placeholder 4">
            <a:extLst>
              <a:ext uri="{FF2B5EF4-FFF2-40B4-BE49-F238E27FC236}">
                <a16:creationId xmlns:a16="http://schemas.microsoft.com/office/drawing/2014/main" id="{76859F77-7170-899C-68D3-A3E4B1A1F1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A72D50-29C4-FE48-887C-D5E615A8FBA4}"/>
              </a:ext>
            </a:extLst>
          </p:cNvPr>
          <p:cNvSpPr>
            <a:spLocks noGrp="1"/>
          </p:cNvSpPr>
          <p:nvPr>
            <p:ph type="sldNum" sz="quarter" idx="12"/>
          </p:nvPr>
        </p:nvSpPr>
        <p:spPr/>
        <p:txBody>
          <a:bodyPr/>
          <a:lstStyle/>
          <a:p>
            <a:fld id="{F662A9A2-C68B-4747-B301-2801E59D78E3}" type="slidenum">
              <a:rPr lang="en-US" smtClean="0"/>
              <a:t>‹#›</a:t>
            </a:fld>
            <a:endParaRPr lang="en-US"/>
          </a:p>
        </p:txBody>
      </p:sp>
    </p:spTree>
    <p:extLst>
      <p:ext uri="{BB962C8B-B14F-4D97-AF65-F5344CB8AC3E}">
        <p14:creationId xmlns:p14="http://schemas.microsoft.com/office/powerpoint/2010/main" val="503680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E1537-135E-81C9-2B11-B856EA9993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C4145C-78B5-18FB-128A-EEBE32B159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9E7CAA-8F4B-3CED-0E79-613F4D0411F8}"/>
              </a:ext>
            </a:extLst>
          </p:cNvPr>
          <p:cNvSpPr>
            <a:spLocks noGrp="1"/>
          </p:cNvSpPr>
          <p:nvPr>
            <p:ph type="dt" sz="half" idx="10"/>
          </p:nvPr>
        </p:nvSpPr>
        <p:spPr/>
        <p:txBody>
          <a:bodyPr/>
          <a:lstStyle/>
          <a:p>
            <a:fld id="{24C1B4BE-4377-DB4D-8F79-CC5BFF855145}" type="datetimeFigureOut">
              <a:rPr lang="en-US" smtClean="0"/>
              <a:t>3/13/24</a:t>
            </a:fld>
            <a:endParaRPr lang="en-US"/>
          </a:p>
        </p:txBody>
      </p:sp>
      <p:sp>
        <p:nvSpPr>
          <p:cNvPr id="5" name="Footer Placeholder 4">
            <a:extLst>
              <a:ext uri="{FF2B5EF4-FFF2-40B4-BE49-F238E27FC236}">
                <a16:creationId xmlns:a16="http://schemas.microsoft.com/office/drawing/2014/main" id="{FFC13535-4FAC-B3D9-B7DF-7B3A3E128E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E153CD-CFF4-9A6B-6B5D-B37F313B8410}"/>
              </a:ext>
            </a:extLst>
          </p:cNvPr>
          <p:cNvSpPr>
            <a:spLocks noGrp="1"/>
          </p:cNvSpPr>
          <p:nvPr>
            <p:ph type="sldNum" sz="quarter" idx="12"/>
          </p:nvPr>
        </p:nvSpPr>
        <p:spPr/>
        <p:txBody>
          <a:bodyPr/>
          <a:lstStyle/>
          <a:p>
            <a:fld id="{F662A9A2-C68B-4747-B301-2801E59D78E3}" type="slidenum">
              <a:rPr lang="en-US" smtClean="0"/>
              <a:t>‹#›</a:t>
            </a:fld>
            <a:endParaRPr lang="en-US"/>
          </a:p>
        </p:txBody>
      </p:sp>
    </p:spTree>
    <p:extLst>
      <p:ext uri="{BB962C8B-B14F-4D97-AF65-F5344CB8AC3E}">
        <p14:creationId xmlns:p14="http://schemas.microsoft.com/office/powerpoint/2010/main" val="3205993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B242D-F2D1-51E5-712F-4FB6767084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9C18A0-953C-B1A8-8954-766DBC3C1F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4A6F23-D3DA-423D-E8D6-C69101A4C842}"/>
              </a:ext>
            </a:extLst>
          </p:cNvPr>
          <p:cNvSpPr>
            <a:spLocks noGrp="1"/>
          </p:cNvSpPr>
          <p:nvPr>
            <p:ph type="dt" sz="half" idx="10"/>
          </p:nvPr>
        </p:nvSpPr>
        <p:spPr/>
        <p:txBody>
          <a:bodyPr/>
          <a:lstStyle/>
          <a:p>
            <a:fld id="{24C1B4BE-4377-DB4D-8F79-CC5BFF855145}" type="datetimeFigureOut">
              <a:rPr lang="en-US" smtClean="0"/>
              <a:t>3/13/24</a:t>
            </a:fld>
            <a:endParaRPr lang="en-US"/>
          </a:p>
        </p:txBody>
      </p:sp>
      <p:sp>
        <p:nvSpPr>
          <p:cNvPr id="5" name="Footer Placeholder 4">
            <a:extLst>
              <a:ext uri="{FF2B5EF4-FFF2-40B4-BE49-F238E27FC236}">
                <a16:creationId xmlns:a16="http://schemas.microsoft.com/office/drawing/2014/main" id="{F402FCD3-B6B8-134B-6562-4ACF4F2371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528A4-F3CE-DA2E-DC13-7A16169C725F}"/>
              </a:ext>
            </a:extLst>
          </p:cNvPr>
          <p:cNvSpPr>
            <a:spLocks noGrp="1"/>
          </p:cNvSpPr>
          <p:nvPr>
            <p:ph type="sldNum" sz="quarter" idx="12"/>
          </p:nvPr>
        </p:nvSpPr>
        <p:spPr/>
        <p:txBody>
          <a:bodyPr/>
          <a:lstStyle/>
          <a:p>
            <a:fld id="{F662A9A2-C68B-4747-B301-2801E59D78E3}" type="slidenum">
              <a:rPr lang="en-US" smtClean="0"/>
              <a:t>‹#›</a:t>
            </a:fld>
            <a:endParaRPr lang="en-US"/>
          </a:p>
        </p:txBody>
      </p:sp>
    </p:spTree>
    <p:extLst>
      <p:ext uri="{BB962C8B-B14F-4D97-AF65-F5344CB8AC3E}">
        <p14:creationId xmlns:p14="http://schemas.microsoft.com/office/powerpoint/2010/main" val="3762261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94D64-164A-9FD0-86E8-B967018CEF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6D76FA-40E5-44E1-5377-3477F149B65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2FFD1D-AD9C-7836-4884-A69A3CD634F8}"/>
              </a:ext>
            </a:extLst>
          </p:cNvPr>
          <p:cNvSpPr>
            <a:spLocks noGrp="1"/>
          </p:cNvSpPr>
          <p:nvPr>
            <p:ph type="dt" sz="half" idx="10"/>
          </p:nvPr>
        </p:nvSpPr>
        <p:spPr/>
        <p:txBody>
          <a:bodyPr/>
          <a:lstStyle/>
          <a:p>
            <a:fld id="{24C1B4BE-4377-DB4D-8F79-CC5BFF855145}" type="datetimeFigureOut">
              <a:rPr lang="en-US" smtClean="0"/>
              <a:t>3/13/24</a:t>
            </a:fld>
            <a:endParaRPr lang="en-US"/>
          </a:p>
        </p:txBody>
      </p:sp>
      <p:sp>
        <p:nvSpPr>
          <p:cNvPr id="5" name="Footer Placeholder 4">
            <a:extLst>
              <a:ext uri="{FF2B5EF4-FFF2-40B4-BE49-F238E27FC236}">
                <a16:creationId xmlns:a16="http://schemas.microsoft.com/office/drawing/2014/main" id="{6309D856-A875-E839-E7FC-D7EE72B79C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30BE6-884D-BAA9-E9C7-AB4679B3429D}"/>
              </a:ext>
            </a:extLst>
          </p:cNvPr>
          <p:cNvSpPr>
            <a:spLocks noGrp="1"/>
          </p:cNvSpPr>
          <p:nvPr>
            <p:ph type="sldNum" sz="quarter" idx="12"/>
          </p:nvPr>
        </p:nvSpPr>
        <p:spPr/>
        <p:txBody>
          <a:bodyPr/>
          <a:lstStyle/>
          <a:p>
            <a:fld id="{F662A9A2-C68B-4747-B301-2801E59D78E3}" type="slidenum">
              <a:rPr lang="en-US" smtClean="0"/>
              <a:t>‹#›</a:t>
            </a:fld>
            <a:endParaRPr lang="en-US"/>
          </a:p>
        </p:txBody>
      </p:sp>
    </p:spTree>
    <p:extLst>
      <p:ext uri="{BB962C8B-B14F-4D97-AF65-F5344CB8AC3E}">
        <p14:creationId xmlns:p14="http://schemas.microsoft.com/office/powerpoint/2010/main" val="1550873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E4DC4-A81D-C00D-614D-8C9D40C8B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CBED07-A0DC-BA42-C677-A181FA8EC8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349A48-F933-4C06-8AF8-B7EC43DAF1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8E018D-F3F2-2046-0F26-BADF767B0F41}"/>
              </a:ext>
            </a:extLst>
          </p:cNvPr>
          <p:cNvSpPr>
            <a:spLocks noGrp="1"/>
          </p:cNvSpPr>
          <p:nvPr>
            <p:ph type="dt" sz="half" idx="10"/>
          </p:nvPr>
        </p:nvSpPr>
        <p:spPr/>
        <p:txBody>
          <a:bodyPr/>
          <a:lstStyle/>
          <a:p>
            <a:fld id="{24C1B4BE-4377-DB4D-8F79-CC5BFF855145}" type="datetimeFigureOut">
              <a:rPr lang="en-US" smtClean="0"/>
              <a:t>3/13/24</a:t>
            </a:fld>
            <a:endParaRPr lang="en-US"/>
          </a:p>
        </p:txBody>
      </p:sp>
      <p:sp>
        <p:nvSpPr>
          <p:cNvPr id="6" name="Footer Placeholder 5">
            <a:extLst>
              <a:ext uri="{FF2B5EF4-FFF2-40B4-BE49-F238E27FC236}">
                <a16:creationId xmlns:a16="http://schemas.microsoft.com/office/drawing/2014/main" id="{58C87403-ABD2-469A-D8DB-7300C2F7F9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CDEEA3-1DFF-26FC-A00E-B7C6AAD65F28}"/>
              </a:ext>
            </a:extLst>
          </p:cNvPr>
          <p:cNvSpPr>
            <a:spLocks noGrp="1"/>
          </p:cNvSpPr>
          <p:nvPr>
            <p:ph type="sldNum" sz="quarter" idx="12"/>
          </p:nvPr>
        </p:nvSpPr>
        <p:spPr/>
        <p:txBody>
          <a:bodyPr/>
          <a:lstStyle/>
          <a:p>
            <a:fld id="{F662A9A2-C68B-4747-B301-2801E59D78E3}" type="slidenum">
              <a:rPr lang="en-US" smtClean="0"/>
              <a:t>‹#›</a:t>
            </a:fld>
            <a:endParaRPr lang="en-US"/>
          </a:p>
        </p:txBody>
      </p:sp>
    </p:spTree>
    <p:extLst>
      <p:ext uri="{BB962C8B-B14F-4D97-AF65-F5344CB8AC3E}">
        <p14:creationId xmlns:p14="http://schemas.microsoft.com/office/powerpoint/2010/main" val="334401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EE31B-4224-7FF9-26AD-E26382A034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0E1B33-B3CA-28C4-18DA-A577B77634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BA2D75-0066-54E4-DF05-8C2EBA2A71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460D33-E2EB-3B84-C242-86B8C263AF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A92600-3C7F-275E-D733-DD28E24B27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833E14-B6B0-5426-2348-099B257F402F}"/>
              </a:ext>
            </a:extLst>
          </p:cNvPr>
          <p:cNvSpPr>
            <a:spLocks noGrp="1"/>
          </p:cNvSpPr>
          <p:nvPr>
            <p:ph type="dt" sz="half" idx="10"/>
          </p:nvPr>
        </p:nvSpPr>
        <p:spPr/>
        <p:txBody>
          <a:bodyPr/>
          <a:lstStyle/>
          <a:p>
            <a:fld id="{24C1B4BE-4377-DB4D-8F79-CC5BFF855145}" type="datetimeFigureOut">
              <a:rPr lang="en-US" smtClean="0"/>
              <a:t>3/13/24</a:t>
            </a:fld>
            <a:endParaRPr lang="en-US"/>
          </a:p>
        </p:txBody>
      </p:sp>
      <p:sp>
        <p:nvSpPr>
          <p:cNvPr id="8" name="Footer Placeholder 7">
            <a:extLst>
              <a:ext uri="{FF2B5EF4-FFF2-40B4-BE49-F238E27FC236}">
                <a16:creationId xmlns:a16="http://schemas.microsoft.com/office/drawing/2014/main" id="{D5EB24FB-BCAC-852F-2707-8012E31163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E8A583-3E4D-38A8-BEB5-2530800A6719}"/>
              </a:ext>
            </a:extLst>
          </p:cNvPr>
          <p:cNvSpPr>
            <a:spLocks noGrp="1"/>
          </p:cNvSpPr>
          <p:nvPr>
            <p:ph type="sldNum" sz="quarter" idx="12"/>
          </p:nvPr>
        </p:nvSpPr>
        <p:spPr/>
        <p:txBody>
          <a:bodyPr/>
          <a:lstStyle/>
          <a:p>
            <a:fld id="{F662A9A2-C68B-4747-B301-2801E59D78E3}" type="slidenum">
              <a:rPr lang="en-US" smtClean="0"/>
              <a:t>‹#›</a:t>
            </a:fld>
            <a:endParaRPr lang="en-US"/>
          </a:p>
        </p:txBody>
      </p:sp>
    </p:spTree>
    <p:extLst>
      <p:ext uri="{BB962C8B-B14F-4D97-AF65-F5344CB8AC3E}">
        <p14:creationId xmlns:p14="http://schemas.microsoft.com/office/powerpoint/2010/main" val="1075273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B28A5-4964-BEB9-7E38-E9D5DA2F2B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9C5BF9-4623-B8FB-3AB1-87EE364A4541}"/>
              </a:ext>
            </a:extLst>
          </p:cNvPr>
          <p:cNvSpPr>
            <a:spLocks noGrp="1"/>
          </p:cNvSpPr>
          <p:nvPr>
            <p:ph type="dt" sz="half" idx="10"/>
          </p:nvPr>
        </p:nvSpPr>
        <p:spPr/>
        <p:txBody>
          <a:bodyPr/>
          <a:lstStyle/>
          <a:p>
            <a:fld id="{24C1B4BE-4377-DB4D-8F79-CC5BFF855145}" type="datetimeFigureOut">
              <a:rPr lang="en-US" smtClean="0"/>
              <a:t>3/13/24</a:t>
            </a:fld>
            <a:endParaRPr lang="en-US"/>
          </a:p>
        </p:txBody>
      </p:sp>
      <p:sp>
        <p:nvSpPr>
          <p:cNvPr id="4" name="Footer Placeholder 3">
            <a:extLst>
              <a:ext uri="{FF2B5EF4-FFF2-40B4-BE49-F238E27FC236}">
                <a16:creationId xmlns:a16="http://schemas.microsoft.com/office/drawing/2014/main" id="{2B543611-A853-5FC4-44D6-289D173C2B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EBEE70-F114-96CB-B803-2B835D87745E}"/>
              </a:ext>
            </a:extLst>
          </p:cNvPr>
          <p:cNvSpPr>
            <a:spLocks noGrp="1"/>
          </p:cNvSpPr>
          <p:nvPr>
            <p:ph type="sldNum" sz="quarter" idx="12"/>
          </p:nvPr>
        </p:nvSpPr>
        <p:spPr/>
        <p:txBody>
          <a:bodyPr/>
          <a:lstStyle/>
          <a:p>
            <a:fld id="{F662A9A2-C68B-4747-B301-2801E59D78E3}" type="slidenum">
              <a:rPr lang="en-US" smtClean="0"/>
              <a:t>‹#›</a:t>
            </a:fld>
            <a:endParaRPr lang="en-US"/>
          </a:p>
        </p:txBody>
      </p:sp>
    </p:spTree>
    <p:extLst>
      <p:ext uri="{BB962C8B-B14F-4D97-AF65-F5344CB8AC3E}">
        <p14:creationId xmlns:p14="http://schemas.microsoft.com/office/powerpoint/2010/main" val="587903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742F8A-C7F9-BB49-C00F-3805C05232FA}"/>
              </a:ext>
            </a:extLst>
          </p:cNvPr>
          <p:cNvSpPr>
            <a:spLocks noGrp="1"/>
          </p:cNvSpPr>
          <p:nvPr>
            <p:ph type="dt" sz="half" idx="10"/>
          </p:nvPr>
        </p:nvSpPr>
        <p:spPr/>
        <p:txBody>
          <a:bodyPr/>
          <a:lstStyle/>
          <a:p>
            <a:fld id="{24C1B4BE-4377-DB4D-8F79-CC5BFF855145}" type="datetimeFigureOut">
              <a:rPr lang="en-US" smtClean="0"/>
              <a:t>3/13/24</a:t>
            </a:fld>
            <a:endParaRPr lang="en-US"/>
          </a:p>
        </p:txBody>
      </p:sp>
      <p:sp>
        <p:nvSpPr>
          <p:cNvPr id="3" name="Footer Placeholder 2">
            <a:extLst>
              <a:ext uri="{FF2B5EF4-FFF2-40B4-BE49-F238E27FC236}">
                <a16:creationId xmlns:a16="http://schemas.microsoft.com/office/drawing/2014/main" id="{B897752A-11A8-4E5D-DD53-07B7EE3C00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37D2BD-D49B-1D6E-3414-EAC50F7F1CC3}"/>
              </a:ext>
            </a:extLst>
          </p:cNvPr>
          <p:cNvSpPr>
            <a:spLocks noGrp="1"/>
          </p:cNvSpPr>
          <p:nvPr>
            <p:ph type="sldNum" sz="quarter" idx="12"/>
          </p:nvPr>
        </p:nvSpPr>
        <p:spPr/>
        <p:txBody>
          <a:bodyPr/>
          <a:lstStyle/>
          <a:p>
            <a:fld id="{F662A9A2-C68B-4747-B301-2801E59D78E3}" type="slidenum">
              <a:rPr lang="en-US" smtClean="0"/>
              <a:t>‹#›</a:t>
            </a:fld>
            <a:endParaRPr lang="en-US"/>
          </a:p>
        </p:txBody>
      </p:sp>
    </p:spTree>
    <p:extLst>
      <p:ext uri="{BB962C8B-B14F-4D97-AF65-F5344CB8AC3E}">
        <p14:creationId xmlns:p14="http://schemas.microsoft.com/office/powerpoint/2010/main" val="346967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06DBF-CC09-578D-C3EF-69DCD9C812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6A8413-23FF-9644-534A-67B9256F3D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F4BA26-A921-DAEF-770B-A2875C32E6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8A1216-1FE1-D038-4BB1-6F580D1872E6}"/>
              </a:ext>
            </a:extLst>
          </p:cNvPr>
          <p:cNvSpPr>
            <a:spLocks noGrp="1"/>
          </p:cNvSpPr>
          <p:nvPr>
            <p:ph type="dt" sz="half" idx="10"/>
          </p:nvPr>
        </p:nvSpPr>
        <p:spPr/>
        <p:txBody>
          <a:bodyPr/>
          <a:lstStyle/>
          <a:p>
            <a:fld id="{24C1B4BE-4377-DB4D-8F79-CC5BFF855145}" type="datetimeFigureOut">
              <a:rPr lang="en-US" smtClean="0"/>
              <a:t>3/13/24</a:t>
            </a:fld>
            <a:endParaRPr lang="en-US"/>
          </a:p>
        </p:txBody>
      </p:sp>
      <p:sp>
        <p:nvSpPr>
          <p:cNvPr id="6" name="Footer Placeholder 5">
            <a:extLst>
              <a:ext uri="{FF2B5EF4-FFF2-40B4-BE49-F238E27FC236}">
                <a16:creationId xmlns:a16="http://schemas.microsoft.com/office/drawing/2014/main" id="{CFF669BC-FFBA-0A5C-3B47-8A79A2F2F4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8A9AAC-0EC1-419C-880B-B396F0CF5946}"/>
              </a:ext>
            </a:extLst>
          </p:cNvPr>
          <p:cNvSpPr>
            <a:spLocks noGrp="1"/>
          </p:cNvSpPr>
          <p:nvPr>
            <p:ph type="sldNum" sz="quarter" idx="12"/>
          </p:nvPr>
        </p:nvSpPr>
        <p:spPr/>
        <p:txBody>
          <a:bodyPr/>
          <a:lstStyle/>
          <a:p>
            <a:fld id="{F662A9A2-C68B-4747-B301-2801E59D78E3}" type="slidenum">
              <a:rPr lang="en-US" smtClean="0"/>
              <a:t>‹#›</a:t>
            </a:fld>
            <a:endParaRPr lang="en-US"/>
          </a:p>
        </p:txBody>
      </p:sp>
    </p:spTree>
    <p:extLst>
      <p:ext uri="{BB962C8B-B14F-4D97-AF65-F5344CB8AC3E}">
        <p14:creationId xmlns:p14="http://schemas.microsoft.com/office/powerpoint/2010/main" val="3504143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96E80-4268-1F3E-C8EC-93B1DD5EC8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E43AAD-A1C1-A293-E00B-5F96B8E25E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3AA7DE-7E7F-581F-59FC-093C515B4D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5C600A-4C1D-1E17-4FEA-9C795AFA06E6}"/>
              </a:ext>
            </a:extLst>
          </p:cNvPr>
          <p:cNvSpPr>
            <a:spLocks noGrp="1"/>
          </p:cNvSpPr>
          <p:nvPr>
            <p:ph type="dt" sz="half" idx="10"/>
          </p:nvPr>
        </p:nvSpPr>
        <p:spPr/>
        <p:txBody>
          <a:bodyPr/>
          <a:lstStyle/>
          <a:p>
            <a:fld id="{24C1B4BE-4377-DB4D-8F79-CC5BFF855145}" type="datetimeFigureOut">
              <a:rPr lang="en-US" smtClean="0"/>
              <a:t>3/13/24</a:t>
            </a:fld>
            <a:endParaRPr lang="en-US"/>
          </a:p>
        </p:txBody>
      </p:sp>
      <p:sp>
        <p:nvSpPr>
          <p:cNvPr id="6" name="Footer Placeholder 5">
            <a:extLst>
              <a:ext uri="{FF2B5EF4-FFF2-40B4-BE49-F238E27FC236}">
                <a16:creationId xmlns:a16="http://schemas.microsoft.com/office/drawing/2014/main" id="{3E826314-8D37-8ABC-50B0-855DAEBB95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C08359-B68A-2D94-5FBD-A9F85BF1D0E5}"/>
              </a:ext>
            </a:extLst>
          </p:cNvPr>
          <p:cNvSpPr>
            <a:spLocks noGrp="1"/>
          </p:cNvSpPr>
          <p:nvPr>
            <p:ph type="sldNum" sz="quarter" idx="12"/>
          </p:nvPr>
        </p:nvSpPr>
        <p:spPr/>
        <p:txBody>
          <a:bodyPr/>
          <a:lstStyle/>
          <a:p>
            <a:fld id="{F662A9A2-C68B-4747-B301-2801E59D78E3}" type="slidenum">
              <a:rPr lang="en-US" smtClean="0"/>
              <a:t>‹#›</a:t>
            </a:fld>
            <a:endParaRPr lang="en-US"/>
          </a:p>
        </p:txBody>
      </p:sp>
    </p:spTree>
    <p:extLst>
      <p:ext uri="{BB962C8B-B14F-4D97-AF65-F5344CB8AC3E}">
        <p14:creationId xmlns:p14="http://schemas.microsoft.com/office/powerpoint/2010/main" val="692071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2E979A-EA60-C2DF-2A9C-141ADA7ED2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49424C-6757-3B14-ABE6-42F9033636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9A38F7-88F5-88EF-B954-46CE211F52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4C1B4BE-4377-DB4D-8F79-CC5BFF855145}" type="datetimeFigureOut">
              <a:rPr lang="en-US" smtClean="0"/>
              <a:t>3/13/24</a:t>
            </a:fld>
            <a:endParaRPr lang="en-US"/>
          </a:p>
        </p:txBody>
      </p:sp>
      <p:sp>
        <p:nvSpPr>
          <p:cNvPr id="5" name="Footer Placeholder 4">
            <a:extLst>
              <a:ext uri="{FF2B5EF4-FFF2-40B4-BE49-F238E27FC236}">
                <a16:creationId xmlns:a16="http://schemas.microsoft.com/office/drawing/2014/main" id="{795AE3AA-5426-1CBB-71E9-CF7285E058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4536FC7-7D0E-8114-A1B3-B3D9704886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662A9A2-C68B-4747-B301-2801E59D78E3}" type="slidenum">
              <a:rPr lang="en-US" smtClean="0"/>
              <a:t>‹#›</a:t>
            </a:fld>
            <a:endParaRPr lang="en-US"/>
          </a:p>
        </p:txBody>
      </p:sp>
    </p:spTree>
    <p:extLst>
      <p:ext uri="{BB962C8B-B14F-4D97-AF65-F5344CB8AC3E}">
        <p14:creationId xmlns:p14="http://schemas.microsoft.com/office/powerpoint/2010/main" val="3175484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262E669-7774-4EAE-BBCE-F9FFE664D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CD485ED-328F-4350-AB3E-F6EA45149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484" y="837483"/>
            <a:ext cx="10500646" cy="4843095"/>
          </a:xfrm>
          <a:custGeom>
            <a:avLst/>
            <a:gdLst>
              <a:gd name="connsiteX0" fmla="*/ 0 w 10052180"/>
              <a:gd name="connsiteY0" fmla="*/ 0 h 4650769"/>
              <a:gd name="connsiteX1" fmla="*/ 10052180 w 10052180"/>
              <a:gd name="connsiteY1" fmla="*/ 0 h 4650769"/>
              <a:gd name="connsiteX2" fmla="*/ 10052180 w 10052180"/>
              <a:gd name="connsiteY2" fmla="*/ 4571218 h 4650769"/>
              <a:gd name="connsiteX3" fmla="*/ 10050702 w 10052180"/>
              <a:gd name="connsiteY3" fmla="*/ 4571562 h 4650769"/>
              <a:gd name="connsiteX4" fmla="*/ 10001878 w 10052180"/>
              <a:gd name="connsiteY4" fmla="*/ 4572066 h 4650769"/>
              <a:gd name="connsiteX5" fmla="*/ 9969638 w 10052180"/>
              <a:gd name="connsiteY5" fmla="*/ 4575824 h 4650769"/>
              <a:gd name="connsiteX6" fmla="*/ 9864299 w 10052180"/>
              <a:gd name="connsiteY6" fmla="*/ 4580290 h 4650769"/>
              <a:gd name="connsiteX7" fmla="*/ 9796089 w 10052180"/>
              <a:gd name="connsiteY7" fmla="*/ 4591897 h 4650769"/>
              <a:gd name="connsiteX8" fmla="*/ 9658617 w 10052180"/>
              <a:gd name="connsiteY8" fmla="*/ 4628572 h 4650769"/>
              <a:gd name="connsiteX9" fmla="*/ 9605787 w 10052180"/>
              <a:gd name="connsiteY9" fmla="*/ 4633374 h 4650769"/>
              <a:gd name="connsiteX10" fmla="*/ 9408928 w 10052180"/>
              <a:gd name="connsiteY10" fmla="*/ 4634030 h 4650769"/>
              <a:gd name="connsiteX11" fmla="*/ 9290980 w 10052180"/>
              <a:gd name="connsiteY11" fmla="*/ 4628234 h 4650769"/>
              <a:gd name="connsiteX12" fmla="*/ 9195937 w 10052180"/>
              <a:gd name="connsiteY12" fmla="*/ 4629562 h 4650769"/>
              <a:gd name="connsiteX13" fmla="*/ 9091821 w 10052180"/>
              <a:gd name="connsiteY13" fmla="*/ 4619955 h 4650769"/>
              <a:gd name="connsiteX14" fmla="*/ 9005324 w 10052180"/>
              <a:gd name="connsiteY14" fmla="*/ 4627981 h 4650769"/>
              <a:gd name="connsiteX15" fmla="*/ 8911383 w 10052180"/>
              <a:gd name="connsiteY15" fmla="*/ 4634700 h 4650769"/>
              <a:gd name="connsiteX16" fmla="*/ 8853295 w 10052180"/>
              <a:gd name="connsiteY16" fmla="*/ 4644792 h 4650769"/>
              <a:gd name="connsiteX17" fmla="*/ 8813991 w 10052180"/>
              <a:gd name="connsiteY17" fmla="*/ 4634596 h 4650769"/>
              <a:gd name="connsiteX18" fmla="*/ 8687179 w 10052180"/>
              <a:gd name="connsiteY18" fmla="*/ 4588065 h 4650769"/>
              <a:gd name="connsiteX19" fmla="*/ 8623955 w 10052180"/>
              <a:gd name="connsiteY19" fmla="*/ 4578046 h 4650769"/>
              <a:gd name="connsiteX20" fmla="*/ 8622786 w 10052180"/>
              <a:gd name="connsiteY20" fmla="*/ 4577305 h 4650769"/>
              <a:gd name="connsiteX21" fmla="*/ 8600904 w 10052180"/>
              <a:gd name="connsiteY21" fmla="*/ 4582918 h 4650769"/>
              <a:gd name="connsiteX22" fmla="*/ 8433071 w 10052180"/>
              <a:gd name="connsiteY22" fmla="*/ 4606234 h 4650769"/>
              <a:gd name="connsiteX23" fmla="*/ 8318071 w 10052180"/>
              <a:gd name="connsiteY23" fmla="*/ 4586590 h 4650769"/>
              <a:gd name="connsiteX24" fmla="*/ 8242424 w 10052180"/>
              <a:gd name="connsiteY24" fmla="*/ 4566486 h 4650769"/>
              <a:gd name="connsiteX25" fmla="*/ 8193517 w 10052180"/>
              <a:gd name="connsiteY25" fmla="*/ 4551756 h 4650769"/>
              <a:gd name="connsiteX26" fmla="*/ 8156253 w 10052180"/>
              <a:gd name="connsiteY26" fmla="*/ 4539485 h 4650769"/>
              <a:gd name="connsiteX27" fmla="*/ 8105237 w 10052180"/>
              <a:gd name="connsiteY27" fmla="*/ 4530754 h 4650769"/>
              <a:gd name="connsiteX28" fmla="*/ 8012182 w 10052180"/>
              <a:gd name="connsiteY28" fmla="*/ 4569955 h 4650769"/>
              <a:gd name="connsiteX29" fmla="*/ 7873023 w 10052180"/>
              <a:gd name="connsiteY29" fmla="*/ 4594395 h 4650769"/>
              <a:gd name="connsiteX30" fmla="*/ 7766598 w 10052180"/>
              <a:gd name="connsiteY30" fmla="*/ 4583182 h 4650769"/>
              <a:gd name="connsiteX31" fmla="*/ 7739745 w 10052180"/>
              <a:gd name="connsiteY31" fmla="*/ 4588115 h 4650769"/>
              <a:gd name="connsiteX32" fmla="*/ 7616434 w 10052180"/>
              <a:gd name="connsiteY32" fmla="*/ 4564808 h 4650769"/>
              <a:gd name="connsiteX33" fmla="*/ 7431215 w 10052180"/>
              <a:gd name="connsiteY33" fmla="*/ 4552516 h 4650769"/>
              <a:gd name="connsiteX34" fmla="*/ 7237422 w 10052180"/>
              <a:gd name="connsiteY34" fmla="*/ 4498285 h 4650769"/>
              <a:gd name="connsiteX35" fmla="*/ 7011658 w 10052180"/>
              <a:gd name="connsiteY35" fmla="*/ 4451218 h 4650769"/>
              <a:gd name="connsiteX36" fmla="*/ 6867111 w 10052180"/>
              <a:gd name="connsiteY36" fmla="*/ 4419048 h 4650769"/>
              <a:gd name="connsiteX37" fmla="*/ 6712288 w 10052180"/>
              <a:gd name="connsiteY37" fmla="*/ 4430721 h 4650769"/>
              <a:gd name="connsiteX38" fmla="*/ 6543149 w 10052180"/>
              <a:gd name="connsiteY38" fmla="*/ 4429858 h 4650769"/>
              <a:gd name="connsiteX39" fmla="*/ 6393064 w 10052180"/>
              <a:gd name="connsiteY39" fmla="*/ 4406561 h 4650769"/>
              <a:gd name="connsiteX40" fmla="*/ 6303049 w 10052180"/>
              <a:gd name="connsiteY40" fmla="*/ 4399385 h 4650769"/>
              <a:gd name="connsiteX41" fmla="*/ 6268511 w 10052180"/>
              <a:gd name="connsiteY41" fmla="*/ 4407283 h 4650769"/>
              <a:gd name="connsiteX42" fmla="*/ 6220512 w 10052180"/>
              <a:gd name="connsiteY42" fmla="*/ 4411171 h 4650769"/>
              <a:gd name="connsiteX43" fmla="*/ 6135538 w 10052180"/>
              <a:gd name="connsiteY43" fmla="*/ 4426253 h 4650769"/>
              <a:gd name="connsiteX44" fmla="*/ 6031127 w 10052180"/>
              <a:gd name="connsiteY44" fmla="*/ 4420204 h 4650769"/>
              <a:gd name="connsiteX45" fmla="*/ 5969808 w 10052180"/>
              <a:gd name="connsiteY45" fmla="*/ 4408049 h 4650769"/>
              <a:gd name="connsiteX46" fmla="*/ 5944950 w 10052180"/>
              <a:gd name="connsiteY46" fmla="*/ 4393767 h 4650769"/>
              <a:gd name="connsiteX47" fmla="*/ 5509282 w 10052180"/>
              <a:gd name="connsiteY47" fmla="*/ 4393767 h 4650769"/>
              <a:gd name="connsiteX48" fmla="*/ 5488183 w 10052180"/>
              <a:gd name="connsiteY48" fmla="*/ 4398554 h 4650769"/>
              <a:gd name="connsiteX49" fmla="*/ 5481447 w 10052180"/>
              <a:gd name="connsiteY49" fmla="*/ 4395975 h 4650769"/>
              <a:gd name="connsiteX50" fmla="*/ 5473864 w 10052180"/>
              <a:gd name="connsiteY50" fmla="*/ 4393767 h 4650769"/>
              <a:gd name="connsiteX51" fmla="*/ 5441368 w 10052180"/>
              <a:gd name="connsiteY51" fmla="*/ 4393767 h 4650769"/>
              <a:gd name="connsiteX52" fmla="*/ 5427734 w 10052180"/>
              <a:gd name="connsiteY52" fmla="*/ 4401537 h 4650769"/>
              <a:gd name="connsiteX53" fmla="*/ 5412372 w 10052180"/>
              <a:gd name="connsiteY53" fmla="*/ 4394628 h 4650769"/>
              <a:gd name="connsiteX54" fmla="*/ 5412559 w 10052180"/>
              <a:gd name="connsiteY54" fmla="*/ 4393767 h 4650769"/>
              <a:gd name="connsiteX55" fmla="*/ 5182205 w 10052180"/>
              <a:gd name="connsiteY55" fmla="*/ 4393767 h 4650769"/>
              <a:gd name="connsiteX56" fmla="*/ 5167180 w 10052180"/>
              <a:gd name="connsiteY56" fmla="*/ 4401547 h 4650769"/>
              <a:gd name="connsiteX57" fmla="*/ 5116191 w 10052180"/>
              <a:gd name="connsiteY57" fmla="*/ 4410857 h 4650769"/>
              <a:gd name="connsiteX58" fmla="*/ 4978049 w 10052180"/>
              <a:gd name="connsiteY58" fmla="*/ 4444099 h 4650769"/>
              <a:gd name="connsiteX59" fmla="*/ 4918199 w 10052180"/>
              <a:gd name="connsiteY59" fmla="*/ 4475969 h 4650769"/>
              <a:gd name="connsiteX60" fmla="*/ 4819404 w 10052180"/>
              <a:gd name="connsiteY60" fmla="*/ 4498170 h 4650769"/>
              <a:gd name="connsiteX61" fmla="*/ 4748850 w 10052180"/>
              <a:gd name="connsiteY61" fmla="*/ 4510039 h 4650769"/>
              <a:gd name="connsiteX62" fmla="*/ 4728909 w 10052180"/>
              <a:gd name="connsiteY62" fmla="*/ 4533669 h 4650769"/>
              <a:gd name="connsiteX63" fmla="*/ 4728624 w 10052180"/>
              <a:gd name="connsiteY63" fmla="*/ 4534109 h 4650769"/>
              <a:gd name="connsiteX64" fmla="*/ 4685733 w 10052180"/>
              <a:gd name="connsiteY64" fmla="*/ 4537269 h 4650769"/>
              <a:gd name="connsiteX65" fmla="*/ 4591811 w 10052180"/>
              <a:gd name="connsiteY65" fmla="*/ 4562739 h 4650769"/>
              <a:gd name="connsiteX66" fmla="*/ 4562217 w 10052180"/>
              <a:gd name="connsiteY66" fmla="*/ 4569392 h 4650769"/>
              <a:gd name="connsiteX67" fmla="*/ 4546453 w 10052180"/>
              <a:gd name="connsiteY67" fmla="*/ 4575327 h 4650769"/>
              <a:gd name="connsiteX68" fmla="*/ 4522757 w 10052180"/>
              <a:gd name="connsiteY68" fmla="*/ 4559783 h 4650769"/>
              <a:gd name="connsiteX69" fmla="*/ 4493193 w 10052180"/>
              <a:gd name="connsiteY69" fmla="*/ 4566418 h 4650769"/>
              <a:gd name="connsiteX70" fmla="*/ 4486309 w 10052180"/>
              <a:gd name="connsiteY70" fmla="*/ 4568571 h 4650769"/>
              <a:gd name="connsiteX71" fmla="*/ 4434522 w 10052180"/>
              <a:gd name="connsiteY71" fmla="*/ 4553363 h 4650769"/>
              <a:gd name="connsiteX72" fmla="*/ 4429460 w 10052180"/>
              <a:gd name="connsiteY72" fmla="*/ 4547302 h 4650769"/>
              <a:gd name="connsiteX73" fmla="*/ 4403505 w 10052180"/>
              <a:gd name="connsiteY73" fmla="*/ 4544604 h 4650769"/>
              <a:gd name="connsiteX74" fmla="*/ 4400557 w 10052180"/>
              <a:gd name="connsiteY74" fmla="*/ 4546201 h 4650769"/>
              <a:gd name="connsiteX75" fmla="*/ 4379030 w 10052180"/>
              <a:gd name="connsiteY75" fmla="*/ 4536886 h 4650769"/>
              <a:gd name="connsiteX76" fmla="*/ 4292758 w 10052180"/>
              <a:gd name="connsiteY76" fmla="*/ 4520332 h 4650769"/>
              <a:gd name="connsiteX77" fmla="*/ 4126934 w 10052180"/>
              <a:gd name="connsiteY77" fmla="*/ 4511325 h 4650769"/>
              <a:gd name="connsiteX78" fmla="*/ 3954199 w 10052180"/>
              <a:gd name="connsiteY78" fmla="*/ 4486409 h 4650769"/>
              <a:gd name="connsiteX79" fmla="*/ 3790501 w 10052180"/>
              <a:gd name="connsiteY79" fmla="*/ 4495445 h 4650769"/>
              <a:gd name="connsiteX80" fmla="*/ 3492963 w 10052180"/>
              <a:gd name="connsiteY80" fmla="*/ 4468480 h 4650769"/>
              <a:gd name="connsiteX81" fmla="*/ 3390904 w 10052180"/>
              <a:gd name="connsiteY81" fmla="*/ 4465867 h 4650769"/>
              <a:gd name="connsiteX82" fmla="*/ 3322528 w 10052180"/>
              <a:gd name="connsiteY82" fmla="*/ 4464799 h 4650769"/>
              <a:gd name="connsiteX83" fmla="*/ 3317795 w 10052180"/>
              <a:gd name="connsiteY83" fmla="*/ 4467272 h 4650769"/>
              <a:gd name="connsiteX84" fmla="*/ 3298702 w 10052180"/>
              <a:gd name="connsiteY84" fmla="*/ 4468689 h 4650769"/>
              <a:gd name="connsiteX85" fmla="*/ 3293503 w 10052180"/>
              <a:gd name="connsiteY85" fmla="*/ 4479690 h 4650769"/>
              <a:gd name="connsiteX86" fmla="*/ 3229705 w 10052180"/>
              <a:gd name="connsiteY86" fmla="*/ 4489069 h 4650769"/>
              <a:gd name="connsiteX87" fmla="*/ 3076109 w 10052180"/>
              <a:gd name="connsiteY87" fmla="*/ 4492987 h 4650769"/>
              <a:gd name="connsiteX88" fmla="*/ 2962379 w 10052180"/>
              <a:gd name="connsiteY88" fmla="*/ 4474229 h 4650769"/>
              <a:gd name="connsiteX89" fmla="*/ 2924375 w 10052180"/>
              <a:gd name="connsiteY89" fmla="*/ 4484334 h 4650769"/>
              <a:gd name="connsiteX90" fmla="*/ 2871297 w 10052180"/>
              <a:gd name="connsiteY90" fmla="*/ 4491313 h 4650769"/>
              <a:gd name="connsiteX91" fmla="*/ 2700663 w 10052180"/>
              <a:gd name="connsiteY91" fmla="*/ 4485036 h 4650769"/>
              <a:gd name="connsiteX92" fmla="*/ 2560084 w 10052180"/>
              <a:gd name="connsiteY92" fmla="*/ 4489523 h 4650769"/>
              <a:gd name="connsiteX93" fmla="*/ 2479658 w 10052180"/>
              <a:gd name="connsiteY93" fmla="*/ 4499250 h 4650769"/>
              <a:gd name="connsiteX94" fmla="*/ 2309526 w 10052180"/>
              <a:gd name="connsiteY94" fmla="*/ 4471569 h 4650769"/>
              <a:gd name="connsiteX95" fmla="*/ 2143849 w 10052180"/>
              <a:gd name="connsiteY95" fmla="*/ 4458678 h 4650769"/>
              <a:gd name="connsiteX96" fmla="*/ 2054460 w 10052180"/>
              <a:gd name="connsiteY96" fmla="*/ 4444435 h 4650769"/>
              <a:gd name="connsiteX97" fmla="*/ 1875690 w 10052180"/>
              <a:gd name="connsiteY97" fmla="*/ 4462877 h 4650769"/>
              <a:gd name="connsiteX98" fmla="*/ 1829588 w 10052180"/>
              <a:gd name="connsiteY98" fmla="*/ 4463680 h 4650769"/>
              <a:gd name="connsiteX99" fmla="*/ 1729685 w 10052180"/>
              <a:gd name="connsiteY99" fmla="*/ 4483196 h 4650769"/>
              <a:gd name="connsiteX100" fmla="*/ 1672107 w 10052180"/>
              <a:gd name="connsiteY100" fmla="*/ 4487209 h 4650769"/>
              <a:gd name="connsiteX101" fmla="*/ 1514794 w 10052180"/>
              <a:gd name="connsiteY101" fmla="*/ 4506035 h 4650769"/>
              <a:gd name="connsiteX102" fmla="*/ 1375355 w 10052180"/>
              <a:gd name="connsiteY102" fmla="*/ 4535286 h 4650769"/>
              <a:gd name="connsiteX103" fmla="*/ 1281723 w 10052180"/>
              <a:gd name="connsiteY103" fmla="*/ 4557767 h 4650769"/>
              <a:gd name="connsiteX104" fmla="*/ 1152251 w 10052180"/>
              <a:gd name="connsiteY104" fmla="*/ 4596280 h 4650769"/>
              <a:gd name="connsiteX105" fmla="*/ 1112386 w 10052180"/>
              <a:gd name="connsiteY105" fmla="*/ 4603999 h 4650769"/>
              <a:gd name="connsiteX106" fmla="*/ 1055042 w 10052180"/>
              <a:gd name="connsiteY106" fmla="*/ 4590297 h 4650769"/>
              <a:gd name="connsiteX107" fmla="*/ 961705 w 10052180"/>
              <a:gd name="connsiteY107" fmla="*/ 4577719 h 4650769"/>
              <a:gd name="connsiteX108" fmla="*/ 875879 w 10052180"/>
              <a:gd name="connsiteY108" fmla="*/ 4564303 h 4650769"/>
              <a:gd name="connsiteX109" fmla="*/ 771366 w 10052180"/>
              <a:gd name="connsiteY109" fmla="*/ 4567383 h 4650769"/>
              <a:gd name="connsiteX110" fmla="*/ 676592 w 10052180"/>
              <a:gd name="connsiteY110" fmla="*/ 4560117 h 4650769"/>
              <a:gd name="connsiteX111" fmla="*/ 558512 w 10052180"/>
              <a:gd name="connsiteY111" fmla="*/ 4558530 h 4650769"/>
              <a:gd name="connsiteX112" fmla="*/ 362079 w 10052180"/>
              <a:gd name="connsiteY112" fmla="*/ 4545572 h 4650769"/>
              <a:gd name="connsiteX113" fmla="*/ 309653 w 10052180"/>
              <a:gd name="connsiteY113" fmla="*/ 4537476 h 4650769"/>
              <a:gd name="connsiteX114" fmla="*/ 174742 w 10052180"/>
              <a:gd name="connsiteY114" fmla="*/ 4492281 h 4650769"/>
              <a:gd name="connsiteX115" fmla="*/ 107390 w 10052180"/>
              <a:gd name="connsiteY115" fmla="*/ 4476433 h 4650769"/>
              <a:gd name="connsiteX116" fmla="*/ 2537 w 10052180"/>
              <a:gd name="connsiteY116" fmla="*/ 4465393 h 4650769"/>
              <a:gd name="connsiteX117" fmla="*/ 0 w 10052180"/>
              <a:gd name="connsiteY117" fmla="*/ 4463105 h 4650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0052180" h="4650769">
                <a:moveTo>
                  <a:pt x="0" y="0"/>
                </a:moveTo>
                <a:lnTo>
                  <a:pt x="10052180" y="0"/>
                </a:lnTo>
                <a:lnTo>
                  <a:pt x="10052180" y="4571218"/>
                </a:lnTo>
                <a:lnTo>
                  <a:pt x="10050702" y="4571562"/>
                </a:lnTo>
                <a:cubicBezTo>
                  <a:pt x="10033695" y="4573943"/>
                  <a:pt x="10017259" y="4574375"/>
                  <a:pt x="10001878" y="4572066"/>
                </a:cubicBezTo>
                <a:cubicBezTo>
                  <a:pt x="9987347" y="4562370"/>
                  <a:pt x="9978539" y="4560848"/>
                  <a:pt x="9969638" y="4575824"/>
                </a:cubicBezTo>
                <a:cubicBezTo>
                  <a:pt x="9931111" y="4571506"/>
                  <a:pt x="9885705" y="4604598"/>
                  <a:pt x="9864299" y="4580290"/>
                </a:cubicBezTo>
                <a:cubicBezTo>
                  <a:pt x="9860644" y="4614890"/>
                  <a:pt x="9811449" y="4560843"/>
                  <a:pt x="9796089" y="4591897"/>
                </a:cubicBezTo>
                <a:cubicBezTo>
                  <a:pt x="9744340" y="4604414"/>
                  <a:pt x="9702353" y="4613016"/>
                  <a:pt x="9658617" y="4628572"/>
                </a:cubicBezTo>
                <a:cubicBezTo>
                  <a:pt x="9625107" y="4639733"/>
                  <a:pt x="9621223" y="4635658"/>
                  <a:pt x="9605787" y="4633374"/>
                </a:cubicBezTo>
                <a:cubicBezTo>
                  <a:pt x="9564172" y="4634284"/>
                  <a:pt x="9459602" y="4639135"/>
                  <a:pt x="9408928" y="4634030"/>
                </a:cubicBezTo>
                <a:cubicBezTo>
                  <a:pt x="9373936" y="4630911"/>
                  <a:pt x="9320962" y="4677031"/>
                  <a:pt x="9290980" y="4628234"/>
                </a:cubicBezTo>
                <a:cubicBezTo>
                  <a:pt x="9269062" y="4638218"/>
                  <a:pt x="9223761" y="4630232"/>
                  <a:pt x="9195937" y="4629562"/>
                </a:cubicBezTo>
                <a:cubicBezTo>
                  <a:pt x="9143088" y="4610116"/>
                  <a:pt x="9133223" y="4633821"/>
                  <a:pt x="9091821" y="4619955"/>
                </a:cubicBezTo>
                <a:cubicBezTo>
                  <a:pt x="9032935" y="4627891"/>
                  <a:pt x="9027183" y="4624471"/>
                  <a:pt x="9005324" y="4627981"/>
                </a:cubicBezTo>
                <a:cubicBezTo>
                  <a:pt x="8967164" y="4640966"/>
                  <a:pt x="8953005" y="4638659"/>
                  <a:pt x="8911383" y="4634700"/>
                </a:cubicBezTo>
                <a:cubicBezTo>
                  <a:pt x="8910140" y="4622209"/>
                  <a:pt x="8861731" y="4642891"/>
                  <a:pt x="8853295" y="4644792"/>
                </a:cubicBezTo>
                <a:cubicBezTo>
                  <a:pt x="8855383" y="4637166"/>
                  <a:pt x="8821677" y="4629387"/>
                  <a:pt x="8813991" y="4634596"/>
                </a:cubicBezTo>
                <a:cubicBezTo>
                  <a:pt x="8714011" y="4640974"/>
                  <a:pt x="8735462" y="4587278"/>
                  <a:pt x="8687179" y="4588065"/>
                </a:cubicBezTo>
                <a:cubicBezTo>
                  <a:pt x="8647941" y="4587885"/>
                  <a:pt x="8644846" y="4590573"/>
                  <a:pt x="8623955" y="4578046"/>
                </a:cubicBezTo>
                <a:lnTo>
                  <a:pt x="8622786" y="4577305"/>
                </a:lnTo>
                <a:lnTo>
                  <a:pt x="8600904" y="4582918"/>
                </a:lnTo>
                <a:cubicBezTo>
                  <a:pt x="8551179" y="4589770"/>
                  <a:pt x="8503007" y="4582778"/>
                  <a:pt x="8433071" y="4606234"/>
                </a:cubicBezTo>
                <a:cubicBezTo>
                  <a:pt x="8391517" y="4597543"/>
                  <a:pt x="8356812" y="4603351"/>
                  <a:pt x="8318071" y="4586590"/>
                </a:cubicBezTo>
                <a:cubicBezTo>
                  <a:pt x="8301780" y="4574528"/>
                  <a:pt x="8258966" y="4594748"/>
                  <a:pt x="8242424" y="4566486"/>
                </a:cubicBezTo>
                <a:cubicBezTo>
                  <a:pt x="8237603" y="4584126"/>
                  <a:pt x="8200783" y="4561583"/>
                  <a:pt x="8193517" y="4551756"/>
                </a:cubicBezTo>
                <a:cubicBezTo>
                  <a:pt x="8181915" y="4557821"/>
                  <a:pt x="8167403" y="4540618"/>
                  <a:pt x="8156253" y="4539485"/>
                </a:cubicBezTo>
                <a:cubicBezTo>
                  <a:pt x="8141597" y="4496572"/>
                  <a:pt x="8127998" y="4557617"/>
                  <a:pt x="8105237" y="4530754"/>
                </a:cubicBezTo>
                <a:cubicBezTo>
                  <a:pt x="8091039" y="4542025"/>
                  <a:pt x="8045973" y="4563365"/>
                  <a:pt x="8012182" y="4569955"/>
                </a:cubicBezTo>
                <a:cubicBezTo>
                  <a:pt x="7945237" y="4585532"/>
                  <a:pt x="7935255" y="4616038"/>
                  <a:pt x="7873023" y="4594395"/>
                </a:cubicBezTo>
                <a:cubicBezTo>
                  <a:pt x="7859384" y="4618199"/>
                  <a:pt x="7761094" y="4535441"/>
                  <a:pt x="7766598" y="4583182"/>
                </a:cubicBezTo>
                <a:cubicBezTo>
                  <a:pt x="7745587" y="4577284"/>
                  <a:pt x="7733182" y="4556528"/>
                  <a:pt x="7739745" y="4588115"/>
                </a:cubicBezTo>
                <a:lnTo>
                  <a:pt x="7616434" y="4564808"/>
                </a:lnTo>
                <a:cubicBezTo>
                  <a:pt x="7546376" y="4561257"/>
                  <a:pt x="7499612" y="4575632"/>
                  <a:pt x="7431215" y="4552516"/>
                </a:cubicBezTo>
                <a:cubicBezTo>
                  <a:pt x="7362500" y="4539342"/>
                  <a:pt x="7331229" y="4514002"/>
                  <a:pt x="7237422" y="4498285"/>
                </a:cubicBezTo>
                <a:cubicBezTo>
                  <a:pt x="7171877" y="4484375"/>
                  <a:pt x="7080174" y="4453116"/>
                  <a:pt x="7011658" y="4451218"/>
                </a:cubicBezTo>
                <a:cubicBezTo>
                  <a:pt x="6935893" y="4414558"/>
                  <a:pt x="6950516" y="4446303"/>
                  <a:pt x="6867111" y="4419048"/>
                </a:cubicBezTo>
                <a:cubicBezTo>
                  <a:pt x="6820640" y="4462144"/>
                  <a:pt x="6759791" y="4426229"/>
                  <a:pt x="6712288" y="4430721"/>
                </a:cubicBezTo>
                <a:cubicBezTo>
                  <a:pt x="6658294" y="4432523"/>
                  <a:pt x="6596353" y="4433885"/>
                  <a:pt x="6543149" y="4429858"/>
                </a:cubicBezTo>
                <a:cubicBezTo>
                  <a:pt x="6505785" y="4400413"/>
                  <a:pt x="6438998" y="4445436"/>
                  <a:pt x="6393064" y="4406561"/>
                </a:cubicBezTo>
                <a:cubicBezTo>
                  <a:pt x="6375470" y="4396073"/>
                  <a:pt x="6316748" y="4386920"/>
                  <a:pt x="6303049" y="4399385"/>
                </a:cubicBezTo>
                <a:cubicBezTo>
                  <a:pt x="6290271" y="4400402"/>
                  <a:pt x="6276955" y="4392864"/>
                  <a:pt x="6268511" y="4407283"/>
                </a:cubicBezTo>
                <a:cubicBezTo>
                  <a:pt x="6255819" y="4424201"/>
                  <a:pt x="6218422" y="4388280"/>
                  <a:pt x="6220512" y="4411171"/>
                </a:cubicBezTo>
                <a:cubicBezTo>
                  <a:pt x="6193829" y="4386375"/>
                  <a:pt x="6162713" y="4421037"/>
                  <a:pt x="6135538" y="4426253"/>
                </a:cubicBezTo>
                <a:cubicBezTo>
                  <a:pt x="6115250" y="4402715"/>
                  <a:pt x="6087532" y="4424859"/>
                  <a:pt x="6031127" y="4420204"/>
                </a:cubicBezTo>
                <a:cubicBezTo>
                  <a:pt x="6014546" y="4399963"/>
                  <a:pt x="5996210" y="4415252"/>
                  <a:pt x="5969808" y="4408049"/>
                </a:cubicBezTo>
                <a:lnTo>
                  <a:pt x="5944950" y="4393767"/>
                </a:lnTo>
                <a:lnTo>
                  <a:pt x="5509282" y="4393767"/>
                </a:lnTo>
                <a:lnTo>
                  <a:pt x="5488183" y="4398554"/>
                </a:lnTo>
                <a:lnTo>
                  <a:pt x="5481447" y="4395975"/>
                </a:lnTo>
                <a:lnTo>
                  <a:pt x="5473864" y="4393767"/>
                </a:lnTo>
                <a:lnTo>
                  <a:pt x="5441368" y="4393767"/>
                </a:lnTo>
                <a:lnTo>
                  <a:pt x="5427734" y="4401537"/>
                </a:lnTo>
                <a:cubicBezTo>
                  <a:pt x="5424659" y="4397308"/>
                  <a:pt x="5420116" y="4394509"/>
                  <a:pt x="5412372" y="4394628"/>
                </a:cubicBezTo>
                <a:lnTo>
                  <a:pt x="5412559" y="4393767"/>
                </a:lnTo>
                <a:lnTo>
                  <a:pt x="5182205" y="4393767"/>
                </a:lnTo>
                <a:lnTo>
                  <a:pt x="5167180" y="4401547"/>
                </a:lnTo>
                <a:cubicBezTo>
                  <a:pt x="5145322" y="4388995"/>
                  <a:pt x="5130136" y="4396666"/>
                  <a:pt x="5116191" y="4410857"/>
                </a:cubicBezTo>
                <a:cubicBezTo>
                  <a:pt x="5069121" y="4410132"/>
                  <a:pt x="5029330" y="4432817"/>
                  <a:pt x="4978049" y="4444099"/>
                </a:cubicBezTo>
                <a:cubicBezTo>
                  <a:pt x="4921746" y="4464946"/>
                  <a:pt x="4952787" y="4460274"/>
                  <a:pt x="4918199" y="4475969"/>
                </a:cubicBezTo>
                <a:lnTo>
                  <a:pt x="4819404" y="4498170"/>
                </a:lnTo>
                <a:lnTo>
                  <a:pt x="4748850" y="4510039"/>
                </a:lnTo>
                <a:lnTo>
                  <a:pt x="4728909" y="4533669"/>
                </a:lnTo>
                <a:lnTo>
                  <a:pt x="4728624" y="4534109"/>
                </a:lnTo>
                <a:lnTo>
                  <a:pt x="4685733" y="4537269"/>
                </a:lnTo>
                <a:cubicBezTo>
                  <a:pt x="4662932" y="4542040"/>
                  <a:pt x="4617689" y="4556675"/>
                  <a:pt x="4591811" y="4562739"/>
                </a:cubicBezTo>
                <a:cubicBezTo>
                  <a:pt x="4568298" y="4558219"/>
                  <a:pt x="4553786" y="4538337"/>
                  <a:pt x="4562217" y="4569392"/>
                </a:cubicBezTo>
                <a:cubicBezTo>
                  <a:pt x="4554496" y="4568788"/>
                  <a:pt x="4549787" y="4571298"/>
                  <a:pt x="4546453" y="4575327"/>
                </a:cubicBezTo>
                <a:lnTo>
                  <a:pt x="4522757" y="4559783"/>
                </a:lnTo>
                <a:lnTo>
                  <a:pt x="4493193" y="4566418"/>
                </a:lnTo>
                <a:lnTo>
                  <a:pt x="4486309" y="4568571"/>
                </a:lnTo>
                <a:lnTo>
                  <a:pt x="4434522" y="4553363"/>
                </a:lnTo>
                <a:lnTo>
                  <a:pt x="4429460" y="4547302"/>
                </a:lnTo>
                <a:cubicBezTo>
                  <a:pt x="4424037" y="4543565"/>
                  <a:pt x="4416331" y="4541821"/>
                  <a:pt x="4403505" y="4544604"/>
                </a:cubicBezTo>
                <a:lnTo>
                  <a:pt x="4400557" y="4546201"/>
                </a:lnTo>
                <a:lnTo>
                  <a:pt x="4379030" y="4536886"/>
                </a:lnTo>
                <a:cubicBezTo>
                  <a:pt x="4372078" y="4532654"/>
                  <a:pt x="4297808" y="4527155"/>
                  <a:pt x="4292758" y="4520332"/>
                </a:cubicBezTo>
                <a:cubicBezTo>
                  <a:pt x="4211493" y="4536974"/>
                  <a:pt x="4205812" y="4507045"/>
                  <a:pt x="4126934" y="4511325"/>
                </a:cubicBezTo>
                <a:cubicBezTo>
                  <a:pt x="4058483" y="4465563"/>
                  <a:pt x="4015465" y="4493211"/>
                  <a:pt x="3954199" y="4486409"/>
                </a:cubicBezTo>
                <a:cubicBezTo>
                  <a:pt x="3895850" y="4481584"/>
                  <a:pt x="3868881" y="4496263"/>
                  <a:pt x="3790501" y="4495445"/>
                </a:cubicBezTo>
                <a:cubicBezTo>
                  <a:pt x="3707431" y="4485284"/>
                  <a:pt x="3586435" y="4490248"/>
                  <a:pt x="3492963" y="4468480"/>
                </a:cubicBezTo>
                <a:cubicBezTo>
                  <a:pt x="3419549" y="4461359"/>
                  <a:pt x="3419311" y="4466480"/>
                  <a:pt x="3390904" y="4465867"/>
                </a:cubicBezTo>
                <a:cubicBezTo>
                  <a:pt x="3381467" y="4468795"/>
                  <a:pt x="3331557" y="4460030"/>
                  <a:pt x="3322528" y="4464799"/>
                </a:cubicBezTo>
                <a:lnTo>
                  <a:pt x="3317795" y="4467272"/>
                </a:lnTo>
                <a:lnTo>
                  <a:pt x="3298702" y="4468689"/>
                </a:lnTo>
                <a:lnTo>
                  <a:pt x="3293503" y="4479690"/>
                </a:lnTo>
                <a:lnTo>
                  <a:pt x="3229705" y="4489069"/>
                </a:lnTo>
                <a:cubicBezTo>
                  <a:pt x="3187202" y="4462144"/>
                  <a:pt x="3151062" y="4494035"/>
                  <a:pt x="3076109" y="4492987"/>
                </a:cubicBezTo>
                <a:cubicBezTo>
                  <a:pt x="3056222" y="4483674"/>
                  <a:pt x="2977114" y="4460921"/>
                  <a:pt x="2962379" y="4474229"/>
                </a:cubicBezTo>
                <a:cubicBezTo>
                  <a:pt x="2948249" y="4476071"/>
                  <a:pt x="2933210" y="4469418"/>
                  <a:pt x="2924375" y="4484334"/>
                </a:cubicBezTo>
                <a:cubicBezTo>
                  <a:pt x="2910921" y="4502015"/>
                  <a:pt x="2868144" y="4468636"/>
                  <a:pt x="2871297" y="4491313"/>
                </a:cubicBezTo>
                <a:cubicBezTo>
                  <a:pt x="2834012" y="4491430"/>
                  <a:pt x="2752532" y="4485335"/>
                  <a:pt x="2700663" y="4485036"/>
                </a:cubicBezTo>
                <a:cubicBezTo>
                  <a:pt x="2675164" y="4459571"/>
                  <a:pt x="2600340" y="4494322"/>
                  <a:pt x="2560084" y="4489523"/>
                </a:cubicBezTo>
                <a:cubicBezTo>
                  <a:pt x="2524760" y="4491171"/>
                  <a:pt x="2521424" y="4504416"/>
                  <a:pt x="2479658" y="4499250"/>
                </a:cubicBezTo>
                <a:cubicBezTo>
                  <a:pt x="2405210" y="4494755"/>
                  <a:pt x="2378207" y="4484444"/>
                  <a:pt x="2309526" y="4471569"/>
                </a:cubicBezTo>
                <a:cubicBezTo>
                  <a:pt x="2231692" y="4461873"/>
                  <a:pt x="2230867" y="4475023"/>
                  <a:pt x="2143849" y="4458678"/>
                </a:cubicBezTo>
                <a:cubicBezTo>
                  <a:pt x="2123776" y="4453795"/>
                  <a:pt x="2075082" y="4453878"/>
                  <a:pt x="2054460" y="4444435"/>
                </a:cubicBezTo>
                <a:cubicBezTo>
                  <a:pt x="2025665" y="4449526"/>
                  <a:pt x="1907402" y="4455434"/>
                  <a:pt x="1875690" y="4462877"/>
                </a:cubicBezTo>
                <a:cubicBezTo>
                  <a:pt x="1830650" y="4467513"/>
                  <a:pt x="1869806" y="4459610"/>
                  <a:pt x="1829588" y="4463680"/>
                </a:cubicBezTo>
                <a:cubicBezTo>
                  <a:pt x="1791050" y="4448543"/>
                  <a:pt x="1782985" y="4472982"/>
                  <a:pt x="1729685" y="4483196"/>
                </a:cubicBezTo>
                <a:cubicBezTo>
                  <a:pt x="1707743" y="4468503"/>
                  <a:pt x="1689784" y="4474556"/>
                  <a:pt x="1672107" y="4487209"/>
                </a:cubicBezTo>
                <a:cubicBezTo>
                  <a:pt x="1620500" y="4481667"/>
                  <a:pt x="1573015" y="4500097"/>
                  <a:pt x="1514794" y="4506035"/>
                </a:cubicBezTo>
                <a:cubicBezTo>
                  <a:pt x="1452269" y="4488005"/>
                  <a:pt x="1437575" y="4529096"/>
                  <a:pt x="1375355" y="4535286"/>
                </a:cubicBezTo>
                <a:cubicBezTo>
                  <a:pt x="1321736" y="4564899"/>
                  <a:pt x="1333953" y="4560797"/>
                  <a:pt x="1281723" y="4557767"/>
                </a:cubicBezTo>
                <a:cubicBezTo>
                  <a:pt x="1233584" y="4553963"/>
                  <a:pt x="1251636" y="4608894"/>
                  <a:pt x="1152251" y="4596280"/>
                </a:cubicBezTo>
                <a:cubicBezTo>
                  <a:pt x="1144905" y="4590601"/>
                  <a:pt x="1110779" y="4596258"/>
                  <a:pt x="1112386" y="4603999"/>
                </a:cubicBezTo>
                <a:cubicBezTo>
                  <a:pt x="1104086" y="4601575"/>
                  <a:pt x="1057064" y="4577908"/>
                  <a:pt x="1055042" y="4590297"/>
                </a:cubicBezTo>
                <a:cubicBezTo>
                  <a:pt x="1013255" y="4591647"/>
                  <a:pt x="998979" y="4593064"/>
                  <a:pt x="961705" y="4577719"/>
                </a:cubicBezTo>
                <a:cubicBezTo>
                  <a:pt x="940108" y="4572850"/>
                  <a:pt x="934154" y="4575904"/>
                  <a:pt x="875879" y="4564303"/>
                </a:cubicBezTo>
                <a:cubicBezTo>
                  <a:pt x="833691" y="4575554"/>
                  <a:pt x="825327" y="4551279"/>
                  <a:pt x="771366" y="4567383"/>
                </a:cubicBezTo>
                <a:cubicBezTo>
                  <a:pt x="743555" y="4566313"/>
                  <a:pt x="697843" y="4571452"/>
                  <a:pt x="676592" y="4560117"/>
                </a:cubicBezTo>
                <a:cubicBezTo>
                  <a:pt x="643619" y="4606945"/>
                  <a:pt x="593631" y="4557605"/>
                  <a:pt x="558512" y="4558530"/>
                </a:cubicBezTo>
                <a:cubicBezTo>
                  <a:pt x="507618" y="4560458"/>
                  <a:pt x="403556" y="4549081"/>
                  <a:pt x="362079" y="4545572"/>
                </a:cubicBezTo>
                <a:cubicBezTo>
                  <a:pt x="346531" y="4546886"/>
                  <a:pt x="342400" y="4550710"/>
                  <a:pt x="309653" y="4537476"/>
                </a:cubicBezTo>
                <a:cubicBezTo>
                  <a:pt x="266974" y="4519218"/>
                  <a:pt x="225607" y="4508008"/>
                  <a:pt x="174742" y="4492281"/>
                </a:cubicBezTo>
                <a:cubicBezTo>
                  <a:pt x="161353" y="4460328"/>
                  <a:pt x="108876" y="4511194"/>
                  <a:pt x="107390" y="4476433"/>
                </a:cubicBezTo>
                <a:cubicBezTo>
                  <a:pt x="84507" y="4499356"/>
                  <a:pt x="41258" y="4463491"/>
                  <a:pt x="2537" y="4465393"/>
                </a:cubicBezTo>
                <a:lnTo>
                  <a:pt x="0" y="4463105"/>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1A4FB38-6825-CF63-74BA-EB0F70BEC2BF}"/>
              </a:ext>
            </a:extLst>
          </p:cNvPr>
          <p:cNvSpPr>
            <a:spLocks noGrp="1"/>
          </p:cNvSpPr>
          <p:nvPr>
            <p:ph type="ctrTitle"/>
          </p:nvPr>
        </p:nvSpPr>
        <p:spPr>
          <a:xfrm>
            <a:off x="2532376" y="1729408"/>
            <a:ext cx="7127248" cy="2105613"/>
          </a:xfrm>
        </p:spPr>
        <p:txBody>
          <a:bodyPr anchor="b">
            <a:normAutofit/>
          </a:bodyPr>
          <a:lstStyle/>
          <a:p>
            <a:r>
              <a:rPr lang="en-US" sz="4800">
                <a:solidFill>
                  <a:schemeClr val="tx1">
                    <a:lumMod val="85000"/>
                    <a:lumOff val="15000"/>
                  </a:schemeClr>
                </a:solidFill>
              </a:rPr>
              <a:t>PointNET Presentation Cont’D</a:t>
            </a:r>
          </a:p>
        </p:txBody>
      </p:sp>
      <p:sp>
        <p:nvSpPr>
          <p:cNvPr id="3" name="Subtitle 2">
            <a:extLst>
              <a:ext uri="{FF2B5EF4-FFF2-40B4-BE49-F238E27FC236}">
                <a16:creationId xmlns:a16="http://schemas.microsoft.com/office/drawing/2014/main" id="{4DC33BF3-5E77-56E7-3FEB-3B639A5C9D6C}"/>
              </a:ext>
            </a:extLst>
          </p:cNvPr>
          <p:cNvSpPr>
            <a:spLocks noGrp="1"/>
          </p:cNvSpPr>
          <p:nvPr>
            <p:ph type="subTitle" idx="1"/>
          </p:nvPr>
        </p:nvSpPr>
        <p:spPr>
          <a:xfrm>
            <a:off x="3321456" y="4195065"/>
            <a:ext cx="5549088" cy="1125469"/>
          </a:xfrm>
        </p:spPr>
        <p:txBody>
          <a:bodyPr>
            <a:normAutofit/>
          </a:bodyPr>
          <a:lstStyle/>
          <a:p>
            <a:r>
              <a:rPr lang="en-US" sz="1800">
                <a:solidFill>
                  <a:schemeClr val="tx1">
                    <a:lumMod val="85000"/>
                    <a:lumOff val="15000"/>
                  </a:schemeClr>
                </a:solidFill>
              </a:rPr>
              <a:t>By Elvis Kimara</a:t>
            </a:r>
          </a:p>
        </p:txBody>
      </p:sp>
      <p:sp>
        <p:nvSpPr>
          <p:cNvPr id="14" name="Rectangle 6">
            <a:extLst>
              <a:ext uri="{FF2B5EF4-FFF2-40B4-BE49-F238E27FC236}">
                <a16:creationId xmlns:a16="http://schemas.microsoft.com/office/drawing/2014/main" id="{5353D259-DA18-451D-9A95-02198BF55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546282"/>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12703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C902FA-8826-DEA1-9A0F-FD009C621A24}"/>
              </a:ext>
            </a:extLst>
          </p:cNvPr>
          <p:cNvSpPr>
            <a:spLocks noGrp="1"/>
          </p:cNvSpPr>
          <p:nvPr>
            <p:ph type="title"/>
          </p:nvPr>
        </p:nvSpPr>
        <p:spPr>
          <a:xfrm>
            <a:off x="871442" y="685800"/>
            <a:ext cx="4353116" cy="1474666"/>
          </a:xfrm>
        </p:spPr>
        <p:txBody>
          <a:bodyPr anchor="b">
            <a:normAutofit/>
          </a:bodyPr>
          <a:lstStyle/>
          <a:p>
            <a:pPr algn="ctr"/>
            <a:r>
              <a:rPr lang="en-US" sz="3200" b="1" i="0">
                <a:solidFill>
                  <a:srgbClr val="595959"/>
                </a:solidFill>
                <a:effectLst/>
                <a:latin typeface="Söhne"/>
              </a:rPr>
              <a:t>Why Uniformity Matters</a:t>
            </a:r>
            <a:br>
              <a:rPr lang="en-US" sz="3200" b="1" i="0">
                <a:solidFill>
                  <a:srgbClr val="595959"/>
                </a:solidFill>
                <a:effectLst/>
                <a:latin typeface="Söhne"/>
              </a:rPr>
            </a:br>
            <a:endParaRPr lang="en-US" sz="3200">
              <a:solidFill>
                <a:srgbClr val="595959"/>
              </a:solidFill>
            </a:endParaRPr>
          </a:p>
        </p:txBody>
      </p:sp>
      <p:sp>
        <p:nvSpPr>
          <p:cNvPr id="3" name="Content Placeholder 2">
            <a:extLst>
              <a:ext uri="{FF2B5EF4-FFF2-40B4-BE49-F238E27FC236}">
                <a16:creationId xmlns:a16="http://schemas.microsoft.com/office/drawing/2014/main" id="{D19F9AAC-8557-9077-B37E-A0D2AA5488BF}"/>
              </a:ext>
            </a:extLst>
          </p:cNvPr>
          <p:cNvSpPr>
            <a:spLocks noGrp="1"/>
          </p:cNvSpPr>
          <p:nvPr>
            <p:ph idx="1"/>
          </p:nvPr>
        </p:nvSpPr>
        <p:spPr>
          <a:xfrm>
            <a:off x="871442" y="2447337"/>
            <a:ext cx="4353116" cy="3770434"/>
          </a:xfrm>
        </p:spPr>
        <p:txBody>
          <a:bodyPr anchor="t">
            <a:normAutofit/>
          </a:bodyPr>
          <a:lstStyle/>
          <a:p>
            <a:pPr>
              <a:buFont typeface="+mj-lt"/>
              <a:buAutoNum type="arabicPeriod"/>
            </a:pPr>
            <a:r>
              <a:rPr lang="en-US" sz="1600" b="1" i="0">
                <a:solidFill>
                  <a:srgbClr val="595959"/>
                </a:solidFill>
                <a:effectLst/>
                <a:latin typeface="Söhne"/>
              </a:rPr>
              <a:t>Tensor Operations</a:t>
            </a:r>
            <a:r>
              <a:rPr lang="en-US" sz="1600" b="0" i="0">
                <a:solidFill>
                  <a:srgbClr val="595959"/>
                </a:solidFill>
                <a:effectLst/>
                <a:latin typeface="Söhne"/>
              </a:rPr>
              <a:t>: Neural networks operate on tensors, which are multidimensional arrays with a fixed size along each dimension. When processing multiple point clouds in a batch, the input tensor's shape is [batch_size, num_points, point_dim], where num_points needs to be the same for every point cloud to maintain a consistent tensor shape for the entire batch.</a:t>
            </a:r>
          </a:p>
          <a:p>
            <a:pPr>
              <a:buFont typeface="+mj-lt"/>
              <a:buAutoNum type="arabicPeriod"/>
            </a:pPr>
            <a:r>
              <a:rPr lang="en-US" sz="1600" b="1" i="0">
                <a:solidFill>
                  <a:srgbClr val="595959"/>
                </a:solidFill>
                <a:effectLst/>
                <a:latin typeface="Söhne"/>
              </a:rPr>
              <a:t>Efficiency and Parallelism</a:t>
            </a:r>
            <a:r>
              <a:rPr lang="en-US" sz="1600" b="0" i="0">
                <a:solidFill>
                  <a:srgbClr val="595959"/>
                </a:solidFill>
                <a:effectLst/>
                <a:latin typeface="Söhne"/>
              </a:rPr>
              <a:t>: Fixed-size input tensors allow for efficient, parallel computation on GPUs. This is crucial for training deep learning models, where operations on batches of data are significantly faster when the data is uniformly structured.</a:t>
            </a:r>
          </a:p>
          <a:p>
            <a:endParaRPr lang="en-US" sz="1600">
              <a:solidFill>
                <a:srgbClr val="595959"/>
              </a:solidFill>
            </a:endParaRPr>
          </a:p>
        </p:txBody>
      </p:sp>
      <p:pic>
        <p:nvPicPr>
          <p:cNvPr id="7" name="Graphic 6" descr="Network">
            <a:extLst>
              <a:ext uri="{FF2B5EF4-FFF2-40B4-BE49-F238E27FC236}">
                <a16:creationId xmlns:a16="http://schemas.microsoft.com/office/drawing/2014/main" id="{CB7D107C-88A3-A86C-ECA5-83DA8FDB94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81801" y="1053257"/>
            <a:ext cx="4797056" cy="4797056"/>
          </a:xfrm>
          <a:prstGeom prst="rect">
            <a:avLst/>
          </a:prstGeom>
        </p:spPr>
      </p:pic>
    </p:spTree>
    <p:extLst>
      <p:ext uri="{BB962C8B-B14F-4D97-AF65-F5344CB8AC3E}">
        <p14:creationId xmlns:p14="http://schemas.microsoft.com/office/powerpoint/2010/main" val="2898557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50309B-8EAE-3722-C37F-0153830F9159}"/>
              </a:ext>
            </a:extLst>
          </p:cNvPr>
          <p:cNvSpPr>
            <a:spLocks noGrp="1"/>
          </p:cNvSpPr>
          <p:nvPr>
            <p:ph type="title"/>
          </p:nvPr>
        </p:nvSpPr>
        <p:spPr>
          <a:xfrm>
            <a:off x="1616054" y="1070149"/>
            <a:ext cx="8959893" cy="1004836"/>
          </a:xfrm>
        </p:spPr>
        <p:txBody>
          <a:bodyPr anchor="ctr">
            <a:normAutofit/>
          </a:bodyPr>
          <a:lstStyle/>
          <a:p>
            <a:pPr algn="ctr"/>
            <a:r>
              <a:rPr lang="en-US" sz="3200" b="1" i="0">
                <a:solidFill>
                  <a:srgbClr val="595959"/>
                </a:solidFill>
                <a:effectLst/>
                <a:latin typeface="Söhne"/>
              </a:rPr>
              <a:t>Achieving Uniformity</a:t>
            </a:r>
            <a:br>
              <a:rPr lang="en-US" sz="3200" b="1" i="0">
                <a:solidFill>
                  <a:srgbClr val="595959"/>
                </a:solidFill>
                <a:effectLst/>
                <a:latin typeface="Söhne"/>
              </a:rPr>
            </a:br>
            <a:endParaRPr lang="en-US" sz="3200">
              <a:solidFill>
                <a:srgbClr val="595959"/>
              </a:solidFill>
            </a:endParaRPr>
          </a:p>
        </p:txBody>
      </p:sp>
      <p:sp>
        <p:nvSpPr>
          <p:cNvPr id="12" name="Rectangle 11">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C75A087-8291-13C8-7473-098B78A730C9}"/>
              </a:ext>
            </a:extLst>
          </p:cNvPr>
          <p:cNvSpPr>
            <a:spLocks noGrp="1"/>
          </p:cNvSpPr>
          <p:nvPr>
            <p:ph idx="1"/>
          </p:nvPr>
        </p:nvSpPr>
        <p:spPr>
          <a:xfrm>
            <a:off x="1616054" y="2768321"/>
            <a:ext cx="8959892" cy="2828543"/>
          </a:xfrm>
        </p:spPr>
        <p:txBody>
          <a:bodyPr anchor="t">
            <a:normAutofit/>
          </a:bodyPr>
          <a:lstStyle/>
          <a:p>
            <a:pPr marL="0" indent="0">
              <a:buNone/>
            </a:pPr>
            <a:r>
              <a:rPr lang="en-US" sz="1300" b="0" i="0">
                <a:solidFill>
                  <a:schemeClr val="tx1">
                    <a:lumMod val="65000"/>
                    <a:lumOff val="35000"/>
                  </a:schemeClr>
                </a:solidFill>
                <a:effectLst/>
                <a:latin typeface="Söhne"/>
              </a:rPr>
              <a:t>Given the diverse nature of point cloud data, where different scans or datasets might have varying numbers of points, several strategies are used to standardize the number of points across all point clouds in a batch:</a:t>
            </a:r>
            <a:endParaRPr lang="en-US" sz="1300" b="1">
              <a:solidFill>
                <a:schemeClr val="tx1">
                  <a:lumMod val="65000"/>
                  <a:lumOff val="35000"/>
                </a:schemeClr>
              </a:solidFill>
              <a:latin typeface="Söhne"/>
            </a:endParaRPr>
          </a:p>
          <a:p>
            <a:pPr>
              <a:buFont typeface="+mj-lt"/>
              <a:buAutoNum type="arabicPeriod"/>
            </a:pPr>
            <a:r>
              <a:rPr lang="en-US" sz="1300" b="1" i="0">
                <a:solidFill>
                  <a:schemeClr val="tx1">
                    <a:lumMod val="65000"/>
                    <a:lumOff val="35000"/>
                  </a:schemeClr>
                </a:solidFill>
                <a:effectLst/>
                <a:latin typeface="Söhne"/>
              </a:rPr>
              <a:t>Random Sampling or Subsampling</a:t>
            </a:r>
            <a:r>
              <a:rPr lang="en-US" sz="1300" b="0" i="0">
                <a:solidFill>
                  <a:schemeClr val="tx1">
                    <a:lumMod val="65000"/>
                    <a:lumOff val="35000"/>
                  </a:schemeClr>
                </a:solidFill>
                <a:effectLst/>
                <a:latin typeface="Söhne"/>
              </a:rPr>
              <a:t>: If a point cloud has more points than a predefined threshold, points can be randomly sampled down to the desired number. This approach is straightforward but might result in the loss of fine details.</a:t>
            </a:r>
          </a:p>
          <a:p>
            <a:pPr>
              <a:buFont typeface="+mj-lt"/>
              <a:buAutoNum type="arabicPeriod"/>
            </a:pPr>
            <a:r>
              <a:rPr lang="en-US" sz="1300" b="1" i="0">
                <a:solidFill>
                  <a:schemeClr val="tx1">
                    <a:lumMod val="65000"/>
                    <a:lumOff val="35000"/>
                  </a:schemeClr>
                </a:solidFill>
                <a:effectLst/>
                <a:latin typeface="Söhne"/>
              </a:rPr>
              <a:t>Farthest Point Sampling (FPS)</a:t>
            </a:r>
            <a:r>
              <a:rPr lang="en-US" sz="1300" b="0" i="0">
                <a:solidFill>
                  <a:schemeClr val="tx1">
                    <a:lumMod val="65000"/>
                    <a:lumOff val="35000"/>
                  </a:schemeClr>
                </a:solidFill>
                <a:effectLst/>
                <a:latin typeface="Söhne"/>
              </a:rPr>
              <a:t>: FPS is a more structured way to reduce the number of points, which tries to cover the geometry of the point cloud more evenly by iteratively picking points that are farthest from the already selected ones. This method can preserve geometric features better than random sampling.</a:t>
            </a:r>
          </a:p>
          <a:p>
            <a:pPr>
              <a:buFont typeface="+mj-lt"/>
              <a:buAutoNum type="arabicPeriod"/>
            </a:pPr>
            <a:r>
              <a:rPr lang="en-US" sz="1300" b="1" i="0">
                <a:solidFill>
                  <a:schemeClr val="tx1">
                    <a:lumMod val="65000"/>
                    <a:lumOff val="35000"/>
                  </a:schemeClr>
                </a:solidFill>
                <a:effectLst/>
                <a:latin typeface="Söhne"/>
              </a:rPr>
              <a:t>Oversampling or Duplicating Points</a:t>
            </a:r>
            <a:r>
              <a:rPr lang="en-US" sz="1300" b="0" i="0">
                <a:solidFill>
                  <a:schemeClr val="tx1">
                    <a:lumMod val="65000"/>
                    <a:lumOff val="35000"/>
                  </a:schemeClr>
                </a:solidFill>
                <a:effectLst/>
                <a:latin typeface="Söhne"/>
              </a:rPr>
              <a:t>: If a point cloud has fewer points than required, it can be oversampled by duplicating existing points. While simple, this does not add any new information and could potentially skew the model's learning process.</a:t>
            </a:r>
          </a:p>
          <a:p>
            <a:pPr>
              <a:buFont typeface="+mj-lt"/>
              <a:buAutoNum type="arabicPeriod"/>
            </a:pPr>
            <a:r>
              <a:rPr lang="en-US" sz="1300" b="1" i="0">
                <a:solidFill>
                  <a:schemeClr val="tx1">
                    <a:lumMod val="65000"/>
                    <a:lumOff val="35000"/>
                  </a:schemeClr>
                </a:solidFill>
                <a:effectLst/>
                <a:latin typeface="Söhne"/>
              </a:rPr>
              <a:t>Interpolation</a:t>
            </a:r>
            <a:r>
              <a:rPr lang="en-US" sz="1300" b="0" i="0">
                <a:solidFill>
                  <a:schemeClr val="tx1">
                    <a:lumMod val="65000"/>
                    <a:lumOff val="35000"/>
                  </a:schemeClr>
                </a:solidFill>
                <a:effectLst/>
                <a:latin typeface="Söhne"/>
              </a:rPr>
              <a:t>: Techniques like point cloud upsampling can be used to increase the number of points in a sparse point cloud. Advanced methods might generate new points based on the existing geometry, potentially preserving more detail than mere duplication.</a:t>
            </a:r>
          </a:p>
          <a:p>
            <a:endParaRPr lang="en-US" sz="1300">
              <a:solidFill>
                <a:schemeClr val="tx1">
                  <a:lumMod val="65000"/>
                  <a:lumOff val="35000"/>
                </a:schemeClr>
              </a:solidFill>
            </a:endParaRPr>
          </a:p>
        </p:txBody>
      </p:sp>
    </p:spTree>
    <p:extLst>
      <p:ext uri="{BB962C8B-B14F-4D97-AF65-F5344CB8AC3E}">
        <p14:creationId xmlns:p14="http://schemas.microsoft.com/office/powerpoint/2010/main" val="1794667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4D818-5412-75B8-C64B-583925496DE5}"/>
              </a:ext>
            </a:extLst>
          </p:cNvPr>
          <p:cNvSpPr>
            <a:spLocks noGrp="1"/>
          </p:cNvSpPr>
          <p:nvPr>
            <p:ph type="title"/>
          </p:nvPr>
        </p:nvSpPr>
        <p:spPr>
          <a:xfrm>
            <a:off x="1616054" y="1261137"/>
            <a:ext cx="8959893" cy="888360"/>
          </a:xfrm>
        </p:spPr>
        <p:txBody>
          <a:bodyPr anchor="b">
            <a:normAutofit/>
          </a:bodyPr>
          <a:lstStyle/>
          <a:p>
            <a:pPr algn="ctr"/>
            <a:r>
              <a:rPr lang="en-US" sz="2700" b="1" i="0">
                <a:solidFill>
                  <a:schemeClr val="tx1">
                    <a:lumMod val="65000"/>
                    <a:lumOff val="35000"/>
                  </a:schemeClr>
                </a:solidFill>
                <a:effectLst/>
                <a:latin typeface="Söhne"/>
              </a:rPr>
              <a:t>Exceptions and Variations</a:t>
            </a:r>
            <a:br>
              <a:rPr lang="en-US" sz="2700" b="1" i="0">
                <a:solidFill>
                  <a:schemeClr val="tx1">
                    <a:lumMod val="65000"/>
                    <a:lumOff val="35000"/>
                  </a:schemeClr>
                </a:solidFill>
                <a:effectLst/>
                <a:latin typeface="Söhne"/>
              </a:rPr>
            </a:br>
            <a:endParaRPr lang="en-US" sz="270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D7DC4BF6-EF28-74DF-0FFA-35A1212E3A32}"/>
              </a:ext>
            </a:extLst>
          </p:cNvPr>
          <p:cNvSpPr>
            <a:spLocks noGrp="1"/>
          </p:cNvSpPr>
          <p:nvPr>
            <p:ph idx="1"/>
          </p:nvPr>
        </p:nvSpPr>
        <p:spPr>
          <a:xfrm>
            <a:off x="1616054" y="2427383"/>
            <a:ext cx="8959892" cy="3169482"/>
          </a:xfrm>
        </p:spPr>
        <p:txBody>
          <a:bodyPr anchor="t">
            <a:normAutofit/>
          </a:bodyPr>
          <a:lstStyle/>
          <a:p>
            <a:r>
              <a:rPr lang="en-US" sz="1700" b="1" i="0">
                <a:solidFill>
                  <a:schemeClr val="tx1">
                    <a:lumMod val="65000"/>
                    <a:lumOff val="35000"/>
                  </a:schemeClr>
                </a:solidFill>
                <a:effectLst/>
                <a:latin typeface="Söhne"/>
              </a:rPr>
              <a:t>Exceptions and Variations</a:t>
            </a:r>
          </a:p>
          <a:p>
            <a:r>
              <a:rPr lang="en-US" sz="1700" b="0" i="0">
                <a:solidFill>
                  <a:schemeClr val="tx1">
                    <a:lumMod val="65000"/>
                    <a:lumOff val="35000"/>
                  </a:schemeClr>
                </a:solidFill>
                <a:effectLst/>
                <a:latin typeface="Söhne"/>
              </a:rPr>
              <a:t>In practice, not all models or tasks might strictly enforce this requirement. For instance, some variations of PointNet or other models might employ dynamic graph CNNs or use attention mechanisms that can handle variable-sized inputs. However, these approaches often involve more complex architectures or preprocessing steps to manage the variability in point cloud sizes.</a:t>
            </a:r>
          </a:p>
          <a:p>
            <a:r>
              <a:rPr lang="en-US" sz="1700" b="1" i="0">
                <a:solidFill>
                  <a:schemeClr val="tx1">
                    <a:lumMod val="65000"/>
                    <a:lumOff val="35000"/>
                  </a:schemeClr>
                </a:solidFill>
                <a:effectLst/>
                <a:latin typeface="Söhne"/>
              </a:rPr>
              <a:t>Conclusion</a:t>
            </a:r>
          </a:p>
          <a:p>
            <a:r>
              <a:rPr lang="en-US" sz="1700" b="0" i="0">
                <a:solidFill>
                  <a:schemeClr val="tx1">
                    <a:lumMod val="65000"/>
                    <a:lumOff val="35000"/>
                  </a:schemeClr>
                </a:solidFill>
                <a:effectLst/>
                <a:latin typeface="Söhne"/>
              </a:rPr>
              <a:t>For most applications involving PointNet and similar architectures, ensuring that all point clouds in a batch have the same number of points simplifies the model's design and maximizes computational efficiency. The choice of method to standardize the number of points depends on the specific requirements of the task and the characteristics of the point cloud data.</a:t>
            </a:r>
          </a:p>
          <a:p>
            <a:endParaRPr lang="en-US" sz="1700">
              <a:solidFill>
                <a:schemeClr val="tx1">
                  <a:lumMod val="65000"/>
                  <a:lumOff val="35000"/>
                </a:schemeClr>
              </a:solidFill>
            </a:endParaRPr>
          </a:p>
        </p:txBody>
      </p:sp>
    </p:spTree>
    <p:extLst>
      <p:ext uri="{BB962C8B-B14F-4D97-AF65-F5344CB8AC3E}">
        <p14:creationId xmlns:p14="http://schemas.microsoft.com/office/powerpoint/2010/main" val="1036839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8D3C9-1A00-EC0E-B5BF-15B9956C9A61}"/>
              </a:ext>
            </a:extLst>
          </p:cNvPr>
          <p:cNvSpPr>
            <a:spLocks noGrp="1"/>
          </p:cNvSpPr>
          <p:nvPr>
            <p:ph type="title"/>
          </p:nvPr>
        </p:nvSpPr>
        <p:spPr/>
        <p:txBody>
          <a:bodyPr/>
          <a:lstStyle/>
          <a:p>
            <a:r>
              <a:rPr lang="en-US" dirty="0"/>
              <a:t>Why SDF Approach is better	</a:t>
            </a:r>
          </a:p>
        </p:txBody>
      </p:sp>
      <p:graphicFrame>
        <p:nvGraphicFramePr>
          <p:cNvPr id="5" name="Content Placeholder 2">
            <a:extLst>
              <a:ext uri="{FF2B5EF4-FFF2-40B4-BE49-F238E27FC236}">
                <a16:creationId xmlns:a16="http://schemas.microsoft.com/office/drawing/2014/main" id="{E755FFCE-943C-A5A3-CC54-2384756BFD6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0531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C24DF-7F06-F461-9A46-37DEAE38495B}"/>
              </a:ext>
            </a:extLst>
          </p:cNvPr>
          <p:cNvSpPr>
            <a:spLocks noGrp="1"/>
          </p:cNvSpPr>
          <p:nvPr>
            <p:ph type="title"/>
          </p:nvPr>
        </p:nvSpPr>
        <p:spPr/>
        <p:txBody>
          <a:bodyPr/>
          <a:lstStyle/>
          <a:p>
            <a:r>
              <a:rPr lang="en-US" dirty="0"/>
              <a:t>TDA Runtime for 3D shapes</a:t>
            </a:r>
          </a:p>
        </p:txBody>
      </p:sp>
      <p:sp>
        <p:nvSpPr>
          <p:cNvPr id="3" name="Content Placeholder 2">
            <a:extLst>
              <a:ext uri="{FF2B5EF4-FFF2-40B4-BE49-F238E27FC236}">
                <a16:creationId xmlns:a16="http://schemas.microsoft.com/office/drawing/2014/main" id="{3692C7FB-B502-8D61-2013-76BA25590D3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53457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90902-E5BA-A97C-060F-AC5D52B264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B8BDBD-C2B0-5C50-89D1-8AD493FA48DF}"/>
              </a:ext>
            </a:extLst>
          </p:cNvPr>
          <p:cNvSpPr>
            <a:spLocks noGrp="1"/>
          </p:cNvSpPr>
          <p:nvPr>
            <p:ph type="title"/>
          </p:nvPr>
        </p:nvSpPr>
        <p:spPr/>
        <p:txBody>
          <a:bodyPr/>
          <a:lstStyle/>
          <a:p>
            <a:r>
              <a:rPr lang="en-US" dirty="0"/>
              <a:t>Runtime for Plant point </a:t>
            </a:r>
            <a:r>
              <a:rPr lang="en-US"/>
              <a:t>cloud training</a:t>
            </a:r>
            <a:endParaRPr lang="en-US" dirty="0"/>
          </a:p>
        </p:txBody>
      </p:sp>
      <p:sp>
        <p:nvSpPr>
          <p:cNvPr id="3" name="Content Placeholder 2">
            <a:extLst>
              <a:ext uri="{FF2B5EF4-FFF2-40B4-BE49-F238E27FC236}">
                <a16:creationId xmlns:a16="http://schemas.microsoft.com/office/drawing/2014/main" id="{D7FB354C-0001-5C96-A094-6AEA1F7AF08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1590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23C66ED-DBBF-12CA-7F5E-813E0E7D03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622"/>
            <a:ext cx="12192000" cy="6894986"/>
            <a:chOff x="0" y="-7622"/>
            <a:chExt cx="12192000" cy="6894986"/>
          </a:xfrm>
        </p:grpSpPr>
        <p:sp>
          <p:nvSpPr>
            <p:cNvPr id="10" name="Rectangle 9">
              <a:extLst>
                <a:ext uri="{FF2B5EF4-FFF2-40B4-BE49-F238E27FC236}">
                  <a16:creationId xmlns:a16="http://schemas.microsoft.com/office/drawing/2014/main" id="{E3002B52-2669-1ED7-2E0F-0627FC31DF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7621"/>
              <a:ext cx="12192000" cy="6887364"/>
            </a:xfrm>
            <a:prstGeom prst="rect">
              <a:avLst/>
            </a:prstGeom>
            <a:gradFill>
              <a:gsLst>
                <a:gs pos="8000">
                  <a:schemeClr val="accent5"/>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2E9EC0D-91EA-9D35-F655-335C580AB3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9" y="0"/>
              <a:ext cx="8216919" cy="6887364"/>
            </a:xfrm>
            <a:prstGeom prst="rect">
              <a:avLst/>
            </a:prstGeom>
            <a:gradFill flip="none" rotWithShape="1">
              <a:gsLst>
                <a:gs pos="0">
                  <a:schemeClr val="accent5">
                    <a:lumMod val="75000"/>
                    <a:alpha val="79000"/>
                  </a:schemeClr>
                </a:gs>
                <a:gs pos="40000">
                  <a:schemeClr val="accent5">
                    <a:lumMod val="60000"/>
                    <a:lumOff val="40000"/>
                    <a:alpha val="0"/>
                  </a:schemeClr>
                </a:gs>
              </a:gsLst>
              <a:lin ang="19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770627C-B480-1145-72DC-5B59DBE04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39978" y="-7622"/>
              <a:ext cx="8451623" cy="6887367"/>
            </a:xfrm>
            <a:prstGeom prst="rect">
              <a:avLst/>
            </a:prstGeom>
            <a:gradFill>
              <a:gsLst>
                <a:gs pos="0">
                  <a:schemeClr val="accent5">
                    <a:lumMod val="75000"/>
                    <a:alpha val="67000"/>
                  </a:schemeClr>
                </a:gs>
                <a:gs pos="60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9F81D39-93D1-019C-74DC-4710F53346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9127281" y="7060"/>
              <a:ext cx="3064320" cy="6872683"/>
            </a:xfrm>
            <a:prstGeom prst="rect">
              <a:avLst/>
            </a:prstGeom>
            <a:gradFill flip="none" rotWithShape="1">
              <a:gsLst>
                <a:gs pos="0">
                  <a:schemeClr val="accent2">
                    <a:alpha val="58000"/>
                  </a:schemeClr>
                </a:gs>
                <a:gs pos="41000">
                  <a:schemeClr val="accent2">
                    <a:alpha val="0"/>
                  </a:schemeClr>
                </a:gs>
              </a:gsLst>
              <a:lin ang="1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4" name="Content Placeholder 3">
            <a:extLst>
              <a:ext uri="{FF2B5EF4-FFF2-40B4-BE49-F238E27FC236}">
                <a16:creationId xmlns:a16="http://schemas.microsoft.com/office/drawing/2014/main" id="{1DA13C68-4F21-48E7-0CF3-F22250A94776}"/>
              </a:ext>
            </a:extLst>
          </p:cNvPr>
          <p:cNvPicPr>
            <a:picLocks noGrp="1" noChangeAspect="1"/>
          </p:cNvPicPr>
          <p:nvPr>
            <p:ph idx="1"/>
          </p:nvPr>
        </p:nvPicPr>
        <p:blipFill rotWithShape="1">
          <a:blip r:embed="rId2">
            <a:alphaModFix amt="59000"/>
          </a:blip>
          <a:srcRect t="20270" b="2080"/>
          <a:stretch/>
        </p:blipFill>
        <p:spPr>
          <a:xfrm>
            <a:off x="20" y="-7624"/>
            <a:ext cx="12191981" cy="6887365"/>
          </a:xfrm>
          <a:prstGeom prst="rect">
            <a:avLst/>
          </a:prstGeom>
        </p:spPr>
      </p:pic>
    </p:spTree>
    <p:extLst>
      <p:ext uri="{BB962C8B-B14F-4D97-AF65-F5344CB8AC3E}">
        <p14:creationId xmlns:p14="http://schemas.microsoft.com/office/powerpoint/2010/main" val="984027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155</TotalTime>
  <Words>640</Words>
  <Application>Microsoft Macintosh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Söhne</vt:lpstr>
      <vt:lpstr>Office Theme</vt:lpstr>
      <vt:lpstr>PointNET Presentation Cont’D</vt:lpstr>
      <vt:lpstr>Why Uniformity Matters </vt:lpstr>
      <vt:lpstr>Achieving Uniformity </vt:lpstr>
      <vt:lpstr>Exceptions and Variations </vt:lpstr>
      <vt:lpstr>Why SDF Approach is better </vt:lpstr>
      <vt:lpstr>TDA Runtime for 3D shapes</vt:lpstr>
      <vt:lpstr>Runtime for Plant point cloud training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PointNET Presentation Cont’D</dc:title>
  <dc:creator>elvis kimara</dc:creator>
  <cp:lastModifiedBy>elvis kimara</cp:lastModifiedBy>
  <cp:revision>4</cp:revision>
  <dcterms:created xsi:type="dcterms:W3CDTF">2024-03-06T19:25:59Z</dcterms:created>
  <dcterms:modified xsi:type="dcterms:W3CDTF">2024-03-14T02:41:12Z</dcterms:modified>
</cp:coreProperties>
</file>