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9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3/16/2021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40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0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22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3/16/2021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17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45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7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99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7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48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68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3/16/2021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26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3/16/2021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1904355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making.com/refactoring/rename-method"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25A52A1B-B900-4405-874D-5AB159EBE053}"/>
              </a:ext>
            </a:extLst>
          </p:cNvPr>
          <p:cNvSpPr>
            <a:spLocks noGrp="1"/>
          </p:cNvSpPr>
          <p:nvPr>
            <p:ph type="ctrTitle"/>
          </p:nvPr>
        </p:nvSpPr>
        <p:spPr>
          <a:xfrm>
            <a:off x="626390" y="959536"/>
            <a:ext cx="5334930" cy="3004145"/>
          </a:xfrm>
        </p:spPr>
        <p:txBody>
          <a:bodyPr>
            <a:normAutofit fontScale="90000"/>
          </a:bodyPr>
          <a:lstStyle/>
          <a:p>
            <a:pPr algn="l"/>
            <a:r>
              <a:rPr lang="en-US" sz="5600" b="1" dirty="0">
                <a:latin typeface="Times New Roman" panose="02020603050405020304" pitchFamily="18" charset="0"/>
                <a:cs typeface="Times New Roman" panose="02020603050405020304" pitchFamily="18" charset="0"/>
              </a:rPr>
              <a:t>Making Method Calls Simpler</a:t>
            </a:r>
            <a:br>
              <a:rPr lang="en-US" sz="5100" b="1" i="0" dirty="0">
                <a:effectLst/>
                <a:latin typeface="PT Sans"/>
              </a:rPr>
            </a:br>
            <a:br>
              <a:rPr lang="en-US" sz="5100" dirty="0"/>
            </a:br>
            <a:endParaRPr lang="en-US" sz="5100" dirty="0"/>
          </a:p>
        </p:txBody>
      </p:sp>
      <p:sp>
        <p:nvSpPr>
          <p:cNvPr id="3" name="Tiêu đề phụ 2">
            <a:extLst>
              <a:ext uri="{FF2B5EF4-FFF2-40B4-BE49-F238E27FC236}">
                <a16:creationId xmlns:a16="http://schemas.microsoft.com/office/drawing/2014/main" id="{0073D9A4-74F6-46A1-A0CF-2BF59664E354}"/>
              </a:ext>
            </a:extLst>
          </p:cNvPr>
          <p:cNvSpPr>
            <a:spLocks noGrp="1"/>
          </p:cNvSpPr>
          <p:nvPr>
            <p:ph type="subTitle" idx="1"/>
          </p:nvPr>
        </p:nvSpPr>
        <p:spPr>
          <a:xfrm>
            <a:off x="626389" y="3221626"/>
            <a:ext cx="5334931" cy="2189214"/>
          </a:xfrm>
        </p:spPr>
        <p:txBody>
          <a:bodyPr>
            <a:noAutofit/>
          </a:bodyPr>
          <a:lstStyle/>
          <a:p>
            <a:pPr algn="l"/>
            <a:r>
              <a:rPr lang="en-US" dirty="0">
                <a:latin typeface="Times New Roman" panose="02020603050405020304" pitchFamily="18" charset="0"/>
                <a:cs typeface="Times New Roman" panose="02020603050405020304" pitchFamily="18" charset="0"/>
              </a:rPr>
              <a:t>Objects are all about interfaces. Coming up with interfaces that are easy to understand, and use is a key skill in developing good object-oriented software. This chapter explores refactoring that make interfaces more straightforward.</a:t>
            </a:r>
          </a:p>
        </p:txBody>
      </p:sp>
      <p:sp>
        <p:nvSpPr>
          <p:cNvPr id="32" name="Freeform: Shape 3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 name="Picture 3">
            <a:extLst>
              <a:ext uri="{FF2B5EF4-FFF2-40B4-BE49-F238E27FC236}">
                <a16:creationId xmlns:a16="http://schemas.microsoft.com/office/drawing/2014/main" id="{2EB29830-5186-4B40-BD8A-B3CB047A327F}"/>
              </a:ext>
            </a:extLst>
          </p:cNvPr>
          <p:cNvPicPr>
            <a:picLocks noChangeAspect="1"/>
          </p:cNvPicPr>
          <p:nvPr/>
        </p:nvPicPr>
        <p:blipFill rotWithShape="1">
          <a:blip r:embed="rId2"/>
          <a:srcRect l="7075" r="7175"/>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6" name="Freeform: Shape 3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33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159CDD-223E-46F8-A2BA-096DB28E7DB6}"/>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1AE70FDF-F301-4296-B701-80E55C565BF6}"/>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Adding a new parameter is always easier than removing it, which is why parameter lists frequently balloon to grotesque sizes. This smell is known as the </a:t>
            </a:r>
            <a:r>
              <a:rPr lang="en-US" b="1" i="0" u="none" strike="noStrike" dirty="0">
                <a:solidFill>
                  <a:srgbClr val="444444"/>
                </a:solidFill>
                <a:effectLst/>
                <a:latin typeface="Times New Roman" panose="02020603050405020304" pitchFamily="18" charset="0"/>
                <a:cs typeface="Times New Roman" panose="02020603050405020304" pitchFamily="18" charset="0"/>
              </a:rPr>
              <a:t>Long Parameter List</a:t>
            </a:r>
            <a:r>
              <a:rPr lang="en-US" b="0" i="0" dirty="0">
                <a:solidFill>
                  <a:srgbClr val="444444"/>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If you need to add a new parameter, sometimes this means that your class does not contain the necessary data or the existing parameters do not contain the necessary related data. In both cases, the best solution is to consider moving data to the main class or to other classes whose objects are already accessible from inside the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35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F13229-4D6B-4C96-9D1B-8E65731291BC}"/>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FAC8E3B0-2FF4-4944-97D8-408A6DD32722}"/>
              </a:ext>
            </a:extLst>
          </p:cNvPr>
          <p:cNvSpPr>
            <a:spLocks noGrp="1"/>
          </p:cNvSpPr>
          <p:nvPr>
            <p:ph idx="1"/>
          </p:nvPr>
        </p:nvSpPr>
        <p:spPr>
          <a:xfrm>
            <a:off x="838200" y="1825625"/>
            <a:ext cx="10515600" cy="4377212"/>
          </a:xfrm>
        </p:spPr>
        <p:txBody>
          <a:bodyPr>
            <a:normAutofit fontScale="77500" lnSpcReduction="20000"/>
          </a:bodyPr>
          <a:lstStyle/>
          <a:p>
            <a:pPr marL="0" indent="0" algn="l">
              <a:buNone/>
            </a:pPr>
            <a:r>
              <a:rPr lang="en-US" sz="3400" b="1" i="0" dirty="0">
                <a:solidFill>
                  <a:srgbClr val="444444"/>
                </a:solidFill>
                <a:effectLst/>
                <a:latin typeface="Times New Roman" panose="02020603050405020304" pitchFamily="18" charset="0"/>
                <a:cs typeface="Times New Roman" panose="02020603050405020304" pitchFamily="18" charset="0"/>
              </a:rPr>
              <a:t>How to Refactor</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the method is present in them, you will need to repeat all the steps in these classes as well.</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The following step is critical for keeping your program functional during the refactoring process. Create a new method by copying the old one and add the necessary parameter to it. Replace the code for the old method with a call to the new method. You can plug in any value to the new parameter (such as null for objects or a zero for numbers).</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method.</a:t>
            </a:r>
          </a:p>
          <a:p>
            <a:pPr marL="514350" indent="-514350">
              <a:buFont typeface="+mj-lt"/>
              <a:buAutoNum type="arabicPeriod"/>
            </a:pPr>
            <a:r>
              <a:rPr lang="en-US" sz="3100" b="0" i="0" dirty="0">
                <a:solidFill>
                  <a:srgbClr val="444444"/>
                </a:solidFill>
                <a:effectLst/>
                <a:latin typeface="Times New Roman" panose="02020603050405020304" pitchFamily="18" charset="0"/>
                <a:cs typeface="Times New Roman" panose="02020603050405020304" pitchFamily="18" charset="0"/>
              </a:rPr>
              <a:t>Delete the old method. Deletion is not possible if the old method is part of the public interface. If that is the case, mark the old method as deprecated.</a:t>
            </a:r>
            <a:br>
              <a:rPr lang="en-US" b="0" i="0" dirty="0">
                <a:solidFill>
                  <a:srgbClr val="444444"/>
                </a:solidFill>
                <a:effectLst/>
                <a:latin typeface="PT Sans"/>
              </a:rPr>
            </a:br>
            <a:endParaRPr lang="en-US" dirty="0"/>
          </a:p>
        </p:txBody>
      </p:sp>
    </p:spTree>
    <p:extLst>
      <p:ext uri="{BB962C8B-B14F-4D97-AF65-F5344CB8AC3E}">
        <p14:creationId xmlns:p14="http://schemas.microsoft.com/office/powerpoint/2010/main" val="343095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01A78D-EA98-4A10-B7AF-4504E3777FCD}"/>
              </a:ext>
            </a:extLst>
          </p:cNvPr>
          <p:cNvSpPr>
            <a:spLocks noGrp="1"/>
          </p:cNvSpPr>
          <p:nvPr>
            <p:ph type="title"/>
          </p:nvPr>
        </p:nvSpPr>
        <p:spPr/>
        <p:txBody>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dirty="0"/>
          </a:p>
        </p:txBody>
      </p:sp>
      <p:graphicFrame>
        <p:nvGraphicFramePr>
          <p:cNvPr id="4" name="Bảng 4">
            <a:extLst>
              <a:ext uri="{FF2B5EF4-FFF2-40B4-BE49-F238E27FC236}">
                <a16:creationId xmlns:a16="http://schemas.microsoft.com/office/drawing/2014/main" id="{F7FCC88B-1AFA-4230-A615-3C3D0191766D}"/>
              </a:ext>
            </a:extLst>
          </p:cNvPr>
          <p:cNvGraphicFramePr>
            <a:graphicFrameLocks noGrp="1"/>
          </p:cNvGraphicFramePr>
          <p:nvPr>
            <p:ph idx="1"/>
            <p:extLst>
              <p:ext uri="{D42A27DB-BD31-4B8C-83A1-F6EECF244321}">
                <p14:modId xmlns:p14="http://schemas.microsoft.com/office/powerpoint/2010/main" val="1904461956"/>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33163387"/>
                    </a:ext>
                  </a:extLst>
                </a:gridCol>
                <a:gridCol w="5257800">
                  <a:extLst>
                    <a:ext uri="{9D8B030D-6E8A-4147-A177-3AD203B41FA5}">
                      <a16:colId xmlns:a16="http://schemas.microsoft.com/office/drawing/2014/main" val="81112002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145083"/>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parameter is not used in the body of a method.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Remove the unused parameter.</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081026"/>
                  </a:ext>
                </a:extLst>
              </a:tr>
            </a:tbl>
          </a:graphicData>
        </a:graphic>
      </p:graphicFrame>
      <p:pic>
        <p:nvPicPr>
          <p:cNvPr id="5122" name="Picture 2" descr="Remove Parameter - Before">
            <a:extLst>
              <a:ext uri="{FF2B5EF4-FFF2-40B4-BE49-F238E27FC236}">
                <a16:creationId xmlns:a16="http://schemas.microsoft.com/office/drawing/2014/main" id="{63CD7947-C28D-41BE-B498-5AE3415C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222" y="4076226"/>
            <a:ext cx="2862017" cy="220482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move Parameter - After">
            <a:extLst>
              <a:ext uri="{FF2B5EF4-FFF2-40B4-BE49-F238E27FC236}">
                <a16:creationId xmlns:a16="http://schemas.microsoft.com/office/drawing/2014/main" id="{DF643E7E-CB0E-48F8-A03E-D6E74D00D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761" y="4076226"/>
            <a:ext cx="2862017" cy="220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5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CE9EC50-E54B-40EA-BEDF-B84E92B53899}"/>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33F3D23E-590A-4F6F-9FD7-C07F7335DE8D}"/>
              </a:ext>
            </a:extLst>
          </p:cNvPr>
          <p:cNvSpPr>
            <a:spLocks noGrp="1"/>
          </p:cNvSpPr>
          <p:nvPr>
            <p:ph idx="1"/>
          </p:nvPr>
        </p:nvSpPr>
        <p:spPr/>
        <p:txBody>
          <a:bodyPr/>
          <a:lstStyle/>
          <a:p>
            <a:pPr marL="0" indent="0">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Every parameter in a method call forces the programmer reading it to figure out what information is found in this parameter. And if a parameter is entirely unused in the method body, this “noggin scratching” is for naught.</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And in any case, additional parameters are extra code that has to be run.</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Sometimes we add parameters with an eye to the future, anticipating changes to the method for which the parameter might be needed. All the same, experience shows that it is better to add a parameter only when it is genuinely needed. After all, anticipated changes often remain just that – anticipated.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32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D84DBC-CFF7-4D1A-9065-E3FDC3905F11}"/>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40266BC3-2EB7-4E1C-B73F-C7EA38DA466A}"/>
              </a:ext>
            </a:extLst>
          </p:cNvPr>
          <p:cNvSpPr>
            <a:spLocks noGrp="1"/>
          </p:cNvSpPr>
          <p:nvPr>
            <p:ph idx="1"/>
          </p:nvPr>
        </p:nvSpPr>
        <p:spPr>
          <a:xfrm>
            <a:off x="838200" y="1825625"/>
            <a:ext cx="10515600" cy="1200379"/>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method contains only the parameters that it truly requires.</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C7A37FF1-28DC-4437-8B8E-2871559FEB15}"/>
              </a:ext>
            </a:extLst>
          </p:cNvPr>
          <p:cNvSpPr txBox="1">
            <a:spLocks/>
          </p:cNvSpPr>
          <p:nvPr/>
        </p:nvSpPr>
        <p:spPr>
          <a:xfrm>
            <a:off x="838200" y="3231807"/>
            <a:ext cx="10515600" cy="12003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When Not to Use</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the method is implemented in different ways in subclasses or in a superclass, and your parameter is used in those implementations, leave the parameter as-is.</a:t>
            </a:r>
          </a:p>
        </p:txBody>
      </p:sp>
    </p:spTree>
    <p:extLst>
      <p:ext uri="{BB962C8B-B14F-4D97-AF65-F5344CB8AC3E}">
        <p14:creationId xmlns:p14="http://schemas.microsoft.com/office/powerpoint/2010/main" val="179843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225D72-3ED3-45F5-A7D2-EED0F70AD729}"/>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Parameter</a:t>
            </a:r>
            <a:endParaRPr lang="en-US" sz="4000" dirty="0"/>
          </a:p>
        </p:txBody>
      </p:sp>
      <p:sp>
        <p:nvSpPr>
          <p:cNvPr id="3" name="Chỗ dành sẵn cho Nội dung 2">
            <a:extLst>
              <a:ext uri="{FF2B5EF4-FFF2-40B4-BE49-F238E27FC236}">
                <a16:creationId xmlns:a16="http://schemas.microsoft.com/office/drawing/2014/main" id="{A8A38DD2-AA70-4222-B9AE-15CEDDE07042}"/>
              </a:ext>
            </a:extLst>
          </p:cNvPr>
          <p:cNvSpPr>
            <a:spLocks noGrp="1"/>
          </p:cNvSpPr>
          <p:nvPr>
            <p:ph idx="1"/>
          </p:nvPr>
        </p:nvSpPr>
        <p:spPr>
          <a:xfrm>
            <a:off x="838200" y="1552247"/>
            <a:ext cx="10515600" cy="4226383"/>
          </a:xfrm>
        </p:spPr>
        <p:txBody>
          <a:bodyPr>
            <a:normAutofit lnSpcReduction="10000"/>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so, is the parameter used there? If the parameter is used in one of these implementations, hold off on this refactoring technique.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next step is important for keeping the program functional during the refactoring process. Create a new method by copying the old one and delete the relevant parameter from it. Replace the code of the old method with a call to the new one.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method.</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old method. Do not perform this step if the old method is part of a public interface. In this case, mark the old method as deprecated.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83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691BB7F-D85B-4115-8A02-E5D8533A9677}"/>
              </a:ext>
            </a:extLst>
          </p:cNvPr>
          <p:cNvSpPr>
            <a:spLocks noGrp="1"/>
          </p:cNvSpPr>
          <p:nvPr>
            <p:ph idx="1"/>
          </p:nvPr>
        </p:nvSpPr>
        <p:spPr>
          <a:xfrm>
            <a:off x="838200" y="1580528"/>
            <a:ext cx="10515600" cy="385974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Programmers new to objects often use long parameter lists, which are typical of other development environments. Objects allow you to keep parameter lists short, and several more involved refactoring's give you ways to shorten them. If you are passing several values from an object, use </a:t>
            </a:r>
            <a:r>
              <a:rPr lang="en-US" b="1" dirty="0">
                <a:latin typeface="Times New Roman" panose="02020603050405020304" pitchFamily="18" charset="0"/>
                <a:cs typeface="Times New Roman" panose="02020603050405020304" pitchFamily="18" charset="0"/>
              </a:rPr>
              <a:t>Preserve Whole Object </a:t>
            </a:r>
            <a:r>
              <a:rPr lang="en-US" dirty="0">
                <a:latin typeface="Times New Roman" panose="02020603050405020304" pitchFamily="18" charset="0"/>
                <a:cs typeface="Times New Roman" panose="02020603050405020304" pitchFamily="18" charset="0"/>
              </a:rPr>
              <a:t>to reduce all the values to a single object. If this object does not exist, you can create it with </a:t>
            </a:r>
            <a:r>
              <a:rPr lang="en-US" b="1" dirty="0">
                <a:latin typeface="Times New Roman" panose="02020603050405020304" pitchFamily="18" charset="0"/>
                <a:cs typeface="Times New Roman" panose="02020603050405020304" pitchFamily="18" charset="0"/>
              </a:rPr>
              <a:t>Introduce Parameter Object</a:t>
            </a:r>
            <a:r>
              <a:rPr lang="en-US" dirty="0">
                <a:latin typeface="Times New Roman" panose="02020603050405020304" pitchFamily="18" charset="0"/>
                <a:cs typeface="Times New Roman" panose="02020603050405020304" pitchFamily="18" charset="0"/>
              </a:rPr>
              <a:t>. If you can get the data from an object to which the method already has access, you can eliminate parameters with </a:t>
            </a:r>
            <a:r>
              <a:rPr lang="en-US" b="1" dirty="0">
                <a:latin typeface="Times New Roman" panose="02020603050405020304" pitchFamily="18" charset="0"/>
                <a:cs typeface="Times New Roman" panose="02020603050405020304" pitchFamily="18" charset="0"/>
              </a:rPr>
              <a:t>Replace Parameter with Method</a:t>
            </a:r>
            <a:r>
              <a:rPr lang="en-US" dirty="0">
                <a:latin typeface="Times New Roman" panose="02020603050405020304" pitchFamily="18" charset="0"/>
                <a:cs typeface="Times New Roman" panose="02020603050405020304" pitchFamily="18" charset="0"/>
              </a:rPr>
              <a:t>. If you have parameters that are used to determine conditional behavior, you can use </a:t>
            </a:r>
            <a:r>
              <a:rPr lang="en-US" b="1" dirty="0">
                <a:latin typeface="Times New Roman" panose="02020603050405020304" pitchFamily="18" charset="0"/>
                <a:cs typeface="Times New Roman" panose="02020603050405020304" pitchFamily="18" charset="0"/>
              </a:rPr>
              <a:t>Replace Parameter with Explicit Methods</a:t>
            </a:r>
            <a:r>
              <a:rPr lang="en-US" dirty="0">
                <a:latin typeface="Times New Roman" panose="02020603050405020304" pitchFamily="18" charset="0"/>
                <a:cs typeface="Times New Roman" panose="02020603050405020304" pitchFamily="18" charset="0"/>
              </a:rPr>
              <a:t>. You can combine several similar methods by adding a parameter with </a:t>
            </a:r>
            <a:r>
              <a:rPr lang="en-US" b="1" dirty="0">
                <a:latin typeface="Times New Roman" panose="02020603050405020304" pitchFamily="18" charset="0"/>
                <a:cs typeface="Times New Roman" panose="02020603050405020304" pitchFamily="18" charset="0"/>
              </a:rPr>
              <a:t>Parameterize Method</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94202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72842E-29CF-4D30-97AB-CEA7FAD21EC2}"/>
              </a:ext>
            </a:extLst>
          </p:cNvPr>
          <p:cNvSpPr>
            <a:spLocks noGrp="1"/>
          </p:cNvSpPr>
          <p:nvPr>
            <p:ph type="title"/>
          </p:nvPr>
        </p:nvSpPr>
        <p:spPr/>
        <p:txBody>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dirty="0"/>
          </a:p>
        </p:txBody>
      </p:sp>
      <p:graphicFrame>
        <p:nvGraphicFramePr>
          <p:cNvPr id="4" name="Bảng 4">
            <a:extLst>
              <a:ext uri="{FF2B5EF4-FFF2-40B4-BE49-F238E27FC236}">
                <a16:creationId xmlns:a16="http://schemas.microsoft.com/office/drawing/2014/main" id="{329AC820-0550-404A-987D-DDD54136DA43}"/>
              </a:ext>
            </a:extLst>
          </p:cNvPr>
          <p:cNvGraphicFramePr>
            <a:graphicFrameLocks noGrp="1"/>
          </p:cNvGraphicFramePr>
          <p:nvPr>
            <p:ph idx="1"/>
            <p:extLst>
              <p:ext uri="{D42A27DB-BD31-4B8C-83A1-F6EECF244321}">
                <p14:modId xmlns:p14="http://schemas.microsoft.com/office/powerpoint/2010/main" val="2360404859"/>
              </p:ext>
            </p:extLst>
          </p:nvPr>
        </p:nvGraphicFramePr>
        <p:xfrm>
          <a:off x="838200" y="1825625"/>
          <a:ext cx="10515600" cy="201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54831891"/>
                    </a:ext>
                  </a:extLst>
                </a:gridCol>
                <a:gridCol w="5257800">
                  <a:extLst>
                    <a:ext uri="{9D8B030D-6E8A-4147-A177-3AD203B41FA5}">
                      <a16:colId xmlns:a16="http://schemas.microsoft.com/office/drawing/2014/main" val="306586269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310292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get several values from an object and then pass them as parameters to a method.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Instead, try passing the whole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754330"/>
                  </a:ext>
                </a:extLst>
              </a:tr>
            </a:tbl>
          </a:graphicData>
        </a:graphic>
      </p:graphicFrame>
      <p:sp>
        <p:nvSpPr>
          <p:cNvPr id="5" name="Chỗ dành sẵn cho Nội dung 2">
            <a:extLst>
              <a:ext uri="{FF2B5EF4-FFF2-40B4-BE49-F238E27FC236}">
                <a16:creationId xmlns:a16="http://schemas.microsoft.com/office/drawing/2014/main" id="{0B84937A-483B-4015-AEFD-97A0109ABB21}"/>
              </a:ext>
            </a:extLst>
          </p:cNvPr>
          <p:cNvSpPr txBox="1">
            <a:spLocks/>
          </p:cNvSpPr>
          <p:nvPr/>
        </p:nvSpPr>
        <p:spPr>
          <a:xfrm>
            <a:off x="1017310" y="4419792"/>
            <a:ext cx="10515600" cy="1492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D58DF3F5-FAFD-444A-8A83-C3BB7D0BF6EB}"/>
              </a:ext>
            </a:extLst>
          </p:cNvPr>
          <p:cNvSpPr>
            <a:spLocks noChangeArrowheads="1"/>
          </p:cNvSpPr>
          <p:nvPr/>
        </p:nvSpPr>
        <p:spPr bwMode="auto">
          <a:xfrm>
            <a:off x="1076399" y="4427840"/>
            <a:ext cx="4840492" cy="818177"/>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low = daysTempRange.getLow();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high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daysTempRange.getHigh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boolean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withinPlan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plan.withinRange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(low, high);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Rectangle 3">
            <a:extLst>
              <a:ext uri="{FF2B5EF4-FFF2-40B4-BE49-F238E27FC236}">
                <a16:creationId xmlns:a16="http://schemas.microsoft.com/office/drawing/2014/main" id="{B9EEE8C2-B8F5-4002-B768-B0E60B345C1B}"/>
              </a:ext>
            </a:extLst>
          </p:cNvPr>
          <p:cNvSpPr>
            <a:spLocks noChangeArrowheads="1"/>
          </p:cNvSpPr>
          <p:nvPr/>
        </p:nvSpPr>
        <p:spPr bwMode="auto">
          <a:xfrm>
            <a:off x="6275110" y="4427840"/>
            <a:ext cx="4840492" cy="541178"/>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boolean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withinPlan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plan.withinRange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daysTempRange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145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4DAAC5B-A09F-4375-B4C8-CE9BD88B166E}"/>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25DD4268-2D6F-4A00-AB2F-4F8DAE69866E}"/>
              </a:ext>
            </a:extLst>
          </p:cNvPr>
          <p:cNvSpPr>
            <a:spLocks noGrp="1"/>
          </p:cNvSpPr>
          <p:nvPr>
            <p:ph idx="1"/>
          </p:nvPr>
        </p:nvSpPr>
        <p:spPr>
          <a:xfrm>
            <a:off x="838200" y="1825625"/>
            <a:ext cx="10515600" cy="2708668"/>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The problem is that each time before your method is called, the methods of the future parameter object must be called. If these methods or the quantity of data obtained for the method are changed, you will need to carefully find a dozen such places in the program and implement these changes in each of them.</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After you apply this refactoring technique, the code for getting all necessary data will be stored in one place – the method itself.</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382197-2EE5-4029-9F6F-7B607800A948}"/>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FD6F3D94-D510-4896-9960-6FB85AFB8668}"/>
              </a:ext>
            </a:extLst>
          </p:cNvPr>
          <p:cNvSpPr>
            <a:spLocks noGrp="1"/>
          </p:cNvSpPr>
          <p:nvPr>
            <p:ph idx="1"/>
          </p:nvPr>
        </p:nvSpPr>
        <p:spPr>
          <a:xfrm>
            <a:off x="838200" y="1499129"/>
            <a:ext cx="10515600" cy="3859742"/>
          </a:xfrm>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sz="2600" b="0" i="0" dirty="0">
                <a:solidFill>
                  <a:srgbClr val="444444"/>
                </a:solidFill>
                <a:effectLst/>
                <a:latin typeface="Times New Roman" panose="02020603050405020304" pitchFamily="18" charset="0"/>
                <a:cs typeface="Times New Roman" panose="02020603050405020304" pitchFamily="18" charset="0"/>
              </a:rPr>
              <a:t>Instead of a hodgepodge of parameters, you see a single object with a comprehensible name.</a:t>
            </a:r>
          </a:p>
          <a:p>
            <a:r>
              <a:rPr lang="en-US" sz="2600" b="0" i="0" dirty="0">
                <a:solidFill>
                  <a:srgbClr val="444444"/>
                </a:solidFill>
                <a:effectLst/>
                <a:latin typeface="Times New Roman" panose="02020603050405020304" pitchFamily="18" charset="0"/>
                <a:cs typeface="Times New Roman" panose="02020603050405020304" pitchFamily="18" charset="0"/>
              </a:rPr>
              <a:t>If the method needs more data from an object, you will not need to rewrite all the places where the method is used – merely inside the method itself.</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EE68AE08-77DC-48F6-8B32-4948C84B28C4}"/>
              </a:ext>
            </a:extLst>
          </p:cNvPr>
          <p:cNvSpPr txBox="1">
            <a:spLocks/>
          </p:cNvSpPr>
          <p:nvPr/>
        </p:nvSpPr>
        <p:spPr>
          <a:xfrm>
            <a:off x="838200" y="3797398"/>
            <a:ext cx="10515600"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Sometimes this transformation causes a method to become less flexible: previously the method could get data from many different sources but now, because of refactoring, we are limiting its use to only objects with a particular interface.</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5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48D4117-4CE0-4D20-A67E-857859729A8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Often the simplest and most important thing you can do is to change the name of a method. Naming is a key tool in communication. If you understand what a program is doing, you should not be afraid to use </a:t>
            </a:r>
            <a:r>
              <a:rPr lang="en-US" b="1" dirty="0">
                <a:latin typeface="Times New Roman" panose="02020603050405020304" pitchFamily="18" charset="0"/>
                <a:cs typeface="Times New Roman" panose="02020603050405020304" pitchFamily="18" charset="0"/>
              </a:rPr>
              <a:t>Rename Method </a:t>
            </a:r>
            <a:r>
              <a:rPr lang="en-US" dirty="0">
                <a:latin typeface="Times New Roman" panose="02020603050405020304" pitchFamily="18" charset="0"/>
                <a:cs typeface="Times New Roman" panose="02020603050405020304" pitchFamily="18" charset="0"/>
              </a:rPr>
              <a:t>to pass on that knowledge. You can (and should) also rename variables and classes. Overall, these renaming's are fairly simple text replacements, so I haven't added extra refactoring's for them.</a:t>
            </a:r>
          </a:p>
        </p:txBody>
      </p:sp>
    </p:spTree>
    <p:extLst>
      <p:ext uri="{BB962C8B-B14F-4D97-AF65-F5344CB8AC3E}">
        <p14:creationId xmlns:p14="http://schemas.microsoft.com/office/powerpoint/2010/main" val="241309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CF29E8-E2D9-4D33-BA27-CB1C38644242}"/>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Preserve Whole Object</a:t>
            </a:r>
            <a:endParaRPr lang="en-US" sz="4000" dirty="0"/>
          </a:p>
        </p:txBody>
      </p:sp>
      <p:sp>
        <p:nvSpPr>
          <p:cNvPr id="3" name="Chỗ dành sẵn cho Nội dung 2">
            <a:extLst>
              <a:ext uri="{FF2B5EF4-FFF2-40B4-BE49-F238E27FC236}">
                <a16:creationId xmlns:a16="http://schemas.microsoft.com/office/drawing/2014/main" id="{09C37CD0-D874-4488-9939-26B555A47917}"/>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parameter in the method for the object from which you can get the necessary values.</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Now start removing the old parameters from the method one by one, replacing them with calls to the relevant methods of the parameter object. Test the program after each replacement of a parameter.</a:t>
            </a:r>
          </a:p>
          <a:p>
            <a:pPr marL="457200" indent="-457200"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getter code from the parameter object that had preceded the method call.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0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07C1E9-F5AD-4B7E-8B12-DCF5D37D7352}"/>
              </a:ext>
            </a:extLst>
          </p:cNvPr>
          <p:cNvSpPr>
            <a:spLocks noGrp="1"/>
          </p:cNvSpPr>
          <p:nvPr>
            <p:ph type="title"/>
          </p:nvPr>
        </p:nvSpPr>
        <p:spPr/>
        <p:txBody>
          <a:bodyPr>
            <a:normAutofit/>
          </a:bodyPr>
          <a:lstStyle/>
          <a:p>
            <a:pPr algn="l"/>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p>
        </p:txBody>
      </p:sp>
      <p:graphicFrame>
        <p:nvGraphicFramePr>
          <p:cNvPr id="4" name="Bảng 4">
            <a:extLst>
              <a:ext uri="{FF2B5EF4-FFF2-40B4-BE49-F238E27FC236}">
                <a16:creationId xmlns:a16="http://schemas.microsoft.com/office/drawing/2014/main" id="{36965F7F-3BE4-458A-9277-F2FB2999F47C}"/>
              </a:ext>
            </a:extLst>
          </p:cNvPr>
          <p:cNvGraphicFramePr>
            <a:graphicFrameLocks noGrp="1"/>
          </p:cNvGraphicFramePr>
          <p:nvPr>
            <p:ph idx="1"/>
            <p:extLst>
              <p:ext uri="{D42A27DB-BD31-4B8C-83A1-F6EECF244321}">
                <p14:modId xmlns:p14="http://schemas.microsoft.com/office/powerpoint/2010/main" val="2747809387"/>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37145181"/>
                    </a:ext>
                  </a:extLst>
                </a:gridCol>
                <a:gridCol w="5257800">
                  <a:extLst>
                    <a:ext uri="{9D8B030D-6E8A-4147-A177-3AD203B41FA5}">
                      <a16:colId xmlns:a16="http://schemas.microsoft.com/office/drawing/2014/main" val="302284464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958099973"/>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Your methods contain a repeating group of parameters.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Replace these parameters with an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1313442"/>
                  </a:ext>
                </a:extLst>
              </a:tr>
            </a:tbl>
          </a:graphicData>
        </a:graphic>
      </p:graphicFrame>
      <p:pic>
        <p:nvPicPr>
          <p:cNvPr id="7170" name="Picture 2" descr="Introduce Parameter Object - Before">
            <a:extLst>
              <a:ext uri="{FF2B5EF4-FFF2-40B4-BE49-F238E27FC236}">
                <a16:creationId xmlns:a16="http://schemas.microsoft.com/office/drawing/2014/main" id="{98DB116B-5E36-425B-A4E1-F61F7E491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45215"/>
            <a:ext cx="41148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troduce Parameter Object - After">
            <a:extLst>
              <a:ext uri="{FF2B5EF4-FFF2-40B4-BE49-F238E27FC236}">
                <a16:creationId xmlns:a16="http://schemas.microsoft.com/office/drawing/2014/main" id="{90AA1824-D4C7-4250-B974-D7253D985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45215"/>
            <a:ext cx="41148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5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44B5B3-7F6E-40B9-8101-E42D51E46066}"/>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DDA05732-3648-4B4E-898B-35212EB09C32}"/>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Identical groups of parameters are often encountered in multiple methods. This causes code duplication of both the parameters themselves and of related operations. By consolidating parameters in a single class, you can also move the methods for handling this data there as well, freeing the other methods from this code.</a:t>
            </a:r>
          </a:p>
          <a:p>
            <a:endParaRPr lang="en-US" dirty="0"/>
          </a:p>
        </p:txBody>
      </p:sp>
    </p:spTree>
    <p:extLst>
      <p:ext uri="{BB962C8B-B14F-4D97-AF65-F5344CB8AC3E}">
        <p14:creationId xmlns:p14="http://schemas.microsoft.com/office/powerpoint/2010/main" val="2896467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DD712D-FC8E-46E9-845D-FB6493BE76D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42834C82-6B3D-445E-9504-0A2FF1B03447}"/>
              </a:ext>
            </a:extLst>
          </p:cNvPr>
          <p:cNvSpPr>
            <a:spLocks noGrp="1"/>
          </p:cNvSpPr>
          <p:nvPr>
            <p:ph idx="1"/>
          </p:nvPr>
        </p:nvSpPr>
        <p:spPr>
          <a:xfrm>
            <a:off x="838200" y="1758033"/>
            <a:ext cx="10515600" cy="2425864"/>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b="0" i="0" dirty="0">
                <a:solidFill>
                  <a:srgbClr val="444444"/>
                </a:solidFill>
                <a:effectLst/>
                <a:latin typeface="Times New Roman" panose="02020603050405020304" pitchFamily="18" charset="0"/>
                <a:cs typeface="Times New Roman" panose="02020603050405020304" pitchFamily="18" charset="0"/>
              </a:rPr>
              <a:t>More readable code. Instead of a hodgepodge of parameters, you see a single object with a comprehensible name.</a:t>
            </a:r>
          </a:p>
          <a:p>
            <a:r>
              <a:rPr lang="en-US" b="0" i="0" dirty="0">
                <a:solidFill>
                  <a:srgbClr val="444444"/>
                </a:solidFill>
                <a:effectLst/>
                <a:latin typeface="Times New Roman" panose="02020603050405020304" pitchFamily="18" charset="0"/>
                <a:cs typeface="Times New Roman" panose="02020603050405020304" pitchFamily="18" charset="0"/>
              </a:rPr>
              <a:t>Identical groups of parameters scattered here and there create their own kind of code duplication: while identical code is not being called, identical groups of parameters and arguments are constantly encountered.</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4384AC88-4910-4925-BF0F-AE8A4881078D}"/>
              </a:ext>
            </a:extLst>
          </p:cNvPr>
          <p:cNvSpPr txBox="1">
            <a:spLocks/>
          </p:cNvSpPr>
          <p:nvPr/>
        </p:nvSpPr>
        <p:spPr>
          <a:xfrm>
            <a:off x="838200" y="4183897"/>
            <a:ext cx="10515600" cy="2425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move only data to a new class and do not plan to move any behaviors or related operations there, this begins to smell of a </a:t>
            </a:r>
            <a:r>
              <a:rPr lang="en-US" i="0" u="none" strike="noStrike" dirty="0">
                <a:solidFill>
                  <a:srgbClr val="444444"/>
                </a:solidFill>
                <a:effectLst/>
                <a:latin typeface="Times New Roman" panose="02020603050405020304" pitchFamily="18" charset="0"/>
                <a:cs typeface="Times New Roman" panose="02020603050405020304" pitchFamily="18" charset="0"/>
              </a:rPr>
              <a:t>Data Class</a:t>
            </a:r>
            <a:r>
              <a:rPr lang="en-US" b="0" i="0" dirty="0">
                <a:solidFill>
                  <a:srgbClr val="44444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920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EEADB2-9A1E-411F-BA40-CF905A9B4CE3}"/>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Introduce Parameter Object</a:t>
            </a:r>
            <a:endParaRPr lang="en-US" sz="4000" dirty="0"/>
          </a:p>
        </p:txBody>
      </p:sp>
      <p:sp>
        <p:nvSpPr>
          <p:cNvPr id="3" name="Chỗ dành sẵn cho Nội dung 2">
            <a:extLst>
              <a:ext uri="{FF2B5EF4-FFF2-40B4-BE49-F238E27FC236}">
                <a16:creationId xmlns:a16="http://schemas.microsoft.com/office/drawing/2014/main" id="{A69BB0D7-F70D-45A8-9A6E-A0C53B4A9EE0}"/>
              </a:ext>
            </a:extLst>
          </p:cNvPr>
          <p:cNvSpPr>
            <a:spLocks noGrp="1"/>
          </p:cNvSpPr>
          <p:nvPr>
            <p:ph idx="1"/>
          </p:nvPr>
        </p:nvSpPr>
        <p:spPr/>
        <p:txBody>
          <a:bodyPr>
            <a:normAutofit fontScale="92500" lnSpcReduction="20000"/>
          </a:bodyPr>
          <a:lstStyle/>
          <a:p>
            <a:pPr marL="0" indent="0" algn="l">
              <a:buNone/>
            </a:pPr>
            <a:r>
              <a:rPr lang="en-US" sz="28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Create a new class that will represent your group of parameters. Make the class immutable.</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In the method that you want to refactor, use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Add Parameter</a:t>
            </a:r>
            <a:r>
              <a:rPr lang="en-US" sz="2600" b="0" i="0" dirty="0">
                <a:solidFill>
                  <a:srgbClr val="444444"/>
                </a:solidFill>
                <a:effectLst/>
                <a:latin typeface="Times New Roman" panose="02020603050405020304" pitchFamily="18" charset="0"/>
                <a:cs typeface="Times New Roman" panose="02020603050405020304" pitchFamily="18" charset="0"/>
              </a:rPr>
              <a:t>, which is where your parameter object will be passed. In all method calls, pass the object created from old method parameters to this parameter.</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Now start deleting old parameters from the method one by one, replacing them in the code with fields of the parameter object. Test the program after each parameter replacement.</a:t>
            </a:r>
          </a:p>
          <a:p>
            <a:pPr algn="l">
              <a:buFont typeface="+mj-lt"/>
              <a:buAutoNum type="arabicPeriod"/>
            </a:pPr>
            <a:r>
              <a:rPr lang="en-US" sz="2600" b="0" i="0" dirty="0">
                <a:solidFill>
                  <a:srgbClr val="444444"/>
                </a:solidFill>
                <a:effectLst/>
                <a:latin typeface="Times New Roman" panose="02020603050405020304" pitchFamily="18" charset="0"/>
                <a:cs typeface="Times New Roman" panose="02020603050405020304" pitchFamily="18" charset="0"/>
              </a:rPr>
              <a:t>When done, see whether there is any point in moving a part of the method (or sometimes even the whole method) to a parameter object class. If so, use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Move Method</a:t>
            </a:r>
            <a:r>
              <a:rPr lang="en-US" sz="2600" b="0" i="0" dirty="0">
                <a:solidFill>
                  <a:srgbClr val="444444"/>
                </a:solidFill>
                <a:effectLst/>
                <a:latin typeface="Times New Roman" panose="02020603050405020304" pitchFamily="18" charset="0"/>
                <a:cs typeface="Times New Roman" panose="02020603050405020304" pitchFamily="18" charset="0"/>
              </a:rPr>
              <a:t> or </a:t>
            </a:r>
            <a:r>
              <a:rPr lang="en-US" sz="2600"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sz="2600" b="0" i="0" dirty="0">
                <a:solidFill>
                  <a:srgbClr val="444444"/>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9085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C0579E-38B7-4AEA-855D-E969E633DD38}"/>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84FD5D54-BE79-4521-9E58-D50A243342F4}"/>
              </a:ext>
            </a:extLst>
          </p:cNvPr>
          <p:cNvGraphicFramePr>
            <a:graphicFrameLocks noGrp="1"/>
          </p:cNvGraphicFramePr>
          <p:nvPr>
            <p:ph idx="1"/>
            <p:extLst>
              <p:ext uri="{D42A27DB-BD31-4B8C-83A1-F6EECF244321}">
                <p14:modId xmlns:p14="http://schemas.microsoft.com/office/powerpoint/2010/main" val="3171205992"/>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0185008"/>
                    </a:ext>
                  </a:extLst>
                </a:gridCol>
                <a:gridCol w="5257800">
                  <a:extLst>
                    <a:ext uri="{9D8B030D-6E8A-4147-A177-3AD203B41FA5}">
                      <a16:colId xmlns:a16="http://schemas.microsoft.com/office/drawing/2014/main" val="283145191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898454415"/>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is split into parts, each of which is run depending on the value of a parameter.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Extract the individual parts of the method into their own methods and call them instead of the original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983901"/>
                  </a:ext>
                </a:extLst>
              </a:tr>
            </a:tbl>
          </a:graphicData>
        </a:graphic>
      </p:graphicFrame>
      <p:sp>
        <p:nvSpPr>
          <p:cNvPr id="5" name="Rectangle 1">
            <a:extLst>
              <a:ext uri="{FF2B5EF4-FFF2-40B4-BE49-F238E27FC236}">
                <a16:creationId xmlns:a16="http://schemas.microsoft.com/office/drawing/2014/main" id="{79393ED3-95EB-46D8-8A92-B30700EA8DAC}"/>
              </a:ext>
            </a:extLst>
          </p:cNvPr>
          <p:cNvSpPr>
            <a:spLocks noChangeArrowheads="1"/>
          </p:cNvSpPr>
          <p:nvPr/>
        </p:nvSpPr>
        <p:spPr bwMode="auto">
          <a:xfrm>
            <a:off x="838200" y="3606482"/>
            <a:ext cx="5053553"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990000"/>
                </a:solidFill>
                <a:effectLst/>
                <a:latin typeface="Times New Roman" panose="02020603050405020304" pitchFamily="18" charset="0"/>
                <a:cs typeface="Times New Roman" panose="02020603050405020304" pitchFamily="18" charset="0"/>
              </a:rPr>
              <a:t>setValue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name,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name.equals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DD1144"/>
                </a:solidFill>
                <a:effectLst/>
                <a:latin typeface="Times New Roman" panose="02020603050405020304" pitchFamily="18" charset="0"/>
                <a:cs typeface="Times New Roman" panose="02020603050405020304" pitchFamily="18" charset="0"/>
              </a:rPr>
              <a: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height =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name.equals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DD1144"/>
                </a:solidFill>
                <a:effectLst/>
                <a:latin typeface="Times New Roman" panose="02020603050405020304" pitchFamily="18" charset="0"/>
                <a:cs typeface="Times New Roman" panose="02020603050405020304" pitchFamily="18" charset="0"/>
              </a:rPr>
              <a: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width =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Assert.shouldNeverReachHere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0996B437-3B0C-4F97-AE79-0E06087A6F37}"/>
              </a:ext>
            </a:extLst>
          </p:cNvPr>
          <p:cNvSpPr>
            <a:spLocks noChangeArrowheads="1"/>
          </p:cNvSpPr>
          <p:nvPr/>
        </p:nvSpPr>
        <p:spPr bwMode="auto">
          <a:xfrm>
            <a:off x="6300249" y="3606482"/>
            <a:ext cx="5527248"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990000"/>
                </a:solidFill>
                <a:effectLst/>
                <a:latin typeface="Times New Roman" panose="02020603050405020304" pitchFamily="18" charset="0"/>
                <a:cs typeface="Times New Roman" panose="02020603050405020304" pitchFamily="18" charset="0"/>
              </a:rPr>
              <a:t>setHeight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height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990000"/>
                </a:solidFill>
                <a:effectLst/>
                <a:latin typeface="Times New Roman" panose="02020603050405020304" pitchFamily="18" charset="0"/>
                <a:cs typeface="Times New Roman" panose="02020603050405020304" pitchFamily="18" charset="0"/>
              </a:rPr>
              <a:t>setWidth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width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57226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4C0D4F-0E54-4FDF-94FE-302D5838BFB4}"/>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05CA2E8D-8380-4EED-A708-95EA6BEC6585}"/>
              </a:ext>
            </a:extLst>
          </p:cNvPr>
          <p:cNvSpPr>
            <a:spLocks noGrp="1"/>
          </p:cNvSpPr>
          <p:nvPr>
            <p:ph idx="1"/>
          </p:nvPr>
        </p:nvSpPr>
        <p:spPr>
          <a:xfrm>
            <a:off x="838200" y="2296965"/>
            <a:ext cx="10515600" cy="3859742"/>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method containing parameter-dependent variants has grown massive. Non-trivial code is run in each branch and new variants are added very rarely.</a:t>
            </a:r>
          </a:p>
          <a:p>
            <a:endParaRPr lang="en-US" dirty="0"/>
          </a:p>
        </p:txBody>
      </p:sp>
    </p:spTree>
    <p:extLst>
      <p:ext uri="{BB962C8B-B14F-4D97-AF65-F5344CB8AC3E}">
        <p14:creationId xmlns:p14="http://schemas.microsoft.com/office/powerpoint/2010/main" val="49836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81FF77-958D-48EC-B37A-9CA368706793}"/>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03A5E5BF-0C8D-4EBF-A5BB-AA88B5CBDF0F}"/>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Benefits</a:t>
            </a:r>
          </a:p>
          <a:p>
            <a:pPr marL="0" indent="0">
              <a:buNone/>
            </a:pPr>
            <a:r>
              <a:rPr lang="en-US" dirty="0">
                <a:latin typeface="Times New Roman" panose="02020603050405020304" pitchFamily="18" charset="0"/>
                <a:cs typeface="Times New Roman" panose="02020603050405020304" pitchFamily="18" charset="0"/>
              </a:rPr>
              <a:t>Improves code readability. It is much easier to understand the purpose of </a:t>
            </a:r>
          </a:p>
          <a:p>
            <a:pPr marL="457200" lvl="1" indent="0">
              <a:buNone/>
            </a:pPr>
            <a:r>
              <a:rPr lang="en-US" sz="2400" dirty="0" err="1">
                <a:highlight>
                  <a:srgbClr val="C0C0C0"/>
                </a:highlight>
                <a:latin typeface="Times New Roman" panose="02020603050405020304" pitchFamily="18" charset="0"/>
                <a:cs typeface="Times New Roman" panose="02020603050405020304" pitchFamily="18" charset="0"/>
              </a:rPr>
              <a:t>startEngine</a:t>
            </a:r>
            <a:r>
              <a:rPr lang="en-US" sz="2400" dirty="0">
                <a:highlight>
                  <a:srgbClr val="C0C0C0"/>
                </a:highligh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than </a:t>
            </a:r>
            <a:r>
              <a:rPr lang="en-US" sz="2400" dirty="0" err="1">
                <a:highlight>
                  <a:srgbClr val="C0C0C0"/>
                </a:highlight>
                <a:latin typeface="Times New Roman" panose="02020603050405020304" pitchFamily="18" charset="0"/>
                <a:cs typeface="Times New Roman" panose="02020603050405020304" pitchFamily="18" charset="0"/>
              </a:rPr>
              <a:t>setValue</a:t>
            </a:r>
            <a:r>
              <a:rPr lang="en-US" sz="2400" dirty="0">
                <a:highlight>
                  <a:srgbClr val="C0C0C0"/>
                </a:highlight>
                <a:latin typeface="Times New Roman" panose="02020603050405020304" pitchFamily="18" charset="0"/>
                <a:cs typeface="Times New Roman" panose="02020603050405020304" pitchFamily="18" charset="0"/>
              </a:rPr>
              <a:t>("</a:t>
            </a:r>
            <a:r>
              <a:rPr lang="en-US" sz="2400" dirty="0" err="1">
                <a:highlight>
                  <a:srgbClr val="C0C0C0"/>
                </a:highlight>
                <a:latin typeface="Times New Roman" panose="02020603050405020304" pitchFamily="18" charset="0"/>
                <a:cs typeface="Times New Roman" panose="02020603050405020304" pitchFamily="18" charset="0"/>
              </a:rPr>
              <a:t>engineEnabled</a:t>
            </a:r>
            <a:r>
              <a:rPr lang="en-US" sz="2400" dirty="0">
                <a:highlight>
                  <a:srgbClr val="C0C0C0"/>
                </a:highlight>
                <a:latin typeface="Times New Roman" panose="02020603050405020304" pitchFamily="18" charset="0"/>
                <a:cs typeface="Times New Roman" panose="02020603050405020304" pitchFamily="18" charset="0"/>
              </a:rPr>
              <a:t>", true) .</a:t>
            </a:r>
          </a:p>
        </p:txBody>
      </p:sp>
      <p:sp>
        <p:nvSpPr>
          <p:cNvPr id="4" name="Chỗ dành sẵn cho Nội dung 2">
            <a:extLst>
              <a:ext uri="{FF2B5EF4-FFF2-40B4-BE49-F238E27FC236}">
                <a16:creationId xmlns:a16="http://schemas.microsoft.com/office/drawing/2014/main" id="{F31B9543-19AB-463B-A982-77B86BFA1B13}"/>
              </a:ext>
            </a:extLst>
          </p:cNvPr>
          <p:cNvSpPr txBox="1">
            <a:spLocks/>
          </p:cNvSpPr>
          <p:nvPr/>
        </p:nvSpPr>
        <p:spPr>
          <a:xfrm>
            <a:off x="838200" y="3429000"/>
            <a:ext cx="10515600" cy="2122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When Not to Use</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Do not replace a parameter with explicit methods if a method is rarely changed and new variants are not added inside it.</a:t>
            </a:r>
          </a:p>
        </p:txBody>
      </p:sp>
    </p:spTree>
    <p:extLst>
      <p:ext uri="{BB962C8B-B14F-4D97-AF65-F5344CB8AC3E}">
        <p14:creationId xmlns:p14="http://schemas.microsoft.com/office/powerpoint/2010/main" val="3652195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DF4527-1D22-4871-B4C2-5D16AB40864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Explicit Methods</a:t>
            </a:r>
            <a:endParaRPr lang="en-US" sz="4000" dirty="0"/>
          </a:p>
        </p:txBody>
      </p:sp>
      <p:sp>
        <p:nvSpPr>
          <p:cNvPr id="3" name="Chỗ dành sẵn cho Nội dung 2">
            <a:extLst>
              <a:ext uri="{FF2B5EF4-FFF2-40B4-BE49-F238E27FC236}">
                <a16:creationId xmlns:a16="http://schemas.microsoft.com/office/drawing/2014/main" id="{672D5641-7B05-4C80-B91F-7B873EA4C714}"/>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For each variant of the method, create a separate method. Run these methods based on the value of a parameter in the main method.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places where the original method is called. In these places, place a call for one of the new parameter-dependent variants.</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When no calls to the original method remain, delete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791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427B7C-54FC-44E7-9D9A-1148BF64C624}"/>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F062B162-C247-4690-90AE-B44D1CE8CF1D}"/>
              </a:ext>
            </a:extLst>
          </p:cNvPr>
          <p:cNvGraphicFramePr>
            <a:graphicFrameLocks noGrp="1"/>
          </p:cNvGraphicFramePr>
          <p:nvPr>
            <p:ph idx="1"/>
            <p:extLst>
              <p:ext uri="{D42A27DB-BD31-4B8C-83A1-F6EECF244321}">
                <p14:modId xmlns:p14="http://schemas.microsoft.com/office/powerpoint/2010/main" val="4127008598"/>
              </p:ext>
            </p:extLst>
          </p:nvPr>
        </p:nvGraphicFramePr>
        <p:xfrm>
          <a:off x="838200" y="1825625"/>
          <a:ext cx="10515600" cy="2377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10149777"/>
                    </a:ext>
                  </a:extLst>
                </a:gridCol>
                <a:gridCol w="5257800">
                  <a:extLst>
                    <a:ext uri="{9D8B030D-6E8A-4147-A177-3AD203B41FA5}">
                      <a16:colId xmlns:a16="http://schemas.microsoft.com/office/drawing/2014/main" val="86485070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112659181"/>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Before a method call, a second method is run, and its result is sent back to the first method as an argument. But the parameter value could have been obtained inside the method being called.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Instead of passing the value through a parameter, place the value-getting code inside the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7796789"/>
                  </a:ext>
                </a:extLst>
              </a:tr>
            </a:tbl>
          </a:graphicData>
        </a:graphic>
      </p:graphicFrame>
      <p:sp>
        <p:nvSpPr>
          <p:cNvPr id="5" name="Rectangle 1">
            <a:extLst>
              <a:ext uri="{FF2B5EF4-FFF2-40B4-BE49-F238E27FC236}">
                <a16:creationId xmlns:a16="http://schemas.microsoft.com/office/drawing/2014/main" id="{CAB446CA-782B-4855-87E2-B66B2C021495}"/>
              </a:ext>
            </a:extLst>
          </p:cNvPr>
          <p:cNvSpPr>
            <a:spLocks noChangeArrowheads="1"/>
          </p:cNvSpPr>
          <p:nvPr/>
        </p:nvSpPr>
        <p:spPr bwMode="auto">
          <a:xfrm>
            <a:off x="838200" y="4425599"/>
            <a:ext cx="5257800" cy="1372175"/>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basePrice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quantity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itemPrice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seasonDiscount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.getSeasonalDiscount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fees = </a:t>
            </a: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.getFees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finalPrice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discountedPrice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basePrice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seasonDiscount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fees);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979475DA-5A4E-4FD0-92A7-7E6E5BD4D1D2}"/>
              </a:ext>
            </a:extLst>
          </p:cNvPr>
          <p:cNvSpPr>
            <a:spLocks noChangeArrowheads="1"/>
          </p:cNvSpPr>
          <p:nvPr/>
        </p:nvSpPr>
        <p:spPr bwMode="auto">
          <a:xfrm>
            <a:off x="6096000" y="4439454"/>
            <a:ext cx="5257800" cy="541178"/>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basePrice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quantity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itemPrice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finalPrice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discountedPrice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basePrice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p>
        </p:txBody>
      </p:sp>
    </p:spTree>
    <p:extLst>
      <p:ext uri="{BB962C8B-B14F-4D97-AF65-F5344CB8AC3E}">
        <p14:creationId xmlns:p14="http://schemas.microsoft.com/office/powerpoint/2010/main" val="100769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6F030D-3C0A-44F7-89E5-2521937719BF}"/>
              </a:ext>
            </a:extLst>
          </p:cNvPr>
          <p:cNvSpPr>
            <a:spLocks noGrp="1"/>
          </p:cNvSpPr>
          <p:nvPr>
            <p:ph type="title"/>
          </p:nvPr>
        </p:nvSpPr>
        <p:spPr/>
        <p:txBody>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br>
              <a:rPr lang="en-US" b="1" i="0" dirty="0">
                <a:solidFill>
                  <a:srgbClr val="444444"/>
                </a:solidFill>
                <a:effectLst/>
                <a:latin typeface="PT Sans"/>
              </a:rPr>
            </a:br>
            <a:endParaRPr lang="en-US" dirty="0"/>
          </a:p>
        </p:txBody>
      </p:sp>
      <p:graphicFrame>
        <p:nvGraphicFramePr>
          <p:cNvPr id="4" name="Bảng 4">
            <a:extLst>
              <a:ext uri="{FF2B5EF4-FFF2-40B4-BE49-F238E27FC236}">
                <a16:creationId xmlns:a16="http://schemas.microsoft.com/office/drawing/2014/main" id="{AA832A24-7682-435A-B9A2-AEFDA24C86A8}"/>
              </a:ext>
            </a:extLst>
          </p:cNvPr>
          <p:cNvGraphicFramePr>
            <a:graphicFrameLocks noGrp="1"/>
          </p:cNvGraphicFramePr>
          <p:nvPr>
            <p:ph idx="1"/>
            <p:extLst>
              <p:ext uri="{D42A27DB-BD31-4B8C-83A1-F6EECF244321}">
                <p14:modId xmlns:p14="http://schemas.microsoft.com/office/powerpoint/2010/main" val="3812850401"/>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46799498"/>
                    </a:ext>
                  </a:extLst>
                </a:gridCol>
                <a:gridCol w="5257800">
                  <a:extLst>
                    <a:ext uri="{9D8B030D-6E8A-4147-A177-3AD203B41FA5}">
                      <a16:colId xmlns:a16="http://schemas.microsoft.com/office/drawing/2014/main" val="108779193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9909834"/>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The name of a method does not explain what the method does.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Rename the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2020330"/>
                  </a:ext>
                </a:extLst>
              </a:tr>
            </a:tbl>
          </a:graphicData>
        </a:graphic>
      </p:graphicFrame>
      <p:pic>
        <p:nvPicPr>
          <p:cNvPr id="1030" name="Picture 6" descr="Rename Method - Before">
            <a:extLst>
              <a:ext uri="{FF2B5EF4-FFF2-40B4-BE49-F238E27FC236}">
                <a16:creationId xmlns:a16="http://schemas.microsoft.com/office/drawing/2014/main" id="{9448159D-DB8A-4B89-B30E-5AB7F35A3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862" y="4141788"/>
            <a:ext cx="2689194" cy="2221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name Method - After">
            <a:extLst>
              <a:ext uri="{FF2B5EF4-FFF2-40B4-BE49-F238E27FC236}">
                <a16:creationId xmlns:a16="http://schemas.microsoft.com/office/drawing/2014/main" id="{C4AB6BC8-4B67-456E-A55C-83178A7E6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946" y="4154636"/>
            <a:ext cx="2909152" cy="222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984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5EC4E9-1CDE-4556-8E82-BFFDFE6EA621}"/>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BE4180BE-0547-4A7A-A67B-FBC82A3EA7DC}"/>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long list of parameters is hard to understand. In addition, calls to such methods often resemble a series of cascades, with winding and exhilarating value calculations that are hard to navigate yet must be passed to the method. So, if a parameter value can be calculated with the help of a method, do this inside the method itself and get rid of the parameter.</a:t>
            </a:r>
          </a:p>
          <a:p>
            <a:endParaRPr lang="en-US" dirty="0"/>
          </a:p>
        </p:txBody>
      </p:sp>
    </p:spTree>
    <p:extLst>
      <p:ext uri="{BB962C8B-B14F-4D97-AF65-F5344CB8AC3E}">
        <p14:creationId xmlns:p14="http://schemas.microsoft.com/office/powerpoint/2010/main" val="3823365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E0BB07-E2F1-4B82-BFDB-2B12EA25A4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87BFA885-0B05-4D0C-B7B4-7BAD74CAF127}"/>
              </a:ext>
            </a:extLst>
          </p:cNvPr>
          <p:cNvSpPr>
            <a:spLocks noGrp="1"/>
          </p:cNvSpPr>
          <p:nvPr>
            <p:ph idx="1"/>
          </p:nvPr>
        </p:nvSpPr>
        <p:spPr>
          <a:xfrm>
            <a:off x="838200" y="1825625"/>
            <a:ext cx="10515600" cy="1803695"/>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We get rid of unneeded parameters and simplify method calls. Such parameters are often created not for the project as it is now, but with an eye for future needs that may never come.</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89D554CB-C481-4D98-B25D-CF862A4A83A8}"/>
              </a:ext>
            </a:extLst>
          </p:cNvPr>
          <p:cNvSpPr txBox="1">
            <a:spLocks/>
          </p:cNvSpPr>
          <p:nvPr/>
        </p:nvSpPr>
        <p:spPr>
          <a:xfrm>
            <a:off x="838200" y="3764257"/>
            <a:ext cx="10515600" cy="180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 name="Chỗ dành sẵn cho Nội dung 2">
            <a:extLst>
              <a:ext uri="{FF2B5EF4-FFF2-40B4-BE49-F238E27FC236}">
                <a16:creationId xmlns:a16="http://schemas.microsoft.com/office/drawing/2014/main" id="{6CEB1365-807A-4FE2-B2B0-F05E6B9436D2}"/>
              </a:ext>
            </a:extLst>
          </p:cNvPr>
          <p:cNvSpPr txBox="1">
            <a:spLocks/>
          </p:cNvSpPr>
          <p:nvPr/>
        </p:nvSpPr>
        <p:spPr>
          <a:xfrm>
            <a:off x="838200" y="3899194"/>
            <a:ext cx="10515600" cy="1803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You may need the parameter tomorrow for other needs... making you rewrite the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302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7D0D4A-26FA-417D-8EDB-98F528BFB05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Parameter with Method Call</a:t>
            </a:r>
            <a:endParaRPr lang="en-US" sz="4000" dirty="0"/>
          </a:p>
        </p:txBody>
      </p:sp>
      <p:sp>
        <p:nvSpPr>
          <p:cNvPr id="3" name="Chỗ dành sẵn cho Nội dung 2">
            <a:extLst>
              <a:ext uri="{FF2B5EF4-FFF2-40B4-BE49-F238E27FC236}">
                <a16:creationId xmlns:a16="http://schemas.microsoft.com/office/drawing/2014/main" id="{F57760B1-4D02-4E8E-83E6-373E55D7309D}"/>
              </a:ext>
            </a:extLst>
          </p:cNvPr>
          <p:cNvSpPr>
            <a:spLocks noGrp="1"/>
          </p:cNvSpPr>
          <p:nvPr>
            <p:ph idx="1"/>
          </p:nvPr>
        </p:nvSpPr>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Make sure that the value-getting code does not use parameters from the current method, since they will be unavailable from inside another method. If so, moving the code is not possible.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If the relevant code is more complicated than a single method or function call, use </a:t>
            </a:r>
            <a:r>
              <a:rPr lang="en-US"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b="0" i="0" dirty="0">
                <a:solidFill>
                  <a:srgbClr val="444444"/>
                </a:solidFill>
                <a:effectLst/>
                <a:latin typeface="Times New Roman" panose="02020603050405020304" pitchFamily="18" charset="0"/>
                <a:cs typeface="Times New Roman" panose="02020603050405020304" pitchFamily="18" charset="0"/>
              </a:rPr>
              <a:t> to isolate this code in a new method and make the call simple.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 the code of the main method, replace all references to the parameter being replaced with calls to the method that gets the value.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Use </a:t>
            </a:r>
            <a:r>
              <a:rPr lang="en-US" b="1" i="0" u="none" strike="noStrike" dirty="0">
                <a:solidFill>
                  <a:srgbClr val="444444"/>
                </a:solidFill>
                <a:effectLst/>
                <a:latin typeface="Times New Roman" panose="02020603050405020304" pitchFamily="18" charset="0"/>
                <a:cs typeface="Times New Roman" panose="02020603050405020304" pitchFamily="18" charset="0"/>
              </a:rPr>
              <a:t>Remove Parameter</a:t>
            </a:r>
            <a:r>
              <a:rPr lang="en-US" b="0" i="0" dirty="0">
                <a:solidFill>
                  <a:srgbClr val="444444"/>
                </a:solidFill>
                <a:effectLst/>
                <a:latin typeface="Times New Roman" panose="02020603050405020304" pitchFamily="18" charset="0"/>
                <a:cs typeface="Times New Roman" panose="02020603050405020304" pitchFamily="18" charset="0"/>
              </a:rPr>
              <a:t> to eliminate the now-unused parameter.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00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7A3112-B631-47AD-837C-DB7CAFAD2502}"/>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9CD0FF8A-6AD7-43BC-ACCB-7E4C86D43A02}"/>
              </a:ext>
            </a:extLst>
          </p:cNvPr>
          <p:cNvGraphicFramePr>
            <a:graphicFrameLocks noGrp="1"/>
          </p:cNvGraphicFramePr>
          <p:nvPr>
            <p:ph idx="1"/>
            <p:extLst>
              <p:ext uri="{D42A27DB-BD31-4B8C-83A1-F6EECF244321}">
                <p14:modId xmlns:p14="http://schemas.microsoft.com/office/powerpoint/2010/main" val="1803719104"/>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35748401"/>
                    </a:ext>
                  </a:extLst>
                </a:gridCol>
                <a:gridCol w="5257800">
                  <a:extLst>
                    <a:ext uri="{9D8B030D-6E8A-4147-A177-3AD203B41FA5}">
                      <a16:colId xmlns:a16="http://schemas.microsoft.com/office/drawing/2014/main" val="103374762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328516631"/>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Multiple methods perform similar actions that are different only in their internal values, numbers or operations.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Combine these methods by using a parameter that will pass the necessary special value.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426161"/>
                  </a:ext>
                </a:extLst>
              </a:tr>
            </a:tbl>
          </a:graphicData>
        </a:graphic>
      </p:graphicFrame>
      <p:pic>
        <p:nvPicPr>
          <p:cNvPr id="10242" name="Picture 2" descr="Parameterize Method - Before">
            <a:extLst>
              <a:ext uri="{FF2B5EF4-FFF2-40B4-BE49-F238E27FC236}">
                <a16:creationId xmlns:a16="http://schemas.microsoft.com/office/drawing/2014/main" id="{DD409D7B-11DB-4B9D-8797-E600AB271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285" y="3606481"/>
            <a:ext cx="3041715" cy="236068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arameterize Method - After">
            <a:extLst>
              <a:ext uri="{FF2B5EF4-FFF2-40B4-BE49-F238E27FC236}">
                <a16:creationId xmlns:a16="http://schemas.microsoft.com/office/drawing/2014/main" id="{55A4D020-A3DE-4C2E-B8F6-458ABC62F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06481"/>
            <a:ext cx="2425831" cy="243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70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47E5F9-B2D3-4DB6-90E0-E1AD43321777}"/>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CE9EA580-65E4-4178-AB5D-2ECB6F01B506}"/>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have similar methods, you probably have duplicate code, with all the consequences that this entails.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What’s more, if you need to add yet another version of this functionality, you will have to create yet another method. Instead, you could simply run the existing method with a different parameter.</a:t>
            </a:r>
          </a:p>
          <a:p>
            <a:endParaRPr lang="en-US" dirty="0"/>
          </a:p>
        </p:txBody>
      </p:sp>
    </p:spTree>
    <p:extLst>
      <p:ext uri="{BB962C8B-B14F-4D97-AF65-F5344CB8AC3E}">
        <p14:creationId xmlns:p14="http://schemas.microsoft.com/office/powerpoint/2010/main" val="1522968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1E9E6A-C2D1-41ED-9177-A556253C6E5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F3D2E070-05E0-4DB5-A2CE-EAA8CC24491A}"/>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Sometimes this refactoring technique can be taken too far, resulting in a long and complicated common method instead of multiple simpler ones.</a:t>
            </a:r>
          </a:p>
          <a:p>
            <a:pPr algn="l">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Also be careful when moving activation/deactivation of functionality to a parameter. This can eventually lead to creation of a large conditional operator that will need to be treated via </a:t>
            </a:r>
            <a:r>
              <a:rPr lang="en-US" b="1" i="0" u="none" strike="noStrike" dirty="0">
                <a:solidFill>
                  <a:srgbClr val="444444"/>
                </a:solidFill>
                <a:effectLst/>
                <a:latin typeface="Times New Roman" panose="02020603050405020304" pitchFamily="18" charset="0"/>
                <a:cs typeface="Times New Roman" panose="02020603050405020304" pitchFamily="18" charset="0"/>
              </a:rPr>
              <a:t>Replace Parameter with Explicit Methods</a:t>
            </a:r>
            <a:r>
              <a:rPr lang="en-US" b="0" i="0" dirty="0">
                <a:solidFill>
                  <a:srgbClr val="444444"/>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338813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D2DD9A-5E46-48A1-A834-6419FA4161BE}"/>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Parameterize Method</a:t>
            </a:r>
            <a:endParaRPr lang="en-US" sz="4000" dirty="0"/>
          </a:p>
        </p:txBody>
      </p:sp>
      <p:sp>
        <p:nvSpPr>
          <p:cNvPr id="3" name="Chỗ dành sẵn cho Nội dung 2">
            <a:extLst>
              <a:ext uri="{FF2B5EF4-FFF2-40B4-BE49-F238E27FC236}">
                <a16:creationId xmlns:a16="http://schemas.microsoft.com/office/drawing/2014/main" id="{ADFD6A05-A53F-4CC5-8668-5643299FA815}"/>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new method with a parameter and move it to the code that is the same for all classes, by applying </a:t>
            </a:r>
            <a:r>
              <a:rPr lang="en-US" b="1" i="0" u="none" strike="noStrike" dirty="0">
                <a:solidFill>
                  <a:srgbClr val="444444"/>
                </a:solidFill>
                <a:effectLst/>
                <a:latin typeface="Times New Roman" panose="02020603050405020304" pitchFamily="18" charset="0"/>
                <a:cs typeface="Times New Roman" panose="02020603050405020304" pitchFamily="18" charset="0"/>
              </a:rPr>
              <a:t>Extract Method</a:t>
            </a:r>
            <a:r>
              <a:rPr lang="en-US" b="0" i="0" dirty="0">
                <a:solidFill>
                  <a:srgbClr val="444444"/>
                </a:solidFill>
                <a:effectLst/>
                <a:latin typeface="Times New Roman" panose="02020603050405020304" pitchFamily="18" charset="0"/>
                <a:cs typeface="Times New Roman" panose="02020603050405020304" pitchFamily="18" charset="0"/>
              </a:rPr>
              <a:t>. Note that sometimes only a certain part of methods is the same. In this case, refactoring consists of extracting only the same part to a new method.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 the code of the new method, replace the special/differing value with a parameter.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For each old method, find the places where it is called, replacing these calls with calls to the new method that include a parameter. Then delete the old method.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092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F7330CA7-2571-45DC-B049-229AD31FC1B3}"/>
              </a:ext>
            </a:extLst>
          </p:cNvPr>
          <p:cNvSpPr>
            <a:spLocks noGrp="1"/>
          </p:cNvSpPr>
          <p:nvPr>
            <p:ph idx="1"/>
          </p:nvPr>
        </p:nvSpPr>
        <p:spPr>
          <a:xfrm>
            <a:off x="838200" y="1326005"/>
            <a:ext cx="10515600" cy="3859742"/>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Doug Lea gave me a warning about refactoring's that reduce parameter lists. Concurrent programming often uses long parameter lists. Typically, this occurs so that you can pass in immutable parameters, as built-ins and value objects often are. Usually, you can replace long parameter lists with immutable objects, but otherwise, you need to be cautious about this group of refactoring's.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One of the most valuable conventions I've used over the years is to clearly separate methods that change state (modifiers) from those that query state (queries). I don't know how many times I've got myself into trouble, or seen others get into trouble, by mixing these up. So, whenever I see them combined, I use Separate Query from Modifier to to get rid of them.</a:t>
            </a:r>
          </a:p>
        </p:txBody>
      </p:sp>
    </p:spTree>
    <p:extLst>
      <p:ext uri="{BB962C8B-B14F-4D97-AF65-F5344CB8AC3E}">
        <p14:creationId xmlns:p14="http://schemas.microsoft.com/office/powerpoint/2010/main" val="187477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35BD0811-1023-409C-B476-4854B591900E}"/>
              </a:ext>
            </a:extLst>
          </p:cNvPr>
          <p:cNvGraphicFramePr>
            <a:graphicFrameLocks noGrp="1"/>
          </p:cNvGraphicFramePr>
          <p:nvPr>
            <p:ph idx="1"/>
            <p:extLst>
              <p:ext uri="{D42A27DB-BD31-4B8C-83A1-F6EECF244321}">
                <p14:modId xmlns:p14="http://schemas.microsoft.com/office/powerpoint/2010/main" val="4046024459"/>
              </p:ext>
            </p:extLst>
          </p:nvPr>
        </p:nvGraphicFramePr>
        <p:xfrm>
          <a:off x="838200" y="1825625"/>
          <a:ext cx="10515600" cy="20116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57306940"/>
                    </a:ext>
                  </a:extLst>
                </a:gridCol>
                <a:gridCol w="5257800">
                  <a:extLst>
                    <a:ext uri="{9D8B030D-6E8A-4147-A177-3AD203B41FA5}">
                      <a16:colId xmlns:a16="http://schemas.microsoft.com/office/drawing/2014/main" val="330527138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539195545"/>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Do you have a method that returns a value but also changes something inside an object?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Split the method into two separate methods. As you would expect, one of them should return the value and the other one modifies the object.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535585"/>
                  </a:ext>
                </a:extLst>
              </a:tr>
            </a:tbl>
          </a:graphicData>
        </a:graphic>
      </p:graphicFrame>
      <p:pic>
        <p:nvPicPr>
          <p:cNvPr id="11266" name="Picture 2" descr="Separate Query from Modifier - Before">
            <a:extLst>
              <a:ext uri="{FF2B5EF4-FFF2-40B4-BE49-F238E27FC236}">
                <a16:creationId xmlns:a16="http://schemas.microsoft.com/office/drawing/2014/main" id="{5E06E5E9-6342-4BB5-98A1-607AFF963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131543"/>
            <a:ext cx="46482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Separate Query from Modifier - After">
            <a:extLst>
              <a:ext uri="{FF2B5EF4-FFF2-40B4-BE49-F238E27FC236}">
                <a16:creationId xmlns:a16="http://schemas.microsoft.com/office/drawing/2014/main" id="{2C9AA784-75C3-47FB-B638-2013BC4EA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285" y="4041055"/>
            <a:ext cx="28575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22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a:xfrm>
            <a:off x="838200" y="1335432"/>
            <a:ext cx="11265816" cy="3859742"/>
          </a:xfrm>
        </p:spPr>
        <p:txBody>
          <a:bodyPr>
            <a:noAutofit/>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r>
              <a:rPr lang="en-US" sz="2100" b="0" i="0" dirty="0">
                <a:solidFill>
                  <a:srgbClr val="444444"/>
                </a:solidFill>
                <a:effectLst/>
                <a:latin typeface="Times New Roman" panose="02020603050405020304" pitchFamily="18" charset="0"/>
                <a:cs typeface="Times New Roman" panose="02020603050405020304" pitchFamily="18" charset="0"/>
              </a:rPr>
              <a:t>This factoring technique implements </a:t>
            </a:r>
            <a:r>
              <a:rPr lang="en-US" sz="2100" b="0" i="1" dirty="0">
                <a:solidFill>
                  <a:srgbClr val="444444"/>
                </a:solidFill>
                <a:effectLst/>
                <a:latin typeface="Times New Roman" panose="02020603050405020304" pitchFamily="18" charset="0"/>
                <a:cs typeface="Times New Roman" panose="02020603050405020304" pitchFamily="18" charset="0"/>
              </a:rPr>
              <a:t>Command and Query Responsibility Segregation</a:t>
            </a:r>
            <a:r>
              <a:rPr lang="en-US" sz="2100" b="0" i="0" dirty="0">
                <a:solidFill>
                  <a:srgbClr val="444444"/>
                </a:solidFill>
                <a:effectLst/>
                <a:latin typeface="Times New Roman" panose="02020603050405020304" pitchFamily="18" charset="0"/>
                <a:cs typeface="Times New Roman" panose="02020603050405020304" pitchFamily="18" charset="0"/>
              </a:rPr>
              <a:t>. This principle tells us to separate code responsible for getting data from code that changes something inside an object.</a:t>
            </a:r>
          </a:p>
          <a:p>
            <a:r>
              <a:rPr lang="en-US" sz="2100" b="0" i="0" dirty="0">
                <a:solidFill>
                  <a:srgbClr val="444444"/>
                </a:solidFill>
                <a:effectLst/>
                <a:latin typeface="Times New Roman" panose="02020603050405020304" pitchFamily="18" charset="0"/>
                <a:cs typeface="Times New Roman" panose="02020603050405020304" pitchFamily="18" charset="0"/>
              </a:rPr>
              <a:t>Code for getting data is named a </a:t>
            </a:r>
            <a:r>
              <a:rPr lang="en-US" sz="2100" b="0" i="1" dirty="0">
                <a:solidFill>
                  <a:srgbClr val="444444"/>
                </a:solidFill>
                <a:effectLst/>
                <a:latin typeface="Times New Roman" panose="02020603050405020304" pitchFamily="18" charset="0"/>
                <a:cs typeface="Times New Roman" panose="02020603050405020304" pitchFamily="18" charset="0"/>
              </a:rPr>
              <a:t>query</a:t>
            </a:r>
            <a:r>
              <a:rPr lang="en-US" sz="2100" b="0" i="0" dirty="0">
                <a:solidFill>
                  <a:srgbClr val="444444"/>
                </a:solidFill>
                <a:effectLst/>
                <a:latin typeface="Times New Roman" panose="02020603050405020304" pitchFamily="18" charset="0"/>
                <a:cs typeface="Times New Roman" panose="02020603050405020304" pitchFamily="18" charset="0"/>
              </a:rPr>
              <a:t>. Code for changing things in the </a:t>
            </a:r>
            <a:r>
              <a:rPr lang="en-US" sz="2100" b="0" i="1" dirty="0">
                <a:solidFill>
                  <a:srgbClr val="444444"/>
                </a:solidFill>
                <a:effectLst/>
                <a:latin typeface="Times New Roman" panose="02020603050405020304" pitchFamily="18" charset="0"/>
                <a:cs typeface="Times New Roman" panose="02020603050405020304" pitchFamily="18" charset="0"/>
              </a:rPr>
              <a:t>visible state</a:t>
            </a:r>
            <a:r>
              <a:rPr lang="en-US" sz="2100" b="0" i="0" dirty="0">
                <a:solidFill>
                  <a:srgbClr val="444444"/>
                </a:solidFill>
                <a:effectLst/>
                <a:latin typeface="Times New Roman" panose="02020603050405020304" pitchFamily="18" charset="0"/>
                <a:cs typeface="Times New Roman" panose="02020603050405020304" pitchFamily="18" charset="0"/>
              </a:rPr>
              <a:t> of an object is named a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When a </a:t>
            </a:r>
            <a:r>
              <a:rPr lang="en-US" sz="2100" b="0" i="1" dirty="0">
                <a:solidFill>
                  <a:srgbClr val="444444"/>
                </a:solidFill>
                <a:effectLst/>
                <a:latin typeface="Times New Roman" panose="02020603050405020304" pitchFamily="18" charset="0"/>
                <a:cs typeface="Times New Roman" panose="02020603050405020304" pitchFamily="18" charset="0"/>
              </a:rPr>
              <a:t>query</a:t>
            </a:r>
            <a:r>
              <a:rPr lang="en-US" sz="2100" b="0" i="0" dirty="0">
                <a:solidFill>
                  <a:srgbClr val="444444"/>
                </a:solidFill>
                <a:effectLst/>
                <a:latin typeface="Times New Roman" panose="02020603050405020304" pitchFamily="18" charset="0"/>
                <a:cs typeface="Times New Roman" panose="02020603050405020304" pitchFamily="18" charset="0"/>
              </a:rPr>
              <a:t> and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are combined, you do not have a way to get data without making changes to its condition. In other words, you ask a question and can change the answer even as it is being received. This problem becomes even more severe when the person calling the query may not know about the method’s “side effects”, which often leads to runtime errors.</a:t>
            </a:r>
          </a:p>
          <a:p>
            <a:r>
              <a:rPr lang="en-US" sz="2100" b="0" i="0" dirty="0">
                <a:solidFill>
                  <a:srgbClr val="444444"/>
                </a:solidFill>
                <a:effectLst/>
                <a:latin typeface="Times New Roman" panose="02020603050405020304" pitchFamily="18" charset="0"/>
                <a:cs typeface="Times New Roman" panose="02020603050405020304" pitchFamily="18" charset="0"/>
              </a:rPr>
              <a:t>But remember that side effects are dangerous only in the case of </a:t>
            </a:r>
            <a:r>
              <a:rPr lang="en-US" sz="2100" b="0" i="1" dirty="0">
                <a:solidFill>
                  <a:srgbClr val="444444"/>
                </a:solidFill>
                <a:effectLst/>
                <a:latin typeface="Times New Roman" panose="02020603050405020304" pitchFamily="18" charset="0"/>
                <a:cs typeface="Times New Roman" panose="02020603050405020304" pitchFamily="18" charset="0"/>
              </a:rPr>
              <a:t>modifiers</a:t>
            </a:r>
            <a:r>
              <a:rPr lang="en-US" sz="2100" b="0" i="0" dirty="0">
                <a:solidFill>
                  <a:srgbClr val="444444"/>
                </a:solidFill>
                <a:effectLst/>
                <a:latin typeface="Times New Roman" panose="02020603050405020304" pitchFamily="18" charset="0"/>
                <a:cs typeface="Times New Roman" panose="02020603050405020304" pitchFamily="18" charset="0"/>
              </a:rPr>
              <a:t> that change the </a:t>
            </a:r>
            <a:r>
              <a:rPr lang="en-US" sz="2100" b="1" i="0" dirty="0">
                <a:solidFill>
                  <a:srgbClr val="444444"/>
                </a:solidFill>
                <a:effectLst/>
                <a:latin typeface="Times New Roman" panose="02020603050405020304" pitchFamily="18" charset="0"/>
                <a:cs typeface="Times New Roman" panose="02020603050405020304" pitchFamily="18" charset="0"/>
              </a:rPr>
              <a:t>visible</a:t>
            </a:r>
            <a:r>
              <a:rPr lang="en-US" sz="2100" b="0" i="0" dirty="0">
                <a:solidFill>
                  <a:srgbClr val="444444"/>
                </a:solidFill>
                <a:effectLst/>
                <a:latin typeface="Times New Roman" panose="02020603050405020304" pitchFamily="18" charset="0"/>
                <a:cs typeface="Times New Roman" panose="02020603050405020304" pitchFamily="18" charset="0"/>
              </a:rPr>
              <a:t> state of an object. These could be, for example, fields accessible from an object’s public interface, entry in a database, in files, etc. If a </a:t>
            </a:r>
            <a:r>
              <a:rPr lang="en-US" sz="2100" b="0" i="1" dirty="0">
                <a:solidFill>
                  <a:srgbClr val="444444"/>
                </a:solidFill>
                <a:effectLst/>
                <a:latin typeface="Times New Roman" panose="02020603050405020304" pitchFamily="18" charset="0"/>
                <a:cs typeface="Times New Roman" panose="02020603050405020304" pitchFamily="18" charset="0"/>
              </a:rPr>
              <a:t>modifier</a:t>
            </a:r>
            <a:r>
              <a:rPr lang="en-US" sz="2100" b="0" i="0" dirty="0">
                <a:solidFill>
                  <a:srgbClr val="444444"/>
                </a:solidFill>
                <a:effectLst/>
                <a:latin typeface="Times New Roman" panose="02020603050405020304" pitchFamily="18" charset="0"/>
                <a:cs typeface="Times New Roman" panose="02020603050405020304" pitchFamily="18" charset="0"/>
              </a:rPr>
              <a:t> only caches a complex operation and saves it within the private field of a class, it can hardly cause any side effects.</a:t>
            </a: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95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239BE5-597B-4D99-A933-21843738792F}"/>
              </a:ext>
            </a:extLst>
          </p:cNvPr>
          <p:cNvSpPr>
            <a:spLocks noGrp="1"/>
          </p:cNvSpPr>
          <p:nvPr>
            <p:ph type="title"/>
          </p:nvPr>
        </p:nvSpPr>
        <p:spPr/>
        <p:txBody>
          <a:bodyPr>
            <a:normAutofit/>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endParaRPr lang="en-US" sz="4000" dirty="0"/>
          </a:p>
        </p:txBody>
      </p:sp>
      <p:sp>
        <p:nvSpPr>
          <p:cNvPr id="3" name="Chỗ dành sẵn cho Nội dung 2">
            <a:extLst>
              <a:ext uri="{FF2B5EF4-FFF2-40B4-BE49-F238E27FC236}">
                <a16:creationId xmlns:a16="http://schemas.microsoft.com/office/drawing/2014/main" id="{5EF454CE-F938-4437-9E73-F9AC2C8A7B98}"/>
              </a:ext>
            </a:extLst>
          </p:cNvPr>
          <p:cNvSpPr>
            <a:spLocks noGrp="1"/>
          </p:cNvSpPr>
          <p:nvPr>
            <p:ph idx="1"/>
          </p:nvPr>
        </p:nvSpPr>
        <p:spPr/>
        <p:txBody>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pPr algn="l"/>
            <a:r>
              <a:rPr lang="en-US" b="0" i="0" dirty="0">
                <a:solidFill>
                  <a:srgbClr val="444444"/>
                </a:solidFill>
                <a:effectLst/>
                <a:latin typeface="Times New Roman" panose="02020603050405020304" pitchFamily="18" charset="0"/>
                <a:cs typeface="Times New Roman" panose="02020603050405020304" pitchFamily="18" charset="0"/>
              </a:rPr>
              <a:t>Perhaps a method was poorly named from the very beginning – for example, someone created the method in a rush and did not give proper care to naming it well.</a:t>
            </a:r>
          </a:p>
          <a:p>
            <a:pPr algn="l"/>
            <a:r>
              <a:rPr lang="en-US" b="0" i="0" dirty="0">
                <a:solidFill>
                  <a:srgbClr val="444444"/>
                </a:solidFill>
                <a:effectLst/>
                <a:latin typeface="Times New Roman" panose="02020603050405020304" pitchFamily="18" charset="0"/>
                <a:cs typeface="Times New Roman" panose="02020603050405020304" pitchFamily="18" charset="0"/>
              </a:rPr>
              <a:t>Or perhaps the method was well named at first but as its functionality grew, the method name stopped being a good descriptor.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823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a:xfrm>
            <a:off x="838200" y="1825625"/>
            <a:ext cx="10515600" cy="1756561"/>
          </a:xfrm>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If you have a </a:t>
            </a:r>
            <a:r>
              <a:rPr lang="en-US" b="0" i="1" dirty="0">
                <a:solidFill>
                  <a:srgbClr val="444444"/>
                </a:solidFill>
                <a:effectLst/>
                <a:latin typeface="Times New Roman" panose="02020603050405020304" pitchFamily="18" charset="0"/>
                <a:cs typeface="Times New Roman" panose="02020603050405020304" pitchFamily="18" charset="0"/>
              </a:rPr>
              <a:t>query</a:t>
            </a:r>
            <a:r>
              <a:rPr lang="en-US" b="0" i="0" dirty="0">
                <a:solidFill>
                  <a:srgbClr val="444444"/>
                </a:solidFill>
                <a:effectLst/>
                <a:latin typeface="Times New Roman" panose="02020603050405020304" pitchFamily="18" charset="0"/>
                <a:cs typeface="Times New Roman" panose="02020603050405020304" pitchFamily="18" charset="0"/>
              </a:rPr>
              <a:t> that does not change the state of your program, you can call it as many times as you like without having to worry about unintended changes in the result caused by the mere fact of you calling the method.</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A1409CB2-A05E-44CC-AA3C-E3AF14B05BFC}"/>
              </a:ext>
            </a:extLst>
          </p:cNvPr>
          <p:cNvSpPr txBox="1">
            <a:spLocks/>
          </p:cNvSpPr>
          <p:nvPr/>
        </p:nvSpPr>
        <p:spPr>
          <a:xfrm>
            <a:off x="838200" y="3582186"/>
            <a:ext cx="10515600" cy="17565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In some cases, it is convenient to get data after performing a command. For example, when deleting something from a database you want to know how many rows were deleted.</a:t>
            </a:r>
          </a:p>
        </p:txBody>
      </p:sp>
    </p:spTree>
    <p:extLst>
      <p:ext uri="{BB962C8B-B14F-4D97-AF65-F5344CB8AC3E}">
        <p14:creationId xmlns:p14="http://schemas.microsoft.com/office/powerpoint/2010/main" val="417212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51CA8D-91CB-4F5D-8A91-0D08A019106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Separate Query from Modifier</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D06734AA-E497-457B-B6C6-E29450764E4C}"/>
              </a:ext>
            </a:extLst>
          </p:cNvPr>
          <p:cNvSpPr>
            <a:spLocks noGrp="1"/>
          </p:cNvSpPr>
          <p:nvPr>
            <p:ph idx="1"/>
          </p:nvPr>
        </p:nvSpPr>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new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 to return what the original method did.</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Change the original method so that it returns only the result of calling the new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Replace all references to the original method with a call to the </a:t>
            </a:r>
            <a:r>
              <a:rPr lang="en-US" b="0" i="1" dirty="0">
                <a:solidFill>
                  <a:srgbClr val="444444"/>
                </a:solidFill>
                <a:effectLst/>
                <a:latin typeface="Times New Roman" panose="02020603050405020304" pitchFamily="18" charset="0"/>
                <a:cs typeface="Times New Roman" panose="02020603050405020304" pitchFamily="18" charset="0"/>
              </a:rPr>
              <a:t>query method</a:t>
            </a:r>
            <a:r>
              <a:rPr lang="en-US" b="0" i="0" dirty="0">
                <a:solidFill>
                  <a:srgbClr val="444444"/>
                </a:solidFill>
                <a:effectLst/>
                <a:latin typeface="Times New Roman" panose="02020603050405020304" pitchFamily="18" charset="0"/>
                <a:cs typeface="Times New Roman" panose="02020603050405020304" pitchFamily="18" charset="0"/>
              </a:rPr>
              <a:t>. Immediately before this line, place a call to the </a:t>
            </a:r>
            <a:r>
              <a:rPr lang="en-US" b="0" i="1" dirty="0">
                <a:solidFill>
                  <a:srgbClr val="444444"/>
                </a:solidFill>
                <a:effectLst/>
                <a:latin typeface="Times New Roman" panose="02020603050405020304" pitchFamily="18" charset="0"/>
                <a:cs typeface="Times New Roman" panose="02020603050405020304" pitchFamily="18" charset="0"/>
              </a:rPr>
              <a:t>modifier method</a:t>
            </a:r>
            <a:r>
              <a:rPr lang="en-US" b="0" i="0" dirty="0">
                <a:solidFill>
                  <a:srgbClr val="444444"/>
                </a:solidFill>
                <a:effectLst/>
                <a:latin typeface="Times New Roman" panose="02020603050405020304" pitchFamily="18" charset="0"/>
                <a:cs typeface="Times New Roman" panose="02020603050405020304" pitchFamily="18" charset="0"/>
              </a:rPr>
              <a:t>. This will save you from side effects in case if the original method was used in a condition of a conditional operator or loop.</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Get rid of the value-returning code in the original method, which now has become a proper </a:t>
            </a:r>
            <a:r>
              <a:rPr lang="en-US" b="0" i="1" dirty="0">
                <a:solidFill>
                  <a:srgbClr val="444444"/>
                </a:solidFill>
                <a:effectLst/>
                <a:latin typeface="Times New Roman" panose="02020603050405020304" pitchFamily="18" charset="0"/>
                <a:cs typeface="Times New Roman" panose="02020603050405020304" pitchFamily="18" charset="0"/>
              </a:rPr>
              <a:t>modifier method</a:t>
            </a:r>
            <a:r>
              <a:rPr lang="en-US" b="0" i="0" dirty="0">
                <a:solidFill>
                  <a:srgbClr val="444444"/>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806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D694F1A-EDA6-4384-A9C2-3B091BD6335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Good interfaces show only what they must and no more. You can improve an interface by hiding things. Of course, all data should be hidden (I hope I don't need to tell you to do that), but also any methods that can should be hidden. When refactoring you often need to make things visible for a while and then cover them up with </a:t>
            </a:r>
            <a:r>
              <a:rPr lang="en-US" b="1" dirty="0">
                <a:latin typeface="Times New Roman" panose="02020603050405020304" pitchFamily="18" charset="0"/>
                <a:cs typeface="Times New Roman" panose="02020603050405020304" pitchFamily="18" charset="0"/>
              </a:rPr>
              <a:t>Hide Method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Remove Setting Method.</a:t>
            </a:r>
          </a:p>
        </p:txBody>
      </p:sp>
    </p:spTree>
    <p:extLst>
      <p:ext uri="{BB962C8B-B14F-4D97-AF65-F5344CB8AC3E}">
        <p14:creationId xmlns:p14="http://schemas.microsoft.com/office/powerpoint/2010/main" val="434786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DED335C8-F1CA-4DE8-8C52-86FE63EB1AAF}"/>
              </a:ext>
            </a:extLst>
          </p:cNvPr>
          <p:cNvGraphicFramePr>
            <a:graphicFrameLocks noGrp="1"/>
          </p:cNvGraphicFramePr>
          <p:nvPr>
            <p:ph idx="1"/>
            <p:extLst>
              <p:ext uri="{D42A27DB-BD31-4B8C-83A1-F6EECF244321}">
                <p14:modId xmlns:p14="http://schemas.microsoft.com/office/powerpoint/2010/main" val="4293183676"/>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302684"/>
                    </a:ext>
                  </a:extLst>
                </a:gridCol>
                <a:gridCol w="5257800">
                  <a:extLst>
                    <a:ext uri="{9D8B030D-6E8A-4147-A177-3AD203B41FA5}">
                      <a16:colId xmlns:a16="http://schemas.microsoft.com/office/drawing/2014/main" val="244865362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426205557"/>
                  </a:ext>
                </a:extLst>
              </a:tr>
              <a:tr h="17380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is not used by other classes or is used only inside its own class hierarchy.</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Make the method private or protected.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342667"/>
                  </a:ext>
                </a:extLst>
              </a:tr>
            </a:tbl>
          </a:graphicData>
        </a:graphic>
      </p:graphicFrame>
      <p:pic>
        <p:nvPicPr>
          <p:cNvPr id="12290" name="Picture 2" descr="Hide Method - Before">
            <a:extLst>
              <a:ext uri="{FF2B5EF4-FFF2-40B4-BE49-F238E27FC236}">
                <a16:creationId xmlns:a16="http://schemas.microsoft.com/office/drawing/2014/main" id="{C745F071-C3DC-4C50-92EF-E16BA6F6E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931" y="3820458"/>
            <a:ext cx="2674070" cy="235409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ide Method - After">
            <a:extLst>
              <a:ext uri="{FF2B5EF4-FFF2-40B4-BE49-F238E27FC236}">
                <a16:creationId xmlns:a16="http://schemas.microsoft.com/office/drawing/2014/main" id="{AC8EFBBE-67B7-4B67-BF79-38F95EB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20457"/>
            <a:ext cx="2674070" cy="235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494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r>
              <a:rPr lang="en-US" b="0" i="0" dirty="0">
                <a:solidFill>
                  <a:srgbClr val="444444"/>
                </a:solidFill>
                <a:effectLst/>
                <a:latin typeface="Times New Roman" panose="02020603050405020304" pitchFamily="18" charset="0"/>
                <a:cs typeface="Times New Roman" panose="02020603050405020304" pitchFamily="18" charset="0"/>
              </a:rPr>
              <a:t>Quite often, the need to hide methods for getting and setting values is due to development of a richer interface that provides additional behavior, especially if you started with a class that added little beyond mere data encapsulation.</a:t>
            </a:r>
          </a:p>
          <a:p>
            <a:r>
              <a:rPr lang="en-US" b="0" i="0" dirty="0">
                <a:solidFill>
                  <a:srgbClr val="444444"/>
                </a:solidFill>
                <a:effectLst/>
                <a:latin typeface="Times New Roman" panose="02020603050405020304" pitchFamily="18" charset="0"/>
                <a:cs typeface="Times New Roman" panose="02020603050405020304" pitchFamily="18" charset="0"/>
              </a:rPr>
              <a:t>As new behavior is built into the class, you may find that public getter and setter methods are no longer necessary and can be hidden. If you make getter or setter methods private and apply direct access to variables, you can delete the method.</a:t>
            </a:r>
          </a:p>
          <a:p>
            <a:endParaRPr lang="en-US" dirty="0"/>
          </a:p>
        </p:txBody>
      </p:sp>
    </p:spTree>
    <p:extLst>
      <p:ext uri="{BB962C8B-B14F-4D97-AF65-F5344CB8AC3E}">
        <p14:creationId xmlns:p14="http://schemas.microsoft.com/office/powerpoint/2010/main" val="899170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a:xfrm>
            <a:off x="838200" y="1825625"/>
            <a:ext cx="10515600" cy="2341022"/>
          </a:xfrm>
        </p:spPr>
        <p:txBody>
          <a:bodyPr>
            <a:normAutofit lnSpcReduction="10000"/>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r>
              <a:rPr lang="en-US" b="0" i="0" dirty="0">
                <a:solidFill>
                  <a:srgbClr val="444444"/>
                </a:solidFill>
                <a:effectLst/>
                <a:latin typeface="Times New Roman" panose="02020603050405020304" pitchFamily="18" charset="0"/>
                <a:cs typeface="Times New Roman" panose="02020603050405020304" pitchFamily="18" charset="0"/>
              </a:rPr>
              <a:t>Hiding methods makes it easier for your code to evolve. When you change a private method, you only need to worry about how to not break the current class since you know that the method cannot be used anywhere else.</a:t>
            </a:r>
          </a:p>
          <a:p>
            <a:r>
              <a:rPr lang="en-US" b="0" i="0" dirty="0">
                <a:solidFill>
                  <a:srgbClr val="444444"/>
                </a:solidFill>
                <a:effectLst/>
                <a:latin typeface="Times New Roman" panose="02020603050405020304" pitchFamily="18" charset="0"/>
                <a:cs typeface="Times New Roman" panose="02020603050405020304" pitchFamily="18" charset="0"/>
              </a:rPr>
              <a:t>By making methods private, you underscore the importance of the public interface of the class and of the methods that remain public.</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491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68F1E7-1B6E-4014-AB8C-0284777FC475}"/>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Hide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6399D787-C669-4F30-9537-A9EE330F8C3C}"/>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Regularly try to find methods that can be made private. Static code analysis and good unit test coverage can offer a big leg up.</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Make each method as private as possible.</a:t>
            </a:r>
          </a:p>
          <a:p>
            <a:endParaRPr lang="en-US" dirty="0"/>
          </a:p>
        </p:txBody>
      </p:sp>
    </p:spTree>
    <p:extLst>
      <p:ext uri="{BB962C8B-B14F-4D97-AF65-F5344CB8AC3E}">
        <p14:creationId xmlns:p14="http://schemas.microsoft.com/office/powerpoint/2010/main" val="2409231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29719D66-43A4-472E-A129-645AD431D73B}"/>
              </a:ext>
            </a:extLst>
          </p:cNvPr>
          <p:cNvGraphicFramePr>
            <a:graphicFrameLocks noGrp="1"/>
          </p:cNvGraphicFramePr>
          <p:nvPr>
            <p:ph idx="1"/>
            <p:extLst>
              <p:ext uri="{D42A27DB-BD31-4B8C-83A1-F6EECF244321}">
                <p14:modId xmlns:p14="http://schemas.microsoft.com/office/powerpoint/2010/main" val="3695342115"/>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95266411"/>
                    </a:ext>
                  </a:extLst>
                </a:gridCol>
                <a:gridCol w="5257800">
                  <a:extLst>
                    <a:ext uri="{9D8B030D-6E8A-4147-A177-3AD203B41FA5}">
                      <a16:colId xmlns:a16="http://schemas.microsoft.com/office/drawing/2014/main" val="23384243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078507459"/>
                  </a:ext>
                </a:extLst>
              </a:tr>
              <a:tr h="370840">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The value of a field should be set only when it is created, and not change at any time after that.</a:t>
                      </a:r>
                      <a:endParaRPr lang="en-US" sz="2400" b="0" i="0" dirty="0">
                        <a:solidFill>
                          <a:srgbClr val="444444"/>
                        </a:solidFill>
                        <a:effectLst/>
                        <a:latin typeface="Times New Roman" panose="02020603050405020304" pitchFamily="18" charset="0"/>
                        <a:cs typeface="Times New Roman" panose="02020603050405020304" pitchFamily="18" charset="0"/>
                      </a:endParaRPr>
                    </a:p>
                  </a:txBody>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So, remove methods that set the field’s value.</a:t>
                      </a:r>
                      <a:endParaRPr lang="en-US" sz="2400" b="0" i="0" dirty="0">
                        <a:solidFill>
                          <a:srgbClr val="444444"/>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243632"/>
                  </a:ext>
                </a:extLst>
              </a:tr>
            </a:tbl>
          </a:graphicData>
        </a:graphic>
      </p:graphicFrame>
      <p:pic>
        <p:nvPicPr>
          <p:cNvPr id="13314" name="Picture 2" descr="Remove Setting Method - Before">
            <a:extLst>
              <a:ext uri="{FF2B5EF4-FFF2-40B4-BE49-F238E27FC236}">
                <a16:creationId xmlns:a16="http://schemas.microsoft.com/office/drawing/2014/main" id="{EE676F5F-8E3E-4C6D-9C58-4269D9DC7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925" y="3606482"/>
            <a:ext cx="2505075" cy="247380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move Setting Method - After">
            <a:extLst>
              <a:ext uri="{FF2B5EF4-FFF2-40B4-BE49-F238E27FC236}">
                <a16:creationId xmlns:a16="http://schemas.microsoft.com/office/drawing/2014/main" id="{7AF046F8-DF9D-4223-87B5-0D08DD0B3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06482"/>
            <a:ext cx="2505075" cy="247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F2D5DB2-23FE-474B-96E4-172394E75679}"/>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You want to prevent any changes to the value of a field.</a:t>
            </a:r>
          </a:p>
          <a:p>
            <a:endParaRPr lang="en-US" dirty="0"/>
          </a:p>
        </p:txBody>
      </p:sp>
    </p:spTree>
    <p:extLst>
      <p:ext uri="{BB962C8B-B14F-4D97-AF65-F5344CB8AC3E}">
        <p14:creationId xmlns:p14="http://schemas.microsoft.com/office/powerpoint/2010/main" val="274034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C45DC9-D003-460B-BC73-54EEE3026F8D}"/>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Remove Setting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F2D5DB2-23FE-474B-96E4-172394E75679}"/>
              </a:ext>
            </a:extLst>
          </p:cNvPr>
          <p:cNvSpPr>
            <a:spLocks noGrp="1"/>
          </p:cNvSpPr>
          <p:nvPr>
            <p:ph idx="1"/>
          </p:nvPr>
        </p:nvSpPr>
        <p:spPr/>
        <p:txBody>
          <a:bodyPr>
            <a:normAutofit/>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value of a field should be changeable only in the constructor. If the constructor does not contain a parameter for setting the value, add one.</a:t>
            </a:r>
          </a:p>
          <a:p>
            <a:pPr algn="l">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setter calls.</a:t>
            </a:r>
          </a:p>
          <a:p>
            <a:pPr lvl="1"/>
            <a:r>
              <a:rPr lang="en-US" sz="2400" b="0" i="0" dirty="0">
                <a:solidFill>
                  <a:srgbClr val="444444"/>
                </a:solidFill>
                <a:effectLst/>
                <a:latin typeface="Times New Roman" panose="02020603050405020304" pitchFamily="18" charset="0"/>
                <a:cs typeface="Times New Roman" panose="02020603050405020304" pitchFamily="18" charset="0"/>
              </a:rPr>
              <a:t>If a setter call is located right after a call for the constructor of the current class, move its argument to the constructor call and remove the setter.</a:t>
            </a:r>
          </a:p>
          <a:p>
            <a:pPr lvl="1"/>
            <a:r>
              <a:rPr lang="en-US" sz="2400" b="0" i="0" dirty="0">
                <a:solidFill>
                  <a:srgbClr val="444444"/>
                </a:solidFill>
                <a:effectLst/>
                <a:latin typeface="Times New Roman" panose="02020603050405020304" pitchFamily="18" charset="0"/>
                <a:cs typeface="Times New Roman" panose="02020603050405020304" pitchFamily="18" charset="0"/>
              </a:rPr>
              <a:t>Replace setter calls in the constructor with direct access to the field.</a:t>
            </a:r>
          </a:p>
        </p:txBody>
      </p:sp>
    </p:spTree>
    <p:extLst>
      <p:ext uri="{BB962C8B-B14F-4D97-AF65-F5344CB8AC3E}">
        <p14:creationId xmlns:p14="http://schemas.microsoft.com/office/powerpoint/2010/main" val="323522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B24300-51C1-4EEB-96B0-7596B982E09A}"/>
              </a:ext>
            </a:extLst>
          </p:cNvPr>
          <p:cNvSpPr>
            <a:spLocks noGrp="1"/>
          </p:cNvSpPr>
          <p:nvPr>
            <p:ph type="title"/>
          </p:nvPr>
        </p:nvSpPr>
        <p:spPr/>
        <p:txBody>
          <a:bodyPr>
            <a:normAutofit/>
          </a:bodyPr>
          <a:lstStyle/>
          <a:p>
            <a:r>
              <a:rPr lang="en-US" sz="4000" b="1" i="0" u="none" strike="noStrike" dirty="0">
                <a:solidFill>
                  <a:srgbClr val="444444"/>
                </a:solidFill>
                <a:effectLst/>
                <a:latin typeface="Times New Roman" panose="02020603050405020304" pitchFamily="18" charset="0"/>
                <a:cs typeface="Times New Roman" panose="02020603050405020304" pitchFamily="18" charset="0"/>
                <a:hlinkClick r:id="rId2"/>
              </a:rPr>
              <a:t>Rename Method</a:t>
            </a:r>
            <a:endParaRPr lang="en-US" sz="4000" dirty="0"/>
          </a:p>
        </p:txBody>
      </p:sp>
      <p:sp>
        <p:nvSpPr>
          <p:cNvPr id="6" name="Rectangle 3">
            <a:extLst>
              <a:ext uri="{FF2B5EF4-FFF2-40B4-BE49-F238E27FC236}">
                <a16:creationId xmlns:a16="http://schemas.microsoft.com/office/drawing/2014/main" id="{E11E3A2F-87C0-45B5-B284-4954AF8D1126}"/>
              </a:ext>
            </a:extLst>
          </p:cNvPr>
          <p:cNvSpPr>
            <a:spLocks noGrp="1" noChangeArrowheads="1"/>
          </p:cNvSpPr>
          <p:nvPr>
            <p:ph idx="1"/>
          </p:nvPr>
        </p:nvSpPr>
        <p:spPr bwMode="auto">
          <a:xfrm>
            <a:off x="838200" y="1675300"/>
            <a:ext cx="10045186" cy="1508105"/>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Benefits</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Code readability. Try to give the new method a name that reflects what it does.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Something like createOrder(), renderCustomerInfo(),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60937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052A53-E2C9-4C08-89F3-BF309AED3A60}"/>
              </a:ext>
            </a:extLst>
          </p:cNvPr>
          <p:cNvSpPr>
            <a:spLocks noGrp="1"/>
          </p:cNvSpPr>
          <p:nvPr>
            <p:ph idx="1"/>
          </p:nvPr>
        </p:nvSpPr>
        <p:spPr>
          <a:xfrm>
            <a:off x="838200" y="2004735"/>
            <a:ext cx="10515600" cy="385974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Constructors are a particularly awkward feature of Java and C++ </a:t>
            </a:r>
          </a:p>
          <a:p>
            <a:pPr marL="0" indent="0">
              <a:buNone/>
            </a:pPr>
            <a:r>
              <a:rPr lang="en-US" dirty="0">
                <a:latin typeface="Times New Roman" panose="02020603050405020304" pitchFamily="18" charset="0"/>
                <a:cs typeface="Times New Roman" panose="02020603050405020304" pitchFamily="18" charset="0"/>
              </a:rPr>
              <a:t>because they force you to know the class of an object you need to create. Often you don't need to know this. The need to know can be removed with </a:t>
            </a:r>
            <a:r>
              <a:rPr lang="en-US" b="1" dirty="0">
                <a:latin typeface="Times New Roman" panose="02020603050405020304" pitchFamily="18" charset="0"/>
                <a:cs typeface="Times New Roman" panose="02020603050405020304" pitchFamily="18" charset="0"/>
              </a:rPr>
              <a:t>Replace Constructor with Factory Method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780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49A957D5-00FB-46AD-8C37-47EB66345F4A}"/>
              </a:ext>
            </a:extLst>
          </p:cNvPr>
          <p:cNvGraphicFramePr>
            <a:graphicFrameLocks noGrp="1"/>
          </p:cNvGraphicFramePr>
          <p:nvPr>
            <p:ph idx="1"/>
            <p:extLst>
              <p:ext uri="{D42A27DB-BD31-4B8C-83A1-F6EECF244321}">
                <p14:modId xmlns:p14="http://schemas.microsoft.com/office/powerpoint/2010/main" val="2636111612"/>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1279249"/>
                    </a:ext>
                  </a:extLst>
                </a:gridCol>
                <a:gridCol w="5257800">
                  <a:extLst>
                    <a:ext uri="{9D8B030D-6E8A-4147-A177-3AD203B41FA5}">
                      <a16:colId xmlns:a16="http://schemas.microsoft.com/office/drawing/2014/main" val="370000749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189791328"/>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have a complex constructor that does something more than just setting parameter values in object fields.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Create a factory method and use it to replace constructor calls.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6827959"/>
                  </a:ext>
                </a:extLst>
              </a:tr>
            </a:tbl>
          </a:graphicData>
        </a:graphic>
      </p:graphicFrame>
      <p:sp>
        <p:nvSpPr>
          <p:cNvPr id="5" name="Rectangle 1">
            <a:extLst>
              <a:ext uri="{FF2B5EF4-FFF2-40B4-BE49-F238E27FC236}">
                <a16:creationId xmlns:a16="http://schemas.microsoft.com/office/drawing/2014/main" id="{00203B0C-9FF2-4E27-B35C-D99B2B1162D1}"/>
              </a:ext>
            </a:extLst>
          </p:cNvPr>
          <p:cNvSpPr>
            <a:spLocks noChangeArrowheads="1"/>
          </p:cNvSpPr>
          <p:nvPr/>
        </p:nvSpPr>
        <p:spPr bwMode="auto">
          <a:xfrm>
            <a:off x="2928517" y="3699017"/>
            <a:ext cx="2963953"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Employee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Employee(</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type)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.type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95BF39B9-5255-46C1-882A-6A34F83DBE43}"/>
              </a:ext>
            </a:extLst>
          </p:cNvPr>
          <p:cNvSpPr>
            <a:spLocks noChangeArrowheads="1"/>
          </p:cNvSpPr>
          <p:nvPr/>
        </p:nvSpPr>
        <p:spPr bwMode="auto">
          <a:xfrm>
            <a:off x="6299531" y="3699017"/>
            <a:ext cx="5054269" cy="2203171"/>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Employee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 create(</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type)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employee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do some heavy lifting.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employee;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9900"/>
                </a:solidFill>
                <a:effectLst/>
                <a:latin typeface="Times New Roman" panose="02020603050405020304" pitchFamily="18" charset="0"/>
                <a:cs typeface="Times New Roman" panose="02020603050405020304" pitchFamily="18" charset="0"/>
              </a:rPr>
              <a:t>// ...</a:t>
            </a: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233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a:xfrm>
            <a:off x="838199" y="1499129"/>
            <a:ext cx="11039573" cy="3859742"/>
          </a:xfrm>
        </p:spPr>
        <p:txBody>
          <a:bodyPr>
            <a:noAutofit/>
          </a:body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r>
              <a:rPr lang="en-US" sz="2200" b="0" i="0" dirty="0">
                <a:solidFill>
                  <a:srgbClr val="444444"/>
                </a:solidFill>
                <a:effectLst/>
                <a:latin typeface="Times New Roman" panose="02020603050405020304" pitchFamily="18" charset="0"/>
                <a:cs typeface="Times New Roman" panose="02020603050405020304" pitchFamily="18" charset="0"/>
              </a:rPr>
              <a:t>The most obvious reason for using this refactoring technique is related to </a:t>
            </a:r>
            <a:r>
              <a:rPr lang="en-US" sz="2200" b="1" i="0" u="none" strike="noStrike" dirty="0">
                <a:solidFill>
                  <a:srgbClr val="444444"/>
                </a:solidFill>
                <a:effectLst/>
                <a:latin typeface="Times New Roman" panose="02020603050405020304" pitchFamily="18" charset="0"/>
                <a:cs typeface="Times New Roman" panose="02020603050405020304" pitchFamily="18" charset="0"/>
              </a:rPr>
              <a:t>Replace Type Code with Subclasses</a:t>
            </a:r>
            <a:r>
              <a:rPr lang="en-US" sz="2200" b="0" i="0" dirty="0">
                <a:solidFill>
                  <a:srgbClr val="444444"/>
                </a:solidFill>
                <a:effectLst/>
                <a:latin typeface="Times New Roman" panose="02020603050405020304" pitchFamily="18" charset="0"/>
                <a:cs typeface="Times New Roman" panose="02020603050405020304" pitchFamily="18" charset="0"/>
              </a:rPr>
              <a:t>.</a:t>
            </a:r>
          </a:p>
          <a:p>
            <a:r>
              <a:rPr lang="en-US" sz="2200" b="0" i="0" dirty="0">
                <a:solidFill>
                  <a:srgbClr val="444444"/>
                </a:solidFill>
                <a:effectLst/>
                <a:latin typeface="Times New Roman" panose="02020603050405020304" pitchFamily="18" charset="0"/>
                <a:cs typeface="Times New Roman" panose="02020603050405020304" pitchFamily="18" charset="0"/>
              </a:rPr>
              <a:t>You have code in which an object was previously created, and the value of the coded type was passed to it. After use of the refactoring method, several subclasses have appeared and from them you need to create objects depending on the value of the coded type. Changing the original constructor to make it return subclass objects is impossible, so instead we create a static factory method that will return objects of the necessary classes, after which it replaces all calls to the original constructor.</a:t>
            </a:r>
          </a:p>
          <a:p>
            <a:r>
              <a:rPr lang="en-US" sz="2200" b="0" i="0" dirty="0">
                <a:solidFill>
                  <a:srgbClr val="444444"/>
                </a:solidFill>
                <a:effectLst/>
                <a:latin typeface="Times New Roman" panose="02020603050405020304" pitchFamily="18" charset="0"/>
                <a:cs typeface="Times New Roman" panose="02020603050405020304" pitchFamily="18" charset="0"/>
              </a:rPr>
              <a:t>Factory methods can be used in other situations as well, when constructors aren’t up to the task. They can be important when attempting to </a:t>
            </a:r>
            <a:r>
              <a:rPr lang="en-US" sz="2200" b="1" i="0" u="none" strike="noStrike" dirty="0">
                <a:solidFill>
                  <a:srgbClr val="444444"/>
                </a:solidFill>
                <a:effectLst/>
                <a:latin typeface="Times New Roman" panose="02020603050405020304" pitchFamily="18" charset="0"/>
                <a:cs typeface="Times New Roman" panose="02020603050405020304" pitchFamily="18" charset="0"/>
              </a:rPr>
              <a:t>Change Value to Reference</a:t>
            </a:r>
            <a:r>
              <a:rPr lang="en-US" sz="2200" b="0" i="0" dirty="0">
                <a:solidFill>
                  <a:srgbClr val="444444"/>
                </a:solidFill>
                <a:effectLst/>
                <a:latin typeface="Times New Roman" panose="02020603050405020304" pitchFamily="18" charset="0"/>
                <a:cs typeface="Times New Roman" panose="02020603050405020304" pitchFamily="18" charset="0"/>
              </a:rPr>
              <a:t>. They can also be used to set various creation modes that go beyond the number and types of parameters.</a:t>
            </a:r>
          </a:p>
          <a:p>
            <a:endParaRPr lang="en-US" sz="2300" dirty="0"/>
          </a:p>
        </p:txBody>
      </p:sp>
    </p:spTree>
    <p:extLst>
      <p:ext uri="{BB962C8B-B14F-4D97-AF65-F5344CB8AC3E}">
        <p14:creationId xmlns:p14="http://schemas.microsoft.com/office/powerpoint/2010/main" val="1038038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Benefits</a:t>
            </a:r>
          </a:p>
          <a:p>
            <a:r>
              <a:rPr lang="en-US" dirty="0">
                <a:latin typeface="Times New Roman" panose="02020603050405020304" pitchFamily="18" charset="0"/>
                <a:cs typeface="Times New Roman" panose="02020603050405020304" pitchFamily="18" charset="0"/>
              </a:rPr>
              <a:t>A factory method does not necessarily return an object of the class in which it was called. Often these could be its subclasses, selected based on the arguments given to the method.</a:t>
            </a:r>
          </a:p>
          <a:p>
            <a:r>
              <a:rPr lang="en-US" dirty="0">
                <a:latin typeface="Times New Roman" panose="02020603050405020304" pitchFamily="18" charset="0"/>
                <a:cs typeface="Times New Roman" panose="02020603050405020304" pitchFamily="18" charset="0"/>
              </a:rPr>
              <a:t>A factory method can have a better name that describes what and how it returns what it does, for example </a:t>
            </a:r>
            <a:r>
              <a:rPr lang="en-US" dirty="0">
                <a:highlight>
                  <a:srgbClr val="C0C0C0"/>
                </a:highlight>
                <a:latin typeface="Times New Roman" panose="02020603050405020304" pitchFamily="18" charset="0"/>
                <a:cs typeface="Times New Roman" panose="02020603050405020304" pitchFamily="18" charset="0"/>
              </a:rPr>
              <a:t>Troops::</a:t>
            </a:r>
            <a:r>
              <a:rPr lang="en-US" dirty="0" err="1">
                <a:highlight>
                  <a:srgbClr val="C0C0C0"/>
                </a:highlight>
                <a:latin typeface="Times New Roman" panose="02020603050405020304" pitchFamily="18" charset="0"/>
                <a:cs typeface="Times New Roman" panose="02020603050405020304" pitchFamily="18" charset="0"/>
              </a:rPr>
              <a:t>GetCrew</a:t>
            </a:r>
            <a:r>
              <a:rPr lang="en-US" dirty="0">
                <a:highlight>
                  <a:srgbClr val="C0C0C0"/>
                </a:highlight>
                <a:latin typeface="Times New Roman" panose="02020603050405020304" pitchFamily="18" charset="0"/>
                <a:cs typeface="Times New Roman" panose="02020603050405020304" pitchFamily="18" charset="0"/>
              </a:rPr>
              <a:t>(</a:t>
            </a:r>
            <a:r>
              <a:rPr lang="en-US" dirty="0" err="1">
                <a:highlight>
                  <a:srgbClr val="C0C0C0"/>
                </a:highlight>
                <a:latin typeface="Times New Roman" panose="02020603050405020304" pitchFamily="18" charset="0"/>
                <a:cs typeface="Times New Roman" panose="02020603050405020304" pitchFamily="18" charset="0"/>
              </a:rPr>
              <a:t>myTank</a:t>
            </a:r>
            <a:r>
              <a:rPr lang="en-US" dirty="0">
                <a:highlight>
                  <a:srgbClr val="C0C0C0"/>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factory method can return an already created object, unlike a constructor, which always creates a new instance.</a:t>
            </a:r>
          </a:p>
        </p:txBody>
      </p:sp>
    </p:spTree>
    <p:extLst>
      <p:ext uri="{BB962C8B-B14F-4D97-AF65-F5344CB8AC3E}">
        <p14:creationId xmlns:p14="http://schemas.microsoft.com/office/powerpoint/2010/main" val="41903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E7518-02CA-41FA-974B-41B83553998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Constructor with Factory Method</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843475CD-EF41-4295-8A51-4FB3FC4B5B1F}"/>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Create a factory method. Place a call to the current constructor in it.</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Replace all constructor calls with calls to the factory method.</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Declare the constructor private.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Investigate the constructor code and try to isolate the code not directly related to constructing an object of the current class, moving such code to the factory method</a:t>
            </a:r>
          </a:p>
          <a:p>
            <a:endParaRPr lang="en-US" dirty="0"/>
          </a:p>
        </p:txBody>
      </p:sp>
    </p:spTree>
    <p:extLst>
      <p:ext uri="{BB962C8B-B14F-4D97-AF65-F5344CB8AC3E}">
        <p14:creationId xmlns:p14="http://schemas.microsoft.com/office/powerpoint/2010/main" val="589499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C9023D6-5A60-4C1E-BCD4-76802889B309}"/>
              </a:ext>
            </a:extLst>
          </p:cNvPr>
          <p:cNvSpPr>
            <a:spLocks noGrp="1"/>
          </p:cNvSpPr>
          <p:nvPr>
            <p:ph idx="1"/>
          </p:nvPr>
        </p:nvSpPr>
        <p:spPr>
          <a:xfrm>
            <a:off x="838200" y="2146136"/>
            <a:ext cx="10515600" cy="3859742"/>
          </a:xfrm>
        </p:spPr>
        <p:txBody>
          <a:bodyPr/>
          <a:lstStyle/>
          <a:p>
            <a:pPr marL="0" indent="0">
              <a:buNone/>
            </a:pPr>
            <a:r>
              <a:rPr lang="en-US" dirty="0">
                <a:latin typeface="Times New Roman" panose="02020603050405020304" pitchFamily="18" charset="0"/>
                <a:cs typeface="Times New Roman" panose="02020603050405020304" pitchFamily="18" charset="0"/>
              </a:rPr>
              <a:t>Casting is another bane of the Java programmer's life. As much as possible try to avoid making the user of a class do down casting if you can contain it elsewhere by using </a:t>
            </a:r>
            <a:r>
              <a:rPr lang="en-US" b="1" dirty="0">
                <a:latin typeface="Times New Roman" panose="02020603050405020304" pitchFamily="18" charset="0"/>
                <a:cs typeface="Times New Roman" panose="02020603050405020304" pitchFamily="18" charset="0"/>
              </a:rPr>
              <a:t>Encapsulate Downcast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078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74B24D8-8F0E-4BFE-83D2-E9374F86C28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Java, like many modern languages, has an exception-handling mechanism to make error handling easier. Programmers who are not used to this often use error codes to signal trouble. You can use </a:t>
            </a:r>
            <a:r>
              <a:rPr lang="en-US" b="1" dirty="0">
                <a:latin typeface="Times New Roman" panose="02020603050405020304" pitchFamily="18" charset="0"/>
                <a:cs typeface="Times New Roman" panose="02020603050405020304" pitchFamily="18" charset="0"/>
              </a:rPr>
              <a:t>Replace Error Code with Exception </a:t>
            </a:r>
            <a:r>
              <a:rPr lang="en-US" dirty="0">
                <a:latin typeface="Times New Roman" panose="02020603050405020304" pitchFamily="18" charset="0"/>
                <a:cs typeface="Times New Roman" panose="02020603050405020304" pitchFamily="18" charset="0"/>
              </a:rPr>
              <a:t>to use the new exceptional features. But sometimes exceptions aren't the right answer; you should test first with </a:t>
            </a:r>
            <a:r>
              <a:rPr lang="en-US" b="1" dirty="0">
                <a:latin typeface="Times New Roman" panose="02020603050405020304" pitchFamily="18" charset="0"/>
                <a:cs typeface="Times New Roman" panose="02020603050405020304" pitchFamily="18" charset="0"/>
              </a:rPr>
              <a:t>Replace Exception with Test </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392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B1E1E4-B27D-4D5A-9D12-46532891C1AA}"/>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4" name="Bảng 4">
            <a:extLst>
              <a:ext uri="{FF2B5EF4-FFF2-40B4-BE49-F238E27FC236}">
                <a16:creationId xmlns:a16="http://schemas.microsoft.com/office/drawing/2014/main" id="{1FA2575C-CD94-4555-A3A5-11ED5B7CE672}"/>
              </a:ext>
            </a:extLst>
          </p:cNvPr>
          <p:cNvGraphicFramePr>
            <a:graphicFrameLocks noGrp="1"/>
          </p:cNvGraphicFramePr>
          <p:nvPr>
            <p:ph idx="1"/>
            <p:extLst>
              <p:ext uri="{D42A27DB-BD31-4B8C-83A1-F6EECF244321}">
                <p14:modId xmlns:p14="http://schemas.microsoft.com/office/powerpoint/2010/main" val="4160917317"/>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30019822"/>
                    </a:ext>
                  </a:extLst>
                </a:gridCol>
                <a:gridCol w="5257800">
                  <a:extLst>
                    <a:ext uri="{9D8B030D-6E8A-4147-A177-3AD203B41FA5}">
                      <a16:colId xmlns:a16="http://schemas.microsoft.com/office/drawing/2014/main" val="260890420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371118807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returns a special value that indicates an error?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Throw an exception instead.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1904776"/>
                  </a:ext>
                </a:extLst>
              </a:tr>
            </a:tbl>
          </a:graphicData>
        </a:graphic>
      </p:graphicFrame>
      <p:sp>
        <p:nvSpPr>
          <p:cNvPr id="5" name="Rectangle 1">
            <a:extLst>
              <a:ext uri="{FF2B5EF4-FFF2-40B4-BE49-F238E27FC236}">
                <a16:creationId xmlns:a16="http://schemas.microsoft.com/office/drawing/2014/main" id="{B1DD8ED5-9046-4312-A837-A32F9ABB6389}"/>
              </a:ext>
            </a:extLst>
          </p:cNvPr>
          <p:cNvSpPr>
            <a:spLocks noChangeArrowheads="1"/>
          </p:cNvSpPr>
          <p:nvPr/>
        </p:nvSpPr>
        <p:spPr bwMode="auto">
          <a:xfrm>
            <a:off x="2291227" y="3429000"/>
            <a:ext cx="3688510"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withdraw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&gt; _balance)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balance -= amount;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123DA624-9F06-4FE4-8FA6-AD9977E8F8B2}"/>
              </a:ext>
            </a:extLst>
          </p:cNvPr>
          <p:cNvSpPr>
            <a:spLocks noChangeArrowheads="1"/>
          </p:cNvSpPr>
          <p:nvPr/>
        </p:nvSpPr>
        <p:spPr bwMode="auto">
          <a:xfrm>
            <a:off x="6212264" y="3429000"/>
            <a:ext cx="5300169"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990000"/>
                </a:solidFill>
                <a:effectLst/>
                <a:latin typeface="Times New Roman" panose="02020603050405020304" pitchFamily="18" charset="0"/>
                <a:cs typeface="Times New Roman" panose="02020603050405020304" pitchFamily="18" charset="0"/>
              </a:rPr>
              <a:t>withdraw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throws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BalanceException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 &gt; _balance)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BalanceException();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balance -= amount;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3790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Returning error codes is an obsolete holdover from procedural programming. In modern programming, error handling is performed by special classes, which are named exceptions. If a problem occurs, you “throw” an error, which is then “caught” by one of the exception handlers. Special error-handling code, which is ignored in normal conditions, is activated to respond.</a:t>
            </a:r>
          </a:p>
          <a:p>
            <a:endParaRPr lang="en-US" dirty="0"/>
          </a:p>
        </p:txBody>
      </p:sp>
    </p:spTree>
    <p:extLst>
      <p:ext uri="{BB962C8B-B14F-4D97-AF65-F5344CB8AC3E}">
        <p14:creationId xmlns:p14="http://schemas.microsoft.com/office/powerpoint/2010/main" val="1774450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a:xfrm>
            <a:off x="838200" y="1439126"/>
            <a:ext cx="10515600" cy="3180008"/>
          </a:xfrm>
        </p:spPr>
        <p:txBody>
          <a:bodyPr/>
          <a:lstStyle/>
          <a:p>
            <a:pPr marL="0" indent="0" algn="l">
              <a:buNone/>
            </a:pPr>
            <a:r>
              <a:rPr lang="en-US" sz="2300" b="1" i="0" dirty="0">
                <a:solidFill>
                  <a:srgbClr val="444444"/>
                </a:solidFill>
                <a:effectLst/>
                <a:latin typeface="Times New Roman" panose="02020603050405020304" pitchFamily="18" charset="0"/>
                <a:cs typeface="Times New Roman" panose="02020603050405020304" pitchFamily="18" charset="0"/>
              </a:rPr>
              <a:t>Benefits</a:t>
            </a:r>
          </a:p>
          <a:p>
            <a:r>
              <a:rPr lang="en-US" sz="2100" b="0" i="0" dirty="0">
                <a:solidFill>
                  <a:srgbClr val="444444"/>
                </a:solidFill>
                <a:effectLst/>
                <a:latin typeface="Times New Roman" panose="02020603050405020304" pitchFamily="18" charset="0"/>
                <a:cs typeface="Times New Roman" panose="02020603050405020304" pitchFamily="18" charset="0"/>
              </a:rPr>
              <a:t>Frees code from many conditionals for checking various error codes. Exception handlers are a much more succinct way to differentiate normal execution paths from abnormal ones.</a:t>
            </a:r>
          </a:p>
          <a:p>
            <a:r>
              <a:rPr lang="en-US" sz="2100" b="0" i="0" dirty="0">
                <a:solidFill>
                  <a:srgbClr val="444444"/>
                </a:solidFill>
                <a:effectLst/>
                <a:latin typeface="Times New Roman" panose="02020603050405020304" pitchFamily="18" charset="0"/>
                <a:cs typeface="Times New Roman" panose="02020603050405020304" pitchFamily="18" charset="0"/>
              </a:rPr>
              <a:t>Exception classes can implement their own methods, thus containing part of the error handling functionality (such as for sending error messages).</a:t>
            </a:r>
          </a:p>
          <a:p>
            <a:r>
              <a:rPr lang="en-US" sz="2100" b="0" i="0" dirty="0">
                <a:solidFill>
                  <a:srgbClr val="444444"/>
                </a:solidFill>
                <a:effectLst/>
                <a:latin typeface="Times New Roman" panose="02020603050405020304" pitchFamily="18" charset="0"/>
                <a:cs typeface="Times New Roman" panose="02020603050405020304" pitchFamily="18" charset="0"/>
              </a:rPr>
              <a:t>Unlike exceptions, error codes cannot be used in a constructor, since a constructor must return only a new object.</a:t>
            </a:r>
          </a:p>
          <a:p>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3A2BDB01-B2ED-4B9A-876B-293ADA8B117B}"/>
              </a:ext>
            </a:extLst>
          </p:cNvPr>
          <p:cNvSpPr txBox="1">
            <a:spLocks/>
          </p:cNvSpPr>
          <p:nvPr/>
        </p:nvSpPr>
        <p:spPr>
          <a:xfrm>
            <a:off x="838200" y="3542875"/>
            <a:ext cx="10515600" cy="3859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 name="Chỗ dành sẵn cho Nội dung 2">
            <a:extLst>
              <a:ext uri="{FF2B5EF4-FFF2-40B4-BE49-F238E27FC236}">
                <a16:creationId xmlns:a16="http://schemas.microsoft.com/office/drawing/2014/main" id="{D3C75208-5B45-4416-B2BA-2013DFE19F90}"/>
              </a:ext>
            </a:extLst>
          </p:cNvPr>
          <p:cNvSpPr txBox="1">
            <a:spLocks/>
          </p:cNvSpPr>
          <p:nvPr/>
        </p:nvSpPr>
        <p:spPr>
          <a:xfrm>
            <a:off x="838200" y="4103131"/>
            <a:ext cx="10515600" cy="3180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300" b="1" i="0" dirty="0">
                <a:solidFill>
                  <a:srgbClr val="444444"/>
                </a:solidFill>
                <a:effectLst/>
                <a:latin typeface="Times New Roman" panose="02020603050405020304" pitchFamily="18" charset="0"/>
                <a:cs typeface="Times New Roman" panose="02020603050405020304" pitchFamily="18" charset="0"/>
              </a:rPr>
              <a:t>Drawbacks</a:t>
            </a:r>
          </a:p>
          <a:p>
            <a:pPr marL="0" indent="0" algn="l">
              <a:buNone/>
            </a:pPr>
            <a:r>
              <a:rPr lang="en-US" sz="2100" b="0" i="0" dirty="0">
                <a:solidFill>
                  <a:srgbClr val="444444"/>
                </a:solidFill>
                <a:effectLst/>
                <a:latin typeface="Times New Roman" panose="02020603050405020304" pitchFamily="18" charset="0"/>
                <a:cs typeface="Times New Roman" panose="02020603050405020304" pitchFamily="18" charset="0"/>
              </a:rPr>
              <a:t>An exception handler can turn into a goto-like crutch. Avoid this! Do not use exceptions to manage code execution. Exceptions should be thrown only to inform of an error or critical situation.</a:t>
            </a:r>
          </a:p>
        </p:txBody>
      </p:sp>
    </p:spTree>
    <p:extLst>
      <p:ext uri="{BB962C8B-B14F-4D97-AF65-F5344CB8AC3E}">
        <p14:creationId xmlns:p14="http://schemas.microsoft.com/office/powerpoint/2010/main" val="269753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327D5F-9931-443F-AC21-69769D2E046A}"/>
              </a:ext>
            </a:extLst>
          </p:cNvPr>
          <p:cNvSpPr>
            <a:spLocks noGrp="1"/>
          </p:cNvSpPr>
          <p:nvPr>
            <p:ph type="title"/>
          </p:nvPr>
        </p:nvSpPr>
        <p:spPr/>
        <p:txBody>
          <a:bodyPr>
            <a:normAutofit/>
          </a:bodyPr>
          <a:lstStyle/>
          <a:p>
            <a:r>
              <a:rPr lang="en-US" sz="4000" b="1" i="0" u="none" strike="noStrike" dirty="0">
                <a:solidFill>
                  <a:srgbClr val="6B9F25"/>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Rename Method</a:t>
            </a:r>
            <a:endParaRPr lang="en-US" sz="4000" dirty="0"/>
          </a:p>
        </p:txBody>
      </p:sp>
      <p:sp>
        <p:nvSpPr>
          <p:cNvPr id="3" name="Chỗ dành sẵn cho Nội dung 2">
            <a:extLst>
              <a:ext uri="{FF2B5EF4-FFF2-40B4-BE49-F238E27FC236}">
                <a16:creationId xmlns:a16="http://schemas.microsoft.com/office/drawing/2014/main" id="{1A8BE7BD-08DB-42F6-9C26-29889755DBB2}"/>
              </a:ext>
            </a:extLst>
          </p:cNvPr>
          <p:cNvSpPr>
            <a:spLocks noGrp="1"/>
          </p:cNvSpPr>
          <p:nvPr>
            <p:ph idx="1"/>
          </p:nvPr>
        </p:nvSpPr>
        <p:spPr/>
        <p:txBody>
          <a:bodyPr>
            <a:normAutofit lnSpcReduction="10000"/>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How to Refactor</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See whether the method is defined in a superclass or subclass. If so, you must repeat all steps in these classes too.</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The next method is important for maintaining the functionality of the program during the refactoring process. Create a new method with a new name. Copy the code of the old method to it. Delete all the code in the old method and, instead of it, insert a call for the new method.</a:t>
            </a:r>
            <a:endParaRPr lang="en-US" dirty="0">
              <a:solidFill>
                <a:srgbClr val="444444"/>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Find all references to the old method and replace them with references to the new one.</a:t>
            </a:r>
          </a:p>
          <a:p>
            <a:pPr marL="457200" indent="-457200">
              <a:buFont typeface="+mj-lt"/>
              <a:buAutoNum type="arabicPeriod"/>
            </a:pPr>
            <a:r>
              <a:rPr lang="en-US" b="0" i="0" dirty="0">
                <a:solidFill>
                  <a:srgbClr val="444444"/>
                </a:solidFill>
                <a:effectLst/>
                <a:latin typeface="Times New Roman" panose="02020603050405020304" pitchFamily="18" charset="0"/>
                <a:cs typeface="Times New Roman" panose="02020603050405020304" pitchFamily="18" charset="0"/>
              </a:rPr>
              <a:t>Delete the old method. If the old method is part of a public interface, do not perform this step. Instead, mark the old method as deprecated.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9062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0FB65-C1DB-43B1-B10F-2B843FA0BF00}"/>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Error Code with Exception</a:t>
            </a:r>
            <a:endParaRPr lang="en-US" sz="4000" dirty="0"/>
          </a:p>
        </p:txBody>
      </p:sp>
      <p:sp>
        <p:nvSpPr>
          <p:cNvPr id="3" name="Chỗ dành sẵn cho Nội dung 2">
            <a:extLst>
              <a:ext uri="{FF2B5EF4-FFF2-40B4-BE49-F238E27FC236}">
                <a16:creationId xmlns:a16="http://schemas.microsoft.com/office/drawing/2014/main" id="{093D4387-4EEC-437B-B21C-7E4F82866DB8}"/>
              </a:ext>
            </a:extLst>
          </p:cNvPr>
          <p:cNvSpPr>
            <a:spLocks noGrp="1"/>
          </p:cNvSpPr>
          <p:nvPr>
            <p:ph idx="1"/>
          </p:nvPr>
        </p:nvSpPr>
        <p:spPr/>
        <p:txBody>
          <a:bodyPr>
            <a:noAutofit/>
          </a:bodyPr>
          <a:lstStyle/>
          <a:p>
            <a:pPr marL="0" indent="0">
              <a:buNone/>
            </a:pPr>
            <a:r>
              <a:rPr lang="en-US" sz="2600" b="1" dirty="0">
                <a:latin typeface="Times New Roman" panose="02020603050405020304" pitchFamily="18" charset="0"/>
                <a:cs typeface="Times New Roman" panose="02020603050405020304" pitchFamily="18" charset="0"/>
              </a:rPr>
              <a:t>How to Refactor</a:t>
            </a:r>
          </a:p>
          <a:p>
            <a:r>
              <a:rPr lang="en-US" dirty="0">
                <a:latin typeface="Times New Roman" panose="02020603050405020304" pitchFamily="18" charset="0"/>
                <a:cs typeface="Times New Roman" panose="02020603050405020304" pitchFamily="18" charset="0"/>
              </a:rPr>
              <a:t>Try to perform these refactoring steps for only one error code at a time. This will make it easier to keep all the important information in your head and avoid errors.</a:t>
            </a:r>
          </a:p>
          <a:p>
            <a:r>
              <a:rPr lang="en-US" dirty="0">
                <a:latin typeface="Times New Roman" panose="02020603050405020304" pitchFamily="18" charset="0"/>
                <a:cs typeface="Times New Roman" panose="02020603050405020304" pitchFamily="18" charset="0"/>
              </a:rPr>
              <a:t>Find all calls to a method that returns error codes and, instead of checking for an error code, wrap it in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blocks.</a:t>
            </a:r>
          </a:p>
          <a:p>
            <a:r>
              <a:rPr lang="en-US" dirty="0">
                <a:latin typeface="Times New Roman" panose="02020603050405020304" pitchFamily="18" charset="0"/>
                <a:cs typeface="Times New Roman" panose="02020603050405020304" pitchFamily="18" charset="0"/>
              </a:rPr>
              <a:t>Inside the method, instead of returning an error code, throw an exception.</a:t>
            </a:r>
          </a:p>
          <a:p>
            <a:r>
              <a:rPr lang="en-US" dirty="0">
                <a:latin typeface="Times New Roman" panose="02020603050405020304" pitchFamily="18" charset="0"/>
                <a:cs typeface="Times New Roman" panose="02020603050405020304" pitchFamily="18" charset="0"/>
              </a:rPr>
              <a:t>Change the method signature so that it contains information about the exception being thrown (</a:t>
            </a:r>
            <a:r>
              <a:rPr lang="en-US" dirty="0">
                <a:highlight>
                  <a:srgbClr val="C0C0C0"/>
                </a:highlight>
                <a:latin typeface="Times New Roman" panose="02020603050405020304" pitchFamily="18" charset="0"/>
                <a:cs typeface="Times New Roman" panose="02020603050405020304" pitchFamily="18" charset="0"/>
              </a:rPr>
              <a:t>@throws </a:t>
            </a:r>
            <a:r>
              <a:rPr lang="en-US" dirty="0">
                <a:latin typeface="Times New Roman" panose="02020603050405020304" pitchFamily="18" charset="0"/>
                <a:cs typeface="Times New Roman" panose="02020603050405020304" pitchFamily="18" charset="0"/>
              </a:rPr>
              <a:t>section).</a:t>
            </a:r>
          </a:p>
        </p:txBody>
      </p:sp>
    </p:spTree>
    <p:extLst>
      <p:ext uri="{BB962C8B-B14F-4D97-AF65-F5344CB8AC3E}">
        <p14:creationId xmlns:p14="http://schemas.microsoft.com/office/powerpoint/2010/main" val="1981659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graphicFrame>
        <p:nvGraphicFramePr>
          <p:cNvPr id="6" name="Bảng 6">
            <a:extLst>
              <a:ext uri="{FF2B5EF4-FFF2-40B4-BE49-F238E27FC236}">
                <a16:creationId xmlns:a16="http://schemas.microsoft.com/office/drawing/2014/main" id="{21511411-AEF6-41ED-8614-2721054482E1}"/>
              </a:ext>
            </a:extLst>
          </p:cNvPr>
          <p:cNvGraphicFramePr>
            <a:graphicFrameLocks noGrp="1"/>
          </p:cNvGraphicFramePr>
          <p:nvPr>
            <p:ph idx="1"/>
            <p:extLst>
              <p:ext uri="{D42A27DB-BD31-4B8C-83A1-F6EECF244321}">
                <p14:modId xmlns:p14="http://schemas.microsoft.com/office/powerpoint/2010/main" val="648222364"/>
              </p:ext>
            </p:extLst>
          </p:nvPr>
        </p:nvGraphicFramePr>
        <p:xfrm>
          <a:off x="838200" y="1825625"/>
          <a:ext cx="10515600" cy="1280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02155017"/>
                    </a:ext>
                  </a:extLst>
                </a:gridCol>
                <a:gridCol w="5257800">
                  <a:extLst>
                    <a:ext uri="{9D8B030D-6E8A-4147-A177-3AD203B41FA5}">
                      <a16:colId xmlns:a16="http://schemas.microsoft.com/office/drawing/2014/main" val="265701834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txBody>
                  <a:tcPr/>
                </a:tc>
                <a:extLst>
                  <a:ext uri="{0D108BD9-81ED-4DB2-BD59-A6C34878D82A}">
                    <a16:rowId xmlns:a16="http://schemas.microsoft.com/office/drawing/2014/main" val="295958516"/>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You throw an exception in a place where a simple test would do the job?</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Replace the exception with a condition test.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148234"/>
                  </a:ext>
                </a:extLst>
              </a:tr>
            </a:tbl>
          </a:graphicData>
        </a:graphic>
      </p:graphicFrame>
      <p:sp>
        <p:nvSpPr>
          <p:cNvPr id="7" name="Rectangle 1">
            <a:extLst>
              <a:ext uri="{FF2B5EF4-FFF2-40B4-BE49-F238E27FC236}">
                <a16:creationId xmlns:a16="http://schemas.microsoft.com/office/drawing/2014/main" id="{8AB0EE6F-521A-44D1-817D-BAA776EA6709}"/>
              </a:ext>
            </a:extLst>
          </p:cNvPr>
          <p:cNvSpPr>
            <a:spLocks noChangeArrowheads="1"/>
          </p:cNvSpPr>
          <p:nvPr/>
        </p:nvSpPr>
        <p:spPr bwMode="auto">
          <a:xfrm>
            <a:off x="798137" y="3240722"/>
            <a:ext cx="5119540" cy="2480170"/>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990000"/>
                </a:solidFill>
                <a:effectLst/>
                <a:latin typeface="Times New Roman" panose="02020603050405020304" pitchFamily="18" charset="0"/>
                <a:cs typeface="Times New Roman" panose="02020603050405020304" pitchFamily="18" charset="0"/>
              </a:rPr>
              <a:t>getValueForPeriod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periodNumber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try</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periodNumber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catch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ArrayIndexOutOfBoundsException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Rectangle 2">
            <a:extLst>
              <a:ext uri="{FF2B5EF4-FFF2-40B4-BE49-F238E27FC236}">
                <a16:creationId xmlns:a16="http://schemas.microsoft.com/office/drawing/2014/main" id="{2907961E-6F4E-405C-9004-6A04959592B6}"/>
              </a:ext>
            </a:extLst>
          </p:cNvPr>
          <p:cNvSpPr>
            <a:spLocks noChangeArrowheads="1"/>
          </p:cNvSpPr>
          <p:nvPr/>
        </p:nvSpPr>
        <p:spPr bwMode="auto">
          <a:xfrm>
            <a:off x="6274324" y="3240722"/>
            <a:ext cx="4641976" cy="1649173"/>
          </a:xfrm>
          <a:prstGeom prst="rect">
            <a:avLst/>
          </a:prstGeom>
          <a:solidFill>
            <a:srgbClr val="F6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double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rgbClr val="990000"/>
                </a:solidFill>
                <a:effectLst/>
                <a:latin typeface="Times New Roman" panose="02020603050405020304" pitchFamily="18" charset="0"/>
                <a:cs typeface="Times New Roman" panose="02020603050405020304" pitchFamily="18" charset="0"/>
              </a:rPr>
              <a:t>getValueForPeriod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periodNumber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periodNumber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values.length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5CC5"/>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values[</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periodNumber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84156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Why Refactor</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Exceptions should be used to handle irregular behavior related to an unexpected error. They should not serve as a replacement for testing. If an exception can be avoided by simply verifying a condition before running, then do so. Exceptions should be reserved for real errors.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For instance, you entered a minefield and triggered a mine there, resulting in an exception; the exception was successfully handled, and you were lifted through the air to safety beyond the mine field. But you could have avoided this all by simply reading the warning sign in front of the minefield to begin with.</a:t>
            </a:r>
          </a:p>
          <a:p>
            <a:endParaRPr lang="en-US" dirty="0"/>
          </a:p>
        </p:txBody>
      </p:sp>
    </p:spTree>
    <p:extLst>
      <p:ext uri="{BB962C8B-B14F-4D97-AF65-F5344CB8AC3E}">
        <p14:creationId xmlns:p14="http://schemas.microsoft.com/office/powerpoint/2010/main" val="10442404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lstStyle/>
          <a:p>
            <a:pPr marL="0" indent="0" algn="l">
              <a:buNone/>
            </a:pPr>
            <a:r>
              <a:rPr lang="en-US" sz="2600"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A simple conditional can sometimes be more obvious than exception handling code</a:t>
            </a:r>
          </a:p>
          <a:p>
            <a:endParaRPr lang="en-US" dirty="0"/>
          </a:p>
        </p:txBody>
      </p:sp>
    </p:spTree>
    <p:extLst>
      <p:ext uri="{BB962C8B-B14F-4D97-AF65-F5344CB8AC3E}">
        <p14:creationId xmlns:p14="http://schemas.microsoft.com/office/powerpoint/2010/main" val="15502185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7B07AB-3F93-4A74-8083-15A7380E110B}"/>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Replace Exception with Test</a:t>
            </a:r>
            <a:endParaRPr lang="en-US" sz="4000" u="sng" dirty="0">
              <a:solidFill>
                <a:srgbClr val="6B9F25"/>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3233610-A3B8-448B-90D0-2E7AE88D6B33}"/>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How to Refactor</a:t>
            </a:r>
          </a:p>
          <a:p>
            <a:r>
              <a:rPr lang="en-US" dirty="0">
                <a:latin typeface="Times New Roman" panose="02020603050405020304" pitchFamily="18" charset="0"/>
                <a:cs typeface="Times New Roman" panose="02020603050405020304" pitchFamily="18" charset="0"/>
              </a:rPr>
              <a:t>Create a conditional for an edge case and move it before the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block.</a:t>
            </a:r>
          </a:p>
          <a:p>
            <a:r>
              <a:rPr lang="en-US" dirty="0">
                <a:latin typeface="Times New Roman" panose="02020603050405020304" pitchFamily="18" charset="0"/>
                <a:cs typeface="Times New Roman" panose="02020603050405020304" pitchFamily="18" charset="0"/>
              </a:rPr>
              <a:t>Move code from the catch section inside this conditional.</a:t>
            </a:r>
          </a:p>
          <a:p>
            <a:r>
              <a:rPr lang="en-US" dirty="0">
                <a:latin typeface="Times New Roman" panose="02020603050405020304" pitchFamily="18" charset="0"/>
                <a:cs typeface="Times New Roman" panose="02020603050405020304" pitchFamily="18" charset="0"/>
              </a:rPr>
              <a:t>In the </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section, place the code for throwing a usual unnamed exception and run all the tests.</a:t>
            </a:r>
          </a:p>
          <a:p>
            <a:r>
              <a:rPr lang="en-US" dirty="0">
                <a:latin typeface="Times New Roman" panose="02020603050405020304" pitchFamily="18" charset="0"/>
                <a:cs typeface="Times New Roman" panose="02020603050405020304" pitchFamily="18" charset="0"/>
              </a:rPr>
              <a:t>If no exceptions were thrown during the tests, get rid of the </a:t>
            </a:r>
            <a:r>
              <a:rPr lang="en-US" dirty="0">
                <a:highlight>
                  <a:srgbClr val="C0C0C0"/>
                </a:highlight>
                <a:latin typeface="Times New Roman" panose="02020603050405020304" pitchFamily="18" charset="0"/>
                <a:cs typeface="Times New Roman" panose="02020603050405020304" pitchFamily="18" charset="0"/>
              </a:rPr>
              <a:t>try</a:t>
            </a:r>
            <a:r>
              <a:rPr lang="en-US" dirty="0">
                <a:latin typeface="Times New Roman" panose="02020603050405020304" pitchFamily="18" charset="0"/>
                <a:cs typeface="Times New Roman" panose="02020603050405020304" pitchFamily="18" charset="0"/>
              </a:rPr>
              <a:t>/</a:t>
            </a:r>
            <a:r>
              <a:rPr lang="en-US" dirty="0">
                <a:highlight>
                  <a:srgbClr val="C0C0C0"/>
                </a:highlight>
                <a:latin typeface="Times New Roman" panose="02020603050405020304" pitchFamily="18" charset="0"/>
                <a:cs typeface="Times New Roman" panose="02020603050405020304" pitchFamily="18" charset="0"/>
              </a:rPr>
              <a:t>catch</a:t>
            </a:r>
            <a:r>
              <a:rPr lang="en-US" dirty="0">
                <a:latin typeface="Times New Roman" panose="02020603050405020304" pitchFamily="18" charset="0"/>
                <a:cs typeface="Times New Roman" panose="02020603050405020304" pitchFamily="18" charset="0"/>
              </a:rPr>
              <a:t> operator.</a:t>
            </a:r>
          </a:p>
        </p:txBody>
      </p:sp>
    </p:spTree>
    <p:extLst>
      <p:ext uri="{BB962C8B-B14F-4D97-AF65-F5344CB8AC3E}">
        <p14:creationId xmlns:p14="http://schemas.microsoft.com/office/powerpoint/2010/main" val="21159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10D594B6-6B50-4E7F-80BF-901F14071681}"/>
              </a:ext>
            </a:extLst>
          </p:cNvPr>
          <p:cNvSpPr>
            <a:spLocks noGrp="1"/>
          </p:cNvSpPr>
          <p:nvPr>
            <p:ph idx="1"/>
          </p:nvPr>
        </p:nvSpPr>
        <p:spPr>
          <a:xfrm>
            <a:off x="762785" y="2240405"/>
            <a:ext cx="10515600" cy="3859742"/>
          </a:xfrm>
        </p:spPr>
        <p:txBody>
          <a:bodyPr/>
          <a:lstStyle/>
          <a:p>
            <a:pPr marL="0" indent="0">
              <a:buNone/>
            </a:pPr>
            <a:r>
              <a:rPr lang="en-US" dirty="0">
                <a:latin typeface="Times New Roman" panose="02020603050405020304" pitchFamily="18" charset="0"/>
                <a:cs typeface="Times New Roman" panose="02020603050405020304" pitchFamily="18" charset="0"/>
              </a:rPr>
              <a:t>Parameters themselves have quite a role to play with interfaces. Add Parameter and Remove Parameter are common refactoring's</a:t>
            </a:r>
          </a:p>
        </p:txBody>
      </p:sp>
    </p:spTree>
    <p:extLst>
      <p:ext uri="{BB962C8B-B14F-4D97-AF65-F5344CB8AC3E}">
        <p14:creationId xmlns:p14="http://schemas.microsoft.com/office/powerpoint/2010/main" val="32419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F7BB5-8C2C-4E8C-85A2-309C92B56798}"/>
              </a:ext>
            </a:extLst>
          </p:cNvPr>
          <p:cNvSpPr>
            <a:spLocks noGrp="1"/>
          </p:cNvSpPr>
          <p:nvPr>
            <p:ph type="title"/>
          </p:nvPr>
        </p:nvSpPr>
        <p:spPr/>
        <p:txBody>
          <a:bodyPr>
            <a:normAutofit/>
          </a:bodyPr>
          <a:lstStyle/>
          <a:p>
            <a:pPr algn="l"/>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p>
        </p:txBody>
      </p:sp>
      <p:graphicFrame>
        <p:nvGraphicFramePr>
          <p:cNvPr id="4" name="Bảng 4">
            <a:extLst>
              <a:ext uri="{FF2B5EF4-FFF2-40B4-BE49-F238E27FC236}">
                <a16:creationId xmlns:a16="http://schemas.microsoft.com/office/drawing/2014/main" id="{766ACB4E-895E-43C3-ACAF-5B93A4D3316F}"/>
              </a:ext>
            </a:extLst>
          </p:cNvPr>
          <p:cNvGraphicFramePr>
            <a:graphicFrameLocks noGrp="1"/>
          </p:cNvGraphicFramePr>
          <p:nvPr>
            <p:ph idx="1"/>
            <p:extLst>
              <p:ext uri="{D42A27DB-BD31-4B8C-83A1-F6EECF244321}">
                <p14:modId xmlns:p14="http://schemas.microsoft.com/office/powerpoint/2010/main" val="1095994935"/>
              </p:ext>
            </p:extLst>
          </p:nvPr>
        </p:nvGraphicFramePr>
        <p:xfrm>
          <a:off x="838200" y="1825625"/>
          <a:ext cx="10515600" cy="1645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3666694"/>
                    </a:ext>
                  </a:extLst>
                </a:gridCol>
                <a:gridCol w="5257800">
                  <a:extLst>
                    <a:ext uri="{9D8B030D-6E8A-4147-A177-3AD203B41FA5}">
                      <a16:colId xmlns:a16="http://schemas.microsoft.com/office/drawing/2014/main" val="377533522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Problem</a:t>
                      </a:r>
                    </a:p>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lt1"/>
                          </a:solidFill>
                          <a:effectLst/>
                          <a:latin typeface="Times New Roman" panose="02020603050405020304" pitchFamily="18" charset="0"/>
                          <a:ea typeface="+mn-ea"/>
                          <a:cs typeface="Times New Roman" panose="02020603050405020304" pitchFamily="18" charset="0"/>
                        </a:rPr>
                        <a:t>Solution</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759650"/>
                  </a:ext>
                </a:extLst>
              </a:tr>
              <a:tr h="370840">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A method does not have enough data to perform certain actions.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Create a new parameter to pass the necessary data.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058979"/>
                  </a:ext>
                </a:extLst>
              </a:tr>
            </a:tbl>
          </a:graphicData>
        </a:graphic>
      </p:graphicFrame>
      <p:pic>
        <p:nvPicPr>
          <p:cNvPr id="3074" name="Picture 2" descr="Add Parameter - After">
            <a:extLst>
              <a:ext uri="{FF2B5EF4-FFF2-40B4-BE49-F238E27FC236}">
                <a16:creationId xmlns:a16="http://schemas.microsoft.com/office/drawing/2014/main" id="{48E876A7-E4F5-4DDB-B1CD-B846220A8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77019"/>
            <a:ext cx="3208256" cy="23352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dd Parameter - Before">
            <a:extLst>
              <a:ext uri="{FF2B5EF4-FFF2-40B4-BE49-F238E27FC236}">
                <a16:creationId xmlns:a16="http://schemas.microsoft.com/office/drawing/2014/main" id="{B3B626A3-5049-4082-BFA2-E8FB01CA0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744" y="3877019"/>
            <a:ext cx="3012847" cy="233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2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E4E1E44-9E36-4FF9-AA6D-BB7E2C7BAA1C}"/>
              </a:ext>
            </a:extLst>
          </p:cNvPr>
          <p:cNvSpPr>
            <a:spLocks noGrp="1"/>
          </p:cNvSpPr>
          <p:nvPr>
            <p:ph type="title"/>
          </p:nvPr>
        </p:nvSpPr>
        <p:spPr/>
        <p:txBody>
          <a:bodyPr>
            <a:normAutofit/>
          </a:bodyPr>
          <a:lstStyle/>
          <a:p>
            <a:r>
              <a:rPr lang="en-US" sz="4000" b="1" i="0" u="sng" dirty="0">
                <a:solidFill>
                  <a:srgbClr val="6B9F25"/>
                </a:solidFill>
                <a:effectLst/>
                <a:latin typeface="Times New Roman" panose="02020603050405020304" pitchFamily="18" charset="0"/>
                <a:cs typeface="Times New Roman" panose="02020603050405020304" pitchFamily="18" charset="0"/>
              </a:rPr>
              <a:t>Add Parameter</a:t>
            </a:r>
            <a:endParaRPr lang="en-US" sz="4000" dirty="0"/>
          </a:p>
        </p:txBody>
      </p:sp>
      <p:sp>
        <p:nvSpPr>
          <p:cNvPr id="3" name="Chỗ dành sẵn cho Nội dung 2">
            <a:extLst>
              <a:ext uri="{FF2B5EF4-FFF2-40B4-BE49-F238E27FC236}">
                <a16:creationId xmlns:a16="http://schemas.microsoft.com/office/drawing/2014/main" id="{CC92847A-40D9-4300-90D7-114D1AFE3C75}"/>
              </a:ext>
            </a:extLst>
          </p:cNvPr>
          <p:cNvSpPr>
            <a:spLocks noGrp="1"/>
          </p:cNvSpPr>
          <p:nvPr>
            <p:ph idx="1"/>
          </p:nvPr>
        </p:nvSpPr>
        <p:spPr>
          <a:xfrm>
            <a:off x="838200" y="1825625"/>
            <a:ext cx="10515600" cy="1325563"/>
          </a:xfrm>
        </p:spPr>
        <p:txBody>
          <a:bodyPr/>
          <a:lstStyle/>
          <a:p>
            <a:pPr marL="0" indent="0">
              <a:buNone/>
            </a:pPr>
            <a:r>
              <a:rPr lang="en-US" b="1" i="0" dirty="0">
                <a:solidFill>
                  <a:srgbClr val="444444"/>
                </a:solidFill>
                <a:effectLst/>
                <a:latin typeface="Times New Roman" panose="02020603050405020304" pitchFamily="18" charset="0"/>
                <a:cs typeface="Times New Roman" panose="02020603050405020304" pitchFamily="18" charset="0"/>
              </a:rPr>
              <a:t>Why Refactor</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You need to make changes to a method and these changes require adding information or data that was previously not available to the method.</a:t>
            </a:r>
            <a:endParaRPr lang="en-US" dirty="0">
              <a:latin typeface="Times New Roman" panose="02020603050405020304" pitchFamily="18" charset="0"/>
              <a:cs typeface="Times New Roman" panose="02020603050405020304" pitchFamily="18" charset="0"/>
            </a:endParaRPr>
          </a:p>
        </p:txBody>
      </p:sp>
      <p:sp>
        <p:nvSpPr>
          <p:cNvPr id="4" name="Chỗ dành sẵn cho Nội dung 2">
            <a:extLst>
              <a:ext uri="{FF2B5EF4-FFF2-40B4-BE49-F238E27FC236}">
                <a16:creationId xmlns:a16="http://schemas.microsoft.com/office/drawing/2014/main" id="{76089B3E-8708-44F9-878E-8F347AE5BBD4}"/>
              </a:ext>
            </a:extLst>
          </p:cNvPr>
          <p:cNvSpPr txBox="1">
            <a:spLocks/>
          </p:cNvSpPr>
          <p:nvPr/>
        </p:nvSpPr>
        <p:spPr>
          <a:xfrm>
            <a:off x="838200" y="3151188"/>
            <a:ext cx="10515600"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solidFill>
                  <a:srgbClr val="444444"/>
                </a:solidFill>
                <a:effectLst/>
                <a:latin typeface="Times New Roman" panose="02020603050405020304" pitchFamily="18" charset="0"/>
                <a:cs typeface="Times New Roman" panose="02020603050405020304" pitchFamily="18" charset="0"/>
              </a:rPr>
              <a:t>Benefits</a:t>
            </a:r>
          </a:p>
          <a:p>
            <a:pPr marL="0" indent="0" algn="l">
              <a:buNone/>
            </a:pPr>
            <a:r>
              <a:rPr lang="en-US" b="0" i="0" dirty="0">
                <a:solidFill>
                  <a:srgbClr val="444444"/>
                </a:solidFill>
                <a:effectLst/>
                <a:latin typeface="Times New Roman" panose="02020603050405020304" pitchFamily="18" charset="0"/>
                <a:cs typeface="Times New Roman" panose="02020603050405020304" pitchFamily="18" charset="0"/>
              </a:rPr>
              <a:t>The choice here is between adding a new parameter and adding a new private field that contains the data needed by the method. A field is preferable when you need some occasional or frequently changing data for which there is no point in holding it in an object all of the time. In this case, a new parameter will be a better fit than a private field and the refactoring will pay off. Otherwise, add a private field and fill it with the necessary data before calling the method.</a:t>
            </a:r>
          </a:p>
        </p:txBody>
      </p:sp>
    </p:spTree>
    <p:extLst>
      <p:ext uri="{BB962C8B-B14F-4D97-AF65-F5344CB8AC3E}">
        <p14:creationId xmlns:p14="http://schemas.microsoft.com/office/powerpoint/2010/main" val="2706776157"/>
      </p:ext>
    </p:extLst>
  </p:cSld>
  <p:clrMapOvr>
    <a:masterClrMapping/>
  </p:clrMapOvr>
</p:sld>
</file>

<file path=ppt/theme/theme1.xml><?xml version="1.0" encoding="utf-8"?>
<a:theme xmlns:a="http://schemas.openxmlformats.org/drawingml/2006/main" name="ShapesVTI">
  <a:themeElements>
    <a:clrScheme name="Custom 54">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192</TotalTime>
  <Words>5138</Words>
  <Application>Microsoft Office PowerPoint</Application>
  <PresentationFormat>Màn hình rộng</PresentationFormat>
  <Paragraphs>347</Paragraphs>
  <Slides>64</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64</vt:i4>
      </vt:variant>
    </vt:vector>
  </HeadingPairs>
  <TitlesOfParts>
    <vt:vector size="70" baseType="lpstr">
      <vt:lpstr>Arial</vt:lpstr>
      <vt:lpstr>Calibri</vt:lpstr>
      <vt:lpstr>Century Gothic</vt:lpstr>
      <vt:lpstr>PT Sans</vt:lpstr>
      <vt:lpstr>Times New Roman</vt:lpstr>
      <vt:lpstr>ShapesVTI</vt:lpstr>
      <vt:lpstr>Making Method Calls Simpler  </vt:lpstr>
      <vt:lpstr>Bản trình bày PowerPoint</vt:lpstr>
      <vt:lpstr>Rename Method </vt:lpstr>
      <vt:lpstr>Rename Method</vt:lpstr>
      <vt:lpstr>Rename Method</vt:lpstr>
      <vt:lpstr>Rename Method</vt:lpstr>
      <vt:lpstr>Bản trình bày PowerPoint</vt:lpstr>
      <vt:lpstr>Add Parameter</vt:lpstr>
      <vt:lpstr>Add Parameter</vt:lpstr>
      <vt:lpstr>Add Parameter</vt:lpstr>
      <vt:lpstr>Add Parameter</vt:lpstr>
      <vt:lpstr>Remove Parameter</vt:lpstr>
      <vt:lpstr>Remove Parameter</vt:lpstr>
      <vt:lpstr>Remove Parameter</vt:lpstr>
      <vt:lpstr>Remove Parameter</vt:lpstr>
      <vt:lpstr>Bản trình bày PowerPoint</vt:lpstr>
      <vt:lpstr>Preserve Whole Object</vt:lpstr>
      <vt:lpstr>Preserve Whole Object</vt:lpstr>
      <vt:lpstr>Preserve Whole Object</vt:lpstr>
      <vt:lpstr>Preserve Whole Object</vt:lpstr>
      <vt:lpstr>Introduce Parameter Object</vt:lpstr>
      <vt:lpstr>Introduce Parameter Object</vt:lpstr>
      <vt:lpstr>Introduce Parameter Object</vt:lpstr>
      <vt:lpstr>Introduce Parameter Object</vt:lpstr>
      <vt:lpstr>Replace Parameter with Explicit Methods</vt:lpstr>
      <vt:lpstr>Replace Parameter with Explicit Methods</vt:lpstr>
      <vt:lpstr>Replace Parameter with Explicit Methods</vt:lpstr>
      <vt:lpstr>Replace Parameter with Explicit Methods</vt:lpstr>
      <vt:lpstr>Replace Parameter with Method Call</vt:lpstr>
      <vt:lpstr>Replace Parameter with Method Call</vt:lpstr>
      <vt:lpstr>Replace Parameter with Method Call</vt:lpstr>
      <vt:lpstr>Replace Parameter with Method Call</vt:lpstr>
      <vt:lpstr>Parameterize Method</vt:lpstr>
      <vt:lpstr>Parameterize Method</vt:lpstr>
      <vt:lpstr>Parameterize Method</vt:lpstr>
      <vt:lpstr>Parameterize Method</vt:lpstr>
      <vt:lpstr>Bản trình bày PowerPoint</vt:lpstr>
      <vt:lpstr>Separate Query from Modifier</vt:lpstr>
      <vt:lpstr>Separate Query from Modifier</vt:lpstr>
      <vt:lpstr>Separate Query from Modifier</vt:lpstr>
      <vt:lpstr>Separate Query from Modifier</vt:lpstr>
      <vt:lpstr>Bản trình bày PowerPoint</vt:lpstr>
      <vt:lpstr>Hide Method</vt:lpstr>
      <vt:lpstr>Hide Method</vt:lpstr>
      <vt:lpstr>Hide Method</vt:lpstr>
      <vt:lpstr>Hide Method</vt:lpstr>
      <vt:lpstr>Remove Setting Method</vt:lpstr>
      <vt:lpstr>Remove Setting Method</vt:lpstr>
      <vt:lpstr>Remove Setting Method</vt:lpstr>
      <vt:lpstr>Bản trình bày PowerPoint</vt:lpstr>
      <vt:lpstr>Replace Constructor with Factory Method</vt:lpstr>
      <vt:lpstr>Replace Constructor with Factory Method</vt:lpstr>
      <vt:lpstr>Replace Constructor with Factory Method</vt:lpstr>
      <vt:lpstr>Replace Constructor with Factory Method</vt:lpstr>
      <vt:lpstr>Bản trình bày PowerPoint</vt:lpstr>
      <vt:lpstr>Bản trình bày PowerPoint</vt:lpstr>
      <vt:lpstr>Replace Error Code with Exception</vt:lpstr>
      <vt:lpstr>Replace Error Code with Exception</vt:lpstr>
      <vt:lpstr>Replace Error Code with Exception</vt:lpstr>
      <vt:lpstr>Replace Error Code with Exception</vt:lpstr>
      <vt:lpstr>Replace Exception with Test</vt:lpstr>
      <vt:lpstr>Replace Exception with Test</vt:lpstr>
      <vt:lpstr>Replace Exception with Test</vt:lpstr>
      <vt:lpstr>Replace Exception with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Simplifying Method Calls</dc:title>
  <dc:creator>Office 365</dc:creator>
  <cp:lastModifiedBy>Office 365</cp:lastModifiedBy>
  <cp:revision>21</cp:revision>
  <dcterms:created xsi:type="dcterms:W3CDTF">2021-03-16T12:20:56Z</dcterms:created>
  <dcterms:modified xsi:type="dcterms:W3CDTF">2021-03-16T15:33:19Z</dcterms:modified>
</cp:coreProperties>
</file>