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</p:sldMasterIdLst>
  <p:notesMasterIdLst>
    <p:notesMasterId r:id="rId23"/>
  </p:notesMasterIdLst>
  <p:handoutMasterIdLst>
    <p:handoutMasterId r:id="rId24"/>
  </p:handoutMasterIdLst>
  <p:sldIdLst>
    <p:sldId id="257" r:id="rId4"/>
    <p:sldId id="308" r:id="rId5"/>
    <p:sldId id="329" r:id="rId6"/>
    <p:sldId id="330" r:id="rId7"/>
    <p:sldId id="331" r:id="rId8"/>
    <p:sldId id="265" r:id="rId9"/>
    <p:sldId id="332" r:id="rId10"/>
    <p:sldId id="333" r:id="rId11"/>
    <p:sldId id="307" r:id="rId12"/>
    <p:sldId id="340" r:id="rId13"/>
    <p:sldId id="309" r:id="rId14"/>
    <p:sldId id="334" r:id="rId15"/>
    <p:sldId id="335" r:id="rId16"/>
    <p:sldId id="310" r:id="rId17"/>
    <p:sldId id="311" r:id="rId18"/>
    <p:sldId id="337" r:id="rId19"/>
    <p:sldId id="338" r:id="rId20"/>
    <p:sldId id="313" r:id="rId21"/>
    <p:sldId id="283" r:id="rId22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 horzBarState="maximized">
    <p:restoredLeft sz="1500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96" y="60"/>
      </p:cViewPr>
      <p:guideLst>
        <p:guide orient="horz" pos="2163"/>
        <p:guide pos="2891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55" d="100"/>
        <a:sy n="5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Click to edit Master text style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Second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Third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Fourth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Fifth level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5D328D3-4BBC-4414-9577-9E973821848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174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indent="0" algn="r" fontAlgn="base"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z="1200" dirty="0">
                <a:solidFill>
                  <a:srgbClr val="000000"/>
                </a:solidFill>
              </a:rPr>
            </a:fld>
            <a:endParaRPr lang="zh-CN" altLang="en-US" sz="1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Click to edit Master </a:t>
            </a:r>
            <a:r>
              <a:rPr lang="zh-CN" altLang="en-US" strike="noStrike" noProof="1" dirty="0">
                <a:sym typeface="+mn-ea"/>
              </a:rPr>
              <a:t>text</a:t>
            </a:r>
            <a:r>
              <a:rPr lang="zh-CN" altLang="en-US" strike="noStrike" noProof="1" smtClean="0"/>
              <a:t> style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Second level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Third level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Fourth level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Fifth level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A3017B1-CDB6-461F-BF78-214CC1F4A54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Click to edit Master </a:t>
            </a:r>
            <a:r>
              <a:rPr lang="zh-CN" altLang="en-US" strike="noStrike" noProof="1" dirty="0">
                <a:sym typeface="+mn-ea"/>
              </a:rPr>
              <a:t>text</a:t>
            </a:r>
            <a:r>
              <a:rPr lang="zh-CN" altLang="en-US" strike="noStrike" noProof="1" smtClean="0"/>
              <a:t> style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Second level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Third level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Fourth level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Fifth level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A3017B1-CDB6-461F-BF78-214CC1F4A54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 indent="-228600"/>
            <a:r>
              <a:rPr lang="zh-CN" altLang="en-US" dirty="0"/>
              <a:t>Second level</a:t>
            </a:r>
            <a:endParaRPr lang="zh-CN" altLang="en-US" dirty="0"/>
          </a:p>
          <a:p>
            <a:pPr lvl="2" indent="-228600"/>
            <a:r>
              <a:rPr lang="zh-CN" altLang="en-US" dirty="0"/>
              <a:t>Third level</a:t>
            </a:r>
            <a:endParaRPr lang="zh-CN" altLang="en-US" dirty="0"/>
          </a:p>
          <a:p>
            <a:pPr lvl="3" indent="-228600"/>
            <a:r>
              <a:rPr lang="zh-CN" altLang="en-US" dirty="0"/>
              <a:t>Fourth level</a:t>
            </a:r>
            <a:endParaRPr lang="zh-CN" altLang="en-US" dirty="0"/>
          </a:p>
          <a:p>
            <a:pPr lvl="4" indent="-228600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A3017B1-CDB6-461F-BF78-214CC1F4A54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slow">
    <p:wipe/>
  </p:transition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 indent="-228600"/>
            <a:r>
              <a:rPr lang="zh-CN" altLang="en-US" dirty="0"/>
              <a:t>Second level</a:t>
            </a:r>
            <a:endParaRPr lang="zh-CN" altLang="en-US" dirty="0"/>
          </a:p>
          <a:p>
            <a:pPr lvl="2" indent="-228600"/>
            <a:r>
              <a:rPr lang="zh-CN" altLang="en-US" dirty="0"/>
              <a:t>Third level</a:t>
            </a:r>
            <a:endParaRPr lang="zh-CN" altLang="en-US" dirty="0"/>
          </a:p>
          <a:p>
            <a:pPr lvl="3" indent="-228600"/>
            <a:r>
              <a:rPr lang="zh-CN" altLang="en-US" dirty="0"/>
              <a:t>Fourth level</a:t>
            </a:r>
            <a:endParaRPr lang="zh-CN" altLang="en-US" dirty="0"/>
          </a:p>
          <a:p>
            <a:pPr lvl="4" indent="-228600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A3017B1-CDB6-461F-BF78-214CC1F4A54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ransition spd="slow">
    <p:wipe/>
  </p:transition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任意多边形 15"/>
          <p:cNvSpPr/>
          <p:nvPr/>
        </p:nvSpPr>
        <p:spPr>
          <a:xfrm rot="10800000">
            <a:off x="4238625" y="0"/>
            <a:ext cx="7953375" cy="6850063"/>
          </a:xfrm>
          <a:custGeom>
            <a:avLst/>
            <a:gdLst>
              <a:gd name="connsiteX0" fmla="*/ 7953828 w 7953828"/>
              <a:gd name="connsiteY0" fmla="*/ 6858002 h 6858002"/>
              <a:gd name="connsiteX1" fmla="*/ 0 w 7953828"/>
              <a:gd name="connsiteY1" fmla="*/ 6858002 h 6858002"/>
              <a:gd name="connsiteX2" fmla="*/ 0 w 7953828"/>
              <a:gd name="connsiteY2" fmla="*/ 0 h 6858002"/>
              <a:gd name="connsiteX3" fmla="*/ 1095826 w 7953828"/>
              <a:gd name="connsiteY3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3828" h="6858002">
                <a:moveTo>
                  <a:pt x="7953828" y="6858002"/>
                </a:moveTo>
                <a:lnTo>
                  <a:pt x="0" y="6858002"/>
                </a:lnTo>
                <a:lnTo>
                  <a:pt x="0" y="0"/>
                </a:lnTo>
                <a:lnTo>
                  <a:pt x="1095826" y="0"/>
                </a:lnTo>
                <a:close/>
              </a:path>
            </a:pathLst>
          </a:custGeom>
          <a:solidFill>
            <a:srgbClr val="009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直角三角形 4"/>
          <p:cNvSpPr/>
          <p:nvPr/>
        </p:nvSpPr>
        <p:spPr>
          <a:xfrm rot="10800000">
            <a:off x="9767888" y="0"/>
            <a:ext cx="2424113" cy="2424113"/>
          </a:xfrm>
          <a:prstGeom prst="rtTriangle">
            <a:avLst/>
          </a:prstGeom>
          <a:solidFill>
            <a:srgbClr val="00D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直角三角形 6"/>
          <p:cNvSpPr/>
          <p:nvPr/>
        </p:nvSpPr>
        <p:spPr>
          <a:xfrm rot="18900000">
            <a:off x="4541838" y="-735012"/>
            <a:ext cx="1473200" cy="1473200"/>
          </a:xfrm>
          <a:prstGeom prst="rtTriangle">
            <a:avLst/>
          </a:prstGeom>
          <a:solidFill>
            <a:srgbClr val="006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             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8" name="直角三角形 7"/>
          <p:cNvSpPr/>
          <p:nvPr/>
        </p:nvSpPr>
        <p:spPr>
          <a:xfrm rot="16200000">
            <a:off x="9898856" y="4579144"/>
            <a:ext cx="2292350" cy="2293938"/>
          </a:xfrm>
          <a:prstGeom prst="rtTriangle">
            <a:avLst/>
          </a:prstGeom>
          <a:solidFill>
            <a:srgbClr val="006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直角三角形 14"/>
          <p:cNvSpPr/>
          <p:nvPr/>
        </p:nvSpPr>
        <p:spPr>
          <a:xfrm rot="8100000">
            <a:off x="10083800" y="6438900"/>
            <a:ext cx="839788" cy="839788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 rot="2700000">
            <a:off x="3881438" y="3516313"/>
            <a:ext cx="7412038" cy="8715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任意多边形 28"/>
          <p:cNvSpPr/>
          <p:nvPr/>
        </p:nvSpPr>
        <p:spPr>
          <a:xfrm rot="2700000">
            <a:off x="2431256" y="3767931"/>
            <a:ext cx="7381875" cy="3284538"/>
          </a:xfrm>
          <a:custGeom>
            <a:avLst/>
            <a:gdLst>
              <a:gd name="connsiteX0" fmla="*/ 0 w 7381193"/>
              <a:gd name="connsiteY0" fmla="*/ 0 h 3285230"/>
              <a:gd name="connsiteX1" fmla="*/ 7381193 w 7381193"/>
              <a:gd name="connsiteY1" fmla="*/ 0 h 3285230"/>
              <a:gd name="connsiteX2" fmla="*/ 4095964 w 7381193"/>
              <a:gd name="connsiteY2" fmla="*/ 3285230 h 3285230"/>
              <a:gd name="connsiteX3" fmla="*/ 0 w 7381193"/>
              <a:gd name="connsiteY3" fmla="*/ 3285230 h 3285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81193" h="3285230">
                <a:moveTo>
                  <a:pt x="0" y="0"/>
                </a:moveTo>
                <a:lnTo>
                  <a:pt x="7381193" y="0"/>
                </a:lnTo>
                <a:lnTo>
                  <a:pt x="4095964" y="3285230"/>
                </a:lnTo>
                <a:lnTo>
                  <a:pt x="0" y="328523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任意多边形 26"/>
          <p:cNvSpPr/>
          <p:nvPr/>
        </p:nvSpPr>
        <p:spPr>
          <a:xfrm rot="8100000">
            <a:off x="623888" y="4665663"/>
            <a:ext cx="3729038" cy="4122738"/>
          </a:xfrm>
          <a:custGeom>
            <a:avLst/>
            <a:gdLst>
              <a:gd name="connsiteX0" fmla="*/ 0 w 3728244"/>
              <a:gd name="connsiteY0" fmla="*/ 4122947 h 4122947"/>
              <a:gd name="connsiteX1" fmla="*/ 0 w 3728244"/>
              <a:gd name="connsiteY1" fmla="*/ 0 h 4122947"/>
              <a:gd name="connsiteX2" fmla="*/ 3728244 w 3728244"/>
              <a:gd name="connsiteY2" fmla="*/ 3728244 h 4122947"/>
              <a:gd name="connsiteX3" fmla="*/ 3333541 w 3728244"/>
              <a:gd name="connsiteY3" fmla="*/ 4122947 h 412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8244" h="4122947">
                <a:moveTo>
                  <a:pt x="0" y="4122947"/>
                </a:moveTo>
                <a:lnTo>
                  <a:pt x="0" y="0"/>
                </a:lnTo>
                <a:lnTo>
                  <a:pt x="3728244" y="3728244"/>
                </a:lnTo>
                <a:lnTo>
                  <a:pt x="3333541" y="412294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直角三角形 20"/>
          <p:cNvSpPr/>
          <p:nvPr/>
        </p:nvSpPr>
        <p:spPr>
          <a:xfrm rot="13500000">
            <a:off x="-1662112" y="2300288"/>
            <a:ext cx="3324225" cy="3324225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任意多边形 31"/>
          <p:cNvSpPr/>
          <p:nvPr/>
        </p:nvSpPr>
        <p:spPr>
          <a:xfrm rot="18900000">
            <a:off x="3721100" y="-638175"/>
            <a:ext cx="868363" cy="2322513"/>
          </a:xfrm>
          <a:custGeom>
            <a:avLst/>
            <a:gdLst>
              <a:gd name="connsiteX0" fmla="*/ 867472 w 867472"/>
              <a:gd name="connsiteY0" fmla="*/ 844861 h 2323251"/>
              <a:gd name="connsiteX1" fmla="*/ 867472 w 867472"/>
              <a:gd name="connsiteY1" fmla="*/ 2323251 h 2323251"/>
              <a:gd name="connsiteX2" fmla="*/ 0 w 867472"/>
              <a:gd name="connsiteY2" fmla="*/ 2323251 h 2323251"/>
              <a:gd name="connsiteX3" fmla="*/ 0 w 867472"/>
              <a:gd name="connsiteY3" fmla="*/ 844861 h 2323251"/>
              <a:gd name="connsiteX4" fmla="*/ 10264 w 867472"/>
              <a:gd name="connsiteY4" fmla="*/ 844861 h 2323251"/>
              <a:gd name="connsiteX5" fmla="*/ 10264 w 867472"/>
              <a:gd name="connsiteY5" fmla="*/ 0 h 2323251"/>
              <a:gd name="connsiteX6" fmla="*/ 852317 w 867472"/>
              <a:gd name="connsiteY6" fmla="*/ 844861 h 2323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7472" h="2323251">
                <a:moveTo>
                  <a:pt x="867472" y="844861"/>
                </a:moveTo>
                <a:lnTo>
                  <a:pt x="867472" y="2323251"/>
                </a:lnTo>
                <a:lnTo>
                  <a:pt x="0" y="2323251"/>
                </a:lnTo>
                <a:lnTo>
                  <a:pt x="0" y="844861"/>
                </a:lnTo>
                <a:lnTo>
                  <a:pt x="10264" y="844861"/>
                </a:lnTo>
                <a:lnTo>
                  <a:pt x="10264" y="0"/>
                </a:lnTo>
                <a:lnTo>
                  <a:pt x="852317" y="844861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任意多边形 17"/>
          <p:cNvSpPr/>
          <p:nvPr/>
        </p:nvSpPr>
        <p:spPr>
          <a:xfrm rot="5400000">
            <a:off x="334963" y="-368300"/>
            <a:ext cx="3978275" cy="4714875"/>
          </a:xfrm>
          <a:custGeom>
            <a:avLst/>
            <a:gdLst>
              <a:gd name="connsiteX0" fmla="*/ 0 w 3977774"/>
              <a:gd name="connsiteY0" fmla="*/ 4688170 h 4714359"/>
              <a:gd name="connsiteX1" fmla="*/ 0 w 3977774"/>
              <a:gd name="connsiteY1" fmla="*/ 3310218 h 4714359"/>
              <a:gd name="connsiteX2" fmla="*/ 1591848 w 3977774"/>
              <a:gd name="connsiteY2" fmla="*/ 3310218 h 4714359"/>
              <a:gd name="connsiteX3" fmla="*/ 1591848 w 3977774"/>
              <a:gd name="connsiteY3" fmla="*/ 3310214 h 4714359"/>
              <a:gd name="connsiteX4" fmla="*/ 52 w 3977774"/>
              <a:gd name="connsiteY4" fmla="*/ 3310214 h 4714359"/>
              <a:gd name="connsiteX5" fmla="*/ 52 w 3977774"/>
              <a:gd name="connsiteY5" fmla="*/ 1611894 h 4714359"/>
              <a:gd name="connsiteX6" fmla="*/ 18143 w 3977774"/>
              <a:gd name="connsiteY6" fmla="*/ 1629986 h 4714359"/>
              <a:gd name="connsiteX7" fmla="*/ 1648130 w 3977774"/>
              <a:gd name="connsiteY7" fmla="*/ 0 h 4714359"/>
              <a:gd name="connsiteX8" fmla="*/ 3977774 w 3977774"/>
              <a:gd name="connsiteY8" fmla="*/ 2329644 h 4714359"/>
              <a:gd name="connsiteX9" fmla="*/ 2329743 w 3977774"/>
              <a:gd name="connsiteY9" fmla="*/ 3977676 h 4714359"/>
              <a:gd name="connsiteX10" fmla="*/ 2327592 w 3977774"/>
              <a:gd name="connsiteY10" fmla="*/ 3975525 h 4714359"/>
              <a:gd name="connsiteX11" fmla="*/ 1588758 w 3977774"/>
              <a:gd name="connsiteY11" fmla="*/ 4714359 h 4714359"/>
              <a:gd name="connsiteX12" fmla="*/ 1588816 w 3977774"/>
              <a:gd name="connsiteY12" fmla="*/ 4688170 h 471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977774" h="4714359">
                <a:moveTo>
                  <a:pt x="0" y="4688170"/>
                </a:moveTo>
                <a:lnTo>
                  <a:pt x="0" y="3310218"/>
                </a:lnTo>
                <a:lnTo>
                  <a:pt x="1591848" y="3310218"/>
                </a:lnTo>
                <a:lnTo>
                  <a:pt x="1591848" y="3310214"/>
                </a:lnTo>
                <a:lnTo>
                  <a:pt x="52" y="3310214"/>
                </a:lnTo>
                <a:lnTo>
                  <a:pt x="52" y="1611894"/>
                </a:lnTo>
                <a:lnTo>
                  <a:pt x="18143" y="1629986"/>
                </a:lnTo>
                <a:lnTo>
                  <a:pt x="1648130" y="0"/>
                </a:lnTo>
                <a:lnTo>
                  <a:pt x="3977774" y="2329644"/>
                </a:lnTo>
                <a:lnTo>
                  <a:pt x="2329743" y="3977676"/>
                </a:lnTo>
                <a:lnTo>
                  <a:pt x="2327592" y="3975525"/>
                </a:lnTo>
                <a:lnTo>
                  <a:pt x="1588758" y="4714359"/>
                </a:lnTo>
                <a:lnTo>
                  <a:pt x="1588816" y="468817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8" name="文本框 23"/>
          <p:cNvSpPr txBox="1"/>
          <p:nvPr/>
        </p:nvSpPr>
        <p:spPr>
          <a:xfrm>
            <a:off x="724218" y="2424430"/>
            <a:ext cx="5783262" cy="19380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6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Machine</a:t>
            </a:r>
            <a:endParaRPr lang="en-US" altLang="zh-CN" sz="6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6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Learning</a:t>
            </a:r>
            <a:endParaRPr lang="en-US" altLang="zh-CN" sz="6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09" name="文本框 24"/>
          <p:cNvSpPr txBox="1"/>
          <p:nvPr/>
        </p:nvSpPr>
        <p:spPr>
          <a:xfrm>
            <a:off x="814388" y="4576763"/>
            <a:ext cx="4024312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Mạc Thuận Đạt</a:t>
            </a:r>
            <a:endParaRPr lang="en-US" altLang="zh-CN" sz="1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Nguyễn Thành Khang</a:t>
            </a:r>
            <a:endParaRPr lang="en-US" altLang="zh-CN" sz="1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814388" y="4454525"/>
            <a:ext cx="5334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203200"/>
            <a:ext cx="134938" cy="5683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452" name="文本框 3"/>
          <p:cNvSpPr txBox="1"/>
          <p:nvPr/>
        </p:nvSpPr>
        <p:spPr>
          <a:xfrm>
            <a:off x="135255" y="257175"/>
            <a:ext cx="11877040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2) Processing with 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im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balanced data, it means there is unequal/or bias distribution of classes in the dataset.</a:t>
            </a:r>
            <a:endParaRPr lang="zh-CN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3720" y="1844040"/>
            <a:ext cx="6004560" cy="316992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20520" y="1393825"/>
            <a:ext cx="8728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latin typeface="+mn-lt"/>
                <a:ea typeface="Microsoft YaHei" panose="020B0503020204020204" pitchFamily="34" charset="-122"/>
                <a:cs typeface="+mn-lt"/>
              </a:rPr>
              <a:t>Gán nhãn cho giữ liệu</a:t>
            </a:r>
            <a:endParaRPr lang="en-US">
              <a:latin typeface="+mn-lt"/>
              <a:ea typeface="Microsoft YaHei" panose="020B0503020204020204" pitchFamily="34" charset="-122"/>
              <a:cs typeface="+mn-lt"/>
            </a:endParaRPr>
          </a:p>
        </p:txBody>
      </p: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203200"/>
            <a:ext cx="134938" cy="5683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452" name="文本框 3"/>
          <p:cNvSpPr txBox="1"/>
          <p:nvPr/>
        </p:nvSpPr>
        <p:spPr>
          <a:xfrm>
            <a:off x="135255" y="257175"/>
            <a:ext cx="11634470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3) Draw a chart showing statistical information of the dataset: quantity by labels (classes).</a:t>
            </a:r>
            <a:endParaRPr lang="zh-CN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259965"/>
            <a:ext cx="10515600" cy="233807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731645" y="1673860"/>
            <a:ext cx="8728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latin typeface="+mn-lt"/>
                <a:ea typeface="Microsoft YaHei" panose="020B0503020204020204" pitchFamily="34" charset="-122"/>
                <a:cs typeface="+mn-lt"/>
              </a:rPr>
              <a:t>Vẽ sơ đồ heatmap</a:t>
            </a:r>
            <a:endParaRPr lang="en-US">
              <a:latin typeface="+mn-lt"/>
              <a:ea typeface="Microsoft YaHei" panose="020B0503020204020204" pitchFamily="34" charset="-122"/>
              <a:cs typeface="+mn-lt"/>
            </a:endParaRPr>
          </a:p>
        </p:txBody>
      </p:sp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203200"/>
            <a:ext cx="134938" cy="5683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452" name="文本框 3"/>
          <p:cNvSpPr txBox="1"/>
          <p:nvPr/>
        </p:nvSpPr>
        <p:spPr>
          <a:xfrm>
            <a:off x="135255" y="257175"/>
            <a:ext cx="11634470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3) Draw a chart showing statistical information of the dataset: quantity by labels (classes).</a:t>
            </a:r>
            <a:endParaRPr lang="zh-CN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5035" y="1297940"/>
            <a:ext cx="5873115" cy="52520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505" y="1474470"/>
            <a:ext cx="4427220" cy="390906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203200"/>
            <a:ext cx="134938" cy="5683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452" name="文本框 3"/>
          <p:cNvSpPr txBox="1"/>
          <p:nvPr/>
        </p:nvSpPr>
        <p:spPr>
          <a:xfrm>
            <a:off x="135255" y="257175"/>
            <a:ext cx="11748770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4) Solving the problem by using classification models: kNN, NB, SVM, Logistic Regression, MultiLayer Perceptron (i.e FFNN).</a:t>
            </a:r>
            <a:endParaRPr lang="zh-CN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5685" y="2221230"/>
            <a:ext cx="7581900" cy="11582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450" y="3731895"/>
            <a:ext cx="7785735" cy="83312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731645" y="1673860"/>
            <a:ext cx="8728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latin typeface="+mn-lt"/>
                <a:ea typeface="Microsoft YaHei" panose="020B0503020204020204" pitchFamily="34" charset="-122"/>
                <a:cs typeface="+mn-lt"/>
              </a:rPr>
              <a:t>Train dữ liệu</a:t>
            </a:r>
            <a:endParaRPr lang="en-US">
              <a:latin typeface="+mn-lt"/>
              <a:ea typeface="Microsoft YaHei" panose="020B0503020204020204" pitchFamily="34" charset="-122"/>
              <a:cs typeface="+mn-lt"/>
            </a:endParaRPr>
          </a:p>
        </p:txBody>
      </p:sp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203200"/>
            <a:ext cx="134938" cy="5683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452" name="文本框 3"/>
          <p:cNvSpPr txBox="1"/>
          <p:nvPr/>
        </p:nvSpPr>
        <p:spPr>
          <a:xfrm>
            <a:off x="135255" y="257175"/>
            <a:ext cx="11748770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4) Solving the problem by using classification models: kNN, NB, SVM, Logistic Regression, MultiLayer Perceptron (i.e FFNN).</a:t>
            </a:r>
            <a:endParaRPr lang="zh-CN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8045" y="4213225"/>
            <a:ext cx="4663440" cy="2209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375" y="4396105"/>
            <a:ext cx="4518660" cy="1844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145" y="1781175"/>
            <a:ext cx="4389120" cy="16535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325" y="1294130"/>
            <a:ext cx="5262245" cy="262763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203200"/>
            <a:ext cx="134938" cy="5683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452" name="文本框 3"/>
          <p:cNvSpPr txBox="1"/>
          <p:nvPr/>
        </p:nvSpPr>
        <p:spPr>
          <a:xfrm>
            <a:off x="135255" y="257175"/>
            <a:ext cx="1177988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5) Using early stopping for training process, using validation dataset.</a:t>
            </a:r>
            <a:endParaRPr lang="zh-CN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Font typeface="Arial" panose="020B0604020202020204" pitchFamily="34" charset="0"/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6) Train the model using parameters: batch size and epoch number.</a:t>
            </a:r>
            <a:endParaRPr lang="zh-CN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3470" y="1161415"/>
            <a:ext cx="10005060" cy="549402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203200"/>
            <a:ext cx="134938" cy="5683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452" name="文本框 3"/>
          <p:cNvSpPr txBox="1"/>
          <p:nvPr/>
        </p:nvSpPr>
        <p:spPr>
          <a:xfrm>
            <a:off x="135255" y="257175"/>
            <a:ext cx="1177988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5) Using early stopping for training process, using validation dataset.</a:t>
            </a:r>
            <a:endParaRPr lang="zh-CN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Font typeface="Arial" panose="020B0604020202020204" pitchFamily="34" charset="0"/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6) Train the model using parameters: batch size and epoch number.</a:t>
            </a:r>
            <a:endParaRPr lang="zh-CN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5755" y="1554480"/>
            <a:ext cx="6319520" cy="434975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203200"/>
            <a:ext cx="134938" cy="5683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452" name="文本框 3"/>
          <p:cNvSpPr txBox="1"/>
          <p:nvPr/>
        </p:nvSpPr>
        <p:spPr>
          <a:xfrm>
            <a:off x="135255" y="257175"/>
            <a:ext cx="116363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7) Display model evaluation results with different measures.</a:t>
            </a:r>
            <a:endParaRPr lang="zh-CN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1715" y="859155"/>
            <a:ext cx="5113020" cy="5676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360" y="2720340"/>
            <a:ext cx="1729740" cy="141732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203200"/>
            <a:ext cx="134938" cy="5683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452" name="文本框 3"/>
          <p:cNvSpPr txBox="1"/>
          <p:nvPr/>
        </p:nvSpPr>
        <p:spPr>
          <a:xfrm>
            <a:off x="134938" y="257175"/>
            <a:ext cx="346551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Add  your title here</a:t>
            </a:r>
            <a:endParaRPr lang="zh-CN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424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669540" y="2459990"/>
            <a:ext cx="670369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buFont typeface="Arial" panose="020B0604020202020204" pitchFamily="34" charset="0"/>
            </a:pPr>
            <a:r>
              <a:rPr lang="en-US" altLang="zh-CN" sz="6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THANK YOU</a:t>
            </a:r>
            <a:endParaRPr lang="en-US" altLang="zh-CN" sz="6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algn="ctr">
              <a:buFont typeface="Arial" panose="020B0604020202020204" pitchFamily="34" charset="0"/>
            </a:pPr>
            <a:r>
              <a:rPr lang="en-US" altLang="zh-CN" sz="6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FOR LISTENING</a:t>
            </a:r>
            <a:endParaRPr lang="en-US" altLang="zh-CN" sz="6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203200"/>
            <a:ext cx="134938" cy="5683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452" name="文本框 3"/>
          <p:cNvSpPr txBox="1"/>
          <p:nvPr/>
        </p:nvSpPr>
        <p:spPr>
          <a:xfrm>
            <a:off x="135255" y="257175"/>
            <a:ext cx="560324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Library and data loading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0" name="Content Placeholder 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45920" y="967105"/>
            <a:ext cx="8900160" cy="492379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203200"/>
            <a:ext cx="134938" cy="5683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452" name="文本框 3"/>
          <p:cNvSpPr txBox="1"/>
          <p:nvPr/>
        </p:nvSpPr>
        <p:spPr>
          <a:xfrm>
            <a:off x="135255" y="257175"/>
            <a:ext cx="560324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Library and data loading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8250" y="1162050"/>
            <a:ext cx="9716135" cy="45339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203200"/>
            <a:ext cx="134938" cy="5683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452" name="文本框 3"/>
          <p:cNvSpPr txBox="1"/>
          <p:nvPr/>
        </p:nvSpPr>
        <p:spPr>
          <a:xfrm>
            <a:off x="135255" y="257175"/>
            <a:ext cx="560324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Library and data loading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99310" y="1505585"/>
            <a:ext cx="7993380" cy="14725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25" y="3321050"/>
            <a:ext cx="11767185" cy="237998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472180" y="1045210"/>
            <a:ext cx="5247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latin typeface="+mn-lt"/>
                <a:ea typeface="Microsoft YaHei" panose="020B0503020204020204" pitchFamily="34" charset="-122"/>
                <a:cs typeface="+mn-lt"/>
              </a:rPr>
              <a:t>Dữ liệu dự đoán khả năng người bị tâm thần</a:t>
            </a:r>
            <a:endParaRPr lang="en-US">
              <a:latin typeface="+mn-lt"/>
              <a:ea typeface="Microsoft YaHei" panose="020B0503020204020204" pitchFamily="34" charset="-122"/>
              <a:cs typeface="+mn-lt"/>
            </a:endParaRP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203200"/>
            <a:ext cx="134938" cy="5683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452" name="文本框 3"/>
          <p:cNvSpPr txBox="1"/>
          <p:nvPr/>
        </p:nvSpPr>
        <p:spPr>
          <a:xfrm>
            <a:off x="135255" y="257175"/>
            <a:ext cx="560324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Library and data loading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4490" y="834390"/>
            <a:ext cx="8923020" cy="2689860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4580" y="3720465"/>
            <a:ext cx="7482840" cy="272796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203200"/>
            <a:ext cx="134938" cy="5683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452" name="文本框 3"/>
          <p:cNvSpPr txBox="1"/>
          <p:nvPr/>
        </p:nvSpPr>
        <p:spPr>
          <a:xfrm>
            <a:off x="135255" y="257175"/>
            <a:ext cx="1169987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1) Standardize data: using a dataset of numeric and categorial (nominal) types</a:t>
            </a:r>
            <a:endParaRPr lang="zh-CN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39720" y="1364615"/>
            <a:ext cx="6393180" cy="13868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731645" y="873125"/>
            <a:ext cx="8728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latin typeface="+mn-lt"/>
                <a:ea typeface="Microsoft YaHei" panose="020B0503020204020204" pitchFamily="34" charset="-122"/>
                <a:cs typeface="+mn-lt"/>
              </a:rPr>
              <a:t>Loại bỏ các cột dữ liệu “Timestamp”, “comment”, “state” và lọc dữ liệu theo kiểu dữ liệu</a:t>
            </a:r>
            <a:endParaRPr lang="en-US">
              <a:latin typeface="+mn-lt"/>
              <a:ea typeface="Microsoft YaHei" panose="020B0503020204020204" pitchFamily="34" charset="-122"/>
              <a:cs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425" y="2555875"/>
            <a:ext cx="8947150" cy="411924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203200"/>
            <a:ext cx="134938" cy="5683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452" name="文本框 3"/>
          <p:cNvSpPr txBox="1"/>
          <p:nvPr/>
        </p:nvSpPr>
        <p:spPr>
          <a:xfrm>
            <a:off x="135255" y="257175"/>
            <a:ext cx="1169987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1) Standardize data: using a dataset of numeric and categorial (nominal) types</a:t>
            </a:r>
            <a:endParaRPr lang="zh-CN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4800" y="1501140"/>
            <a:ext cx="11583035" cy="499999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20520" y="1003935"/>
            <a:ext cx="8728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latin typeface="+mn-lt"/>
                <a:ea typeface="Microsoft YaHei" panose="020B0503020204020204" pitchFamily="34" charset="-122"/>
                <a:cs typeface="+mn-lt"/>
              </a:rPr>
              <a:t>Xử lý dữ liệu “Gender”</a:t>
            </a:r>
            <a:endParaRPr lang="en-US">
              <a:latin typeface="+mn-lt"/>
              <a:ea typeface="Microsoft YaHei" panose="020B0503020204020204" pitchFamily="34" charset="-122"/>
              <a:cs typeface="+mn-lt"/>
            </a:endParaRPr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203200"/>
            <a:ext cx="134938" cy="5683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452" name="文本框 3"/>
          <p:cNvSpPr txBox="1"/>
          <p:nvPr/>
        </p:nvSpPr>
        <p:spPr>
          <a:xfrm>
            <a:off x="135255" y="257175"/>
            <a:ext cx="1169987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1) Standardize data: using a dataset of numeric and categorial (nominal) types</a:t>
            </a:r>
            <a:endParaRPr lang="zh-CN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2905" y="2157095"/>
            <a:ext cx="11425555" cy="254317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20520" y="1503680"/>
            <a:ext cx="8728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latin typeface="+mn-lt"/>
                <a:ea typeface="Microsoft YaHei" panose="020B0503020204020204" pitchFamily="34" charset="-122"/>
                <a:cs typeface="+mn-lt"/>
              </a:rPr>
              <a:t>Tạo nhóm tuổi</a:t>
            </a:r>
            <a:endParaRPr lang="en-US">
              <a:latin typeface="+mn-lt"/>
              <a:ea typeface="Microsoft YaHei" panose="020B0503020204020204" pitchFamily="34" charset="-122"/>
              <a:cs typeface="+mn-lt"/>
            </a:endParaRPr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203200"/>
            <a:ext cx="134938" cy="5683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452" name="文本框 3"/>
          <p:cNvSpPr txBox="1"/>
          <p:nvPr/>
        </p:nvSpPr>
        <p:spPr>
          <a:xfrm>
            <a:off x="135255" y="257175"/>
            <a:ext cx="11877040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2) Processing with 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im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balanced data, it means there is unequal/or bias distribution of classes in the dataset.</a:t>
            </a:r>
            <a:endParaRPr lang="zh-CN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09850" y="2499360"/>
            <a:ext cx="6972300" cy="10058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840" y="3606800"/>
            <a:ext cx="7894320" cy="112776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731645" y="1905000"/>
            <a:ext cx="8728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latin typeface="+mn-lt"/>
                <a:ea typeface="Microsoft YaHei" panose="020B0503020204020204" pitchFamily="34" charset="-122"/>
                <a:cs typeface="+mn-lt"/>
              </a:rPr>
              <a:t>Xử lý dữ liệu mất cân bằng</a:t>
            </a:r>
            <a:endParaRPr lang="en-US">
              <a:latin typeface="+mn-lt"/>
              <a:ea typeface="Microsoft YaHei" panose="020B0503020204020204" pitchFamily="34" charset="-122"/>
              <a:cs typeface="+mn-lt"/>
            </a:endParaRPr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1656</Words>
  <Application>WPS Presentation</Application>
  <PresentationFormat>宽屏</PresentationFormat>
  <Paragraphs>63</Paragraphs>
  <Slides>19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83" baseType="lpstr">
      <vt:lpstr>Arial</vt:lpstr>
      <vt:lpstr>SimSun</vt:lpstr>
      <vt:lpstr>Wingdings</vt:lpstr>
      <vt:lpstr>Calibri</vt:lpstr>
      <vt:lpstr>Calibri Light</vt:lpstr>
      <vt:lpstr>Microsoft YaHei</vt:lpstr>
      <vt:lpstr>Arial Unicode MS</vt:lpstr>
      <vt:lpstr>Malgun Gothic Semilight</vt:lpstr>
      <vt:lpstr>Constantia</vt:lpstr>
      <vt:lpstr>Curlz MT</vt:lpstr>
      <vt:lpstr>Haettenschweiler</vt:lpstr>
      <vt:lpstr>Kristen ITC</vt:lpstr>
      <vt:lpstr>Matura MT Script Capitals</vt:lpstr>
      <vt:lpstr>Lucida Sans Unicode</vt:lpstr>
      <vt:lpstr>Magneto</vt:lpstr>
      <vt:lpstr>Microsoft Tai Le</vt:lpstr>
      <vt:lpstr>Microsoft Sans Serif</vt:lpstr>
      <vt:lpstr>Mongolian Baiti</vt:lpstr>
      <vt:lpstr>Microsoft PhagsPa</vt:lpstr>
      <vt:lpstr>Candara</vt:lpstr>
      <vt:lpstr>Century Schoolbook</vt:lpstr>
      <vt:lpstr>Copperplate Gothic Light</vt:lpstr>
      <vt:lpstr>Dubai Light</vt:lpstr>
      <vt:lpstr>Franklin Gothic Demi Cond</vt:lpstr>
      <vt:lpstr>Georgia</vt:lpstr>
      <vt:lpstr>Goudy Stout</vt:lpstr>
      <vt:lpstr>Informal Roman</vt:lpstr>
      <vt:lpstr>Leelawadee UI Semilight</vt:lpstr>
      <vt:lpstr>Microsoft Himalaya</vt:lpstr>
      <vt:lpstr>Monotype Corsiva</vt:lpstr>
      <vt:lpstr>Microsoft Uighur</vt:lpstr>
      <vt:lpstr>Mistral</vt:lpstr>
      <vt:lpstr>Microsoft Yi Baiti</vt:lpstr>
      <vt:lpstr>MS Outlook</vt:lpstr>
      <vt:lpstr>Niagara Engraved</vt:lpstr>
      <vt:lpstr>Microsoft New Tai Lue</vt:lpstr>
      <vt:lpstr>MT Extra</vt:lpstr>
      <vt:lpstr>Old English Text MT</vt:lpstr>
      <vt:lpstr>Papyrus</vt:lpstr>
      <vt:lpstr>Rockwell Condensed</vt:lpstr>
      <vt:lpstr>Showcard Gothic</vt:lpstr>
      <vt:lpstr>Snap ITC</vt:lpstr>
      <vt:lpstr>Viner Hand ITC</vt:lpstr>
      <vt:lpstr>MS Reference Sans Serif</vt:lpstr>
      <vt:lpstr>MS Reference Specialty</vt:lpstr>
      <vt:lpstr>Maiandra GD</vt:lpstr>
      <vt:lpstr>Lucida Sans Typewriter</vt:lpstr>
      <vt:lpstr>Lucida Fax</vt:lpstr>
      <vt:lpstr>Gloucester MT Extra Condensed</vt:lpstr>
      <vt:lpstr>Forte</vt:lpstr>
      <vt:lpstr>Comic Sans MS</vt:lpstr>
      <vt:lpstr>Bahnschrift Light Condensed</vt:lpstr>
      <vt:lpstr>Yu Gothic UI Semibold</vt:lpstr>
      <vt:lpstr>NSimSun</vt:lpstr>
      <vt:lpstr>Microsoft JhengHei UI Light</vt:lpstr>
      <vt:lpstr>Microsoft YaHei UI</vt:lpstr>
      <vt:lpstr>Yu Gothic Medium</vt:lpstr>
      <vt:lpstr>Arial Black</vt:lpstr>
      <vt:lpstr>Bahnschrift Light SemiCondensed</vt:lpstr>
      <vt:lpstr>Algerian</vt:lpstr>
      <vt:lpstr>MS PGothic</vt:lpstr>
      <vt:lpstr>Microsoft YaHei UI Light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Real</cp:lastModifiedBy>
  <cp:revision>25</cp:revision>
  <dcterms:created xsi:type="dcterms:W3CDTF">2015-01-07T12:16:00Z</dcterms:created>
  <dcterms:modified xsi:type="dcterms:W3CDTF">2020-11-22T14:41:56Z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