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Kiểu Sáng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9D81606-B112-42E9-B28B-237A16598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6951795-4A8C-46E1-A366-63D352935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15C1D9A-5679-4B05-AEC0-B01C1A76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EA06C6E-659B-4F46-B5D7-921F6C9D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FFDBE98-5F1A-4697-9D5C-BD416E3C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5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8D5478-76A3-43F6-976A-DA1C0780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0945646-351E-4405-8097-A3742C357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44D18C6-5CC4-48D9-A8D0-F4370FEF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9B74BCD-95B5-429C-A551-A47C96C1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1E61266-034B-40F0-B619-02BC1A11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6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6E74A5C6-FCD8-4AD3-B3EE-96830331D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EBA6E49-DD0D-4F37-ACFF-B27B3A7C9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A1CBE36-9404-41FF-8AB9-C3ED6D9E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C194AF9-0777-4CB4-A2C8-70DF1134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B36856A-0CB1-4163-9BF5-EA8C530F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872D553-F566-4870-929E-D670F4B5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41E0246-86AF-45D9-B03D-FBE69CD7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9986F30-C708-41A7-B66A-DA1C65C7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88E56EA-433C-4A0D-9532-1066358A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B491434-2C91-486F-ACF9-C3304783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5EDC57-1C06-4AEA-BD88-4B0D0468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91EA511-B89F-4E8D-8049-CFA9967F7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BC5575C-F511-4FA8-846D-9C80E7F9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001F255-A364-44D4-9775-CC230F07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BDCFB0C-C3ED-40A1-917C-87CB1DD3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0163D8-5E3B-421B-B7EA-B8E51B3F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B5C2E8F-03FD-44F9-BE1F-6E66399AD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ACA3F6A-5F9A-43FE-83C3-966E4D7CC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867FD27-ACE3-4ACF-A799-ACF2DC19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B4D7C16-A63E-4D73-9DE4-CCA36C55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85B62A8-8A45-45C6-AB92-35B51C08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7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288DE5-2A99-4983-8DF6-775481D9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A1B409E-A86C-40B5-BAD7-078263E3C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5EBE17B-968B-45D1-9540-EF236EBC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FD196E3-370E-4ADE-A4BA-49BB3BA33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01AC8D1F-E7FC-4535-9E3A-00A2908F9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7E518AFF-AEDF-4B69-A7B0-70DF8FA0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958D70A1-D318-40AC-9410-C1704898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5685655-803B-4EF3-B833-B70FE37F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9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4DB11E-5C5E-48F3-9D8E-7BD7416A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1DE8D27-2855-466C-B747-9FD3FCBD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B531E73-B243-40F0-9119-A184D1CB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9A38730-1F53-4DB9-99CE-AA01A79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6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03283CFE-7D49-4222-B1BE-98CEFD0E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4543FE09-9D13-43FA-B129-D12585BB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F329299-8DF4-4FD8-9CEE-4D526227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3DFF75-08C6-4618-A258-26E5FDFB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8AC9BFE-2010-42CA-BF30-81575CEA2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84FEEE3-1423-48B4-8AE9-C004FFB93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C6D6801-9956-440D-85CA-0558BF03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F18D1F1-EE44-4E07-8B37-FE117556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E15B273-CACB-46C0-9844-63C991AA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C71C7DB-3F65-4B97-B894-C4FDEE33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094EF890-144C-4C7C-B5A6-A70515EA0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ED4E130-BE28-4D6D-9EB0-2AFFE84F0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A23692C-A20F-4F16-924F-960F3E1E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697CDC3-1695-45DF-A79F-0977FCEF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D5E7709-B362-43AE-B226-6E8BF3AC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8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D3828338-FCBA-45DE-9CD8-4410BF237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60832AD-B918-4804-B9F2-33B6AD928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5630FA6-C290-4771-BF14-B88EB6103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AE06F-A91E-4900-B508-E1C11687828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0DE0485-E58C-478C-BDCC-208E0A85A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D6F90F2-2749-4627-9D19-1DEB1AC61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8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071847A5-CA7B-425A-B864-1F9F392A2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2413472"/>
            <a:ext cx="6105194" cy="2031055"/>
          </a:xfrm>
        </p:spPr>
        <p:txBody>
          <a:bodyPr>
            <a:normAutofit/>
          </a:bodyPr>
          <a:lstStyle/>
          <a:p>
            <a:r>
              <a:rPr lang="vi-VN" sz="4200" b="1" dirty="0">
                <a:solidFill>
                  <a:srgbClr val="FFFFFF"/>
                </a:solidFill>
              </a:rPr>
              <a:t>Vietnamese Social Media Emotion Corpus </a:t>
            </a:r>
            <a:br>
              <a:rPr lang="en-US" sz="4200" dirty="0">
                <a:solidFill>
                  <a:srgbClr val="FFFFFF"/>
                </a:solidFill>
              </a:rPr>
            </a:br>
            <a:endParaRPr lang="en-US" sz="4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95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3D1AC597-DE89-430C-8CE1-9D8C93C6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Table 7: Statistics of emotion-labeled sentences in training, validation and test sets.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E8610039-B3E7-4604-A071-28655F41E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959040"/>
              </p:ext>
            </p:extLst>
          </p:nvPr>
        </p:nvGraphicFramePr>
        <p:xfrm>
          <a:off x="1115198" y="2560320"/>
          <a:ext cx="9961607" cy="3566160"/>
        </p:xfrm>
        <a:graphic>
          <a:graphicData uri="http://schemas.openxmlformats.org/drawingml/2006/table">
            <a:tbl>
              <a:tblPr firstRow="1" bandRow="1"/>
              <a:tblGrid>
                <a:gridCol w="2921191">
                  <a:extLst>
                    <a:ext uri="{9D8B030D-6E8A-4147-A177-3AD203B41FA5}">
                      <a16:colId xmlns:a16="http://schemas.microsoft.com/office/drawing/2014/main" val="910009139"/>
                    </a:ext>
                  </a:extLst>
                </a:gridCol>
                <a:gridCol w="1918920">
                  <a:extLst>
                    <a:ext uri="{9D8B030D-6E8A-4147-A177-3AD203B41FA5}">
                      <a16:colId xmlns:a16="http://schemas.microsoft.com/office/drawing/2014/main" val="4103131955"/>
                    </a:ext>
                  </a:extLst>
                </a:gridCol>
                <a:gridCol w="1591780">
                  <a:extLst>
                    <a:ext uri="{9D8B030D-6E8A-4147-A177-3AD203B41FA5}">
                      <a16:colId xmlns:a16="http://schemas.microsoft.com/office/drawing/2014/main" val="349833603"/>
                    </a:ext>
                  </a:extLst>
                </a:gridCol>
                <a:gridCol w="1610796">
                  <a:extLst>
                    <a:ext uri="{9D8B030D-6E8A-4147-A177-3AD203B41FA5}">
                      <a16:colId xmlns:a16="http://schemas.microsoft.com/office/drawing/2014/main" val="2815158267"/>
                    </a:ext>
                  </a:extLst>
                </a:gridCol>
                <a:gridCol w="1918920">
                  <a:extLst>
                    <a:ext uri="{9D8B030D-6E8A-4147-A177-3AD203B41FA5}">
                      <a16:colId xmlns:a16="http://schemas.microsoft.com/office/drawing/2014/main" val="41913364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Emotion</a:t>
                      </a:r>
                      <a:endParaRPr lang="en-US" sz="1800">
                        <a:effectLst/>
                      </a:endParaRP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Train</a:t>
                      </a:r>
                      <a:endParaRPr lang="en-US" sz="1800">
                        <a:effectLst/>
                      </a:endParaRP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Dev</a:t>
                      </a:r>
                      <a:endParaRPr lang="en-US" sz="1800">
                        <a:effectLst/>
                      </a:endParaRP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30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Test</a:t>
                      </a:r>
                      <a:endParaRPr lang="en-US" sz="1800">
                        <a:effectLst/>
                      </a:endParaRP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Total</a:t>
                      </a:r>
                      <a:endParaRPr lang="en-US" sz="1800">
                        <a:effectLst/>
                      </a:endParaRP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38013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Enjoyment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1,573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205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187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1,965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44458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Disgust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1,064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141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133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1,338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7757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Sadness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50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4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938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92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119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1,149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59711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Anger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B04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4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34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395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8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38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87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47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480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6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7584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Fear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1034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8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34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5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317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308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87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8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9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38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9087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87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9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47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90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6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9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395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B06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6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6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9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075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Surprise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A095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9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5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242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C09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9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9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36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209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9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9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31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C09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9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9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309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209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9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9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56646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Other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E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1,019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132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140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1,291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E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9907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All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5,548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686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693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6,927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8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67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28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25013D38-AE57-47CC-9A21-C37EB45E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Table 8: Experimental results of the UIT-VSMEC corpus.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8435E543-2DB6-4F39-A82C-C00BE28F7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320744"/>
              </p:ext>
            </p:extLst>
          </p:nvPr>
        </p:nvGraphicFramePr>
        <p:xfrm>
          <a:off x="1255083" y="2560320"/>
          <a:ext cx="9681835" cy="3566160"/>
        </p:xfrm>
        <a:graphic>
          <a:graphicData uri="http://schemas.openxmlformats.org/drawingml/2006/table">
            <a:tbl>
              <a:tblPr firstRow="1" bandRow="1"/>
              <a:tblGrid>
                <a:gridCol w="2491682">
                  <a:extLst>
                    <a:ext uri="{9D8B030D-6E8A-4147-A177-3AD203B41FA5}">
                      <a16:colId xmlns:a16="http://schemas.microsoft.com/office/drawing/2014/main" val="2610541717"/>
                    </a:ext>
                  </a:extLst>
                </a:gridCol>
                <a:gridCol w="2491682">
                  <a:extLst>
                    <a:ext uri="{9D8B030D-6E8A-4147-A177-3AD203B41FA5}">
                      <a16:colId xmlns:a16="http://schemas.microsoft.com/office/drawing/2014/main" val="3539361452"/>
                    </a:ext>
                  </a:extLst>
                </a:gridCol>
                <a:gridCol w="2206789">
                  <a:extLst>
                    <a:ext uri="{9D8B030D-6E8A-4147-A177-3AD203B41FA5}">
                      <a16:colId xmlns:a16="http://schemas.microsoft.com/office/drawing/2014/main" val="3056677714"/>
                    </a:ext>
                  </a:extLst>
                </a:gridCol>
                <a:gridCol w="2491682">
                  <a:extLst>
                    <a:ext uri="{9D8B030D-6E8A-4147-A177-3AD203B41FA5}">
                      <a16:colId xmlns:a16="http://schemas.microsoft.com/office/drawing/2014/main" val="8451893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Corpus</a:t>
                      </a:r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70B1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B1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B1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BD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Algorithm</a:t>
                      </a:r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D0B1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B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B1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Accuracy</a:t>
                      </a:r>
                      <a:r>
                        <a:rPr lang="en-US" sz="1200">
                          <a:effectLst/>
                        </a:rPr>
                        <a:t>(%)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90B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B3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B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Weighted F1-Score</a:t>
                      </a:r>
                      <a:r>
                        <a:rPr lang="en-US" sz="1200">
                          <a:effectLst/>
                        </a:rPr>
                        <a:t>(%)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B0B3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3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3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81615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Original</a:t>
                      </a: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F0BD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BD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RandomForest+BoW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50.64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BE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40.11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673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ctr"/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90C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SVM+BoW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90C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BE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BD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58.00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70BE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BE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56.87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0720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ctr"/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BD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LSTM+word2Vec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30BD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BD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53.39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53.30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48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ctr"/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90C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B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LSTM+fastText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A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54.25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E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53.77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A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76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ctr"/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30B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A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B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D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CNN+word2Vec</a:t>
                      </a:r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B0A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E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A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6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59.74</a:t>
                      </a:r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505E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A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5E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5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59.74</a:t>
                      </a:r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50A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A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A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5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6882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ctr"/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30D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6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D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CNN+fastText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F06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5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6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E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56.85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E05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5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56.79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605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5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5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844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Without Other</a:t>
                      </a: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6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E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RandomForest+BoW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005E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E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50.64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A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49.14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6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386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label</a:t>
                      </a: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C05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SVM+BoW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63.12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2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62.45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291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ctr"/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59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LSTM+word2Vec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2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61.70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5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61.09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D8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401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ctr"/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E059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59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5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LSTM+fastText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5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5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62.06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A05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D8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5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5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61.83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20D8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D8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D8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5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8924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ctr"/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605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5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5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D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CNN+word2Vec</a:t>
                      </a:r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E05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5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66.48</a:t>
                      </a:r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405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5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66.34</a:t>
                      </a:r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405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5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5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4414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ctr"/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60CD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D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CD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CNN+fastText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60C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C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63.47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80C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C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62.68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80C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C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C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32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734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64B814F1-6F54-40E4-9B41-542924829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 3. (30%) Applying the trained model in Task 2 to three datasets in Task 1. Then,</a:t>
            </a:r>
            <a:b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report the performance metrics (Accuracy, F1-score...) for these datasets.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DC443A-A516-4730-A918-A1E865027E5A}"/>
              </a:ext>
            </a:extLst>
          </p:cNvPr>
          <p:cNvSpPr/>
          <p:nvPr/>
        </p:nvSpPr>
        <p:spPr>
          <a:xfrm>
            <a:off x="5970876" y="743798"/>
            <a:ext cx="5367529" cy="5367528"/>
          </a:xfrm>
          <a:prstGeom prst="ellipse">
            <a:avLst/>
          </a:prstGeom>
          <a:solidFill>
            <a:prstClr val="ltGray"/>
          </a:solidFill>
        </p:spPr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DB4092EA-7809-4992-81B2-13DE36048DE5}"/>
              </a:ext>
            </a:extLst>
          </p:cNvPr>
          <p:cNvSpPr/>
          <p:nvPr/>
        </p:nvSpPr>
        <p:spPr>
          <a:xfrm>
            <a:off x="5970876" y="743798"/>
            <a:ext cx="5367529" cy="5367528"/>
          </a:xfrm>
          <a:prstGeom prst="pie">
            <a:avLst>
              <a:gd name="adj1" fmla="val 16200000"/>
              <a:gd name="adj2" fmla="val 1080000"/>
            </a:avLst>
          </a:prstGeom>
          <a:solidFill>
            <a:schemeClr val="accent1"/>
          </a:solidFill>
        </p:spPr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561253-8573-4331-B925-FAEC5E343C75}"/>
              </a:ext>
            </a:extLst>
          </p:cNvPr>
          <p:cNvSpPr/>
          <p:nvPr/>
        </p:nvSpPr>
        <p:spPr>
          <a:xfrm>
            <a:off x="6373440" y="1146362"/>
            <a:ext cx="4562401" cy="4562400"/>
          </a:xfrm>
          <a:prstGeom prst="ellipse">
            <a:avLst/>
          </a:prstGeom>
          <a:solidFill>
            <a:prstClr val="white"/>
          </a:solidFill>
        </p:spPr>
      </p:sp>
      <p:pic>
        <p:nvPicPr>
          <p:cNvPr id="7" name="Graphic 6" descr="Phác thảo robot">
            <a:extLst>
              <a:ext uri="{FF2B5EF4-FFF2-40B4-BE49-F238E27FC236}">
                <a16:creationId xmlns:a16="http://schemas.microsoft.com/office/drawing/2014/main" id="{EFE115FD-005E-4805-8D69-2F4BA1508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8057" y="1870978"/>
            <a:ext cx="3113167" cy="3113168"/>
          </a:xfrm>
          <a:prstGeom prst="rect">
            <a:avLst/>
          </a:prstGeom>
          <a:solidFill>
            <a:prstClr val="white"/>
          </a:solidFill>
        </p:spPr>
      </p:pic>
    </p:spTree>
    <p:extLst>
      <p:ext uri="{BB962C8B-B14F-4D97-AF65-F5344CB8AC3E}">
        <p14:creationId xmlns:p14="http://schemas.microsoft.com/office/powerpoint/2010/main" val="173670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0E97C0A0-7DD2-416D-8855-88F0BB84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for listening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4597DCF-1E08-4DB4-9DCF-65E300F8D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0876" y="743798"/>
            <a:ext cx="5367528" cy="536752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5157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AC0AEA10-31F3-4CAA-8199-E6BB6F7D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Collecting data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2C2360B-D91C-4AD3-88BC-45B222705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643" y="804672"/>
            <a:ext cx="5680781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1. Choosing three Vietnamese videos on YouTube with at least 100 comments. Crawling the first 100 comments of each videos.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Please find the Crawl Data Example.ipynb for an example of crawling.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2. Label these comments by yourself in seven classes: Disgust (chán ghét), Enjoyment(thích thú), Anger (giận dữ), Surprise (ngạc nhiên), Sadness (buồn bã), Fear (sợ hãi),Other (khác).</a:t>
            </a:r>
          </a:p>
        </p:txBody>
      </p:sp>
    </p:spTree>
    <p:extLst>
      <p:ext uri="{BB962C8B-B14F-4D97-AF65-F5344CB8AC3E}">
        <p14:creationId xmlns:p14="http://schemas.microsoft.com/office/powerpoint/2010/main" val="957494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CE92FBE4-5A46-4139-A49B-0A757837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Task 2. (30%) Emotion Recognition for Vietnamese Social Media Text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490E2AF-868B-4CE2-9EA2-07290D5D1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1. Using training and validation sets of UIT-VSMEC (UIT-VSMEC.zip) for training your Emotion Recognition model (classification model).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Note: you can choose any technique in preprocessing, any classifier that you want.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2. Report the performance metrics (Accuracy, F1-score...) for the test set in UIT-VSMEC dataset.</a:t>
            </a:r>
          </a:p>
        </p:txBody>
      </p:sp>
    </p:spTree>
    <p:extLst>
      <p:ext uri="{BB962C8B-B14F-4D97-AF65-F5344CB8AC3E}">
        <p14:creationId xmlns:p14="http://schemas.microsoft.com/office/powerpoint/2010/main" val="370470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A0482E18-06C6-4357-8033-D9DC1799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</a:rPr>
              <a:t>Table 1: Examples of emotion-labeled sentences.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8" name="Chỗ dành sẵn cho Nội dung 3">
            <a:extLst>
              <a:ext uri="{FF2B5EF4-FFF2-40B4-BE49-F238E27FC236}">
                <a16:creationId xmlns:a16="http://schemas.microsoft.com/office/drawing/2014/main" id="{6FAC4B9D-E971-45A7-9147-3D4999EADA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423002"/>
              </p:ext>
            </p:extLst>
          </p:nvPr>
        </p:nvGraphicFramePr>
        <p:xfrm>
          <a:off x="867266" y="2930656"/>
          <a:ext cx="10516807" cy="30314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91750">
                  <a:extLst>
                    <a:ext uri="{9D8B030D-6E8A-4147-A177-3AD203B41FA5}">
                      <a16:colId xmlns:a16="http://schemas.microsoft.com/office/drawing/2014/main" val="1475277667"/>
                    </a:ext>
                  </a:extLst>
                </a:gridCol>
                <a:gridCol w="3783605">
                  <a:extLst>
                    <a:ext uri="{9D8B030D-6E8A-4147-A177-3AD203B41FA5}">
                      <a16:colId xmlns:a16="http://schemas.microsoft.com/office/drawing/2014/main" val="1641304552"/>
                    </a:ext>
                  </a:extLst>
                </a:gridCol>
                <a:gridCol w="3783605">
                  <a:extLst>
                    <a:ext uri="{9D8B030D-6E8A-4147-A177-3AD203B41FA5}">
                      <a16:colId xmlns:a16="http://schemas.microsoft.com/office/drawing/2014/main" val="403642348"/>
                    </a:ext>
                  </a:extLst>
                </a:gridCol>
                <a:gridCol w="1957847">
                  <a:extLst>
                    <a:ext uri="{9D8B030D-6E8A-4147-A177-3AD203B41FA5}">
                      <a16:colId xmlns:a16="http://schemas.microsoft.com/office/drawing/2014/main" val="173605824"/>
                    </a:ext>
                  </a:extLst>
                </a:gridCol>
              </a:tblGrid>
              <a:tr h="306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cap="none" spc="0">
                          <a:solidFill>
                            <a:schemeClr val="tx1"/>
                          </a:solidFill>
                          <a:effectLst/>
                        </a:rPr>
                        <a:t>No.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cap="none" spc="0">
                          <a:solidFill>
                            <a:schemeClr val="tx1"/>
                          </a:solidFill>
                          <a:effectLst/>
                        </a:rPr>
                        <a:t>Vietnamese sentences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cap="none" spc="0">
                          <a:solidFill>
                            <a:schemeClr val="tx1"/>
                          </a:solidFill>
                          <a:effectLst/>
                        </a:rPr>
                        <a:t>English translation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cap="none" spc="0">
                          <a:solidFill>
                            <a:schemeClr val="tx1"/>
                          </a:solidFill>
                          <a:effectLst/>
                        </a:rPr>
                        <a:t>Emotion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43591"/>
                  </a:ext>
                </a:extLst>
              </a:tr>
              <a:tr h="478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74058" marR="74058" marT="51841" marB="5184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Ảnh đẹp quá!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The picture is so beautiful!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Enjoyment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863571"/>
                  </a:ext>
                </a:extLst>
              </a:tr>
              <a:tr h="429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Tao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khóc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..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huhu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.. Tao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rớt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rồi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I’m crying..huhu.. I failed the exam.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Sadness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961328"/>
                  </a:ext>
                </a:extLst>
              </a:tr>
              <a:tr h="478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74058" marR="74058" marT="51841" marB="5184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Khuôn mặt của tên đó vẫn còn ám ảnh tao.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The face of that man still haunts me.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Fear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400409"/>
                  </a:ext>
                </a:extLst>
              </a:tr>
              <a:tr h="429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vi-VN" sz="1000" cap="none" spc="0">
                          <a:solidFill>
                            <a:schemeClr val="tx1"/>
                          </a:solidFill>
                          <a:effectLst/>
                        </a:rPr>
                        <a:t>Cái gì cơ? Bắt bỏ tù lũ khốn đó hết!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What the fuck? Arrest all those goddamn bastards!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Anger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647760"/>
                  </a:ext>
                </a:extLst>
              </a:tr>
              <a:tr h="478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74058" marR="74058" marT="51841" marB="5184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Thật không thể tin nổi, tại sao lại nhanh đến thế??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It’s unbelievable, why can be that fast??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Surprise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83535"/>
                  </a:ext>
                </a:extLst>
              </a:tr>
              <a:tr h="429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Những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điều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nó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nói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làm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tao buồn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nôn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What he said makes me puke.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Disgust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32025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1604182-0306-498E-A205-010D12F94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5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98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5CF4F2E-A492-4C3F-94E2-09408D7C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Table 2: Annotation agreement of the UIT-VSMEC corpus (%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0D7F1F64-FF89-4065-9ECF-1E1392C47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111307"/>
              </p:ext>
            </p:extLst>
          </p:nvPr>
        </p:nvGraphicFramePr>
        <p:xfrm>
          <a:off x="1552222" y="2560320"/>
          <a:ext cx="9087557" cy="3566164"/>
        </p:xfrm>
        <a:graphic>
          <a:graphicData uri="http://schemas.openxmlformats.org/drawingml/2006/table">
            <a:tbl>
              <a:tblPr/>
              <a:tblGrid>
                <a:gridCol w="1739500">
                  <a:extLst>
                    <a:ext uri="{9D8B030D-6E8A-4147-A177-3AD203B41FA5}">
                      <a16:colId xmlns:a16="http://schemas.microsoft.com/office/drawing/2014/main" val="3363050422"/>
                    </a:ext>
                  </a:extLst>
                </a:gridCol>
                <a:gridCol w="2412403">
                  <a:extLst>
                    <a:ext uri="{9D8B030D-6E8A-4147-A177-3AD203B41FA5}">
                      <a16:colId xmlns:a16="http://schemas.microsoft.com/office/drawing/2014/main" val="1204882009"/>
                    </a:ext>
                  </a:extLst>
                </a:gridCol>
                <a:gridCol w="1645218">
                  <a:extLst>
                    <a:ext uri="{9D8B030D-6E8A-4147-A177-3AD203B41FA5}">
                      <a16:colId xmlns:a16="http://schemas.microsoft.com/office/drawing/2014/main" val="2908253644"/>
                    </a:ext>
                  </a:extLst>
                </a:gridCol>
                <a:gridCol w="1645218">
                  <a:extLst>
                    <a:ext uri="{9D8B030D-6E8A-4147-A177-3AD203B41FA5}">
                      <a16:colId xmlns:a16="http://schemas.microsoft.com/office/drawing/2014/main" val="2442968860"/>
                    </a:ext>
                  </a:extLst>
                </a:gridCol>
                <a:gridCol w="1645218">
                  <a:extLst>
                    <a:ext uri="{9D8B030D-6E8A-4147-A177-3AD203B41FA5}">
                      <a16:colId xmlns:a16="http://schemas.microsoft.com/office/drawing/2014/main" val="4043913403"/>
                    </a:ext>
                  </a:extLst>
                </a:gridCol>
              </a:tblGrid>
              <a:tr h="46150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effectLst/>
                          <a:latin typeface="Arial" panose="020B0604020202020204" pitchFamily="34" charset="0"/>
                        </a:rPr>
                        <a:t>Stage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87" marR="104887" marT="52444" marB="52444" anchor="ctr">
                    <a:lnL w="6350" cap="flat" cmpd="sng" algn="ctr">
                      <a:solidFill>
                        <a:srgbClr val="F02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2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2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F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effectLst/>
                          <a:latin typeface="Arial" panose="020B0604020202020204" pitchFamily="34" charset="0"/>
                        </a:rPr>
                        <a:t>Annotators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D02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2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effectLst/>
                          <a:latin typeface="Arial" panose="020B0604020202020204" pitchFamily="34" charset="0"/>
                        </a:rPr>
                        <a:t>P0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403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3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3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lang="en-US" sz="2100" b="1" i="1" u="none" strike="noStrike"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A03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3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3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r>
                        <a:rPr lang="en-US" sz="2100" b="1" i="1" u="none" strike="noStrike">
                          <a:effectLst/>
                          <a:latin typeface="Arial" panose="020B0604020202020204" pitchFamily="34" charset="0"/>
                        </a:rPr>
                        <a:t>m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A03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3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3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656347"/>
                  </a:ext>
                </a:extLst>
              </a:tr>
              <a:tr h="77616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04887" marR="104887" marT="52444" marB="52444" anchor="ctr">
                    <a:lnL w="6350" cap="flat" cmpd="sng" algn="ctr">
                      <a:solidFill>
                        <a:srgbClr val="E0F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F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8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X1-X2-X3-Y (806 sentences)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8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92.66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8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56.98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00F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A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82.94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A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661690"/>
                  </a:ext>
                </a:extLst>
              </a:tr>
              <a:tr h="77616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04887" marR="104887" marT="52444" marB="52444" anchor="ctr">
                    <a:lnL w="6350" cap="flat" cmpd="sng" algn="ctr">
                      <a:solidFill>
                        <a:srgbClr val="308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8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8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B8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X1-Y (2,032 sentences)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508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8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8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5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88.00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108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A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8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5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18.61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B0A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A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A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9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85.25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B0A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A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A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D1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170908"/>
                  </a:ext>
                </a:extLst>
              </a:tr>
              <a:tr h="77616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87" marR="104887" marT="52444" marB="52444" anchor="ctr">
                    <a:lnL w="6350" cap="flat" cmpd="sng" algn="ctr">
                      <a:solidFill>
                        <a:srgbClr val="50B8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B8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26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X2-Y (2,112 sentences)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D05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5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2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86.27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D05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9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5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9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31.23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809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D1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9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8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80.03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20D1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D1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D1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799629"/>
                  </a:ext>
                </a:extLst>
              </a:tr>
              <a:tr h="77616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87" marR="104887" marT="52444" marB="52444" anchor="ctr">
                    <a:lnL w="6350" cap="flat" cmpd="sng" algn="ctr">
                      <a:solidFill>
                        <a:srgbClr val="3026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2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26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26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X3-Y (1,977 sentences)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502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9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2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2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92.81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809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8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9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9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33.95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408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8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8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 dirty="0">
                          <a:effectLst/>
                          <a:latin typeface="Arial" panose="020B0604020202020204" pitchFamily="34" charset="0"/>
                        </a:rPr>
                        <a:t>89.12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8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02287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F6ADF0C-1589-4B75-8FF7-9E7281CE1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6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0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9FDBC2C-852A-450E-89C3-7CD870B7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Table 3: Statistics of emotion labels of the UIT-VSMEC corpus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hỗ dành sẵn cho Nội dung 3">
            <a:extLst>
              <a:ext uri="{FF2B5EF4-FFF2-40B4-BE49-F238E27FC236}">
                <a16:creationId xmlns:a16="http://schemas.microsoft.com/office/drawing/2014/main" id="{2E8D0999-C3CB-477B-948F-0D5EE93794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0647" y="2560320"/>
          <a:ext cx="10070707" cy="3566160"/>
        </p:xfrm>
        <a:graphic>
          <a:graphicData uri="http://schemas.openxmlformats.org/drawingml/2006/table">
            <a:tbl>
              <a:tblPr/>
              <a:tblGrid>
                <a:gridCol w="2938243">
                  <a:extLst>
                    <a:ext uri="{9D8B030D-6E8A-4147-A177-3AD203B41FA5}">
                      <a16:colId xmlns:a16="http://schemas.microsoft.com/office/drawing/2014/main" val="4143718739"/>
                    </a:ext>
                  </a:extLst>
                </a:gridCol>
                <a:gridCol w="3063840">
                  <a:extLst>
                    <a:ext uri="{9D8B030D-6E8A-4147-A177-3AD203B41FA5}">
                      <a16:colId xmlns:a16="http://schemas.microsoft.com/office/drawing/2014/main" val="2199333485"/>
                    </a:ext>
                  </a:extLst>
                </a:gridCol>
                <a:gridCol w="4068624">
                  <a:extLst>
                    <a:ext uri="{9D8B030D-6E8A-4147-A177-3AD203B41FA5}">
                      <a16:colId xmlns:a16="http://schemas.microsoft.com/office/drawing/2014/main" val="424406871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effectLst/>
                          <a:latin typeface="Arial" panose="020B0604020202020204" pitchFamily="34" charset="0"/>
                        </a:rPr>
                        <a:t>Emotion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605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9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effectLst/>
                          <a:latin typeface="Arial" panose="020B0604020202020204" pitchFamily="34" charset="0"/>
                        </a:rPr>
                        <a:t>Sentences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405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5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effectLst/>
                          <a:latin typeface="Arial" panose="020B0604020202020204" pitchFamily="34" charset="0"/>
                        </a:rPr>
                        <a:t>Percentage</a:t>
                      </a: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 (%)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0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9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97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Enjoyment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E09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9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9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9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1,965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A09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9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28.36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009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9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9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8774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Disgust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009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9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9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1,338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009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9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9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9F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19.31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409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9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9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9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92946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Sadness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009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9F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9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1,149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409F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9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9F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B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16.59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C09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9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9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9F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84561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Anger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609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9B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9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A09B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9F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B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6.92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E09F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9F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9F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0542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Fear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609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9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395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40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CF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5.70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CF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99271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Surprise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F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309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80CF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F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CF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4.46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80CF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CF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CF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81941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Other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1,291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0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18.66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6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3329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6,927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6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7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707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7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202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02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12D9EF10-8E24-4CCC-9628-C0F2931E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</a:rPr>
              <a:t>Table 4: Distribution of emotion-annotated sentences according to the length of the sentence (%)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B30D589E-76A1-4D30-86C0-695A53064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305228"/>
              </p:ext>
            </p:extLst>
          </p:nvPr>
        </p:nvGraphicFramePr>
        <p:xfrm>
          <a:off x="1036320" y="2676407"/>
          <a:ext cx="10119366" cy="3333987"/>
        </p:xfrm>
        <a:graphic>
          <a:graphicData uri="http://schemas.openxmlformats.org/drawingml/2006/table">
            <a:tbl>
              <a:tblPr/>
              <a:tblGrid>
                <a:gridCol w="1075782">
                  <a:extLst>
                    <a:ext uri="{9D8B030D-6E8A-4147-A177-3AD203B41FA5}">
                      <a16:colId xmlns:a16="http://schemas.microsoft.com/office/drawing/2014/main" val="2941927239"/>
                    </a:ext>
                  </a:extLst>
                </a:gridCol>
                <a:gridCol w="1365775">
                  <a:extLst>
                    <a:ext uri="{9D8B030D-6E8A-4147-A177-3AD203B41FA5}">
                      <a16:colId xmlns:a16="http://schemas.microsoft.com/office/drawing/2014/main" val="129935808"/>
                    </a:ext>
                  </a:extLst>
                </a:gridCol>
                <a:gridCol w="1075782">
                  <a:extLst>
                    <a:ext uri="{9D8B030D-6E8A-4147-A177-3AD203B41FA5}">
                      <a16:colId xmlns:a16="http://schemas.microsoft.com/office/drawing/2014/main" val="1983216000"/>
                    </a:ext>
                  </a:extLst>
                </a:gridCol>
                <a:gridCol w="1155296">
                  <a:extLst>
                    <a:ext uri="{9D8B030D-6E8A-4147-A177-3AD203B41FA5}">
                      <a16:colId xmlns:a16="http://schemas.microsoft.com/office/drawing/2014/main" val="2747797436"/>
                    </a:ext>
                  </a:extLst>
                </a:gridCol>
                <a:gridCol w="1075782">
                  <a:extLst>
                    <a:ext uri="{9D8B030D-6E8A-4147-A177-3AD203B41FA5}">
                      <a16:colId xmlns:a16="http://schemas.microsoft.com/office/drawing/2014/main" val="737448811"/>
                    </a:ext>
                  </a:extLst>
                </a:gridCol>
                <a:gridCol w="1075782">
                  <a:extLst>
                    <a:ext uri="{9D8B030D-6E8A-4147-A177-3AD203B41FA5}">
                      <a16:colId xmlns:a16="http://schemas.microsoft.com/office/drawing/2014/main" val="3288249606"/>
                    </a:ext>
                  </a:extLst>
                </a:gridCol>
                <a:gridCol w="1143603">
                  <a:extLst>
                    <a:ext uri="{9D8B030D-6E8A-4147-A177-3AD203B41FA5}">
                      <a16:colId xmlns:a16="http://schemas.microsoft.com/office/drawing/2014/main" val="3403354316"/>
                    </a:ext>
                  </a:extLst>
                </a:gridCol>
                <a:gridCol w="1075782">
                  <a:extLst>
                    <a:ext uri="{9D8B030D-6E8A-4147-A177-3AD203B41FA5}">
                      <a16:colId xmlns:a16="http://schemas.microsoft.com/office/drawing/2014/main" val="669274660"/>
                    </a:ext>
                  </a:extLst>
                </a:gridCol>
                <a:gridCol w="1075782">
                  <a:extLst>
                    <a:ext uri="{9D8B030D-6E8A-4147-A177-3AD203B41FA5}">
                      <a16:colId xmlns:a16="http://schemas.microsoft.com/office/drawing/2014/main" val="1623914093"/>
                    </a:ext>
                  </a:extLst>
                </a:gridCol>
              </a:tblGrid>
              <a:tr h="37044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ength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6350" cap="flat" cmpd="sng" algn="ctr">
                      <a:solidFill>
                        <a:srgbClr val="100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0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0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Enjoyment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0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0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Disgust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500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0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0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Sadness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500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0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0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Anger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0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0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Fear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0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0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0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Surprise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0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0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Other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B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Overall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B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4542"/>
                  </a:ext>
                </a:extLst>
              </a:tr>
              <a:tr h="37044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1-5</a:t>
                      </a:r>
                    </a:p>
                  </a:txBody>
                  <a:tcPr marL="84192" marR="84192" marT="42096" marB="42096" anchor="ctr">
                    <a:lnL w="6350" cap="flat" cmpd="sng" algn="ctr">
                      <a:solidFill>
                        <a:srgbClr val="900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0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0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0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5.16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100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0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2.84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0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1.70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700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0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0.69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0.94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3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1.87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14.05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089637"/>
                  </a:ext>
                </a:extLst>
              </a:tr>
              <a:tr h="37044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6-10</a:t>
                      </a:r>
                    </a:p>
                  </a:txBody>
                  <a:tcPr marL="84192" marR="84192" marT="42096" marB="42096" anchor="ctr">
                    <a:lnL w="6350" cap="flat" cmpd="sng" algn="ctr">
                      <a:solidFill>
                        <a:srgbClr val="F00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0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04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8.98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4.22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4.98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1.41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1.42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2.25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7.20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30.38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1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991729"/>
                  </a:ext>
                </a:extLst>
              </a:tr>
              <a:tr h="37044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10-15</a:t>
                      </a:r>
                    </a:p>
                  </a:txBody>
                  <a:tcPr marL="84192" marR="84192" marT="42096" marB="42096" anchor="ctr">
                    <a:lnL w="6350" cap="flat" cmpd="sng" algn="ctr">
                      <a:solidFill>
                        <a:srgbClr val="1004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04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1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5.87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3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3.99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0E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4.11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3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1.40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1.27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3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0.94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5.00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1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22.58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301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1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1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3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323273"/>
                  </a:ext>
                </a:extLst>
              </a:tr>
              <a:tr h="37044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16-20</a:t>
                      </a:r>
                    </a:p>
                  </a:txBody>
                  <a:tcPr marL="84192" marR="84192" marT="42096" marB="42096" anchor="ctr">
                    <a:lnL w="6350" cap="flat" cmpd="sng" algn="ctr">
                      <a:solidFill>
                        <a:srgbClr val="D01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3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1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1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4.17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3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0E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3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1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3.05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100E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3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0E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1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2.51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B03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3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1.14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3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B03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3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1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0.24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1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2.79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3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1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14.75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3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3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3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487121"/>
                  </a:ext>
                </a:extLst>
              </a:tr>
              <a:tr h="37044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21-25</a:t>
                      </a:r>
                    </a:p>
                  </a:txBody>
                  <a:tcPr marL="84192" marR="84192" marT="42096" marB="42096" anchor="ctr">
                    <a:lnL w="6350" cap="flat" cmpd="sng" algn="ctr">
                      <a:solidFill>
                        <a:srgbClr val="501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1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1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1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1.96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101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1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2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1.93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1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1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2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1.50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0.66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0.40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1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1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0.15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1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1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1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1.11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101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1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7.71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961359"/>
                  </a:ext>
                </a:extLst>
              </a:tr>
              <a:tr h="37044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26-30</a:t>
                      </a:r>
                    </a:p>
                  </a:txBody>
                  <a:tcPr marL="84192" marR="84192" marT="42096" marB="42096" anchor="ctr">
                    <a:lnL w="6350" cap="flat" cmpd="sng" algn="ctr">
                      <a:solidFill>
                        <a:srgbClr val="F01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2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1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3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1.08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2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2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2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15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1.31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302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2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2E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0.95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55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0.45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5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5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0.01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0.53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5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4.6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4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438502"/>
                  </a:ext>
                </a:extLst>
              </a:tr>
              <a:tr h="37044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&gt;30</a:t>
                      </a:r>
                    </a:p>
                  </a:txBody>
                  <a:tcPr marL="84192" marR="84192" marT="42096" marB="42096" anchor="ctr">
                    <a:lnL w="6350" cap="flat" cmpd="sng" algn="ctr">
                      <a:solidFill>
                        <a:srgbClr val="703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15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3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1.23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15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2E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15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1.97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502E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55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2E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1055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55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0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1.17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5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5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0.55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705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5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0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0.02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5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5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0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0.15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5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4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5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0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5.93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4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4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4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0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396626"/>
                  </a:ext>
                </a:extLst>
              </a:tr>
              <a:tr h="37044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84192" marR="84192" marT="42096" marB="42096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28.36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19.31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0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16.59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0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0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0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6.92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0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5.70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700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0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0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0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4.46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300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0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0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0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18.66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300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0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0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0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100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0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0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0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20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52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49CB0ED1-01DB-46FE-BEFB-DEA070B4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Table 5: Experimental results by Orange3 of machine learning models on 1,000 emotion-annotated sentences from the UIT-VSMEC corpus (%)</a:t>
            </a: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007335F0-9C05-4F75-8F84-C3821F09E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437200"/>
              </p:ext>
            </p:extLst>
          </p:nvPr>
        </p:nvGraphicFramePr>
        <p:xfrm>
          <a:off x="1036320" y="2835050"/>
          <a:ext cx="10119361" cy="3016704"/>
        </p:xfrm>
        <a:graphic>
          <a:graphicData uri="http://schemas.openxmlformats.org/drawingml/2006/table">
            <a:tbl>
              <a:tblPr/>
              <a:tblGrid>
                <a:gridCol w="4026430">
                  <a:extLst>
                    <a:ext uri="{9D8B030D-6E8A-4147-A177-3AD203B41FA5}">
                      <a16:colId xmlns:a16="http://schemas.microsoft.com/office/drawing/2014/main" val="2421374359"/>
                    </a:ext>
                  </a:extLst>
                </a:gridCol>
                <a:gridCol w="2716814">
                  <a:extLst>
                    <a:ext uri="{9D8B030D-6E8A-4147-A177-3AD203B41FA5}">
                      <a16:colId xmlns:a16="http://schemas.microsoft.com/office/drawing/2014/main" val="3411392085"/>
                    </a:ext>
                  </a:extLst>
                </a:gridCol>
                <a:gridCol w="3376117">
                  <a:extLst>
                    <a:ext uri="{9D8B030D-6E8A-4147-A177-3AD203B41FA5}">
                      <a16:colId xmlns:a16="http://schemas.microsoft.com/office/drawing/2014/main" val="3755242179"/>
                    </a:ext>
                  </a:extLst>
                </a:gridCol>
              </a:tblGrid>
              <a:tr h="50278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>
                          <a:effectLst/>
                          <a:latin typeface="Arial" panose="020B0604020202020204" pitchFamily="34" charset="0"/>
                        </a:rPr>
                        <a:t>Method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69" marR="114269" marT="57134" marB="57134" anchor="ctr">
                    <a:lnL w="6350" cap="flat" cmpd="sng" algn="ctr">
                      <a:solidFill>
                        <a:srgbClr val="406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6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C06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6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>
                          <a:effectLst/>
                          <a:latin typeface="Arial" panose="020B0604020202020204" pitchFamily="34" charset="0"/>
                        </a:rPr>
                        <a:t>Weighted F1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C06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6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6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423113"/>
                  </a:ext>
                </a:extLst>
              </a:tr>
              <a:tr h="50278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>
                          <a:effectLst/>
                          <a:latin typeface="Arial" panose="020B0604020202020204" pitchFamily="34" charset="0"/>
                        </a:rPr>
                        <a:t>Random Forest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69" marR="114269" marT="57134" marB="57134" anchor="ctr">
                    <a:lnL w="6350" cap="flat" cmpd="sng" algn="ctr">
                      <a:solidFill>
                        <a:srgbClr val="A06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6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7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35.8</a:t>
                      </a: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806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>
                          <a:effectLst/>
                          <a:latin typeface="Arial" panose="020B0604020202020204" pitchFamily="34" charset="0"/>
                        </a:rPr>
                        <a:t>32.8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406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7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439977"/>
                  </a:ext>
                </a:extLst>
              </a:tr>
              <a:tr h="50278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>
                          <a:effectLst/>
                          <a:latin typeface="Arial" panose="020B0604020202020204" pitchFamily="34" charset="0"/>
                        </a:rPr>
                        <a:t>SVM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69" marR="114269" marT="57134" marB="57134" anchor="ctr">
                    <a:lnL w="6350" cap="flat" cmpd="sng" algn="ctr">
                      <a:solidFill>
                        <a:srgbClr val="C07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7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37.6</a:t>
                      </a: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0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7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7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>
                          <a:effectLst/>
                          <a:latin typeface="Arial" panose="020B0604020202020204" pitchFamily="34" charset="0"/>
                        </a:rPr>
                        <a:t>37.0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E07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7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7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7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498292"/>
                  </a:ext>
                </a:extLst>
              </a:tr>
              <a:tr h="50278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Decision Tree</a:t>
                      </a:r>
                    </a:p>
                  </a:txBody>
                  <a:tcPr marL="114269" marR="114269" marT="57134" marB="57134" anchor="ctr">
                    <a:lnL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30.5</a:t>
                      </a: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C07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7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7C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29.6</a:t>
                      </a: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C07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7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7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7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878681"/>
                  </a:ext>
                </a:extLst>
              </a:tr>
              <a:tr h="50278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kNN</a:t>
                      </a:r>
                    </a:p>
                  </a:txBody>
                  <a:tcPr marL="114269" marR="114269" marT="57134" marB="57134" anchor="ctr">
                    <a:lnL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7C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28.9</a:t>
                      </a: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807C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7C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27.1</a:t>
                      </a: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C07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7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7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921486"/>
                  </a:ext>
                </a:extLst>
              </a:tr>
              <a:tr h="50278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Naĩve Bayes</a:t>
                      </a:r>
                    </a:p>
                  </a:txBody>
                  <a:tcPr marL="114269" marR="114269" marT="57134" marB="5713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20.8</a:t>
                      </a: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effectLst/>
                          <a:latin typeface="Arial" panose="020B0604020202020204" pitchFamily="34" charset="0"/>
                        </a:rPr>
                        <a:t>19.2</a:t>
                      </a: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089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50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D5AE636D-D9D3-46AF-8090-C3C26179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</a:rPr>
              <a:t>Table 6: Vietnamese abbreviations in the dataset.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A564E170-DE6A-47B8-AB90-D07E67BAD1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774539"/>
              </p:ext>
            </p:extLst>
          </p:nvPr>
        </p:nvGraphicFramePr>
        <p:xfrm>
          <a:off x="1036320" y="3107335"/>
          <a:ext cx="10119363" cy="2716608"/>
        </p:xfrm>
        <a:graphic>
          <a:graphicData uri="http://schemas.openxmlformats.org/drawingml/2006/table">
            <a:tbl>
              <a:tblPr/>
              <a:tblGrid>
                <a:gridCol w="1244088">
                  <a:extLst>
                    <a:ext uri="{9D8B030D-6E8A-4147-A177-3AD203B41FA5}">
                      <a16:colId xmlns:a16="http://schemas.microsoft.com/office/drawing/2014/main" val="599984185"/>
                    </a:ext>
                  </a:extLst>
                </a:gridCol>
                <a:gridCol w="2958425">
                  <a:extLst>
                    <a:ext uri="{9D8B030D-6E8A-4147-A177-3AD203B41FA5}">
                      <a16:colId xmlns:a16="http://schemas.microsoft.com/office/drawing/2014/main" val="3627224748"/>
                    </a:ext>
                  </a:extLst>
                </a:gridCol>
                <a:gridCol w="2958425">
                  <a:extLst>
                    <a:ext uri="{9D8B030D-6E8A-4147-A177-3AD203B41FA5}">
                      <a16:colId xmlns:a16="http://schemas.microsoft.com/office/drawing/2014/main" val="1920256953"/>
                    </a:ext>
                  </a:extLst>
                </a:gridCol>
                <a:gridCol w="2958425">
                  <a:extLst>
                    <a:ext uri="{9D8B030D-6E8A-4147-A177-3AD203B41FA5}">
                      <a16:colId xmlns:a16="http://schemas.microsoft.com/office/drawing/2014/main" val="2124253951"/>
                    </a:ext>
                  </a:extLst>
                </a:gridCol>
              </a:tblGrid>
              <a:tr h="4527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effectLst/>
                          <a:latin typeface="Arial" panose="020B0604020202020204" pitchFamily="34" charset="0"/>
                        </a:rPr>
                        <a:t>No.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902" marR="102902" marT="51451" marB="51451" anchor="ctr">
                    <a:lnL w="6350" cap="flat" cmpd="sng" algn="ctr">
                      <a:solidFill>
                        <a:srgbClr val="2020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26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20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effectLst/>
                          <a:latin typeface="Arial" panose="020B0604020202020204" pitchFamily="34" charset="0"/>
                        </a:rPr>
                        <a:t>Abbreviation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8026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5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26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04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effectLst/>
                          <a:latin typeface="Arial" panose="020B0604020202020204" pitchFamily="34" charset="0"/>
                        </a:rPr>
                        <a:t>Vietnamese meaning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2025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0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25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03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effectLst/>
                          <a:latin typeface="Arial" panose="020B0604020202020204" pitchFamily="34" charset="0"/>
                        </a:rPr>
                        <a:t>English meaning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A00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0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0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564611"/>
                  </a:ext>
                </a:extLst>
              </a:tr>
              <a:tr h="4527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02902" marR="102902" marT="51451" marB="51451" anchor="ctr">
                    <a:lnL w="6350" cap="flat" cmpd="sng" algn="ctr">
                      <a:solidFill>
                        <a:srgbClr val="2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04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“dc” or “dk” or “duoc”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6004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03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04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0" i="0" u="none" strike="noStrike">
                          <a:effectLst/>
                          <a:latin typeface="Arial" panose="020B0604020202020204" pitchFamily="34" charset="0"/>
                        </a:rPr>
                        <a:t>”được”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E003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03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”ok”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869964"/>
                  </a:ext>
                </a:extLst>
              </a:tr>
              <a:tr h="4527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02902" marR="102902" marT="51451" marB="51451" anchor="ctr">
                    <a:lnL w="635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“ng” or “ngừi”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0" i="0" u="none" strike="noStrike">
                          <a:effectLst/>
                          <a:latin typeface="Arial" panose="020B0604020202020204" pitchFamily="34" charset="0"/>
                        </a:rPr>
                        <a:t>”người”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”people”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373015"/>
                  </a:ext>
                </a:extLst>
              </a:tr>
              <a:tr h="4527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102902" marR="102902" marT="51451" marB="51451" anchor="ctr">
                    <a:lnL w="635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”trc” or ”trk”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0" i="0" u="none" strike="noStrike">
                          <a:effectLst/>
                          <a:latin typeface="Arial" panose="020B0604020202020204" pitchFamily="34" charset="0"/>
                        </a:rPr>
                        <a:t>”trước”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”before”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106444"/>
                  </a:ext>
                </a:extLst>
              </a:tr>
              <a:tr h="4527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102902" marR="102902" marT="51451" marB="51451" anchor="ctr">
                    <a:lnL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”cg” or ”cug” or ”cũg”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14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”cũng”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1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”also”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13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779322"/>
                  </a:ext>
                </a:extLst>
              </a:tr>
              <a:tr h="4527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102902" marR="102902" marT="51451" marB="5145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14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”mk” or ”mik” or ”mh”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6014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1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14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14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”mình”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E01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13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1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1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Arial" panose="020B0604020202020204" pitchFamily="34" charset="0"/>
                        </a:rPr>
                        <a:t>”I”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4013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13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13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13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360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348813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805</Words>
  <Application>Microsoft Office PowerPoint</Application>
  <PresentationFormat>Màn hình rộng</PresentationFormat>
  <Paragraphs>310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Chủ đề Office</vt:lpstr>
      <vt:lpstr>Vietnamese Social Media Emotion Corpus  </vt:lpstr>
      <vt:lpstr>Collecting data</vt:lpstr>
      <vt:lpstr>Task 2. (30%) Emotion Recognition for Vietnamese Social Media Text</vt:lpstr>
      <vt:lpstr>Table 1: Examples of emotion-labeled sentences.</vt:lpstr>
      <vt:lpstr>Table 2: Annotation agreement of the UIT-VSMEC corpus (%</vt:lpstr>
      <vt:lpstr>Table 3: Statistics of emotion labels of the UIT-VSMEC corpus</vt:lpstr>
      <vt:lpstr>Table 4: Distribution of emotion-annotated sentences according to the length of the sentence (%)</vt:lpstr>
      <vt:lpstr>Table 5: Experimental results by Orange3 of machine learning models on 1,000 emotion-annotated sentences from the UIT-VSMEC corpus (%)</vt:lpstr>
      <vt:lpstr>Table 6: Vietnamese abbreviations in the dataset.</vt:lpstr>
      <vt:lpstr>Table 7: Statistics of emotion-labeled sentences in training, validation and test sets.</vt:lpstr>
      <vt:lpstr>Table 8: Experimental results of the UIT-VSMEC corpus.</vt:lpstr>
      <vt:lpstr>Task 3. (30%) Applying the trained model in Task 2 to three datasets in Task 1. Then, report the performance metrics (Accuracy, F1-score...) for these datasets.</vt:lpstr>
      <vt:lpstr>thank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Vietnamese Social Media Emotion Corpus  </dc:title>
  <dc:creator>Office 365</dc:creator>
  <cp:lastModifiedBy>Office 365</cp:lastModifiedBy>
  <cp:revision>2</cp:revision>
  <dcterms:created xsi:type="dcterms:W3CDTF">2021-05-09T12:54:58Z</dcterms:created>
  <dcterms:modified xsi:type="dcterms:W3CDTF">2021-05-09T13:10:39Z</dcterms:modified>
</cp:coreProperties>
</file>