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6"/>
  </p:notesMasterIdLst>
  <p:sldIdLst>
    <p:sldId id="1091" r:id="rId3"/>
    <p:sldId id="1093" r:id="rId4"/>
    <p:sldId id="1094" r:id="rId5"/>
    <p:sldId id="1096" r:id="rId6"/>
    <p:sldId id="1097" r:id="rId7"/>
    <p:sldId id="1154" r:id="rId8"/>
    <p:sldId id="1129" r:id="rId9"/>
    <p:sldId id="1156" r:id="rId10"/>
    <p:sldId id="1157" r:id="rId11"/>
    <p:sldId id="1159" r:id="rId12"/>
    <p:sldId id="1155" r:id="rId13"/>
    <p:sldId id="1162" r:id="rId14"/>
    <p:sldId id="1158" r:id="rId15"/>
    <p:sldId id="1160" r:id="rId16"/>
    <p:sldId id="1107" r:id="rId17"/>
    <p:sldId id="1151" r:id="rId18"/>
    <p:sldId id="1161" r:id="rId19"/>
    <p:sldId id="1163" r:id="rId20"/>
    <p:sldId id="459" r:id="rId21"/>
    <p:sldId id="1164" r:id="rId22"/>
    <p:sldId id="1165" r:id="rId23"/>
    <p:sldId id="1125" r:id="rId24"/>
    <p:sldId id="1126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060"/>
    <a:srgbClr val="2313F9"/>
    <a:srgbClr val="0000FF"/>
    <a:srgbClr val="0000CC"/>
    <a:srgbClr val="060606"/>
    <a:srgbClr val="FFC000"/>
    <a:srgbClr val="E2F0D9"/>
    <a:srgbClr val="3B3838"/>
    <a:srgbClr val="DA6946"/>
    <a:srgbClr val="508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C5AD-25AA-4AAD-BFBA-24275F45200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1F2FA-B4EB-4554-8A9A-E973619C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E85A3-C1DA-42DB-9BA1-9FAEC16327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39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13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74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C27DDD-8EF0-4401-B995-C865313EEDA5}" type="slidenum">
              <a:rPr kumimoji="0" lang="en-US" altLang="vi-V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8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94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61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3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5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7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9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4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5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0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5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1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1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18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3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9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8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4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76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49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9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13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9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7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6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02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9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47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0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18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51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13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41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17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8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85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82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4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4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2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17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4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83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5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8" y="405302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5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958215" y="133985"/>
            <a:ext cx="10149840" cy="614680"/>
            <a:chOff x="1509" y="211"/>
            <a:chExt cx="15984" cy="968"/>
          </a:xfrm>
        </p:grpSpPr>
        <p:sp>
          <p:nvSpPr>
            <p:cNvPr id="42" name="流程图: 接点 41"/>
            <p:cNvSpPr/>
            <p:nvPr/>
          </p:nvSpPr>
          <p:spPr>
            <a:xfrm>
              <a:off x="1509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空心弧 18"/>
            <p:cNvSpPr/>
            <p:nvPr/>
          </p:nvSpPr>
          <p:spPr>
            <a:xfrm rot="5400000">
              <a:off x="1469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378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18"/>
            <p:cNvSpPr/>
            <p:nvPr/>
          </p:nvSpPr>
          <p:spPr>
            <a:xfrm rot="5400000">
              <a:off x="3338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5211" y="725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18"/>
            <p:cNvSpPr/>
            <p:nvPr/>
          </p:nvSpPr>
          <p:spPr>
            <a:xfrm rot="5400000">
              <a:off x="5171" y="29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7391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9" name="空心弧 18"/>
            <p:cNvSpPr/>
            <p:nvPr/>
          </p:nvSpPr>
          <p:spPr>
            <a:xfrm rot="5400000">
              <a:off x="7351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260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" name="空心弧 18"/>
            <p:cNvSpPr/>
            <p:nvPr/>
          </p:nvSpPr>
          <p:spPr>
            <a:xfrm rot="5400000">
              <a:off x="9220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093" y="722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18"/>
            <p:cNvSpPr/>
            <p:nvPr/>
          </p:nvSpPr>
          <p:spPr>
            <a:xfrm rot="5400000">
              <a:off x="11053" y="297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13203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空心弧 18"/>
            <p:cNvSpPr/>
            <p:nvPr/>
          </p:nvSpPr>
          <p:spPr>
            <a:xfrm rot="5400000">
              <a:off x="13162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5071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7" name="空心弧 18"/>
            <p:cNvSpPr/>
            <p:nvPr/>
          </p:nvSpPr>
          <p:spPr>
            <a:xfrm rot="5400000">
              <a:off x="15031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16905" y="714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9" name="空心弧 18"/>
            <p:cNvSpPr/>
            <p:nvPr/>
          </p:nvSpPr>
          <p:spPr>
            <a:xfrm rot="5400000">
              <a:off x="16864" y="28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矩形: 一个圆顶角，剪去另一个顶角 64"/>
          <p:cNvSpPr/>
          <p:nvPr userDrawn="1"/>
        </p:nvSpPr>
        <p:spPr>
          <a:xfrm rot="16200000" flipV="1">
            <a:off x="11200467" y="1768497"/>
            <a:ext cx="900000" cy="432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16200000" flipV="1">
            <a:off x="11164467" y="2756344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164467" y="370819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5" name="矩形: 一个圆顶角，剪去另一个顶角 34"/>
          <p:cNvSpPr/>
          <p:nvPr userDrawn="1"/>
        </p:nvSpPr>
        <p:spPr>
          <a:xfrm rot="5400000" flipV="1">
            <a:off x="72196" y="875696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886534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5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8" y="405302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5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958215" y="133985"/>
            <a:ext cx="10149840" cy="614680"/>
            <a:chOff x="1509" y="211"/>
            <a:chExt cx="15984" cy="968"/>
          </a:xfrm>
        </p:grpSpPr>
        <p:sp>
          <p:nvSpPr>
            <p:cNvPr id="42" name="流程图: 接点 41"/>
            <p:cNvSpPr/>
            <p:nvPr/>
          </p:nvSpPr>
          <p:spPr>
            <a:xfrm>
              <a:off x="1509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空心弧 18"/>
            <p:cNvSpPr/>
            <p:nvPr/>
          </p:nvSpPr>
          <p:spPr>
            <a:xfrm rot="5400000">
              <a:off x="1469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378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18"/>
            <p:cNvSpPr/>
            <p:nvPr/>
          </p:nvSpPr>
          <p:spPr>
            <a:xfrm rot="5400000">
              <a:off x="3338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5211" y="725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18"/>
            <p:cNvSpPr/>
            <p:nvPr/>
          </p:nvSpPr>
          <p:spPr>
            <a:xfrm rot="5400000">
              <a:off x="5171" y="29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7391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9" name="空心弧 18"/>
            <p:cNvSpPr/>
            <p:nvPr/>
          </p:nvSpPr>
          <p:spPr>
            <a:xfrm rot="5400000">
              <a:off x="7351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260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1" name="空心弧 18"/>
            <p:cNvSpPr/>
            <p:nvPr/>
          </p:nvSpPr>
          <p:spPr>
            <a:xfrm rot="5400000">
              <a:off x="9220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093" y="722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18"/>
            <p:cNvSpPr/>
            <p:nvPr/>
          </p:nvSpPr>
          <p:spPr>
            <a:xfrm rot="5400000">
              <a:off x="11053" y="297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13203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空心弧 18"/>
            <p:cNvSpPr/>
            <p:nvPr/>
          </p:nvSpPr>
          <p:spPr>
            <a:xfrm rot="5400000">
              <a:off x="13162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5071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7" name="空心弧 18"/>
            <p:cNvSpPr/>
            <p:nvPr/>
          </p:nvSpPr>
          <p:spPr>
            <a:xfrm rot="5400000">
              <a:off x="15031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16905" y="714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9" name="空心弧 18"/>
            <p:cNvSpPr/>
            <p:nvPr/>
          </p:nvSpPr>
          <p:spPr>
            <a:xfrm rot="5400000">
              <a:off x="16864" y="28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矩形: 一个圆顶角，剪去另一个顶角 64"/>
          <p:cNvSpPr/>
          <p:nvPr userDrawn="1"/>
        </p:nvSpPr>
        <p:spPr>
          <a:xfrm rot="16200000" flipV="1">
            <a:off x="11200467" y="1768497"/>
            <a:ext cx="900000" cy="432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16200000" flipV="1">
            <a:off x="11164467" y="2756344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164467" y="370819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5" name="矩形: 一个圆顶角，剪去另一个顶角 34"/>
          <p:cNvSpPr/>
          <p:nvPr userDrawn="1"/>
        </p:nvSpPr>
        <p:spPr>
          <a:xfrm rot="5400000" flipV="1">
            <a:off x="72196" y="875696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43373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63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52" Type="http://schemas.openxmlformats.org/officeDocument/2006/relationships/slideLayout" Target="../slideLayouts/slideLayout65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8" Type="http://schemas.openxmlformats.org/officeDocument/2006/relationships/slideLayout" Target="../slideLayouts/slideLayout21.xml"/><Relationship Id="rId51" Type="http://schemas.openxmlformats.org/officeDocument/2006/relationships/slideLayout" Target="../slideLayouts/slideLayout64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33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7A32-FC4B-4C7C-A276-139103C6B09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8344-CA65-4764-9018-5267A3C0F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27" r:id="rId8"/>
    <p:sldLayoutId id="2147483726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88B2-2E08-47DC-9C15-2920B4EF6080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FA3D-7F3B-4A2E-B068-DE69389D5A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725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sv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xmlns="" id="{E033298C-AB1A-4432-8595-E4198C06ADE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2459" cy="6858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204400">
            <a:off x="9009756" y="1530749"/>
            <a:ext cx="576117" cy="6888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-953414" flipH="1">
            <a:off x="1675582" y="3798531"/>
            <a:ext cx="597141" cy="7139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87701D-AB44-48A0-8E4F-37221E92585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190723" y="3238499"/>
            <a:ext cx="5064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2800" cap="all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KHTN – CÁNH DIỀU: </a:t>
            </a:r>
            <a:r>
              <a:rPr lang="en-US" sz="2800" cap="all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cap="all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7</a:t>
            </a:r>
            <a:endParaRPr lang="en-US" sz="2800" cap="all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A676FD9-3180-495A-88E4-DE2D612BE318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190723" y="2762246"/>
            <a:ext cx="72560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cap="all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NGUYỄN PHƯƠNG</a:t>
            </a:r>
            <a:endParaRPr lang="en-US" sz="2800" cap="all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426D813-5034-42C2-A5C9-926D19DD09A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190723" y="3714753"/>
            <a:ext cx="7505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en-US" sz="2800" cap="all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3200" dirty="0" smtClean="0"/>
              <a:t>saomai2500@gmail.com</a:t>
            </a:r>
            <a:r>
              <a:rPr lang="en-US" sz="2800" cap="all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cap="all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1F52A75-FA3E-46CF-9FDC-2B9074CF9CF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190723" y="4191006"/>
            <a:ext cx="4712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800" cap="all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cap="all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BBD4B0-BEB7-4405-884A-DD34061F3BA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190723" y="4762510"/>
            <a:ext cx="8944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cap="all" dirty="0" smtClean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cap="all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5ED0C13-9EC6-4C14-A66C-DE047AC0CD5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541418" y="5238764"/>
            <a:ext cx="101743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2800" cap="all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ĐỊA CHỈ: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33467" y="1333486"/>
            <a:ext cx="10191821" cy="119000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733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sz="3733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22: </a:t>
            </a:r>
            <a:endParaRPr lang="en-US" sz="3733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CÁC YẾU TỐ ẢNH HƯỞNG ĐẾN HÔ HẤP TẾ BÀO</a:t>
            </a:r>
            <a:endParaRPr lang="en-US" sz="32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17D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17D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9800" y="949235"/>
            <a:ext cx="1049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CO</a:t>
            </a:r>
            <a:r>
              <a:rPr lang="en-US" sz="3600" b="1" baseline="-25000" dirty="0">
                <a:solidFill>
                  <a:srgbClr val="2313F9"/>
                </a:solidFill>
                <a:latin typeface="Times New Roman"/>
                <a:ea typeface="Times New Roman"/>
              </a:rPr>
              <a:t>2 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là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sản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phẩm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của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quá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trình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Các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phản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ứng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giải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phóng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CO</a:t>
            </a:r>
            <a:r>
              <a:rPr lang="en-US" sz="3600" b="1" baseline="-25000" dirty="0">
                <a:solidFill>
                  <a:srgbClr val="2313F9"/>
                </a:solidFill>
                <a:latin typeface="Times New Roman"/>
                <a:ea typeface="Times New Roman"/>
              </a:rPr>
              <a:t>2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quang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hợp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là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các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phản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ứng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thuận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nghịch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Nếu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hàm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lượng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CO</a:t>
            </a:r>
            <a:r>
              <a:rPr lang="en-US" sz="3600" b="1" baseline="-25000" dirty="0">
                <a:solidFill>
                  <a:srgbClr val="2313F9"/>
                </a:solidFill>
                <a:latin typeface="Times New Roman"/>
                <a:ea typeface="Times New Roman"/>
              </a:rPr>
              <a:t>2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môi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trường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cao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sẽ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làm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cho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phản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ứng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chuyển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dịch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theo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chiều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nghịch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và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bị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ức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chế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.</a:t>
            </a:r>
            <a:endParaRPr lang="en-US" sz="3600" b="1" dirty="0">
              <a:solidFill>
                <a:srgbClr val="2313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700" y="290532"/>
            <a:ext cx="1074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II.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VẬN DỤNG HÔ HẤP TẾ BÀO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 TIỄN: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0700" y="943535"/>
            <a:ext cx="1130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79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err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uan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sát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hình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22.2: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s://lh3.googleusercontent.com/5Jx1Ab-iZHqrUGSxpvscpRt8bQ-GfBaJ7cL6LMhv73Q61Cj0D-4V0lJ7NPeMKcNOOlHUw2k6LpmkEGkPWt_KdTUnRwzEt-VtXPC7WfxJY7UInWxf7nYzagur5nkivafIBG_tB4giysMYoruYc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675" y="1589867"/>
            <a:ext cx="11165785" cy="4824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89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30927"/>
              </p:ext>
            </p:extLst>
          </p:nvPr>
        </p:nvGraphicFramePr>
        <p:xfrm>
          <a:off x="718820" y="2291631"/>
          <a:ext cx="11104879" cy="4098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0299"/>
                <a:gridCol w="3702290"/>
                <a:gridCol w="3702290"/>
              </a:tblGrid>
              <a:tr h="1000562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nl-NL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Nhóm nông sản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nl-NL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Biện pháp bảo quản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nl-NL" sz="3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Lí do chọn biện pháp</a:t>
                      </a:r>
                      <a:endParaRPr lang="en-US" sz="3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00562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nl-NL" sz="3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Rau xanh</a:t>
                      </a:r>
                      <a:endParaRPr lang="en-US" sz="3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vi-VN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vi-VN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00562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nl-NL" sz="3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Củ, quả</a:t>
                      </a:r>
                      <a:endParaRPr lang="en-US" sz="3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vi-VN" sz="3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3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vi-VN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00562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nl-NL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Hạt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vi-VN" sz="3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3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vi-VN" sz="3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3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0700" y="989702"/>
            <a:ext cx="1130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79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Nê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biện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pháp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bảo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quản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lương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thực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thực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phẩm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theo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PHT: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2464" y="341637"/>
            <a:ext cx="5056192" cy="71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866140" algn="l"/>
                <a:tab pos="1028700" algn="l"/>
                <a:tab pos="1943100" algn="l"/>
                <a:tab pos="2628900" algn="l"/>
                <a:tab pos="2743200" algn="ctr"/>
                <a:tab pos="5486400" algn="r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THẢO LUẬN NHÓM</a:t>
            </a:r>
            <a:endParaRPr lang="en-US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3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00" y="668635"/>
            <a:ext cx="1056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108585" algn="just">
              <a:spcAft>
                <a:spcPts val="0"/>
              </a:spcAft>
            </a:pPr>
            <a:r>
              <a:rPr lang="en-US" sz="3600" b="1" dirty="0">
                <a:solidFill>
                  <a:srgbClr val="2313F9"/>
                </a:solidFill>
                <a:latin typeface="Times New Roman"/>
                <a:ea typeface="Arial"/>
              </a:rPr>
              <a:t>?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Vì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sao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có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thể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lương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thực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thực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phẩm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ở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hàm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lượng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khí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carbon dioxide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cao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và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hàm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lượng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khí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 oxygen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</a:rPr>
              <a:t>thấp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</a:rPr>
              <a:t>?</a:t>
            </a:r>
            <a:endParaRPr lang="en-US" sz="3600" b="1" dirty="0">
              <a:solidFill>
                <a:srgbClr val="2313F9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8958" y="2728796"/>
            <a:ext cx="10071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Vì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Nếu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để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thực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phẩm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ở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môi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trường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nồng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độ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carbon dioxide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cao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và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nồng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độ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oxygen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thấp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thì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sẽ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ức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chế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quá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trình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hô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hấp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tế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bào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của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thực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phẩm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giúp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con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người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bảo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quản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thực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phẩm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lâu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hơn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58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00" y="1033525"/>
            <a:ext cx="10680700" cy="4834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Một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biện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pháp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để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lương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thực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thực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phẩm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</a:t>
            </a:r>
            <a:endParaRPr lang="en-US" sz="3600" b="1" dirty="0">
              <a:solidFill>
                <a:srgbClr val="2313F9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lạnh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Đông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lạnh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tủ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lạnh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3600" b="1" dirty="0">
              <a:solidFill>
                <a:srgbClr val="2313F9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Sấy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phơi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3600" b="1" dirty="0">
              <a:solidFill>
                <a:srgbClr val="2313F9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điều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kiện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nồng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độ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carbon dioxide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cao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Đóng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hộp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chai,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lọ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3600" b="1" dirty="0">
              <a:solidFill>
                <a:srgbClr val="2313F9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điều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kiện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nồng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độ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oxygen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thấp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hút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chân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không</a:t>
            </a:r>
            <a:r>
              <a:rPr lang="en-US" sz="3600" b="1" dirty="0">
                <a:solidFill>
                  <a:srgbClr val="2313F9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3600" b="1" dirty="0">
              <a:solidFill>
                <a:srgbClr val="2313F9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0700" y="290532"/>
            <a:ext cx="1074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II.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VẬN DỤNG HÔ HẤP TẾ BÀO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 TIỄN: </a:t>
            </a:r>
          </a:p>
        </p:txBody>
      </p:sp>
    </p:spTree>
    <p:extLst>
      <p:ext uri="{BB962C8B-B14F-4D97-AF65-F5344CB8AC3E}">
        <p14:creationId xmlns:p14="http://schemas.microsoft.com/office/powerpoint/2010/main" val="9268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3878315" y="2348358"/>
            <a:ext cx="415402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5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LUYỆN TẬP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3" name="Google Shape;2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2" y="2309664"/>
            <a:ext cx="866775" cy="96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8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243" y="1088285"/>
            <a:ext cx="11082906" cy="424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1: </a:t>
            </a: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Vì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bị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sốt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nhịp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thở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lại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tăng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lên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800" b="1" dirty="0"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36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2: </a:t>
            </a: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Vì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cây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bị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ngập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úng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lâu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ngày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sẽ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chết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2800" b="1" dirty="0"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36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3: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Nêu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các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biện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pháp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lương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thực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thực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phẩm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đang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được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áp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dụng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ở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đình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địa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phương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em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r>
              <a:rPr 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164983"/>
            <a:ext cx="11423374" cy="4834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1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sốt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cao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nhiệt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độ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thể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tăng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lên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nên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cường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độ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cũng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tăng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lên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dó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đó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thể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cần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thêm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nồng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độ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khí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O</a:t>
            </a:r>
            <a:r>
              <a:rPr lang="en-US" sz="3600" b="1" baseline="-25000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để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tham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gia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vào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trình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3600" b="1" dirty="0">
              <a:solidFill>
                <a:srgbClr val="2313F9"/>
              </a:solidFill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3600" b="1" dirty="0" smtClean="0">
              <a:solidFill>
                <a:srgbClr val="2313F9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2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.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cây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bị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ngập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úng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lượng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nước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đất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tăng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lên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đồng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thời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lượng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khí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O</a:t>
            </a:r>
            <a:r>
              <a:rPr lang="en-US" sz="3600" b="1" baseline="-25000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cần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cung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cho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sự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rễ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cây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giảm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xuống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dẫn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đến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rễ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cây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không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thực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hiện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được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làm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cây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bị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chết</a:t>
            </a:r>
            <a:r>
              <a:rPr lang="en-US" sz="3600" b="1" dirty="0" smtClean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3600" b="1" dirty="0">
              <a:solidFill>
                <a:srgbClr val="2313F9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85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2851" y="1011672"/>
            <a:ext cx="10893287" cy="30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3.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Địa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phương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em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có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các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biện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pháp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thực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phẩm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như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lang="en-US" sz="3600" b="1" dirty="0">
              <a:solidFill>
                <a:srgbClr val="2313F9"/>
              </a:solidFill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</a:pP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Đối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với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thịt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lạnh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đóng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hộp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…</a:t>
            </a:r>
            <a:endParaRPr lang="en-US" sz="3600" b="1" dirty="0">
              <a:solidFill>
                <a:srgbClr val="2313F9"/>
              </a:solidFill>
              <a:ea typeface="Calibri"/>
              <a:cs typeface="Times New Roman"/>
            </a:endParaRPr>
          </a:p>
          <a:p>
            <a:pPr lvl="0" algn="just">
              <a:lnSpc>
                <a:spcPct val="107000"/>
              </a:lnSpc>
            </a:pP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Đối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với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rau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củ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quả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muối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chua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lạnh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…</a:t>
            </a:r>
            <a:endParaRPr lang="en-US" sz="3600" b="1" dirty="0">
              <a:solidFill>
                <a:srgbClr val="2313F9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94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686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82851" y="4427539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vi-VN" altLang="vi-VN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vi-VN" altLang="vi-VN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图片 3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2994025"/>
            <a:ext cx="56594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62401" y="3651422"/>
            <a:ext cx="3941805" cy="160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VẬN DỤNG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39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2" name="AutoShape 8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4" name="AutoShape 10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6" name="AutoShape 12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38" name="AutoShape 14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0" name="AutoShape 16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2" name="AutoShape 18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4" name="AutoShape 20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6" name="AutoShape 22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48" name="AutoShape 24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0" name="AutoShape 26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2" name="AutoShape 28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54" name="AutoShape 30" descr="Phim hoạt hình chồng sách miễn phí | Công cụ đồ họa PSD Tải xuống miễn phí  - Pikbest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32770" name="Picture 2" descr="Ảnh động Powerpoint CTU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1" y="1"/>
            <a:ext cx="1403535" cy="141393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486508" y="321387"/>
            <a:ext cx="492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267" b="1">
                <a:solidFill>
                  <a:srgbClr val="FF0000"/>
                </a:solidFill>
                <a:latin typeface="+mj-lt"/>
              </a:rPr>
              <a:t>KHỞI ĐỘNG</a:t>
            </a:r>
            <a:endParaRPr lang="en-US" sz="4267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0282" y="1413933"/>
            <a:ext cx="95361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mầm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. Theo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ngâm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mầm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khô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mầm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ngâm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hạt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đậu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khô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10°C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mầm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2608" y="307135"/>
            <a:ext cx="10919792" cy="54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1:  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Vì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có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thể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giữ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được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các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loại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thực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phẩm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thịt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cá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các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loại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hạt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...)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lâu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ngày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trong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túi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hút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chân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không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3600" b="1" dirty="0"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36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2: 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Vì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ta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không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nên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để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quả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trong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ngăn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đá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của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tủ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lạnh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Muốn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củ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quả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tươi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lâu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ta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phải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làm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như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thế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nào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3600" b="1" dirty="0"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36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3: 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Muốn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lạc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đậu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phộng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ta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phải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làm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thế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nào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?</a:t>
            </a:r>
            <a:endParaRPr lang="en-US" sz="3600" b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5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0574" y="149322"/>
            <a:ext cx="11423374" cy="661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1: 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hút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chân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không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lượng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O</a:t>
            </a:r>
            <a:r>
              <a:rPr lang="en-US" sz="3600" b="1" baseline="-25000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trong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túi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đựng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gần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như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bằng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smtClean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0,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quá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trình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hô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hấp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của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các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loài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vi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sinh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vật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phân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hủy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thịt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cá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bị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ức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chế</a:t>
            </a:r>
            <a:r>
              <a:rPr lang="en-US" sz="3600" b="1" dirty="0">
                <a:solidFill>
                  <a:srgbClr val="2313F9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3600" b="1" dirty="0">
              <a:solidFill>
                <a:srgbClr val="2313F9"/>
              </a:solidFill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2: 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Nếu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để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vào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ngăn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đá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nước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sẽ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đóng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băng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khi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nước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đóng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băng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làm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to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ra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sẽ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phá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vỡ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các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quan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làm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hỏng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tế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làm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cho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rau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quả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chóng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bị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hỏng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3600" b="1" dirty="0">
              <a:solidFill>
                <a:srgbClr val="19A060"/>
              </a:solidFill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Muốn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rau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củ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quả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tươi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lâu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ta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có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thể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lạnh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ở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ngăn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mát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muối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chua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hút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chân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không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  <a:cs typeface="Times New Roman"/>
              </a:rPr>
              <a:t>…</a:t>
            </a:r>
            <a:endParaRPr lang="en-US" sz="3600" b="1" dirty="0">
              <a:solidFill>
                <a:srgbClr val="19A060"/>
              </a:solidFill>
              <a:ea typeface="Calibri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Câu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3: 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Muốn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bảo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quản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lạc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đậu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phộng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) ta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có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thể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bỏ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vào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túi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rồi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hút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chân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không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hoặc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rang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lên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đặt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ở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nơi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thoáng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mát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hoặc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trong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ngăn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mát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tủ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lạnh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…</a:t>
            </a:r>
            <a:endParaRPr lang="en-US" sz="36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52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3" descr="Ngôi nhà hoạt hình, phim hoạt hình png | Klipartz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990600"/>
            <a:ext cx="4944849" cy="3911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6082748" y="636677"/>
            <a:ext cx="54524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DẪN VỀ NHÀ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82748" y="1600200"/>
            <a:ext cx="5728252" cy="464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Ôn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200" dirty="0" smtClean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200" dirty="0">
                <a:solidFill>
                  <a:srgbClr val="2313F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23: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107 – 111/ SGK.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1295400" y="3657600"/>
            <a:ext cx="9666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 thầy cô giáo và các em!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374450" y="2966387"/>
            <a:ext cx="28007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Chúc ….</a:t>
            </a:r>
            <a:endParaRPr/>
          </a:p>
        </p:txBody>
      </p:sp>
      <p:pic>
        <p:nvPicPr>
          <p:cNvPr id="226" name="Google Shape;226;p24" descr="https://lh3.googleusercontent.com/-ZEG6AmUlTpE/WsOIcBL3nwI/AAAAAAAACXM/wa4kqWY_ZzoWOQwhUdu_n4BCpzGBB09CACHMYCw/h136/2-ctu.vn_anh_dong_mau_slide_powerpoint_dep_(19)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259983"/>
            <a:ext cx="5143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 descr="https://lh3.googleusercontent.com/-pdjmI0guhoI/WsOKKvIORNI/AAAAAAAACe4/2w9xoJp1uAIMMyCEXg8RzbupS6Phi1WYACHMYCw/h136/4-ctu.vn_anh_dong_mau_slide_powerpoint_dep_(113)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0324" y="1670986"/>
            <a:ext cx="1524000" cy="12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4" descr="Ảnh động trang trí (157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5776241"/>
            <a:ext cx="907962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-to-school-1576790_128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8721" y="1701801"/>
            <a:ext cx="10088381" cy="209307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267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TIẾT …. - BÀI 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22: </a:t>
            </a:r>
            <a:endParaRPr lang="en-US" sz="4267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4267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67" b="1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bào</a:t>
            </a:r>
            <a:endParaRPr lang="en-US" sz="4267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1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17D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717D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643449" y="218724"/>
            <a:ext cx="69846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BÀI HỌC</a:t>
            </a:r>
            <a:endParaRPr sz="2800"/>
          </a:p>
        </p:txBody>
      </p:sp>
      <p:grpSp>
        <p:nvGrpSpPr>
          <p:cNvPr id="2" name="Google Shape;138;p7"/>
          <p:cNvGrpSpPr/>
          <p:nvPr/>
        </p:nvGrpSpPr>
        <p:grpSpPr>
          <a:xfrm>
            <a:off x="-5629479" y="-450171"/>
            <a:ext cx="16624351" cy="8186013"/>
            <a:chOff x="-6875181" y="-1051632"/>
            <a:chExt cx="16624351" cy="8186013"/>
          </a:xfrm>
        </p:grpSpPr>
        <p:sp>
          <p:nvSpPr>
            <p:cNvPr id="139" name="Google Shape;139;p7"/>
            <p:cNvSpPr/>
            <p:nvPr/>
          </p:nvSpPr>
          <p:spPr>
            <a:xfrm>
              <a:off x="-6875181" y="-1051632"/>
              <a:ext cx="8186013" cy="8186013"/>
            </a:xfrm>
            <a:prstGeom prst="blockArc">
              <a:avLst>
                <a:gd name="adj1" fmla="val 18900000"/>
                <a:gd name="adj2" fmla="val 2700000"/>
                <a:gd name="adj3" fmla="val 264"/>
              </a:avLst>
            </a:prstGeom>
            <a:noFill/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44285" y="456206"/>
              <a:ext cx="8904885" cy="16463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844285" y="608274"/>
              <a:ext cx="8904885" cy="1216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7500" tIns="220133" rIns="220133" bIns="220133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6500"/>
              </a:pPr>
              <a:endParaRPr sz="426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41" y="456206"/>
              <a:ext cx="1520687" cy="152068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526157" y="2281030"/>
              <a:ext cx="1520687" cy="152068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2EE8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44285" y="4257923"/>
              <a:ext cx="8904885" cy="1216549"/>
            </a:xfrm>
            <a:prstGeom prst="rect">
              <a:avLst/>
            </a:prstGeom>
            <a:solidFill>
              <a:srgbClr val="5999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844285" y="3970538"/>
              <a:ext cx="8904885" cy="1750423"/>
            </a:xfrm>
            <a:prstGeom prst="rect">
              <a:avLst/>
            </a:prstGeom>
            <a:solidFill>
              <a:srgbClr val="19A060"/>
            </a:solidFill>
            <a:ln>
              <a:solidFill>
                <a:srgbClr val="19A060"/>
              </a:solidFill>
            </a:ln>
          </p:spPr>
          <p:txBody>
            <a:bodyPr spcFirstLastPara="1" wrap="square" lIns="1287500" tIns="220133" rIns="220133" bIns="220133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6500"/>
              </a:pPr>
              <a:endParaRPr sz="4267" b="1">
                <a:solidFill>
                  <a:srgbClr val="19A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3941" y="4105854"/>
              <a:ext cx="1520687" cy="152068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99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249" y="1298897"/>
            <a:ext cx="11334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465" y="3194362"/>
            <a:ext cx="11334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8921" y="4990553"/>
            <a:ext cx="11334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844075" y="1251950"/>
            <a:ext cx="81507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06060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 SỐ YẾU TỐ ẢNH HƯỞNG ĐẾN HÔ HẤP TẾ BÀO</a:t>
            </a:r>
            <a:endParaRPr lang="en-US" sz="4000" dirty="0">
              <a:solidFill>
                <a:srgbClr val="06060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5808" y="4847945"/>
            <a:ext cx="721152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VẬN DỤNG HÔ HẤP TẾ BÀO </a:t>
            </a:r>
          </a:p>
          <a:p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 THỰC TIỄN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1752600" y="2819401"/>
            <a:ext cx="907274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5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THÀNH KIẾN THỨC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3" name="Google Shape;2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1" y="2698268"/>
            <a:ext cx="866775" cy="96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2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902" y="139679"/>
            <a:ext cx="120420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4000" b="1" dirty="0" smtClean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22.1,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nêu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4000" b="1" dirty="0" err="1" smtClean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4000" b="1" dirty="0" smtClean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hô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hấp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4000" b="1" dirty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bào</a:t>
            </a:r>
            <a:r>
              <a:rPr lang="en-US" sz="4000" b="1" dirty="0" smtClean="0">
                <a:solidFill>
                  <a:srgbClr val="2313F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endParaRPr lang="en-US" sz="4000" b="1" dirty="0">
              <a:solidFill>
                <a:srgbClr val="2313F9"/>
              </a:solidFill>
            </a:endParaRPr>
          </a:p>
        </p:txBody>
      </p:sp>
      <p:pic>
        <p:nvPicPr>
          <p:cNvPr id="5" name="Picture 4" descr="https://lh4.googleusercontent.com/GN7Ec1hLwV3ayaPS6UfCIMIF_wGbOgnPOW9X-bbcjDOnOhsEbxecb_QLk5dhQEds9MYANqxgMz9L2icMQYzew7gV1JpRfIku-32S990xQ_IFFGIwqtROpPBYO6UA0zE4pR7ts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62" y="1463118"/>
            <a:ext cx="11679238" cy="5204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4642" y="1605815"/>
            <a:ext cx="9551858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Nhiệt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độ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2800" b="1" dirty="0">
              <a:solidFill>
                <a:srgbClr val="0000FF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Độ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ẩm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nước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2800" b="1" dirty="0">
              <a:solidFill>
                <a:srgbClr val="0000FF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Hàm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lượng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khí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O</a:t>
            </a:r>
            <a:r>
              <a:rPr lang="en-US" sz="3600" b="1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khí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CO</a:t>
            </a:r>
            <a:r>
              <a:rPr lang="en-US" sz="3600" b="1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US" sz="2800" b="1" dirty="0">
              <a:solidFill>
                <a:srgbClr val="0000FF"/>
              </a:solidFill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478" y="864832"/>
            <a:ext cx="11044114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SỐ YẾU TỐ ẢNH HƯỞNG ĐẾN HÔ HẤP TẾ BÀO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3900" y="554863"/>
            <a:ext cx="11099800" cy="532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Vì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sao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muốn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cho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hạt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giống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nảy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mầm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trước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tiên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người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ta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thường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ngâm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hạt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vào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nước</a:t>
            </a:r>
            <a:r>
              <a:rPr lang="en-US" sz="4000" b="1" dirty="0">
                <a:solidFill>
                  <a:srgbClr val="19A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?</a:t>
            </a:r>
            <a:endParaRPr lang="en-US" sz="4000" b="1" dirty="0">
              <a:solidFill>
                <a:srgbClr val="19A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Dựa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vào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kiến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thức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đã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học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em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hãy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cho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biết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tỉ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lệ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oxygen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khí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bao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nhiêu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phần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trăm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Nếu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ảnh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hưởng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của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hàm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lượng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oxygen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không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khí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đến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hô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hấp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tế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bào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?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Giải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thích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vì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sao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hàm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lượng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carbon dioxide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cao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thì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tốc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độ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hô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hấp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giảm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?</a:t>
            </a:r>
            <a:endParaRPr lang="en-US" sz="4000" b="1" dirty="0">
              <a:solidFill>
                <a:srgbClr val="0000FF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3300" y="339636"/>
            <a:ext cx="1059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Khi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muốn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cho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hạt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giống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nảy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mầm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trước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tiên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người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ta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thường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ngâm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hạt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vào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nước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vì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khí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ngâm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hạt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vào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nước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sẽ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giúp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kích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thích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quá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trình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hô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hấp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tế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bào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của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hạt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giống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giúp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hạt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nhanh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nảy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mầm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19A060"/>
                </a:solidFill>
                <a:latin typeface="Times New Roman"/>
                <a:ea typeface="Times New Roman"/>
              </a:rPr>
              <a:t>hơn</a:t>
            </a:r>
            <a:r>
              <a:rPr lang="en-US" sz="3600" b="1" dirty="0">
                <a:solidFill>
                  <a:srgbClr val="19A060"/>
                </a:solidFill>
                <a:latin typeface="Times New Roman"/>
                <a:ea typeface="Times New Roman"/>
              </a:rPr>
              <a:t>.</a:t>
            </a:r>
            <a:endParaRPr lang="en-US" sz="3600" b="1" dirty="0">
              <a:solidFill>
                <a:srgbClr val="19A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200" y="2732522"/>
            <a:ext cx="1023620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Tỉ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lệ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2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trong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khí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khoảng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20%.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-  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Ảnh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hưởng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nồng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độ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oxygen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đến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quá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hô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hấp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tế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bào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Oxygen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là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nguyên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liệu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tham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gia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vào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quá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hô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hấp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Nếu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hàm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lượng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oxygen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không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khí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là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5%,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hô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hấp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tế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bào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xảy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ra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chậm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Khi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thiếu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oxygen,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hô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hấp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tế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bào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giảm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9455971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1&quot;/&gt;&lt;lineCharCount val=&quot;14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691039285,D:\Bài dự thi eleaning hbh 2016-2017\Chuong I 7 Hinh binh hanh\Media.ppcx"/>
  <p:tag name="ISPRING_CUSTOM_TIMING_USED" val="1"/>
  <p:tag name="GENSWF_SLIDE_TITLE" val="KIỂM TRA BÀI CŨ"/>
  <p:tag name="GENSWF_ADVANCE_TIME" val="6.64"/>
  <p:tag name="ISPRING_SLIDE_INDENT_LEVEL" val="0"/>
  <p:tag name="TIMING" val="|2.691|3.946"/>
  <p:tag name="ISPRING_SLIDE_ID_2" val="{8C52A501-15A3-435F-8B04-6C208BD420B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Custom</PresentationFormat>
  <Paragraphs>87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2022-08-16T08:16:26Z</dcterms:created>
  <dcterms:modified xsi:type="dcterms:W3CDTF">2022-08-16T08:16:34Z</dcterms:modified>
</cp:coreProperties>
</file>