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embedTrueTypeFonts="1" saveSubsetFonts="1" autoCompressPictures="0">
  <p:sldMasterIdLst>
    <p:sldMasterId id="2147483682" r:id="rId1"/>
  </p:sldMasterIdLst>
  <p:notesMasterIdLst>
    <p:notesMasterId r:id="rId23"/>
  </p:notesMasterIdLst>
  <p:sldIdLst>
    <p:sldId id="321" r:id="rId2"/>
    <p:sldId id="256" r:id="rId3"/>
    <p:sldId id="332" r:id="rId4"/>
    <p:sldId id="260" r:id="rId5"/>
    <p:sldId id="259" r:id="rId6"/>
    <p:sldId id="324" r:id="rId7"/>
    <p:sldId id="333" r:id="rId8"/>
    <p:sldId id="316"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Lst>
  <p:sldSz cx="9144000" cy="5143500" type="screen16x9"/>
  <p:notesSz cx="6858000" cy="9144000"/>
  <p:embeddedFontLst>
    <p:embeddedFont>
      <p:font typeface="Calibri" pitchFamily="34" charset="0"/>
      <p:regular r:id="rId24"/>
      <p:bold r:id="rId25"/>
      <p:italic r:id="rId26"/>
      <p:boldItalic r:id="rId27"/>
    </p:embeddedFont>
    <p:embeddedFont>
      <p:font typeface="Wingdings 3" pitchFamily="18" charset="2"/>
      <p:regular r:id="rId28"/>
    </p:embeddedFont>
    <p:embeddedFont>
      <p:font typeface="Wingdings 2" pitchFamily="18" charset="2"/>
      <p:regular r:id="rId29"/>
    </p:embeddedFont>
    <p:embeddedFont>
      <p:font typeface="Verdana" pitchFamily="34" charset="0"/>
      <p:regular r:id="rId30"/>
      <p:bold r:id="rId31"/>
      <p:italic r:id="rId32"/>
      <p:boldItalic r:id="rId33"/>
    </p:embeddedFont>
    <p:embeddedFont>
      <p:font typeface="Lucida Sans Unicode" pitchFamily="34" charset="0"/>
      <p:regular r:id="rId34"/>
    </p:embeddedFont>
    <p:embeddedFont>
      <p:font typeface="Barlow SemiBold"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105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960CA2F-AD4F-43A7-B7A6-27E5CA5AA7E8}">
  <a:tblStyle styleId="{E960CA2F-AD4F-43A7-B7A6-27E5CA5AA7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1679FC-7606-471D-BB11-6C18445E7F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9" d="100"/>
          <a:sy n="99" d="100"/>
        </p:scale>
        <p:origin x="-5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677773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1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54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284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D9BEB3CC-76AF-49FF-94C4-3A594C49201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8/16/2022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8/16/2022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1"/>
        <p:cNvGrpSpPr/>
        <p:nvPr/>
      </p:nvGrpSpPr>
      <p:grpSpPr>
        <a:xfrm>
          <a:off x="0" y="0"/>
          <a:ext cx="0" cy="0"/>
          <a:chOff x="0" y="0"/>
          <a:chExt cx="0" cy="0"/>
        </a:xfrm>
      </p:grpSpPr>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C64ECF5-20D0-41D5-AD49-0BB54D680DD8}" type="slidenum">
              <a:rPr lang="en-US" smtClean="0"/>
              <a:pPr>
                <a:defRPr/>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8/16/2022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8/16/2022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8/16/2022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8/16/2022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8/16/2022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pPr eaLnBrk="1" latinLnBrk="0" hangingPunct="1"/>
            <a:fld id="{544213AF-26F6-41FA-8D85-E2C5388D6E58}" type="datetimeFigureOut">
              <a:rPr lang="en-US" smtClean="0"/>
              <a:pPr eaLnBrk="1" latinLnBrk="0" hangingPunct="1"/>
              <a:t>8/16/2022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8/16/2022</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ct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7">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8/16/2022</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ct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261971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020201"/>
            <a:ext cx="8901112" cy="399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WordArt 7"/>
          <p:cNvSpPr>
            <a:spLocks noChangeArrowheads="1" noChangeShapeType="1" noTextEdit="1"/>
          </p:cNvSpPr>
          <p:nvPr/>
        </p:nvSpPr>
        <p:spPr bwMode="auto">
          <a:xfrm>
            <a:off x="250399" y="203981"/>
            <a:ext cx="8581293" cy="816219"/>
          </a:xfrm>
          <a:prstGeom prst="rect">
            <a:avLst/>
          </a:prstGeom>
        </p:spPr>
        <p:txBody>
          <a:bodyPr wrap="none" fromWordArt="1">
            <a:prstTxWarp prst="textPlain">
              <a:avLst>
                <a:gd name="adj" fmla="val 50000"/>
              </a:avLst>
            </a:prstTxWarp>
          </a:bodyPr>
          <a:lstStyle/>
          <a:p>
            <a:r>
              <a:rPr lang="vi-VN" sz="3600" i="1" kern="10" dirty="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Chào </a:t>
            </a:r>
            <a:r>
              <a:rPr lang="en-US" sz="3600" i="1" kern="10" dirty="0" err="1"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các</a:t>
            </a:r>
            <a:r>
              <a:rPr lang="en-US" sz="3600" i="1" kern="10" dirty="0"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 </a:t>
            </a:r>
            <a:r>
              <a:rPr lang="en-US" sz="3600" i="1" kern="10" dirty="0" err="1"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em</a:t>
            </a:r>
            <a:r>
              <a:rPr lang="en-US" sz="3600" i="1" kern="10" dirty="0"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 </a:t>
            </a:r>
            <a:r>
              <a:rPr lang="en-US" sz="3600" i="1" kern="10" dirty="0" err="1"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Học</a:t>
            </a:r>
            <a:r>
              <a:rPr lang="en-US" sz="3600" i="1" kern="10" dirty="0"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 </a:t>
            </a:r>
            <a:r>
              <a:rPr lang="en-US" sz="3600" i="1" kern="10" dirty="0" err="1"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sinh</a:t>
            </a:r>
            <a:r>
              <a:rPr lang="en-US" sz="3600" i="1" kern="10" dirty="0"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 </a:t>
            </a:r>
            <a:r>
              <a:rPr lang="en-US" sz="3600" i="1" kern="10" dirty="0" err="1"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thân</a:t>
            </a:r>
            <a:r>
              <a:rPr lang="en-US" sz="3600" i="1" kern="10" dirty="0"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 </a:t>
            </a:r>
            <a:r>
              <a:rPr lang="en-US" sz="3600" i="1" kern="10" dirty="0" err="1"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yêu</a:t>
            </a:r>
            <a:r>
              <a:rPr lang="en-US" sz="3600" i="1" kern="10" dirty="0" smtClean="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rPr>
              <a:t>!</a:t>
            </a:r>
            <a:endParaRPr lang="en-US" sz="3600" i="1" kern="10" dirty="0">
              <a:ln w="9525">
                <a:solidFill>
                  <a:srgbClr val="FF6600"/>
                </a:solidFill>
                <a:round/>
                <a:headEnd/>
                <a:tailEnd/>
              </a:ln>
              <a:solidFill>
                <a:schemeClr val="tx2"/>
              </a:solidFill>
              <a:effectLst>
                <a:outerShdw dist="35921" dir="2700000" algn="ctr" rotWithShape="0">
                  <a:srgbClr val="808080">
                    <a:alpha val="79999"/>
                  </a:srgbClr>
                </a:outerShdw>
              </a:effectLst>
              <a:latin typeface="Times New Roman"/>
              <a:cs typeface="Times New Roman"/>
            </a:endParaRPr>
          </a:p>
        </p:txBody>
      </p:sp>
      <p:sp>
        <p:nvSpPr>
          <p:cNvPr id="2052" name="Rectangle 20"/>
          <p:cNvSpPr txBox="1">
            <a:spLocks noChangeArrowheads="1"/>
          </p:cNvSpPr>
          <p:nvPr/>
        </p:nvSpPr>
        <p:spPr bwMode="auto">
          <a:xfrm>
            <a:off x="426244" y="2641721"/>
            <a:ext cx="8229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sz="4000" b="1" dirty="0">
                <a:solidFill>
                  <a:srgbClr val="FFFF00"/>
                </a:solidFill>
                <a:latin typeface="Times New Roman" pitchFamily="18" charset="0"/>
                <a:cs typeface="Times New Roman" pitchFamily="18" charset="0"/>
              </a:rPr>
              <a:t>MÔN </a:t>
            </a:r>
            <a:r>
              <a:rPr lang="en-US" sz="4000" b="1" dirty="0" smtClean="0">
                <a:solidFill>
                  <a:srgbClr val="FFFF00"/>
                </a:solidFill>
                <a:latin typeface="Times New Roman" pitchFamily="18" charset="0"/>
                <a:cs typeface="Times New Roman" pitchFamily="18" charset="0"/>
              </a:rPr>
              <a:t>KHOA HỌC TỰ NHIÊN 7</a:t>
            </a:r>
          </a:p>
          <a:p>
            <a:pPr algn="ctr" eaLnBrk="1" hangingPunct="1">
              <a:spcBef>
                <a:spcPct val="20000"/>
              </a:spcBef>
            </a:pPr>
            <a:r>
              <a:rPr lang="en-US" sz="4000" b="1" dirty="0" smtClean="0">
                <a:solidFill>
                  <a:srgbClr val="FFFF00"/>
                </a:solidFill>
                <a:latin typeface="Times New Roman" pitchFamily="18" charset="0"/>
                <a:cs typeface="Times New Roman" pitchFamily="18" charset="0"/>
              </a:rPr>
              <a:t>CÁNH DIỀU</a:t>
            </a:r>
            <a:endParaRPr lang="en-US" sz="40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64130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6" name="Google Shape;530;p15"/>
          <p:cNvSpPr txBox="1">
            <a:spLocks/>
          </p:cNvSpPr>
          <p:nvPr/>
        </p:nvSpPr>
        <p:spPr>
          <a:xfrm>
            <a:off x="67728" y="575342"/>
            <a:ext cx="6438580" cy="46495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Trao</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đổi</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nước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và</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chất</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dinh</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dưỡng</a:t>
            </a:r>
            <a:endParaRPr lang="en-US"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9" name="Rectangle 8"/>
          <p:cNvSpPr/>
          <p:nvPr/>
        </p:nvSpPr>
        <p:spPr>
          <a:xfrm>
            <a:off x="123491" y="1040292"/>
            <a:ext cx="4740400" cy="504625"/>
          </a:xfrm>
          <a:prstGeom prst="rect">
            <a:avLst/>
          </a:prstGeom>
        </p:spPr>
        <p:txBody>
          <a:bodyPr wrap="none">
            <a:spAutoFit/>
          </a:bodyPr>
          <a:lstStyle/>
          <a:p>
            <a:pPr>
              <a:lnSpc>
                <a:spcPct val="150000"/>
              </a:lnSpc>
              <a:spcAft>
                <a:spcPts val="1000"/>
              </a:spcAft>
            </a:pP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1.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Hấp</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thụ</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và</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chất</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khoáng</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ở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thực</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vật</a:t>
            </a:r>
            <a:endParaRPr lang="en-US" sz="2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32148" y="1815133"/>
            <a:ext cx="4697260" cy="2862322"/>
          </a:xfrm>
          <a:prstGeom prst="rect">
            <a:avLst/>
          </a:prstGeom>
        </p:spPr>
        <p:txBody>
          <a:bodyPr wrap="square">
            <a:spAutoFit/>
          </a:bodyPr>
          <a:lstStyle/>
          <a:p>
            <a:pPr algn="just"/>
            <a:r>
              <a:rPr lang="en-GB" sz="2000" b="1" u="sng" dirty="0" smtClean="0">
                <a:latin typeface="Times New Roman" panose="02020603050405020304" pitchFamily="18" charset="0"/>
                <a:ea typeface="Calibri" panose="020F0502020204030204" pitchFamily="34" charset="0"/>
                <a:cs typeface="Times New Roman" panose="02020603050405020304" pitchFamily="18" charset="0"/>
              </a:rPr>
              <a:t>NV4</a:t>
            </a:r>
          </a:p>
          <a:p>
            <a:pPr algn="just"/>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Lượng</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do </a:t>
            </a:r>
            <a:r>
              <a:rPr lang="en-GB" sz="2000" dirty="0" err="1">
                <a:latin typeface="Times New Roman" panose="02020603050405020304" pitchFamily="18" charset="0"/>
                <a:ea typeface="Calibri" panose="020F0502020204030204" pitchFamily="34" charset="0"/>
                <a:cs typeface="Times New Roman" panose="02020603050405020304" pitchFamily="18" charset="0"/>
              </a:rPr>
              <a:t>rễ</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hấp</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thụ</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có</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được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sử</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dụng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hết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không</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Quan</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sát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phân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tích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hình</a:t>
            </a:r>
            <a:r>
              <a:rPr lang="en-GB" sz="2000" dirty="0">
                <a:latin typeface="Times New Roman" panose="02020603050405020304" pitchFamily="18" charset="0"/>
                <a:ea typeface="Calibri" panose="020F0502020204030204" pitchFamily="34" charset="0"/>
                <a:cs typeface="Times New Roman" panose="02020603050405020304" pitchFamily="18" charset="0"/>
              </a:rPr>
              <a:t> 25.4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biết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cấu</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tạo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hoạt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động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tế</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bào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khí</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khổng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như</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thế</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nào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để</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phù</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hợp</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với</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hoạt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động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thoát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hơi</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 </a:t>
            </a:r>
            <a:r>
              <a:rPr lang="en-GB" sz="2000" dirty="0" err="1" smtClean="0">
                <a:latin typeface="Times New Roman" panose="02020603050405020304" pitchFamily="18" charset="0"/>
                <a:cs typeface="Times New Roman" panose="02020603050405020304" pitchFamily="18" charset="0"/>
              </a:rPr>
              <a:t>Việc</a:t>
            </a:r>
            <a:r>
              <a:rPr lang="en-GB" sz="2000" dirty="0" smtClean="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thoát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hơi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nước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có</a:t>
            </a:r>
            <a:r>
              <a:rPr lang="en-GB" sz="2000" dirty="0">
                <a:latin typeface="Times New Roman" panose="02020603050405020304" pitchFamily="18" charset="0"/>
                <a:cs typeface="Times New Roman" panose="02020603050405020304" pitchFamily="18" charset="0"/>
              </a:rPr>
              <a:t> ý </a:t>
            </a:r>
            <a:r>
              <a:rPr lang="en-GB" sz="2000" dirty="0" err="1">
                <a:latin typeface="Times New Roman" panose="02020603050405020304" pitchFamily="18" charset="0"/>
                <a:cs typeface="Times New Roman" panose="02020603050405020304" pitchFamily="18" charset="0"/>
              </a:rPr>
              <a:t>nghĩa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như</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thế</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nào</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đối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với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cây</a:t>
            </a:r>
            <a:r>
              <a:rPr lang="en-GB"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11" name="Picture 10" descr="C:\Users\Admin\Desktop\hình ảnh\4.jpg"/>
          <p:cNvPicPr/>
          <p:nvPr/>
        </p:nvPicPr>
        <p:blipFill>
          <a:blip r:embed="rId2">
            <a:extLst>
              <a:ext uri="{28A0092B-C50C-407E-A947-70E740481C1C}">
                <a14:useLocalDpi xmlns:a14="http://schemas.microsoft.com/office/drawing/2010/main" val="0"/>
              </a:ext>
            </a:extLst>
          </a:blip>
          <a:srcRect/>
          <a:stretch>
            <a:fillRect/>
          </a:stretch>
        </p:blipFill>
        <p:spPr bwMode="auto">
          <a:xfrm>
            <a:off x="5204564" y="1815133"/>
            <a:ext cx="3720230" cy="2675448"/>
          </a:xfrm>
          <a:prstGeom prst="rect">
            <a:avLst/>
          </a:prstGeom>
          <a:noFill/>
          <a:ln>
            <a:noFill/>
          </a:ln>
        </p:spPr>
      </p:pic>
    </p:spTree>
    <p:extLst>
      <p:ext uri="{BB962C8B-B14F-4D97-AF65-F5344CB8AC3E}">
        <p14:creationId xmlns:p14="http://schemas.microsoft.com/office/powerpoint/2010/main" val="402055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6" name="Google Shape;530;p15"/>
          <p:cNvSpPr txBox="1">
            <a:spLocks/>
          </p:cNvSpPr>
          <p:nvPr/>
        </p:nvSpPr>
        <p:spPr>
          <a:xfrm>
            <a:off x="67728" y="575342"/>
            <a:ext cx="6438580" cy="46495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Trao</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đổi</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nước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và</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chất</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dinh</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dưỡng</a:t>
            </a:r>
            <a:endParaRPr lang="en-US"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9" name="Rectangle 8"/>
          <p:cNvSpPr/>
          <p:nvPr/>
        </p:nvSpPr>
        <p:spPr>
          <a:xfrm>
            <a:off x="123491" y="1040292"/>
            <a:ext cx="4740400" cy="504625"/>
          </a:xfrm>
          <a:prstGeom prst="rect">
            <a:avLst/>
          </a:prstGeom>
        </p:spPr>
        <p:txBody>
          <a:bodyPr wrap="none">
            <a:spAutoFit/>
          </a:bodyPr>
          <a:lstStyle/>
          <a:p>
            <a:pPr>
              <a:lnSpc>
                <a:spcPct val="150000"/>
              </a:lnSpc>
              <a:spcAft>
                <a:spcPts val="1000"/>
              </a:spcAft>
            </a:pP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1.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Hấp</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thụ</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và</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chất</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khoáng</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ở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thực</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vật</a:t>
            </a:r>
            <a:endParaRPr lang="en-US" sz="2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63255" y="1908320"/>
            <a:ext cx="5035463" cy="707886"/>
          </a:xfrm>
          <a:prstGeom prst="rect">
            <a:avLst/>
          </a:prstGeom>
        </p:spPr>
        <p:txBody>
          <a:bodyPr wrap="square">
            <a:spAutoFit/>
          </a:bodyPr>
          <a:lstStyle/>
          <a:p>
            <a:pPr algn="just"/>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Thực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vật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trên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cạn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hấp</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thụ</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khoáng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từ</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đất</a:t>
            </a:r>
            <a:r>
              <a:rPr lang="en-GB" sz="2000" dirty="0">
                <a:latin typeface="Times New Roman" panose="02020603050405020304" pitchFamily="18" charset="0"/>
                <a:ea typeface="Calibri" panose="020F0502020204030204" pitchFamily="34" charset="0"/>
                <a:cs typeface="Times New Roman" panose="02020603050405020304" pitchFamily="18" charset="0"/>
              </a:rPr>
              <a:t> qua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tế</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bào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lông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hút</a:t>
            </a:r>
            <a:r>
              <a:rPr lang="en-GB" sz="2000" dirty="0">
                <a:latin typeface="Times New Roman" panose="02020603050405020304" pitchFamily="18" charset="0"/>
                <a:ea typeface="Calibri" panose="020F0502020204030204" pitchFamily="34" charset="0"/>
                <a:cs typeface="Times New Roman" panose="02020603050405020304" pitchFamily="18" charset="0"/>
              </a:rPr>
              <a:t> ở </a:t>
            </a:r>
            <a:r>
              <a:rPr lang="en-GB" sz="2000" dirty="0" err="1">
                <a:latin typeface="Times New Roman" panose="02020603050405020304" pitchFamily="18" charset="0"/>
                <a:ea typeface="Calibri" panose="020F0502020204030204" pitchFamily="34" charset="0"/>
                <a:cs typeface="Times New Roman" panose="02020603050405020304" pitchFamily="18" charset="0"/>
              </a:rPr>
              <a:t>rễ</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63255" y="2874887"/>
            <a:ext cx="5085567" cy="707886"/>
          </a:xfrm>
          <a:prstGeom prst="rect">
            <a:avLst/>
          </a:prstGeom>
        </p:spPr>
        <p:txBody>
          <a:bodyPr wrap="square">
            <a:spAutoFit/>
          </a:bodyPr>
          <a:lstStyle/>
          <a:p>
            <a:pPr algn="just"/>
            <a:r>
              <a:rPr lang="en-GB" sz="2000" dirty="0" smtClean="0">
                <a:latin typeface="Times New Roman" panose="02020603050405020304" pitchFamily="18" charset="0"/>
                <a:ea typeface="Calibri" panose="020F0502020204030204" pitchFamily="34" charset="0"/>
                <a:cs typeface="Times New Roman" panose="02020603050405020304" pitchFamily="18" charset="0"/>
              </a:rPr>
              <a:t>- Con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đường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hấp</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thụ</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000" dirty="0" smtClean="0">
                <a:latin typeface="Calibri" panose="020F0502020204030204" pitchFamily="34"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chất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khoáng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hoà</a:t>
            </a:r>
            <a:r>
              <a:rPr lang="en-GB" sz="2000" dirty="0">
                <a:latin typeface="Times New Roman" panose="02020603050405020304" pitchFamily="18" charset="0"/>
                <a:ea typeface="Calibri" panose="020F0502020204030204" pitchFamily="34" charset="0"/>
                <a:cs typeface="Times New Roman" panose="02020603050405020304" pitchFamily="18" charset="0"/>
              </a:rPr>
              <a:t> tan → </a:t>
            </a:r>
            <a:r>
              <a:rPr lang="en-GB" sz="2000" dirty="0" err="1">
                <a:latin typeface="Times New Roman" panose="02020603050405020304" pitchFamily="18" charset="0"/>
                <a:ea typeface="Calibri" panose="020F0502020204030204" pitchFamily="34" charset="0"/>
                <a:cs typeface="Times New Roman" panose="02020603050405020304" pitchFamily="18" charset="0"/>
              </a:rPr>
              <a:t>Lông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hút</a:t>
            </a:r>
            <a:r>
              <a:rPr lang="en-GB" sz="2000" dirty="0">
                <a:latin typeface="Times New Roman" panose="02020603050405020304" pitchFamily="18" charset="0"/>
                <a:ea typeface="Calibri" panose="020F0502020204030204" pitchFamily="34" charset="0"/>
                <a:cs typeface="Times New Roman" panose="02020603050405020304" pitchFamily="18" charset="0"/>
              </a:rPr>
              <a:t> →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vỏ</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rễ</a:t>
            </a:r>
            <a:r>
              <a:rPr lang="en-GB" sz="2000" dirty="0">
                <a:latin typeface="Times New Roman" panose="02020603050405020304" pitchFamily="18" charset="0"/>
                <a:ea typeface="Calibri" panose="020F0502020204030204" pitchFamily="34" charset="0"/>
                <a:cs typeface="Times New Roman" panose="02020603050405020304" pitchFamily="18" charset="0"/>
              </a:rPr>
              <a:t> → </a:t>
            </a:r>
            <a:r>
              <a:rPr lang="en-GB" sz="2000" dirty="0" err="1">
                <a:latin typeface="Times New Roman" panose="02020603050405020304" pitchFamily="18" charset="0"/>
                <a:ea typeface="Calibri" panose="020F0502020204030204" pitchFamily="34" charset="0"/>
                <a:cs typeface="Times New Roman" panose="02020603050405020304" pitchFamily="18" charset="0"/>
              </a:rPr>
              <a:t>mạch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gỗ</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rễ</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20240" y="3781914"/>
            <a:ext cx="4978478" cy="707886"/>
          </a:xfrm>
          <a:prstGeom prst="rect">
            <a:avLst/>
          </a:prstGeom>
        </p:spPr>
        <p:txBody>
          <a:bodyPr wrap="square">
            <a:spAutoFit/>
          </a:bodyPr>
          <a:lstStyle/>
          <a:p>
            <a:pPr algn="just"/>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Thực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vật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thuỷ</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sinh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hấp</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thụ</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khoáng</a:t>
            </a:r>
            <a:r>
              <a:rPr lang="en-GB" sz="2000" dirty="0">
                <a:latin typeface="Times New Roman" panose="02020603050405020304" pitchFamily="18" charset="0"/>
                <a:ea typeface="Calibri" panose="020F0502020204030204" pitchFamily="34" charset="0"/>
                <a:cs typeface="Times New Roman" panose="02020603050405020304" pitchFamily="18" charset="0"/>
              </a:rPr>
              <a:t> qua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bề</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mặt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tế</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bào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biểu</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bì</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C:\Users\Admin\Desktop\hình ảnh\2.jpg"/>
          <p:cNvPicPr/>
          <p:nvPr/>
        </p:nvPicPr>
        <p:blipFill>
          <a:blip r:embed="rId2">
            <a:extLst>
              <a:ext uri="{28A0092B-C50C-407E-A947-70E740481C1C}">
                <a14:useLocalDpi xmlns:a14="http://schemas.microsoft.com/office/drawing/2010/main" val="0"/>
              </a:ext>
            </a:extLst>
          </a:blip>
          <a:srcRect/>
          <a:stretch>
            <a:fillRect/>
          </a:stretch>
        </p:blipFill>
        <p:spPr bwMode="auto">
          <a:xfrm>
            <a:off x="5584757" y="1374498"/>
            <a:ext cx="3348506" cy="3000777"/>
          </a:xfrm>
          <a:prstGeom prst="rect">
            <a:avLst/>
          </a:prstGeom>
          <a:noFill/>
          <a:ln>
            <a:noFill/>
          </a:ln>
        </p:spPr>
      </p:pic>
    </p:spTree>
    <p:extLst>
      <p:ext uri="{BB962C8B-B14F-4D97-AF65-F5344CB8AC3E}">
        <p14:creationId xmlns:p14="http://schemas.microsoft.com/office/powerpoint/2010/main" val="381841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6" name="Google Shape;530;p15"/>
          <p:cNvSpPr txBox="1">
            <a:spLocks/>
          </p:cNvSpPr>
          <p:nvPr/>
        </p:nvSpPr>
        <p:spPr>
          <a:xfrm>
            <a:off x="67728" y="575342"/>
            <a:ext cx="6438580" cy="46495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Trao</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đổi</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nước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và</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chất</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dinh</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dưỡng</a:t>
            </a:r>
            <a:endParaRPr lang="en-US"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10" name="Rectangle 9"/>
          <p:cNvSpPr/>
          <p:nvPr/>
        </p:nvSpPr>
        <p:spPr>
          <a:xfrm>
            <a:off x="0" y="923137"/>
            <a:ext cx="5463355" cy="553998"/>
          </a:xfrm>
          <a:prstGeom prst="rect">
            <a:avLst/>
          </a:prstGeom>
        </p:spPr>
        <p:txBody>
          <a:bodyPr wrap="none">
            <a:spAutoFit/>
          </a:bodyPr>
          <a:lstStyle/>
          <a:p>
            <a:pPr>
              <a:lnSpc>
                <a:spcPct val="150000"/>
              </a:lnSpc>
              <a:spcAft>
                <a:spcPts val="1000"/>
              </a:spcAft>
            </a:pP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Vận</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chuyển</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khoáng</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và</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các</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chất</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hữu</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cơ</a:t>
            </a:r>
            <a:endParaRPr lang="en-US" sz="2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94570" y="1455598"/>
            <a:ext cx="4928992" cy="707886"/>
          </a:xfrm>
          <a:prstGeom prst="rect">
            <a:avLst/>
          </a:prstGeom>
        </p:spPr>
        <p:txBody>
          <a:bodyPr wrap="square">
            <a:spAutoFit/>
          </a:bodyPr>
          <a:lstStyle/>
          <a:p>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chất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khoáng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chất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hữu</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cơ</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được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vận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chuyển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trong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thân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nhờ</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mạch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gỗ</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mạch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rây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C:\Users\Admin\Desktop\hình ảnh\3.jpg"/>
          <p:cNvPicPr/>
          <p:nvPr/>
        </p:nvPicPr>
        <p:blipFill>
          <a:blip r:embed="rId2">
            <a:extLst>
              <a:ext uri="{28A0092B-C50C-407E-A947-70E740481C1C}">
                <a14:useLocalDpi xmlns:a14="http://schemas.microsoft.com/office/drawing/2010/main" val="0"/>
              </a:ext>
            </a:extLst>
          </a:blip>
          <a:srcRect/>
          <a:stretch>
            <a:fillRect/>
          </a:stretch>
        </p:blipFill>
        <p:spPr bwMode="auto">
          <a:xfrm>
            <a:off x="5173249" y="1675687"/>
            <a:ext cx="3833754" cy="2976951"/>
          </a:xfrm>
          <a:prstGeom prst="rect">
            <a:avLst/>
          </a:prstGeom>
          <a:noFill/>
          <a:ln>
            <a:noFill/>
          </a:ln>
        </p:spPr>
      </p:pic>
      <p:graphicFrame>
        <p:nvGraphicFramePr>
          <p:cNvPr id="12" name="Table 11"/>
          <p:cNvGraphicFramePr>
            <a:graphicFrameLocks noGrp="1"/>
          </p:cNvGraphicFramePr>
          <p:nvPr>
            <p:extLst>
              <p:ext uri="{D42A27DB-BD31-4B8C-83A1-F6EECF244321}">
                <p14:modId xmlns:p14="http://schemas.microsoft.com/office/powerpoint/2010/main" val="698538434"/>
              </p:ext>
            </p:extLst>
          </p:nvPr>
        </p:nvGraphicFramePr>
        <p:xfrm>
          <a:off x="591856" y="2225849"/>
          <a:ext cx="4672207" cy="2293410"/>
        </p:xfrm>
        <a:graphic>
          <a:graphicData uri="http://schemas.openxmlformats.org/drawingml/2006/table">
            <a:tbl>
              <a:tblPr firstRow="1" firstCol="1" bandRow="1">
                <a:tableStyleId>{E960CA2F-AD4F-43A7-B7A6-27E5CA5AA7E8}</a:tableStyleId>
              </a:tblPr>
              <a:tblGrid>
                <a:gridCol w="1894579">
                  <a:extLst>
                    <a:ext uri="{9D8B030D-6E8A-4147-A177-3AD203B41FA5}">
                      <a16:colId xmlns:a16="http://schemas.microsoft.com/office/drawing/2014/main" xmlns="" val="1834517099"/>
                    </a:ext>
                  </a:extLst>
                </a:gridCol>
                <a:gridCol w="2777628">
                  <a:extLst>
                    <a:ext uri="{9D8B030D-6E8A-4147-A177-3AD203B41FA5}">
                      <a16:colId xmlns:a16="http://schemas.microsoft.com/office/drawing/2014/main" xmlns="" val="1579275764"/>
                    </a:ext>
                  </a:extLst>
                </a:gridCol>
              </a:tblGrid>
              <a:tr h="341987">
                <a:tc>
                  <a:txBody>
                    <a:bodyPr/>
                    <a:lstStyle/>
                    <a:p>
                      <a:pPr algn="ctr">
                        <a:lnSpc>
                          <a:spcPct val="150000"/>
                        </a:lnSpc>
                        <a:spcAft>
                          <a:spcPts val="0"/>
                        </a:spcAft>
                      </a:pPr>
                      <a:r>
                        <a:rPr lang="en-US" sz="2000" dirty="0" err="1">
                          <a:effectLst/>
                          <a:latin typeface="Times New Roman" panose="02020603050405020304" pitchFamily="18" charset="0"/>
                          <a:cs typeface="Times New Roman" panose="02020603050405020304" pitchFamily="18" charset="0"/>
                        </a:rPr>
                        <a:t>Dòng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mạch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gỗ</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dirty="0" err="1">
                          <a:effectLst/>
                          <a:latin typeface="Times New Roman" panose="02020603050405020304" pitchFamily="18" charset="0"/>
                          <a:cs typeface="Times New Roman" panose="02020603050405020304" pitchFamily="18" charset="0"/>
                        </a:rPr>
                        <a:t>Dòng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mạch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rây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90590910"/>
                  </a:ext>
                </a:extLst>
              </a:tr>
              <a:tr h="1891010">
                <a:tc>
                  <a:txBody>
                    <a:bodyPr/>
                    <a:lstStyle/>
                    <a:p>
                      <a:pPr algn="just">
                        <a:lnSpc>
                          <a:spcPct val="150000"/>
                        </a:lnSpc>
                        <a:spcAft>
                          <a:spcPts val="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60164427"/>
                  </a:ext>
                </a:extLst>
              </a:tr>
            </a:tbl>
          </a:graphicData>
        </a:graphic>
      </p:graphicFrame>
      <p:sp>
        <p:nvSpPr>
          <p:cNvPr id="13" name="Rectangle 12"/>
          <p:cNvSpPr/>
          <p:nvPr/>
        </p:nvSpPr>
        <p:spPr>
          <a:xfrm>
            <a:off x="654486" y="2809369"/>
            <a:ext cx="1934632" cy="1323439"/>
          </a:xfrm>
          <a:prstGeom prst="rect">
            <a:avLst/>
          </a:prstGeom>
        </p:spPr>
        <p:txBody>
          <a:bodyPr wrap="square">
            <a:spAutoFit/>
          </a:bodyPr>
          <a:lstStyle/>
          <a:p>
            <a:r>
              <a:rPr lang="en-GB" sz="2000" dirty="0" err="1">
                <a:latin typeface="Times New Roman" panose="02020603050405020304" pitchFamily="18" charset="0"/>
                <a:ea typeface="Calibri" panose="020F0502020204030204" pitchFamily="34" charset="0"/>
              </a:rPr>
              <a:t>Vận</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chuyển</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nước</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và</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chất</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khoáng</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từ</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rễ</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lên</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lá</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dòng</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đi</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lên</a:t>
            </a:r>
            <a:r>
              <a:rPr lang="en-GB" sz="2000" dirty="0">
                <a:latin typeface="Times New Roman" panose="02020603050405020304" pitchFamily="18" charset="0"/>
                <a:ea typeface="Calibri" panose="020F0502020204030204" pitchFamily="34" charset="0"/>
              </a:rPr>
              <a:t>) </a:t>
            </a:r>
            <a:endParaRPr lang="en-US" sz="2000" dirty="0"/>
          </a:p>
        </p:txBody>
      </p:sp>
      <p:sp>
        <p:nvSpPr>
          <p:cNvPr id="14" name="Rectangle 13"/>
          <p:cNvSpPr/>
          <p:nvPr/>
        </p:nvSpPr>
        <p:spPr>
          <a:xfrm>
            <a:off x="2534027" y="2656498"/>
            <a:ext cx="2639222" cy="1938992"/>
          </a:xfrm>
          <a:prstGeom prst="rect">
            <a:avLst/>
          </a:prstGeom>
        </p:spPr>
        <p:txBody>
          <a:bodyPr wrap="square">
            <a:spAutoFit/>
          </a:bodyPr>
          <a:lstStyle/>
          <a:p>
            <a:pPr algn="just"/>
            <a:r>
              <a:rPr lang="en-GB" sz="2000" dirty="0" err="1">
                <a:latin typeface="Times New Roman" panose="02020603050405020304" pitchFamily="18" charset="0"/>
                <a:ea typeface="Calibri" panose="020F0502020204030204" pitchFamily="34" charset="0"/>
              </a:rPr>
              <a:t>Vận</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chuyển</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chủ</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yếu</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các</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chất</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hữu</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cơ</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được</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tổng</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hợp</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từ</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lá</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tới</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cơ</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quan</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dự</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trữ</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hoặc</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cơ</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quan</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cần</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dùng</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dòng</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đi</a:t>
            </a:r>
            <a:r>
              <a:rPr lang="en-GB" sz="2000" dirty="0">
                <a:latin typeface="Times New Roman" panose="02020603050405020304" pitchFamily="18" charset="0"/>
                <a:ea typeface="Calibri" panose="020F0502020204030204" pitchFamily="34" charset="0"/>
              </a:rPr>
              <a:t> </a:t>
            </a:r>
            <a:r>
              <a:rPr lang="en-GB" sz="2000" dirty="0" err="1">
                <a:latin typeface="Times New Roman" panose="02020603050405020304" pitchFamily="18" charset="0"/>
                <a:ea typeface="Calibri" panose="020F0502020204030204" pitchFamily="34" charset="0"/>
              </a:rPr>
              <a:t>xuống</a:t>
            </a:r>
            <a:r>
              <a:rPr lang="en-GB" sz="2000" dirty="0">
                <a:latin typeface="Times New Roman" panose="02020603050405020304" pitchFamily="18" charset="0"/>
                <a:ea typeface="Calibri" panose="020F0502020204030204" pitchFamily="34" charset="0"/>
              </a:rPr>
              <a:t>)</a:t>
            </a:r>
            <a:endParaRPr lang="en-US" sz="2000" dirty="0"/>
          </a:p>
        </p:txBody>
      </p:sp>
    </p:spTree>
    <p:extLst>
      <p:ext uri="{BB962C8B-B14F-4D97-AF65-F5344CB8AC3E}">
        <p14:creationId xmlns:p14="http://schemas.microsoft.com/office/powerpoint/2010/main" val="15813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25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25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6" name="Google Shape;530;p15"/>
          <p:cNvSpPr txBox="1">
            <a:spLocks/>
          </p:cNvSpPr>
          <p:nvPr/>
        </p:nvSpPr>
        <p:spPr>
          <a:xfrm>
            <a:off x="67728" y="575342"/>
            <a:ext cx="6438580" cy="46495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Trao</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đổi</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nước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và</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chất</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dinh</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dưỡng</a:t>
            </a:r>
            <a:endParaRPr lang="en-US"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15" name="Rectangle 14"/>
          <p:cNvSpPr/>
          <p:nvPr/>
        </p:nvSpPr>
        <p:spPr>
          <a:xfrm>
            <a:off x="0" y="923137"/>
            <a:ext cx="2980303" cy="553998"/>
          </a:xfrm>
          <a:prstGeom prst="rect">
            <a:avLst/>
          </a:prstGeom>
        </p:spPr>
        <p:txBody>
          <a:bodyPr wrap="none">
            <a:spAutoFit/>
          </a:bodyPr>
          <a:lstStyle/>
          <a:p>
            <a:pPr>
              <a:lnSpc>
                <a:spcPct val="150000"/>
              </a:lnSpc>
              <a:spcAft>
                <a:spcPts val="1000"/>
              </a:spcAft>
            </a:pP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3</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Thoát</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hơi</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ở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lá</a:t>
            </a:r>
            <a:r>
              <a:rPr lang="en-GB" sz="2000" b="1" i="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cây</a:t>
            </a:r>
            <a:endParaRPr lang="en-US" sz="2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7728" y="1469936"/>
            <a:ext cx="4216174" cy="707886"/>
          </a:xfrm>
          <a:prstGeom prst="rect">
            <a:avLst/>
          </a:prstGeom>
        </p:spPr>
        <p:txBody>
          <a:bodyPr wrap="square">
            <a:spAutoFit/>
          </a:bodyPr>
          <a:lstStyle/>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lớn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US" sz="2000" dirty="0">
                <a:latin typeface="Times New Roman" panose="02020603050405020304" pitchFamily="18" charset="0"/>
                <a:ea typeface="Calibri" panose="020F0502020204030204" pitchFamily="34" charset="0"/>
                <a:cs typeface="Times New Roman" panose="02020603050405020304" pitchFamily="18" charset="0"/>
              </a:rPr>
              <a:t> do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rễ</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hút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cây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thoát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ngoài</a:t>
            </a:r>
            <a:r>
              <a:rPr lang="en-US" sz="2000" dirty="0">
                <a:latin typeface="Times New Roman" panose="02020603050405020304" pitchFamily="18" charset="0"/>
                <a:ea typeface="Calibri" panose="020F0502020204030204" pitchFamily="34" charset="0"/>
                <a:cs typeface="Times New Roman" panose="02020603050405020304" pitchFamily="18" charset="0"/>
              </a:rPr>
              <a:t> qua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khổng</a:t>
            </a:r>
            <a:r>
              <a:rPr lang="en-US" sz="2000" dirty="0">
                <a:latin typeface="Times New Roman" panose="02020603050405020304" pitchFamily="18" charset="0"/>
                <a:ea typeface="Calibri" panose="020F0502020204030204" pitchFamily="34" charset="0"/>
                <a:cs typeface="Times New Roman" panose="02020603050405020304" pitchFamily="18" charset="0"/>
              </a:rPr>
              <a:t> ở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lá</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67728" y="2282974"/>
            <a:ext cx="4965250" cy="1631216"/>
          </a:xfrm>
          <a:prstGeom prst="rect">
            <a:avLst/>
          </a:prstGeom>
        </p:spPr>
        <p:txBody>
          <a:bodyPr wrap="square">
            <a:spAutoFit/>
          </a:bodyPr>
          <a:lstStyle/>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Hoạt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động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đóng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mở</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khổng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Tế</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bào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khổng</a:t>
            </a:r>
            <a:r>
              <a:rPr lang="en-US" sz="2000" dirty="0">
                <a:latin typeface="Times New Roman" panose="02020603050405020304" pitchFamily="18" charset="0"/>
                <a:ea typeface="Calibri" panose="020F0502020204030204" pitchFamily="34" charset="0"/>
                <a:cs typeface="Times New Roman" panose="02020603050405020304" pitchFamily="18" charset="0"/>
              </a:rPr>
              <a:t> no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lỗ</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khổng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mở</a:t>
            </a:r>
            <a:r>
              <a:rPr lang="en-US" sz="2000" dirty="0">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thoát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hơi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nhiều</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ế</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bào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khổng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ít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thì</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lỗ</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đóng</a:t>
            </a:r>
            <a:r>
              <a:rPr lang="en-US" sz="2000" dirty="0">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thoát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hơi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ít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3063933" y="3633829"/>
            <a:ext cx="6009233" cy="1323439"/>
          </a:xfrm>
          <a:prstGeom prst="rect">
            <a:avLst/>
          </a:prstGeom>
        </p:spPr>
        <p:txBody>
          <a:bodyPr wrap="square">
            <a:spAutoFit/>
          </a:bodyPr>
          <a:lstStyle/>
          <a:p>
            <a:pPr algn="just"/>
            <a:r>
              <a:rPr lang="en-US" sz="2000" dirty="0" smtClean="0">
                <a:latin typeface="Times New Roman" panose="02020603050405020304" pitchFamily="18" charset="0"/>
                <a:ea typeface="Calibri" panose="020F0502020204030204" pitchFamily="34" charset="0"/>
                <a:cs typeface="Times New Roman" panose="02020603050405020304" pitchFamily="18" charset="0"/>
              </a:rPr>
              <a:t>- Ý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nghĩa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thoát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hơi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nước</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động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lực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dòng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mạch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gỗ</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Giúp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lá</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cây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bị</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đốt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nóng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thoát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hơi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khổng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mở</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giúp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khí</a:t>
            </a:r>
            <a:r>
              <a:rPr lang="en-US" sz="2000" dirty="0">
                <a:latin typeface="Times New Roman" panose="02020603050405020304" pitchFamily="18" charset="0"/>
                <a:ea typeface="Calibri" panose="020F0502020204030204" pitchFamily="34" charset="0"/>
                <a:cs typeface="Times New Roman" panose="02020603050405020304" pitchFamily="18" charset="0"/>
              </a:rPr>
              <a:t> CO</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vào</a:t>
            </a:r>
            <a:endParaRPr lang="en-US" sz="2000" dirty="0">
              <a:latin typeface="Times New Roman" panose="02020603050405020304" pitchFamily="18" charset="0"/>
              <a:cs typeface="Times New Roman" panose="02020603050405020304" pitchFamily="18" charset="0"/>
            </a:endParaRPr>
          </a:p>
        </p:txBody>
      </p:sp>
      <p:pic>
        <p:nvPicPr>
          <p:cNvPr id="18" name="Picture 17" descr="C:\Users\Admin\Desktop\hình ảnh\4.jpg"/>
          <p:cNvPicPr/>
          <p:nvPr/>
        </p:nvPicPr>
        <p:blipFill>
          <a:blip r:embed="rId2">
            <a:extLst>
              <a:ext uri="{28A0092B-C50C-407E-A947-70E740481C1C}">
                <a14:useLocalDpi xmlns:a14="http://schemas.microsoft.com/office/drawing/2010/main" val="0"/>
              </a:ext>
            </a:extLst>
          </a:blip>
          <a:srcRect/>
          <a:stretch>
            <a:fillRect/>
          </a:stretch>
        </p:blipFill>
        <p:spPr bwMode="auto">
          <a:xfrm>
            <a:off x="5379930" y="624282"/>
            <a:ext cx="3638810" cy="2950735"/>
          </a:xfrm>
          <a:prstGeom prst="rect">
            <a:avLst/>
          </a:prstGeom>
          <a:noFill/>
          <a:ln>
            <a:noFill/>
          </a:ln>
        </p:spPr>
      </p:pic>
    </p:spTree>
    <p:extLst>
      <p:ext uri="{BB962C8B-B14F-4D97-AF65-F5344CB8AC3E}">
        <p14:creationId xmlns:p14="http://schemas.microsoft.com/office/powerpoint/2010/main" val="420517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2" name="Rectangle 1"/>
          <p:cNvSpPr/>
          <p:nvPr/>
        </p:nvSpPr>
        <p:spPr>
          <a:xfrm>
            <a:off x="86968" y="361092"/>
            <a:ext cx="8970063" cy="587148"/>
          </a:xfrm>
          <a:prstGeom prst="rect">
            <a:avLst/>
          </a:prstGeom>
        </p:spPr>
        <p:txBody>
          <a:bodyPr wrap="square">
            <a:spAutoFit/>
          </a:bodyPr>
          <a:lstStyle/>
          <a:p>
            <a:pPr>
              <a:lnSpc>
                <a:spcPct val="150000"/>
              </a:lnSpc>
              <a:spcAft>
                <a:spcPts val="1000"/>
              </a:spcAft>
            </a:pP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II.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Thí</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nghiệm</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vận</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chuyển</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ở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thân</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cây</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thoát</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hơi</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ở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lá</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cây</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6968" y="948240"/>
            <a:ext cx="4146281" cy="707886"/>
          </a:xfrm>
          <a:prstGeom prst="rect">
            <a:avLst/>
          </a:prstGeom>
        </p:spPr>
        <p:txBody>
          <a:bodyPr wrap="square">
            <a:spAutoFit/>
          </a:bodyPr>
          <a:lstStyle/>
          <a:p>
            <a:pPr algn="ct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Thí</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nghiệm</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vận</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chuyển</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ở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thân</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cây</a:t>
            </a:r>
            <a:endParaRPr lang="en-US" sz="200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571999" y="955389"/>
            <a:ext cx="4497210" cy="707886"/>
          </a:xfrm>
          <a:prstGeom prst="rect">
            <a:avLst/>
          </a:prstGeom>
        </p:spPr>
        <p:txBody>
          <a:bodyPr wrap="square">
            <a:spAutoFit/>
          </a:bodyPr>
          <a:lstStyle/>
          <a:p>
            <a:pPr algn="ct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Thí</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nghiệm</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chứng</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minh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thoát</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hơi</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ở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lá</a:t>
            </a:r>
            <a:r>
              <a:rPr lang="en-GB" sz="2000" b="1"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cây</a:t>
            </a:r>
            <a:endParaRPr lang="en-US" sz="200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p:cNvCxnSpPr/>
          <p:nvPr/>
        </p:nvCxnSpPr>
        <p:spPr>
          <a:xfrm>
            <a:off x="4354499" y="1270913"/>
            <a:ext cx="21645" cy="377659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4049" y="1721422"/>
            <a:ext cx="4221273" cy="1477328"/>
          </a:xfrm>
          <a:prstGeom prst="rect">
            <a:avLst/>
          </a:prstGeom>
        </p:spPr>
        <p:txBody>
          <a:bodyPr wrap="square">
            <a:spAutoFit/>
          </a:bodyPr>
          <a:lstStyle/>
          <a:p>
            <a:pPr algn="just"/>
            <a:r>
              <a:rPr lang="en-GB" sz="1800" b="1" u="sng"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smtClean="0">
                <a:latin typeface="Times New Roman" panose="02020603050405020304" pitchFamily="18" charset="0"/>
                <a:ea typeface="Calibri" panose="020F0502020204030204" pitchFamily="34" charset="0"/>
                <a:cs typeface="Times New Roman" panose="02020603050405020304" pitchFamily="18" charset="0"/>
              </a:rPr>
              <a:t>Chuẩn</a:t>
            </a:r>
            <a:r>
              <a:rPr lang="en-GB" sz="1800" b="1" u="sng"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a:latin typeface="Times New Roman" panose="02020603050405020304" pitchFamily="18" charset="0"/>
                <a:ea typeface="Calibri" panose="020F0502020204030204" pitchFamily="34" charset="0"/>
                <a:cs typeface="Times New Roman" panose="02020603050405020304" pitchFamily="18" charset="0"/>
              </a:rPr>
              <a:t>bị</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endParaRPr lang="en-GB" sz="18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1800" dirty="0" smtClean="0">
                <a:latin typeface="Times New Roman" panose="02020603050405020304" pitchFamily="18" charset="0"/>
                <a:ea typeface="Calibri" panose="020F0502020204030204" pitchFamily="34" charset="0"/>
                <a:cs typeface="Times New Roman" panose="02020603050405020304" pitchFamily="18" charset="0"/>
              </a:rPr>
              <a:t>2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cốc</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thuỷ</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tinh</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cốc</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thuỷ</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tinh</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uống</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sạch</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hai</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lọ</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phẩm</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màu</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xanh</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mêtylen</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và</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fucshin</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kiềm</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có</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thể</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thay</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bằng</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1800" dirty="0">
                <a:latin typeface="Times New Roman" panose="02020603050405020304" pitchFamily="18" charset="0"/>
                <a:ea typeface="Calibri" panose="020F0502020204030204" pitchFamily="34" charset="0"/>
                <a:cs typeface="Times New Roman" panose="02020603050405020304" pitchFamily="18" charset="0"/>
              </a:rPr>
              <a:t> sting)), </a:t>
            </a:r>
            <a:r>
              <a:rPr lang="en-GB" sz="1800" dirty="0" err="1">
                <a:latin typeface="Times New Roman" panose="02020603050405020304" pitchFamily="18" charset="0"/>
                <a:ea typeface="Calibri" panose="020F0502020204030204" pitchFamily="34" charset="0"/>
                <a:cs typeface="Times New Roman" panose="02020603050405020304" pitchFamily="18" charset="0"/>
              </a:rPr>
              <a:t>hai</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cần</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tây</a:t>
            </a:r>
            <a:r>
              <a:rPr lang="en-GB" sz="1800" dirty="0">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4365322" y="1681884"/>
            <a:ext cx="4741282" cy="1477328"/>
          </a:xfrm>
          <a:prstGeom prst="rect">
            <a:avLst/>
          </a:prstGeom>
        </p:spPr>
        <p:txBody>
          <a:bodyPr wrap="square">
            <a:spAutoFit/>
          </a:bodyPr>
          <a:lstStyle/>
          <a:p>
            <a:pPr algn="just"/>
            <a:r>
              <a:rPr lang="en-GB" sz="1800" b="1" u="sng"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smtClean="0">
                <a:latin typeface="Times New Roman" panose="02020603050405020304" pitchFamily="18" charset="0"/>
                <a:ea typeface="Calibri" panose="020F0502020204030204" pitchFamily="34" charset="0"/>
                <a:cs typeface="Times New Roman" panose="02020603050405020304" pitchFamily="18" charset="0"/>
              </a:rPr>
              <a:t>Chuẩn</a:t>
            </a:r>
            <a:r>
              <a:rPr lang="en-GB" sz="1800" b="1" u="sng"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a:latin typeface="Times New Roman" panose="02020603050405020304" pitchFamily="18" charset="0"/>
                <a:ea typeface="Calibri" panose="020F0502020204030204" pitchFamily="34" charset="0"/>
                <a:cs typeface="Times New Roman" panose="02020603050405020304" pitchFamily="18" charset="0"/>
              </a:rPr>
              <a:t>bị</a:t>
            </a:r>
            <a:r>
              <a:rPr lang="en-GB" sz="1800" b="1" u="sng" dirty="0">
                <a:latin typeface="Times New Roman" panose="02020603050405020304" pitchFamily="18" charset="0"/>
                <a:ea typeface="Calibri" panose="020F0502020204030204" pitchFamily="34" charset="0"/>
                <a:cs typeface="Times New Roman" panose="02020603050405020304" pitchFamily="18" charset="0"/>
              </a:rPr>
              <a:t>: </a:t>
            </a:r>
            <a:endParaRPr lang="en-US" sz="1800" b="1" u="sng"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1800" dirty="0">
                <a:latin typeface="Times New Roman" panose="02020603050405020304" pitchFamily="18" charset="0"/>
                <a:ea typeface="Calibri" panose="020F0502020204030204" pitchFamily="34" charset="0"/>
                <a:cs typeface="Times New Roman" panose="02020603050405020304" pitchFamily="18" charset="0"/>
              </a:rPr>
              <a:t>2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túi</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nilong</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smtClean="0">
                <a:latin typeface="Times New Roman" panose="02020603050405020304" pitchFamily="18" charset="0"/>
                <a:ea typeface="Calibri" panose="020F0502020204030204" pitchFamily="34" charset="0"/>
                <a:cs typeface="Times New Roman" panose="02020603050405020304" pitchFamily="18" charset="0"/>
              </a:rPr>
              <a:t>to, </a:t>
            </a:r>
            <a:r>
              <a:rPr lang="en-GB" sz="1800" dirty="0">
                <a:latin typeface="Times New Roman" panose="02020603050405020304" pitchFamily="18" charset="0"/>
                <a:ea typeface="Calibri" panose="020F0502020204030204" pitchFamily="34" charset="0"/>
                <a:cs typeface="Times New Roman" panose="02020603050405020304" pitchFamily="18" charset="0"/>
              </a:rPr>
              <a:t>2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chậu</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nhỏ</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cùng</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loài</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1800" dirty="0">
                <a:latin typeface="Times New Roman" panose="02020603050405020304" pitchFamily="18" charset="0"/>
                <a:ea typeface="Calibri" panose="020F0502020204030204" pitchFamily="34" charset="0"/>
                <a:cs typeface="Times New Roman" panose="02020603050405020304" pitchFamily="18" charset="0"/>
              </a:rPr>
              <a:t>2 </a:t>
            </a:r>
            <a:r>
              <a:rPr lang="en-GB" sz="1800" dirty="0" err="1">
                <a:latin typeface="Times New Roman" panose="02020603050405020304" pitchFamily="18" charset="0"/>
                <a:ea typeface="Calibri" panose="020F0502020204030204" pitchFamily="34" charset="0"/>
                <a:cs typeface="Times New Roman" panose="02020603050405020304" pitchFamily="18" charset="0"/>
              </a:rPr>
              <a:t>bình</a:t>
            </a:r>
            <a:r>
              <a:rPr lang="en-GB" sz="1800" dirty="0">
                <a:latin typeface="Times New Roman" panose="02020603050405020304" pitchFamily="18" charset="0"/>
                <a:ea typeface="Calibri" panose="020F0502020204030204" pitchFamily="34" charset="0"/>
                <a:cs typeface="Times New Roman" panose="02020603050405020304" pitchFamily="18" charset="0"/>
              </a:rPr>
              <a:t> tam </a:t>
            </a:r>
            <a:r>
              <a:rPr lang="en-GB" sz="1800" dirty="0" err="1">
                <a:latin typeface="Times New Roman" panose="02020603050405020304" pitchFamily="18" charset="0"/>
                <a:ea typeface="Calibri" panose="020F0502020204030204" pitchFamily="34" charset="0"/>
                <a:cs typeface="Times New Roman" panose="02020603050405020304" pitchFamily="18" charset="0"/>
              </a:rPr>
              <a:t>giác</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có</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dầu</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ăn</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kéo</a:t>
            </a:r>
            <a:r>
              <a:rPr lang="en-GB" sz="1800" dirty="0">
                <a:latin typeface="Times New Roman" panose="02020603050405020304" pitchFamily="18" charset="0"/>
                <a:ea typeface="Calibri" panose="020F0502020204030204" pitchFamily="34" charset="0"/>
                <a:cs typeface="Times New Roman" panose="02020603050405020304" pitchFamily="18" charset="0"/>
              </a:rPr>
              <a:t>, 2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nhỏ</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smtClean="0">
                <a:latin typeface="Times New Roman" panose="02020603050405020304" pitchFamily="18" charset="0"/>
                <a:ea typeface="Calibri" panose="020F0502020204030204" pitchFamily="34" charset="0"/>
                <a:cs typeface="Times New Roman" panose="02020603050405020304" pitchFamily="18" charset="0"/>
              </a:rPr>
              <a:t>còn</a:t>
            </a:r>
            <a:r>
              <a:rPr lang="en-GB"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nguyên</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thân</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lá</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rễ</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cùng</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loài</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cùng</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kích</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cỡ</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1800" dirty="0">
                <a:latin typeface="Times New Roman" panose="02020603050405020304" pitchFamily="18" charset="0"/>
                <a:ea typeface="Calibri" panose="020F0502020204030204" pitchFamily="34" charset="0"/>
                <a:cs typeface="Times New Roman" panose="02020603050405020304" pitchFamily="18" charset="0"/>
              </a:rPr>
              <a:t>+ GV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chuẩn</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bị</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cân</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thăng</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bằng</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và</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quả</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cân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64694"/>
            <a:ext cx="2231146" cy="1984288"/>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08" y="3355453"/>
            <a:ext cx="2194391" cy="179070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776" y="3263802"/>
            <a:ext cx="1965847" cy="1879698"/>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0604" y="3263802"/>
            <a:ext cx="2190521" cy="1880210"/>
          </a:xfrm>
          <a:prstGeom prst="rect">
            <a:avLst/>
          </a:prstGeom>
        </p:spPr>
      </p:pic>
    </p:spTree>
    <p:extLst>
      <p:ext uri="{BB962C8B-B14F-4D97-AF65-F5344CB8AC3E}">
        <p14:creationId xmlns:p14="http://schemas.microsoft.com/office/powerpoint/2010/main" val="380491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par>
                                <p:cTn id="29" presetID="16" presetClass="entr" presetSubtype="21"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inVertic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arn(inVertical)">
                                      <p:cBhvr>
                                        <p:cTn id="41" dur="500"/>
                                        <p:tgtEl>
                                          <p:spTgt spid="21"/>
                                        </p:tgtEl>
                                      </p:cBhvr>
                                    </p:animEffect>
                                  </p:childTnLst>
                                </p:cTn>
                              </p:par>
                              <p:par>
                                <p:cTn id="42" presetID="16" presetClass="entr" presetSubtype="21"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arn(inVertical)">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2" name="Rectangle 1"/>
          <p:cNvSpPr/>
          <p:nvPr/>
        </p:nvSpPr>
        <p:spPr>
          <a:xfrm>
            <a:off x="86968" y="361092"/>
            <a:ext cx="8970063" cy="587148"/>
          </a:xfrm>
          <a:prstGeom prst="rect">
            <a:avLst/>
          </a:prstGeom>
        </p:spPr>
        <p:txBody>
          <a:bodyPr wrap="square">
            <a:spAutoFit/>
          </a:bodyPr>
          <a:lstStyle/>
          <a:p>
            <a:pPr>
              <a:lnSpc>
                <a:spcPct val="150000"/>
              </a:lnSpc>
              <a:spcAft>
                <a:spcPts val="1000"/>
              </a:spcAft>
            </a:pP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II.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Thí</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nghiệm</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vận</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chuyển</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ở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thân</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cây</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thoát</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hơi</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ở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lá</a:t>
            </a:r>
            <a:r>
              <a:rPr lang="en-GB"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GB"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cây</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137171346"/>
              </p:ext>
            </p:extLst>
          </p:nvPr>
        </p:nvGraphicFramePr>
        <p:xfrm>
          <a:off x="4246325" y="1309332"/>
          <a:ext cx="2824619" cy="3416029"/>
        </p:xfrm>
        <a:graphic>
          <a:graphicData uri="http://schemas.openxmlformats.org/drawingml/2006/table">
            <a:tbl>
              <a:tblPr firstRow="1" firstCol="1" bandRow="1"/>
              <a:tblGrid>
                <a:gridCol w="2824619">
                  <a:extLst>
                    <a:ext uri="{9D8B030D-6E8A-4147-A177-3AD203B41FA5}">
                      <a16:colId xmlns:a16="http://schemas.microsoft.com/office/drawing/2014/main" xmlns="" val="389618926"/>
                    </a:ext>
                  </a:extLst>
                </a:gridCol>
              </a:tblGrid>
              <a:tr h="3416029">
                <a:tc>
                  <a:txBody>
                    <a:bodyPr/>
                    <a:lstStyle/>
                    <a:p>
                      <a:pPr algn="ctr">
                        <a:lnSpc>
                          <a:spcPct val="150000"/>
                        </a:lnSpc>
                        <a:spcAft>
                          <a:spcPts val="0"/>
                        </a:spcAft>
                      </a:pPr>
                      <a:r>
                        <a:rPr lang="en-US" sz="900" b="1"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6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BÁO CÁO KẾT QUẢ THÍ NGHIỆM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TÊN THÍ NGHIỆM</a:t>
                      </a: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thí</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thí</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nghiệm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vật</a:t>
                      </a: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hoá</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hành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thí</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thí</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nghiệm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luận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US" sz="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161" marR="541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26804027"/>
                  </a:ext>
                </a:extLst>
              </a:tr>
            </a:tbl>
          </a:graphicData>
        </a:graphic>
      </p:graphicFrame>
      <p:sp>
        <p:nvSpPr>
          <p:cNvPr id="11" name="Cloud 10"/>
          <p:cNvSpPr/>
          <p:nvPr/>
        </p:nvSpPr>
        <p:spPr>
          <a:xfrm>
            <a:off x="388307" y="1190335"/>
            <a:ext cx="3125244" cy="24425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nhóm</a:t>
            </a:r>
            <a:r>
              <a:rPr lang="en-US" dirty="0" smtClean="0"/>
              <a:t> </a:t>
            </a:r>
            <a:r>
              <a:rPr lang="en-US" dirty="0" err="1" smtClean="0"/>
              <a:t>về</a:t>
            </a:r>
            <a:r>
              <a:rPr lang="en-US" dirty="0" smtClean="0"/>
              <a:t> </a:t>
            </a:r>
            <a:r>
              <a:rPr lang="en-US" dirty="0" err="1" smtClean="0"/>
              <a:t>nhà</a:t>
            </a:r>
            <a:r>
              <a:rPr lang="en-US" dirty="0" smtClean="0"/>
              <a:t> </a:t>
            </a:r>
            <a:r>
              <a:rPr lang="en-US" dirty="0" err="1" smtClean="0"/>
              <a:t>làm</a:t>
            </a:r>
            <a:r>
              <a:rPr lang="en-US" dirty="0" smtClean="0"/>
              <a:t> </a:t>
            </a:r>
            <a:r>
              <a:rPr lang="en-US" dirty="0" err="1" smtClean="0"/>
              <a:t>thí</a:t>
            </a:r>
            <a:r>
              <a:rPr lang="en-US" dirty="0" smtClean="0"/>
              <a:t> </a:t>
            </a:r>
            <a:r>
              <a:rPr lang="en-US" dirty="0" err="1" smtClean="0"/>
              <a:t>nghiệm</a:t>
            </a:r>
            <a:r>
              <a:rPr lang="en-US" dirty="0" smtClean="0"/>
              <a:t> </a:t>
            </a:r>
            <a:r>
              <a:rPr lang="en-US" dirty="0" err="1" smtClean="0"/>
              <a:t>theo</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đưa</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lên</a:t>
            </a:r>
            <a:r>
              <a:rPr lang="en-US" dirty="0" smtClean="0"/>
              <a:t> </a:t>
            </a:r>
            <a:r>
              <a:rPr lang="en-US" dirty="0" err="1" smtClean="0"/>
              <a:t>lớp</a:t>
            </a:r>
            <a:r>
              <a:rPr lang="en-US" dirty="0" smtClean="0"/>
              <a:t> </a:t>
            </a:r>
            <a:r>
              <a:rPr lang="en-US" dirty="0" err="1" smtClean="0"/>
              <a:t>báo</a:t>
            </a:r>
            <a:r>
              <a:rPr lang="en-US" dirty="0" smtClean="0"/>
              <a:t> </a:t>
            </a:r>
            <a:r>
              <a:rPr lang="en-US" dirty="0" err="1" smtClean="0"/>
              <a:t>cáo</a:t>
            </a:r>
            <a:r>
              <a:rPr lang="en-US" dirty="0" smtClean="0"/>
              <a:t> </a:t>
            </a:r>
            <a:r>
              <a:rPr lang="en-US" dirty="0" err="1" smtClean="0"/>
              <a:t>và</a:t>
            </a:r>
            <a:r>
              <a:rPr lang="en-US" dirty="0" smtClean="0"/>
              <a:t> </a:t>
            </a:r>
            <a:r>
              <a:rPr lang="en-US" dirty="0" err="1" smtClean="0"/>
              <a:t>làm</a:t>
            </a:r>
            <a:r>
              <a:rPr lang="en-US" dirty="0" smtClean="0"/>
              <a:t> </a:t>
            </a:r>
            <a:r>
              <a:rPr lang="en-US" dirty="0" err="1" smtClean="0"/>
              <a:t>bản</a:t>
            </a:r>
            <a:r>
              <a:rPr lang="en-US" dirty="0" smtClean="0"/>
              <a:t> </a:t>
            </a:r>
            <a:r>
              <a:rPr lang="en-US" dirty="0" err="1" smtClean="0"/>
              <a:t>báo</a:t>
            </a:r>
            <a:r>
              <a:rPr lang="en-US" dirty="0" smtClean="0"/>
              <a:t> </a:t>
            </a:r>
            <a:r>
              <a:rPr lang="en-US" dirty="0" err="1" smtClean="0"/>
              <a:t>cáo</a:t>
            </a:r>
            <a:r>
              <a:rPr lang="en-US" dirty="0" smtClean="0"/>
              <a:t> </a:t>
            </a:r>
            <a:r>
              <a:rPr lang="en-US" dirty="0" err="1" smtClean="0"/>
              <a:t>theo</a:t>
            </a:r>
            <a:r>
              <a:rPr lang="en-US" dirty="0" smtClean="0"/>
              <a:t> </a:t>
            </a:r>
            <a:r>
              <a:rPr lang="en-US" dirty="0" err="1" smtClean="0"/>
              <a:t>mẫu</a:t>
            </a:r>
            <a:endParaRPr lang="en-US" dirty="0"/>
          </a:p>
        </p:txBody>
      </p:sp>
    </p:spTree>
    <p:extLst>
      <p:ext uri="{BB962C8B-B14F-4D97-AF65-F5344CB8AC3E}">
        <p14:creationId xmlns:p14="http://schemas.microsoft.com/office/powerpoint/2010/main" val="187387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3" name="Rectangle 2"/>
          <p:cNvSpPr/>
          <p:nvPr/>
        </p:nvSpPr>
        <p:spPr>
          <a:xfrm>
            <a:off x="165970" y="415498"/>
            <a:ext cx="8812060" cy="504625"/>
          </a:xfrm>
          <a:prstGeom prst="rect">
            <a:avLst/>
          </a:prstGeom>
        </p:spPr>
        <p:txBody>
          <a:bodyPr wrap="square">
            <a:spAutoFit/>
          </a:bodyPr>
          <a:lstStyle/>
          <a:p>
            <a:pPr>
              <a:lnSpc>
                <a:spcPct val="150000"/>
              </a:lnSpc>
              <a:spcAft>
                <a:spcPts val="1000"/>
              </a:spcAft>
            </a:pPr>
            <a:r>
              <a:rPr lang="en-GB"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III. </a:t>
            </a:r>
            <a:r>
              <a:rPr lang="nl-NL"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Một số yếu tố ảnh hưởng đến trao đổi nước và dinh dưỡng ở thực vật</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Freeform 34"/>
          <p:cNvSpPr/>
          <p:nvPr/>
        </p:nvSpPr>
        <p:spPr>
          <a:xfrm>
            <a:off x="150187" y="1266377"/>
            <a:ext cx="2555435" cy="1078564"/>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nvGrpSpPr>
          <p:cNvPr id="36" name="Group 11"/>
          <p:cNvGrpSpPr>
            <a:grpSpLocks/>
          </p:cNvGrpSpPr>
          <p:nvPr/>
        </p:nvGrpSpPr>
        <p:grpSpPr bwMode="auto">
          <a:xfrm>
            <a:off x="3007687" y="1697240"/>
            <a:ext cx="369888" cy="647700"/>
            <a:chOff x="2057400" y="2332412"/>
            <a:chExt cx="324766" cy="568896"/>
          </a:xfrm>
          <a:solidFill>
            <a:schemeClr val="accent2"/>
          </a:solidFill>
        </p:grpSpPr>
        <p:sp>
          <p:nvSpPr>
            <p:cNvPr id="37" name="Oval 36"/>
            <p:cNvSpPr/>
            <p:nvPr/>
          </p:nvSpPr>
          <p:spPr>
            <a:xfrm>
              <a:off x="2057400" y="2743747"/>
              <a:ext cx="157505" cy="157561"/>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38" name="Oval 37"/>
            <p:cNvSpPr/>
            <p:nvPr/>
          </p:nvSpPr>
          <p:spPr>
            <a:xfrm>
              <a:off x="2214905" y="2562481"/>
              <a:ext cx="158898" cy="157561"/>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39" name="Oval 38"/>
            <p:cNvSpPr/>
            <p:nvPr/>
          </p:nvSpPr>
          <p:spPr>
            <a:xfrm>
              <a:off x="2224661" y="2332412"/>
              <a:ext cx="157505" cy="157562"/>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sp>
        <p:nvSpPr>
          <p:cNvPr id="40" name="Rectangle 31"/>
          <p:cNvSpPr>
            <a:spLocks noChangeArrowheads="1"/>
          </p:cNvSpPr>
          <p:nvPr/>
        </p:nvSpPr>
        <p:spPr bwMode="auto">
          <a:xfrm>
            <a:off x="304113" y="1584566"/>
            <a:ext cx="2604694" cy="400110"/>
          </a:xfrm>
          <a:prstGeom prst="rect">
            <a:avLst/>
          </a:prstGeom>
          <a:noFill/>
          <a:ln w="9525">
            <a:noFill/>
            <a:miter lim="800000"/>
            <a:headEnd/>
            <a:tailEnd/>
          </a:ln>
        </p:spPr>
        <p:txBody>
          <a:bodyPr wrap="square" anchor="ctr">
            <a:spAutoFit/>
          </a:bodyPr>
          <a:lstStyle/>
          <a:p>
            <a:pPr algn="ctr"/>
            <a:r>
              <a:rPr lang="en-US" sz="2000" b="1" dirty="0" err="1" smtClean="0">
                <a:solidFill>
                  <a:schemeClr val="bg1"/>
                </a:solidFill>
                <a:latin typeface="Times New Roman" pitchFamily="18" charset="0"/>
                <a:cs typeface="Times New Roman" pitchFamily="18" charset="0"/>
              </a:rPr>
              <a:t>Ánh</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sáng</a:t>
            </a:r>
            <a:endParaRPr lang="en-US" sz="2000" b="1" dirty="0">
              <a:solidFill>
                <a:schemeClr val="bg1"/>
              </a:solidFill>
              <a:latin typeface="Times New Roman" pitchFamily="18" charset="0"/>
              <a:cs typeface="Times New Roman" pitchFamily="18" charset="0"/>
            </a:endParaRPr>
          </a:p>
        </p:txBody>
      </p:sp>
      <p:sp>
        <p:nvSpPr>
          <p:cNvPr id="41" name="Freeform 40"/>
          <p:cNvSpPr/>
          <p:nvPr/>
        </p:nvSpPr>
        <p:spPr>
          <a:xfrm>
            <a:off x="267117" y="2974042"/>
            <a:ext cx="2678686" cy="1247853"/>
          </a:xfrm>
          <a:custGeom>
            <a:avLst/>
            <a:gdLst>
              <a:gd name="connsiteX0" fmla="*/ 257175 w 2320925"/>
              <a:gd name="connsiteY0" fmla="*/ 1203325 h 1203325"/>
              <a:gd name="connsiteX1" fmla="*/ 2070100 w 2320925"/>
              <a:gd name="connsiteY1" fmla="*/ 1203325 h 1203325"/>
              <a:gd name="connsiteX2" fmla="*/ 2320925 w 2320925"/>
              <a:gd name="connsiteY2" fmla="*/ 508000 h 1203325"/>
              <a:gd name="connsiteX3" fmla="*/ 2089150 w 2320925"/>
              <a:gd name="connsiteY3" fmla="*/ 349250 h 1203325"/>
              <a:gd name="connsiteX4" fmla="*/ 1863725 w 2320925"/>
              <a:gd name="connsiteY4" fmla="*/ 123825 h 1203325"/>
              <a:gd name="connsiteX5" fmla="*/ 1435100 w 2320925"/>
              <a:gd name="connsiteY5" fmla="*/ 0 h 1203325"/>
              <a:gd name="connsiteX6" fmla="*/ 936625 w 2320925"/>
              <a:gd name="connsiteY6" fmla="*/ 31750 h 1203325"/>
              <a:gd name="connsiteX7" fmla="*/ 650875 w 2320925"/>
              <a:gd name="connsiteY7" fmla="*/ 177800 h 1203325"/>
              <a:gd name="connsiteX8" fmla="*/ 0 w 2320925"/>
              <a:gd name="connsiteY8" fmla="*/ 415925 h 1203325"/>
              <a:gd name="connsiteX9" fmla="*/ 82550 w 2320925"/>
              <a:gd name="connsiteY9" fmla="*/ 1111250 h 1203325"/>
              <a:gd name="connsiteX10" fmla="*/ 257175 w 2320925"/>
              <a:gd name="connsiteY10" fmla="*/ 1203325 h 1203325"/>
              <a:gd name="connsiteX0" fmla="*/ 366911 w 2430661"/>
              <a:gd name="connsiteY0" fmla="*/ 1203325 h 1203325"/>
              <a:gd name="connsiteX1" fmla="*/ 2179836 w 2430661"/>
              <a:gd name="connsiteY1" fmla="*/ 1203325 h 1203325"/>
              <a:gd name="connsiteX2" fmla="*/ 2430661 w 2430661"/>
              <a:gd name="connsiteY2" fmla="*/ 508000 h 1203325"/>
              <a:gd name="connsiteX3" fmla="*/ 2198886 w 2430661"/>
              <a:gd name="connsiteY3" fmla="*/ 349250 h 1203325"/>
              <a:gd name="connsiteX4" fmla="*/ 1973461 w 2430661"/>
              <a:gd name="connsiteY4" fmla="*/ 123825 h 1203325"/>
              <a:gd name="connsiteX5" fmla="*/ 1544836 w 2430661"/>
              <a:gd name="connsiteY5" fmla="*/ 0 h 1203325"/>
              <a:gd name="connsiteX6" fmla="*/ 1046361 w 2430661"/>
              <a:gd name="connsiteY6" fmla="*/ 31750 h 1203325"/>
              <a:gd name="connsiteX7" fmla="*/ 760611 w 2430661"/>
              <a:gd name="connsiteY7" fmla="*/ 177800 h 1203325"/>
              <a:gd name="connsiteX8" fmla="*/ 109736 w 2430661"/>
              <a:gd name="connsiteY8" fmla="*/ 415925 h 1203325"/>
              <a:gd name="connsiteX9" fmla="*/ 192286 w 2430661"/>
              <a:gd name="connsiteY9" fmla="*/ 1111250 h 1203325"/>
              <a:gd name="connsiteX10" fmla="*/ 366911 w 2430661"/>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23825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10965 h 1210965"/>
              <a:gd name="connsiteX1" fmla="*/ 2236737 w 2487562"/>
              <a:gd name="connsiteY1" fmla="*/ 1210965 h 1210965"/>
              <a:gd name="connsiteX2" fmla="*/ 2487562 w 2487562"/>
              <a:gd name="connsiteY2" fmla="*/ 515640 h 1210965"/>
              <a:gd name="connsiteX3" fmla="*/ 2255787 w 2487562"/>
              <a:gd name="connsiteY3" fmla="*/ 356890 h 1210965"/>
              <a:gd name="connsiteX4" fmla="*/ 2030362 w 2487562"/>
              <a:gd name="connsiteY4" fmla="*/ 131465 h 1210965"/>
              <a:gd name="connsiteX5" fmla="*/ 1601737 w 2487562"/>
              <a:gd name="connsiteY5" fmla="*/ 7640 h 1210965"/>
              <a:gd name="connsiteX6" fmla="*/ 1103262 w 2487562"/>
              <a:gd name="connsiteY6" fmla="*/ 39390 h 1210965"/>
              <a:gd name="connsiteX7" fmla="*/ 817512 w 2487562"/>
              <a:gd name="connsiteY7" fmla="*/ 131465 h 1210965"/>
              <a:gd name="connsiteX8" fmla="*/ 166637 w 2487562"/>
              <a:gd name="connsiteY8" fmla="*/ 423565 h 1210965"/>
              <a:gd name="connsiteX9" fmla="*/ 249187 w 2487562"/>
              <a:gd name="connsiteY9" fmla="*/ 1118890 h 1210965"/>
              <a:gd name="connsiteX10" fmla="*/ 423812 w 2487562"/>
              <a:gd name="connsiteY10" fmla="*/ 1210965 h 1210965"/>
              <a:gd name="connsiteX0" fmla="*/ 423812 w 2487562"/>
              <a:gd name="connsiteY0" fmla="*/ 1224763 h 1224763"/>
              <a:gd name="connsiteX1" fmla="*/ 2236737 w 2487562"/>
              <a:gd name="connsiteY1" fmla="*/ 1224763 h 1224763"/>
              <a:gd name="connsiteX2" fmla="*/ 2487562 w 2487562"/>
              <a:gd name="connsiteY2" fmla="*/ 529438 h 1224763"/>
              <a:gd name="connsiteX3" fmla="*/ 2255787 w 2487562"/>
              <a:gd name="connsiteY3" fmla="*/ 370688 h 1224763"/>
              <a:gd name="connsiteX4" fmla="*/ 2030362 w 2487562"/>
              <a:gd name="connsiteY4" fmla="*/ 145263 h 1224763"/>
              <a:gd name="connsiteX5" fmla="*/ 1601737 w 2487562"/>
              <a:gd name="connsiteY5" fmla="*/ 21438 h 1224763"/>
              <a:gd name="connsiteX6" fmla="*/ 1112787 w 2487562"/>
              <a:gd name="connsiteY6" fmla="*/ 30963 h 1224763"/>
              <a:gd name="connsiteX7" fmla="*/ 817512 w 2487562"/>
              <a:gd name="connsiteY7" fmla="*/ 145263 h 1224763"/>
              <a:gd name="connsiteX8" fmla="*/ 166637 w 2487562"/>
              <a:gd name="connsiteY8" fmla="*/ 437363 h 1224763"/>
              <a:gd name="connsiteX9" fmla="*/ 249187 w 2487562"/>
              <a:gd name="connsiteY9" fmla="*/ 1132688 h 1224763"/>
              <a:gd name="connsiteX10" fmla="*/ 423812 w 2487562"/>
              <a:gd name="connsiteY10" fmla="*/ 1224763 h 1224763"/>
              <a:gd name="connsiteX0" fmla="*/ 423812 w 2487562"/>
              <a:gd name="connsiteY0" fmla="*/ 1276040 h 1276040"/>
              <a:gd name="connsiteX1" fmla="*/ 2236737 w 2487562"/>
              <a:gd name="connsiteY1" fmla="*/ 1276040 h 1276040"/>
              <a:gd name="connsiteX2" fmla="*/ 2487562 w 2487562"/>
              <a:gd name="connsiteY2" fmla="*/ 580715 h 1276040"/>
              <a:gd name="connsiteX3" fmla="*/ 2255787 w 2487562"/>
              <a:gd name="connsiteY3" fmla="*/ 421965 h 1276040"/>
              <a:gd name="connsiteX4" fmla="*/ 2030362 w 2487562"/>
              <a:gd name="connsiteY4" fmla="*/ 196540 h 1276040"/>
              <a:gd name="connsiteX5" fmla="*/ 1601737 w 2487562"/>
              <a:gd name="connsiteY5" fmla="*/ 72715 h 1276040"/>
              <a:gd name="connsiteX6" fmla="*/ 1112787 w 2487562"/>
              <a:gd name="connsiteY6" fmla="*/ 82240 h 1276040"/>
              <a:gd name="connsiteX7" fmla="*/ 817512 w 2487562"/>
              <a:gd name="connsiteY7" fmla="*/ 196540 h 1276040"/>
              <a:gd name="connsiteX8" fmla="*/ 166637 w 2487562"/>
              <a:gd name="connsiteY8" fmla="*/ 488640 h 1276040"/>
              <a:gd name="connsiteX9" fmla="*/ 249187 w 2487562"/>
              <a:gd name="connsiteY9" fmla="*/ 1183965 h 1276040"/>
              <a:gd name="connsiteX10" fmla="*/ 423812 w 2487562"/>
              <a:gd name="connsiteY10" fmla="*/ 1276040 h 1276040"/>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8256"/>
              <a:gd name="connsiteY0" fmla="*/ 1359584 h 1359584"/>
              <a:gd name="connsiteX1" fmla="*/ 2236737 w 2488256"/>
              <a:gd name="connsiteY1" fmla="*/ 1359584 h 1359584"/>
              <a:gd name="connsiteX2" fmla="*/ 2487562 w 2488256"/>
              <a:gd name="connsiteY2" fmla="*/ 664259 h 1359584"/>
              <a:gd name="connsiteX3" fmla="*/ 2255787 w 2488256"/>
              <a:gd name="connsiteY3" fmla="*/ 505509 h 1359584"/>
              <a:gd name="connsiteX4" fmla="*/ 2030362 w 2488256"/>
              <a:gd name="connsiteY4" fmla="*/ 280084 h 1359584"/>
              <a:gd name="connsiteX5" fmla="*/ 1601737 w 2488256"/>
              <a:gd name="connsiteY5" fmla="*/ 156259 h 1359584"/>
              <a:gd name="connsiteX6" fmla="*/ 1112787 w 2488256"/>
              <a:gd name="connsiteY6" fmla="*/ 165784 h 1359584"/>
              <a:gd name="connsiteX7" fmla="*/ 817512 w 2488256"/>
              <a:gd name="connsiteY7" fmla="*/ 280084 h 1359584"/>
              <a:gd name="connsiteX8" fmla="*/ 166637 w 2488256"/>
              <a:gd name="connsiteY8" fmla="*/ 572184 h 1359584"/>
              <a:gd name="connsiteX9" fmla="*/ 249187 w 2488256"/>
              <a:gd name="connsiteY9" fmla="*/ 1267509 h 1359584"/>
              <a:gd name="connsiteX10" fmla="*/ 423812 w 2488256"/>
              <a:gd name="connsiteY10" fmla="*/ 1359584 h 1359584"/>
              <a:gd name="connsiteX0" fmla="*/ 423812 w 2613718"/>
              <a:gd name="connsiteY0" fmla="*/ 1359584 h 1359584"/>
              <a:gd name="connsiteX1" fmla="*/ 2236737 w 2613718"/>
              <a:gd name="connsiteY1" fmla="*/ 1359584 h 1359584"/>
              <a:gd name="connsiteX2" fmla="*/ 2487562 w 2613718"/>
              <a:gd name="connsiteY2" fmla="*/ 664259 h 1359584"/>
              <a:gd name="connsiteX3" fmla="*/ 2255787 w 2613718"/>
              <a:gd name="connsiteY3" fmla="*/ 505509 h 1359584"/>
              <a:gd name="connsiteX4" fmla="*/ 2030362 w 2613718"/>
              <a:gd name="connsiteY4" fmla="*/ 280084 h 1359584"/>
              <a:gd name="connsiteX5" fmla="*/ 1601737 w 2613718"/>
              <a:gd name="connsiteY5" fmla="*/ 156259 h 1359584"/>
              <a:gd name="connsiteX6" fmla="*/ 1112787 w 2613718"/>
              <a:gd name="connsiteY6" fmla="*/ 165784 h 1359584"/>
              <a:gd name="connsiteX7" fmla="*/ 817512 w 2613718"/>
              <a:gd name="connsiteY7" fmla="*/ 280084 h 1359584"/>
              <a:gd name="connsiteX8" fmla="*/ 166637 w 2613718"/>
              <a:gd name="connsiteY8" fmla="*/ 572184 h 1359584"/>
              <a:gd name="connsiteX9" fmla="*/ 249187 w 2613718"/>
              <a:gd name="connsiteY9" fmla="*/ 1267509 h 1359584"/>
              <a:gd name="connsiteX10" fmla="*/ 423812 w 2613718"/>
              <a:gd name="connsiteY10" fmla="*/ 1359584 h 1359584"/>
              <a:gd name="connsiteX0" fmla="*/ 423812 w 2679088"/>
              <a:gd name="connsiteY0" fmla="*/ 1359584 h 1359584"/>
              <a:gd name="connsiteX1" fmla="*/ 2236737 w 2679088"/>
              <a:gd name="connsiteY1" fmla="*/ 1359584 h 1359584"/>
              <a:gd name="connsiteX2" fmla="*/ 2487562 w 2679088"/>
              <a:gd name="connsiteY2" fmla="*/ 664259 h 1359584"/>
              <a:gd name="connsiteX3" fmla="*/ 2255787 w 2679088"/>
              <a:gd name="connsiteY3" fmla="*/ 505509 h 1359584"/>
              <a:gd name="connsiteX4" fmla="*/ 2030362 w 2679088"/>
              <a:gd name="connsiteY4" fmla="*/ 280084 h 1359584"/>
              <a:gd name="connsiteX5" fmla="*/ 1601737 w 2679088"/>
              <a:gd name="connsiteY5" fmla="*/ 156259 h 1359584"/>
              <a:gd name="connsiteX6" fmla="*/ 1112787 w 2679088"/>
              <a:gd name="connsiteY6" fmla="*/ 165784 h 1359584"/>
              <a:gd name="connsiteX7" fmla="*/ 817512 w 2679088"/>
              <a:gd name="connsiteY7" fmla="*/ 280084 h 1359584"/>
              <a:gd name="connsiteX8" fmla="*/ 166637 w 2679088"/>
              <a:gd name="connsiteY8" fmla="*/ 572184 h 1359584"/>
              <a:gd name="connsiteX9" fmla="*/ 249187 w 2679088"/>
              <a:gd name="connsiteY9" fmla="*/ 1267509 h 1359584"/>
              <a:gd name="connsiteX10" fmla="*/ 423812 w 2679088"/>
              <a:gd name="connsiteY10" fmla="*/ 1359584 h 13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9088" h="1359584">
                <a:moveTo>
                  <a:pt x="423812" y="1359584"/>
                </a:moveTo>
                <a:lnTo>
                  <a:pt x="2236737" y="1359584"/>
                </a:lnTo>
                <a:cubicBezTo>
                  <a:pt x="2656895" y="1356409"/>
                  <a:pt x="2851629" y="896034"/>
                  <a:pt x="2487562" y="664259"/>
                </a:cubicBezTo>
                <a:cubicBezTo>
                  <a:pt x="2492854" y="595467"/>
                  <a:pt x="2472745" y="428251"/>
                  <a:pt x="2255787" y="505509"/>
                </a:cubicBezTo>
                <a:cubicBezTo>
                  <a:pt x="2253670" y="392267"/>
                  <a:pt x="2242029" y="279026"/>
                  <a:pt x="2030362" y="280084"/>
                </a:cubicBezTo>
                <a:cubicBezTo>
                  <a:pt x="2004962" y="137209"/>
                  <a:pt x="1795412" y="-21541"/>
                  <a:pt x="1601737" y="156259"/>
                </a:cubicBezTo>
                <a:cubicBezTo>
                  <a:pt x="1470504" y="-88216"/>
                  <a:pt x="1209095" y="-15191"/>
                  <a:pt x="1112787" y="165784"/>
                </a:cubicBezTo>
                <a:cubicBezTo>
                  <a:pt x="1008012" y="122392"/>
                  <a:pt x="865137" y="98051"/>
                  <a:pt x="817512" y="280084"/>
                </a:cubicBezTo>
                <a:cubicBezTo>
                  <a:pt x="568804" y="70534"/>
                  <a:pt x="53395" y="245159"/>
                  <a:pt x="166637" y="572184"/>
                </a:cubicBezTo>
                <a:cubicBezTo>
                  <a:pt x="-110646" y="775384"/>
                  <a:pt x="-13280" y="1102409"/>
                  <a:pt x="249187" y="1267509"/>
                </a:cubicBezTo>
                <a:cubicBezTo>
                  <a:pt x="288345" y="1352176"/>
                  <a:pt x="346554" y="1357467"/>
                  <a:pt x="423812" y="1359584"/>
                </a:cubicBezTo>
                <a:close/>
              </a:path>
            </a:pathLst>
          </a:custGeom>
          <a:solidFill>
            <a:srgbClr val="FFC000"/>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nvGrpSpPr>
          <p:cNvPr id="42" name="Group 41"/>
          <p:cNvGrpSpPr/>
          <p:nvPr/>
        </p:nvGrpSpPr>
        <p:grpSpPr>
          <a:xfrm rot="21164505">
            <a:off x="3579009" y="4360912"/>
            <a:ext cx="369802" cy="647785"/>
            <a:chOff x="2057400" y="2332412"/>
            <a:chExt cx="324766" cy="568896"/>
          </a:xfrm>
          <a:solidFill>
            <a:srgbClr val="FFC000"/>
          </a:solidFill>
        </p:grpSpPr>
        <p:sp>
          <p:nvSpPr>
            <p:cNvPr id="43" name="Oval 42"/>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44" name="Oval 43"/>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45" name="Oval 44"/>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sp>
        <p:nvSpPr>
          <p:cNvPr id="46" name="Rectangle 31"/>
          <p:cNvSpPr>
            <a:spLocks noChangeArrowheads="1"/>
          </p:cNvSpPr>
          <p:nvPr/>
        </p:nvSpPr>
        <p:spPr bwMode="auto">
          <a:xfrm>
            <a:off x="415253" y="3514009"/>
            <a:ext cx="2493555" cy="707886"/>
          </a:xfrm>
          <a:prstGeom prst="rect">
            <a:avLst/>
          </a:prstGeom>
          <a:noFill/>
          <a:ln w="9525">
            <a:noFill/>
            <a:miter lim="800000"/>
            <a:headEnd/>
            <a:tailEnd/>
          </a:ln>
        </p:spPr>
        <p:txBody>
          <a:bodyPr wrap="square" anchor="ctr">
            <a:spAutoFit/>
          </a:bodyPr>
          <a:lstStyle/>
          <a:p>
            <a:pPr algn="ctr"/>
            <a:r>
              <a:rPr lang="en-US" sz="2000" b="1" dirty="0" err="1" smtClean="0">
                <a:solidFill>
                  <a:schemeClr val="bg1"/>
                </a:solidFill>
                <a:latin typeface="Times New Roman" pitchFamily="18" charset="0"/>
                <a:cs typeface="Times New Roman" pitchFamily="18" charset="0"/>
              </a:rPr>
              <a:t>Độ</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ẩm</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không</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khí</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độ</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ẩm</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đất</a:t>
            </a:r>
            <a:endParaRPr lang="en-US" sz="2000" b="1" dirty="0">
              <a:solidFill>
                <a:schemeClr val="bg1"/>
              </a:solidFill>
              <a:latin typeface="Times New Roman" pitchFamily="18" charset="0"/>
              <a:cs typeface="Times New Roman" pitchFamily="18" charset="0"/>
            </a:endParaRPr>
          </a:p>
        </p:txBody>
      </p:sp>
      <p:sp>
        <p:nvSpPr>
          <p:cNvPr id="47" name="Freeform 46"/>
          <p:cNvSpPr/>
          <p:nvPr/>
        </p:nvSpPr>
        <p:spPr>
          <a:xfrm>
            <a:off x="5867023" y="1621776"/>
            <a:ext cx="2666960" cy="1087555"/>
          </a:xfrm>
          <a:custGeom>
            <a:avLst/>
            <a:gdLst>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704185"/>
              <a:gd name="connsiteY0" fmla="*/ 1006475 h 1006475"/>
              <a:gd name="connsiteX1" fmla="*/ 2200275 w 2704185"/>
              <a:gd name="connsiteY1" fmla="*/ 1006475 h 1006475"/>
              <a:gd name="connsiteX2" fmla="*/ 2679700 w 2704185"/>
              <a:gd name="connsiteY2" fmla="*/ 806450 h 1006475"/>
              <a:gd name="connsiteX3" fmla="*/ 2501900 w 2704185"/>
              <a:gd name="connsiteY3" fmla="*/ 396875 h 1006475"/>
              <a:gd name="connsiteX4" fmla="*/ 1666875 w 2704185"/>
              <a:gd name="connsiteY4" fmla="*/ 0 h 1006475"/>
              <a:gd name="connsiteX5" fmla="*/ 600075 w 2704185"/>
              <a:gd name="connsiteY5" fmla="*/ 25400 h 1006475"/>
              <a:gd name="connsiteX6" fmla="*/ 0 w 2704185"/>
              <a:gd name="connsiteY6" fmla="*/ 615950 h 1006475"/>
              <a:gd name="connsiteX7" fmla="*/ 123825 w 2704185"/>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101363 h 1101363"/>
              <a:gd name="connsiteX1" fmla="*/ 2200275 w 2710992"/>
              <a:gd name="connsiteY1" fmla="*/ 1101363 h 1101363"/>
              <a:gd name="connsiteX2" fmla="*/ 2679700 w 2710992"/>
              <a:gd name="connsiteY2" fmla="*/ 901338 h 1101363"/>
              <a:gd name="connsiteX3" fmla="*/ 2501900 w 2710992"/>
              <a:gd name="connsiteY3" fmla="*/ 491763 h 1101363"/>
              <a:gd name="connsiteX4" fmla="*/ 1666875 w 2710992"/>
              <a:gd name="connsiteY4" fmla="*/ 94888 h 1101363"/>
              <a:gd name="connsiteX5" fmla="*/ 600075 w 2710992"/>
              <a:gd name="connsiteY5" fmla="*/ 120288 h 1101363"/>
              <a:gd name="connsiteX6" fmla="*/ 0 w 2710992"/>
              <a:gd name="connsiteY6" fmla="*/ 710838 h 1101363"/>
              <a:gd name="connsiteX7" fmla="*/ 123825 w 2710992"/>
              <a:gd name="connsiteY7" fmla="*/ 1101363 h 1101363"/>
              <a:gd name="connsiteX0" fmla="*/ 123825 w 2710992"/>
              <a:gd name="connsiteY0" fmla="*/ 1173121 h 1173121"/>
              <a:gd name="connsiteX1" fmla="*/ 2200275 w 2710992"/>
              <a:gd name="connsiteY1" fmla="*/ 1173121 h 1173121"/>
              <a:gd name="connsiteX2" fmla="*/ 2679700 w 2710992"/>
              <a:gd name="connsiteY2" fmla="*/ 973096 h 1173121"/>
              <a:gd name="connsiteX3" fmla="*/ 2501900 w 2710992"/>
              <a:gd name="connsiteY3" fmla="*/ 563521 h 1173121"/>
              <a:gd name="connsiteX4" fmla="*/ 1666875 w 2710992"/>
              <a:gd name="connsiteY4" fmla="*/ 166646 h 1173121"/>
              <a:gd name="connsiteX5" fmla="*/ 600075 w 2710992"/>
              <a:gd name="connsiteY5" fmla="*/ 192046 h 1173121"/>
              <a:gd name="connsiteX6" fmla="*/ 0 w 2710992"/>
              <a:gd name="connsiteY6" fmla="*/ 782596 h 1173121"/>
              <a:gd name="connsiteX7" fmla="*/ 123825 w 2710992"/>
              <a:gd name="connsiteY7" fmla="*/ 1173121 h 1173121"/>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216585 w 2803752"/>
              <a:gd name="connsiteY0" fmla="*/ 1285704 h 1285704"/>
              <a:gd name="connsiteX1" fmla="*/ 2293035 w 2803752"/>
              <a:gd name="connsiteY1" fmla="*/ 1285704 h 1285704"/>
              <a:gd name="connsiteX2" fmla="*/ 2772460 w 2803752"/>
              <a:gd name="connsiteY2" fmla="*/ 1085679 h 1285704"/>
              <a:gd name="connsiteX3" fmla="*/ 2594660 w 2803752"/>
              <a:gd name="connsiteY3" fmla="*/ 676104 h 1285704"/>
              <a:gd name="connsiteX4" fmla="*/ 1759635 w 2803752"/>
              <a:gd name="connsiteY4" fmla="*/ 279229 h 1285704"/>
              <a:gd name="connsiteX5" fmla="*/ 692835 w 2803752"/>
              <a:gd name="connsiteY5" fmla="*/ 304629 h 1285704"/>
              <a:gd name="connsiteX6" fmla="*/ 92760 w 2803752"/>
              <a:gd name="connsiteY6" fmla="*/ 895179 h 1285704"/>
              <a:gd name="connsiteX7" fmla="*/ 216585 w 2803752"/>
              <a:gd name="connsiteY7" fmla="*/ 1285704 h 1285704"/>
              <a:gd name="connsiteX0" fmla="*/ 319131 w 2906298"/>
              <a:gd name="connsiteY0" fmla="*/ 1285704 h 1285704"/>
              <a:gd name="connsiteX1" fmla="*/ 2395581 w 2906298"/>
              <a:gd name="connsiteY1" fmla="*/ 1285704 h 1285704"/>
              <a:gd name="connsiteX2" fmla="*/ 2875006 w 2906298"/>
              <a:gd name="connsiteY2" fmla="*/ 1085679 h 1285704"/>
              <a:gd name="connsiteX3" fmla="*/ 2697206 w 2906298"/>
              <a:gd name="connsiteY3" fmla="*/ 676104 h 1285704"/>
              <a:gd name="connsiteX4" fmla="*/ 1862181 w 2906298"/>
              <a:gd name="connsiteY4" fmla="*/ 279229 h 1285704"/>
              <a:gd name="connsiteX5" fmla="*/ 795381 w 2906298"/>
              <a:gd name="connsiteY5" fmla="*/ 304629 h 1285704"/>
              <a:gd name="connsiteX6" fmla="*/ 195306 w 2906298"/>
              <a:gd name="connsiteY6" fmla="*/ 895179 h 1285704"/>
              <a:gd name="connsiteX7" fmla="*/ 319131 w 2906298"/>
              <a:gd name="connsiteY7" fmla="*/ 1285704 h 1285704"/>
              <a:gd name="connsiteX0" fmla="*/ 420994 w 3008161"/>
              <a:gd name="connsiteY0" fmla="*/ 1285704 h 1285704"/>
              <a:gd name="connsiteX1" fmla="*/ 2497444 w 3008161"/>
              <a:gd name="connsiteY1" fmla="*/ 1285704 h 1285704"/>
              <a:gd name="connsiteX2" fmla="*/ 2976869 w 3008161"/>
              <a:gd name="connsiteY2" fmla="*/ 1085679 h 1285704"/>
              <a:gd name="connsiteX3" fmla="*/ 2799069 w 3008161"/>
              <a:gd name="connsiteY3" fmla="*/ 676104 h 1285704"/>
              <a:gd name="connsiteX4" fmla="*/ 1964044 w 3008161"/>
              <a:gd name="connsiteY4" fmla="*/ 279229 h 1285704"/>
              <a:gd name="connsiteX5" fmla="*/ 897244 w 3008161"/>
              <a:gd name="connsiteY5" fmla="*/ 304629 h 1285704"/>
              <a:gd name="connsiteX6" fmla="*/ 297169 w 3008161"/>
              <a:gd name="connsiteY6" fmla="*/ 895179 h 1285704"/>
              <a:gd name="connsiteX7" fmla="*/ 420994 w 3008161"/>
              <a:gd name="connsiteY7" fmla="*/ 1285704 h 12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161" h="1285704">
                <a:moveTo>
                  <a:pt x="420994" y="1285704"/>
                </a:moveTo>
                <a:lnTo>
                  <a:pt x="2497444" y="1285704"/>
                </a:lnTo>
                <a:cubicBezTo>
                  <a:pt x="2800127" y="1269829"/>
                  <a:pt x="2934536" y="1209504"/>
                  <a:pt x="2976869" y="1085679"/>
                </a:cubicBezTo>
                <a:cubicBezTo>
                  <a:pt x="3073177" y="872954"/>
                  <a:pt x="2928186" y="730079"/>
                  <a:pt x="2799069" y="676104"/>
                </a:cubicBezTo>
                <a:cubicBezTo>
                  <a:pt x="2787427" y="258062"/>
                  <a:pt x="2299536" y="49571"/>
                  <a:pt x="1964044" y="279229"/>
                </a:cubicBezTo>
                <a:cubicBezTo>
                  <a:pt x="1792594" y="-106004"/>
                  <a:pt x="1087744" y="-88013"/>
                  <a:pt x="897244" y="304629"/>
                </a:cubicBezTo>
                <a:cubicBezTo>
                  <a:pt x="468619" y="101429"/>
                  <a:pt x="1894" y="488779"/>
                  <a:pt x="297169" y="895179"/>
                </a:cubicBezTo>
                <a:cubicBezTo>
                  <a:pt x="-188606" y="965029"/>
                  <a:pt x="-29856" y="1266654"/>
                  <a:pt x="420994" y="1285704"/>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nvGrpSpPr>
          <p:cNvPr id="48" name="Group 47"/>
          <p:cNvGrpSpPr/>
          <p:nvPr/>
        </p:nvGrpSpPr>
        <p:grpSpPr>
          <a:xfrm rot="20620448">
            <a:off x="8816153" y="2173290"/>
            <a:ext cx="369802" cy="647785"/>
            <a:chOff x="2057400" y="2332412"/>
            <a:chExt cx="324766" cy="568896"/>
          </a:xfrm>
          <a:solidFill>
            <a:schemeClr val="accent3"/>
          </a:solidFill>
        </p:grpSpPr>
        <p:sp>
          <p:nvSpPr>
            <p:cNvPr id="49" name="Oval 48"/>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50" name="Oval 49"/>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51" name="Oval 50"/>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sp>
        <p:nvSpPr>
          <p:cNvPr id="52" name="Rectangle 31"/>
          <p:cNvSpPr>
            <a:spLocks noChangeArrowheads="1"/>
          </p:cNvSpPr>
          <p:nvPr/>
        </p:nvSpPr>
        <p:spPr bwMode="auto">
          <a:xfrm>
            <a:off x="5442926" y="2012636"/>
            <a:ext cx="3091381" cy="400110"/>
          </a:xfrm>
          <a:prstGeom prst="rect">
            <a:avLst/>
          </a:prstGeom>
          <a:noFill/>
          <a:ln w="9525">
            <a:noFill/>
            <a:miter lim="800000"/>
            <a:headEnd/>
            <a:tailEnd/>
          </a:ln>
        </p:spPr>
        <p:txBody>
          <a:bodyPr wrap="square" anchor="ctr">
            <a:spAutoFit/>
          </a:bodyPr>
          <a:lstStyle/>
          <a:p>
            <a:pPr algn="ctr"/>
            <a:r>
              <a:rPr lang="en-US" sz="2000" b="1" dirty="0" err="1" smtClean="0">
                <a:solidFill>
                  <a:schemeClr val="bg1"/>
                </a:solidFill>
                <a:latin typeface="Times New Roman" pitchFamily="18" charset="0"/>
                <a:cs typeface="Times New Roman" pitchFamily="18" charset="0"/>
              </a:rPr>
              <a:t>Nhiệt</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độ</a:t>
            </a:r>
            <a:endParaRPr lang="en-US" sz="2000" b="1" dirty="0">
              <a:solidFill>
                <a:schemeClr val="bg1"/>
              </a:solidFill>
              <a:latin typeface="Times New Roman" pitchFamily="18" charset="0"/>
              <a:cs typeface="Times New Roman" pitchFamily="18" charset="0"/>
            </a:endParaRPr>
          </a:p>
        </p:txBody>
      </p:sp>
      <p:sp>
        <p:nvSpPr>
          <p:cNvPr id="53" name="Freeform 52"/>
          <p:cNvSpPr/>
          <p:nvPr/>
        </p:nvSpPr>
        <p:spPr>
          <a:xfrm>
            <a:off x="5905089" y="3347613"/>
            <a:ext cx="2502226" cy="1367102"/>
          </a:xfrm>
          <a:custGeom>
            <a:avLst/>
            <a:gdLst>
              <a:gd name="connsiteX0" fmla="*/ 171450 w 2209800"/>
              <a:gd name="connsiteY0" fmla="*/ 1162050 h 1162050"/>
              <a:gd name="connsiteX1" fmla="*/ 2076450 w 2209800"/>
              <a:gd name="connsiteY1" fmla="*/ 1162050 h 1162050"/>
              <a:gd name="connsiteX2" fmla="*/ 2209800 w 2209800"/>
              <a:gd name="connsiteY2" fmla="*/ 476250 h 1162050"/>
              <a:gd name="connsiteX3" fmla="*/ 1701800 w 2209800"/>
              <a:gd name="connsiteY3" fmla="*/ 0 h 1162050"/>
              <a:gd name="connsiteX4" fmla="*/ 1235075 w 2209800"/>
              <a:gd name="connsiteY4" fmla="*/ 63500 h 1162050"/>
              <a:gd name="connsiteX5" fmla="*/ 720725 w 2209800"/>
              <a:gd name="connsiteY5" fmla="*/ 79375 h 1162050"/>
              <a:gd name="connsiteX6" fmla="*/ 177800 w 2209800"/>
              <a:gd name="connsiteY6" fmla="*/ 320675 h 1162050"/>
              <a:gd name="connsiteX7" fmla="*/ 6350 w 2209800"/>
              <a:gd name="connsiteY7" fmla="*/ 552450 h 1162050"/>
              <a:gd name="connsiteX8" fmla="*/ 0 w 2209800"/>
              <a:gd name="connsiteY8" fmla="*/ 790575 h 1162050"/>
              <a:gd name="connsiteX9" fmla="*/ 171450 w 2209800"/>
              <a:gd name="connsiteY9" fmla="*/ 1162050 h 1162050"/>
              <a:gd name="connsiteX0" fmla="*/ 171450 w 2273864"/>
              <a:gd name="connsiteY0" fmla="*/ 1162050 h 1162050"/>
              <a:gd name="connsiteX1" fmla="*/ 2076450 w 2273864"/>
              <a:gd name="connsiteY1" fmla="*/ 1162050 h 1162050"/>
              <a:gd name="connsiteX2" fmla="*/ 2209800 w 2273864"/>
              <a:gd name="connsiteY2" fmla="*/ 476250 h 1162050"/>
              <a:gd name="connsiteX3" fmla="*/ 1701800 w 2273864"/>
              <a:gd name="connsiteY3" fmla="*/ 0 h 1162050"/>
              <a:gd name="connsiteX4" fmla="*/ 1235075 w 2273864"/>
              <a:gd name="connsiteY4" fmla="*/ 63500 h 1162050"/>
              <a:gd name="connsiteX5" fmla="*/ 720725 w 2273864"/>
              <a:gd name="connsiteY5" fmla="*/ 79375 h 1162050"/>
              <a:gd name="connsiteX6" fmla="*/ 177800 w 2273864"/>
              <a:gd name="connsiteY6" fmla="*/ 320675 h 1162050"/>
              <a:gd name="connsiteX7" fmla="*/ 6350 w 2273864"/>
              <a:gd name="connsiteY7" fmla="*/ 552450 h 1162050"/>
              <a:gd name="connsiteX8" fmla="*/ 0 w 2273864"/>
              <a:gd name="connsiteY8" fmla="*/ 790575 h 1162050"/>
              <a:gd name="connsiteX9" fmla="*/ 171450 w 2273864"/>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39825 h 1139825"/>
              <a:gd name="connsiteX1" fmla="*/ 2076450 w 2413593"/>
              <a:gd name="connsiteY1" fmla="*/ 1139825 h 1139825"/>
              <a:gd name="connsiteX2" fmla="*/ 2209800 w 2413593"/>
              <a:gd name="connsiteY2" fmla="*/ 454025 h 1139825"/>
              <a:gd name="connsiteX3" fmla="*/ 1704975 w 2413593"/>
              <a:gd name="connsiteY3" fmla="*/ 0 h 1139825"/>
              <a:gd name="connsiteX4" fmla="*/ 1235075 w 2413593"/>
              <a:gd name="connsiteY4" fmla="*/ 41275 h 1139825"/>
              <a:gd name="connsiteX5" fmla="*/ 720725 w 2413593"/>
              <a:gd name="connsiteY5" fmla="*/ 57150 h 1139825"/>
              <a:gd name="connsiteX6" fmla="*/ 177800 w 2413593"/>
              <a:gd name="connsiteY6" fmla="*/ 298450 h 1139825"/>
              <a:gd name="connsiteX7" fmla="*/ 6350 w 2413593"/>
              <a:gd name="connsiteY7" fmla="*/ 530225 h 1139825"/>
              <a:gd name="connsiteX8" fmla="*/ 0 w 2413593"/>
              <a:gd name="connsiteY8" fmla="*/ 768350 h 1139825"/>
              <a:gd name="connsiteX9" fmla="*/ 171450 w 2413593"/>
              <a:gd name="connsiteY9" fmla="*/ 1139825 h 1139825"/>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6648 w 2468791"/>
              <a:gd name="connsiteY0" fmla="*/ 1319019 h 1319019"/>
              <a:gd name="connsiteX1" fmla="*/ 2131648 w 2468791"/>
              <a:gd name="connsiteY1" fmla="*/ 1319019 h 1319019"/>
              <a:gd name="connsiteX2" fmla="*/ 2264998 w 2468791"/>
              <a:gd name="connsiteY2" fmla="*/ 633219 h 1319019"/>
              <a:gd name="connsiteX3" fmla="*/ 1760173 w 2468791"/>
              <a:gd name="connsiteY3" fmla="*/ 179194 h 1319019"/>
              <a:gd name="connsiteX4" fmla="*/ 1290273 w 2468791"/>
              <a:gd name="connsiteY4" fmla="*/ 220469 h 1319019"/>
              <a:gd name="connsiteX5" fmla="*/ 775923 w 2468791"/>
              <a:gd name="connsiteY5" fmla="*/ 236344 h 1319019"/>
              <a:gd name="connsiteX6" fmla="*/ 232998 w 2468791"/>
              <a:gd name="connsiteY6" fmla="*/ 477644 h 1319019"/>
              <a:gd name="connsiteX7" fmla="*/ 61548 w 2468791"/>
              <a:gd name="connsiteY7" fmla="*/ 709419 h 1319019"/>
              <a:gd name="connsiteX8" fmla="*/ 55198 w 2468791"/>
              <a:gd name="connsiteY8" fmla="*/ 947544 h 1319019"/>
              <a:gd name="connsiteX9" fmla="*/ 226648 w 2468791"/>
              <a:gd name="connsiteY9" fmla="*/ 1319019 h 1319019"/>
              <a:gd name="connsiteX0" fmla="*/ 282836 w 2524979"/>
              <a:gd name="connsiteY0" fmla="*/ 1319019 h 1319019"/>
              <a:gd name="connsiteX1" fmla="*/ 2187836 w 2524979"/>
              <a:gd name="connsiteY1" fmla="*/ 1319019 h 1319019"/>
              <a:gd name="connsiteX2" fmla="*/ 2321186 w 2524979"/>
              <a:gd name="connsiteY2" fmla="*/ 633219 h 1319019"/>
              <a:gd name="connsiteX3" fmla="*/ 1816361 w 2524979"/>
              <a:gd name="connsiteY3" fmla="*/ 179194 h 1319019"/>
              <a:gd name="connsiteX4" fmla="*/ 1346461 w 2524979"/>
              <a:gd name="connsiteY4" fmla="*/ 220469 h 1319019"/>
              <a:gd name="connsiteX5" fmla="*/ 832111 w 2524979"/>
              <a:gd name="connsiteY5" fmla="*/ 236344 h 1319019"/>
              <a:gd name="connsiteX6" fmla="*/ 289186 w 2524979"/>
              <a:gd name="connsiteY6" fmla="*/ 477644 h 1319019"/>
              <a:gd name="connsiteX7" fmla="*/ 117736 w 2524979"/>
              <a:gd name="connsiteY7" fmla="*/ 709419 h 1319019"/>
              <a:gd name="connsiteX8" fmla="*/ 111386 w 2524979"/>
              <a:gd name="connsiteY8" fmla="*/ 947544 h 1319019"/>
              <a:gd name="connsiteX9" fmla="*/ 282836 w 2524979"/>
              <a:gd name="connsiteY9" fmla="*/ 1319019 h 1319019"/>
              <a:gd name="connsiteX0" fmla="*/ 336258 w 2578401"/>
              <a:gd name="connsiteY0" fmla="*/ 1319019 h 1319019"/>
              <a:gd name="connsiteX1" fmla="*/ 2241258 w 2578401"/>
              <a:gd name="connsiteY1" fmla="*/ 1319019 h 1319019"/>
              <a:gd name="connsiteX2" fmla="*/ 2374608 w 2578401"/>
              <a:gd name="connsiteY2" fmla="*/ 633219 h 1319019"/>
              <a:gd name="connsiteX3" fmla="*/ 1869783 w 2578401"/>
              <a:gd name="connsiteY3" fmla="*/ 179194 h 1319019"/>
              <a:gd name="connsiteX4" fmla="*/ 1399883 w 2578401"/>
              <a:gd name="connsiteY4" fmla="*/ 220469 h 1319019"/>
              <a:gd name="connsiteX5" fmla="*/ 885533 w 2578401"/>
              <a:gd name="connsiteY5" fmla="*/ 236344 h 1319019"/>
              <a:gd name="connsiteX6" fmla="*/ 342608 w 2578401"/>
              <a:gd name="connsiteY6" fmla="*/ 477644 h 1319019"/>
              <a:gd name="connsiteX7" fmla="*/ 171158 w 2578401"/>
              <a:gd name="connsiteY7" fmla="*/ 709419 h 1319019"/>
              <a:gd name="connsiteX8" fmla="*/ 164808 w 2578401"/>
              <a:gd name="connsiteY8" fmla="*/ 947544 h 1319019"/>
              <a:gd name="connsiteX9" fmla="*/ 336258 w 2578401"/>
              <a:gd name="connsiteY9" fmla="*/ 1319019 h 1319019"/>
              <a:gd name="connsiteX0" fmla="*/ 323711 w 2565854"/>
              <a:gd name="connsiteY0" fmla="*/ 1319019 h 1319019"/>
              <a:gd name="connsiteX1" fmla="*/ 2228711 w 2565854"/>
              <a:gd name="connsiteY1" fmla="*/ 1319019 h 1319019"/>
              <a:gd name="connsiteX2" fmla="*/ 2362061 w 2565854"/>
              <a:gd name="connsiteY2" fmla="*/ 633219 h 1319019"/>
              <a:gd name="connsiteX3" fmla="*/ 1857236 w 2565854"/>
              <a:gd name="connsiteY3" fmla="*/ 179194 h 1319019"/>
              <a:gd name="connsiteX4" fmla="*/ 1387336 w 2565854"/>
              <a:gd name="connsiteY4" fmla="*/ 220469 h 1319019"/>
              <a:gd name="connsiteX5" fmla="*/ 872986 w 2565854"/>
              <a:gd name="connsiteY5" fmla="*/ 236344 h 1319019"/>
              <a:gd name="connsiteX6" fmla="*/ 330061 w 2565854"/>
              <a:gd name="connsiteY6" fmla="*/ 477644 h 1319019"/>
              <a:gd name="connsiteX7" fmla="*/ 158611 w 2565854"/>
              <a:gd name="connsiteY7" fmla="*/ 709419 h 1319019"/>
              <a:gd name="connsiteX8" fmla="*/ 152261 w 2565854"/>
              <a:gd name="connsiteY8" fmla="*/ 947544 h 1319019"/>
              <a:gd name="connsiteX9" fmla="*/ 323711 w 2565854"/>
              <a:gd name="connsiteY9" fmla="*/ 1319019 h 131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5854" h="1319019">
                <a:moveTo>
                  <a:pt x="323711" y="1319019"/>
                </a:moveTo>
                <a:lnTo>
                  <a:pt x="2228711" y="1319019"/>
                </a:lnTo>
                <a:cubicBezTo>
                  <a:pt x="2606536" y="1287269"/>
                  <a:pt x="2689086" y="814194"/>
                  <a:pt x="2362061" y="633219"/>
                </a:cubicBezTo>
                <a:cubicBezTo>
                  <a:pt x="2659453" y="331594"/>
                  <a:pt x="2283744" y="-176406"/>
                  <a:pt x="1857236" y="179194"/>
                </a:cubicBezTo>
                <a:cubicBezTo>
                  <a:pt x="1719653" y="50077"/>
                  <a:pt x="1540794" y="32086"/>
                  <a:pt x="1387336" y="220469"/>
                </a:cubicBezTo>
                <a:cubicBezTo>
                  <a:pt x="1247636" y="-148889"/>
                  <a:pt x="936486" y="8802"/>
                  <a:pt x="872986" y="236344"/>
                </a:cubicBezTo>
                <a:cubicBezTo>
                  <a:pt x="609461" y="94527"/>
                  <a:pt x="301486" y="241636"/>
                  <a:pt x="330061" y="477644"/>
                </a:cubicBezTo>
                <a:cubicBezTo>
                  <a:pt x="104636" y="466002"/>
                  <a:pt x="41136" y="613111"/>
                  <a:pt x="158611" y="709419"/>
                </a:cubicBezTo>
                <a:cubicBezTo>
                  <a:pt x="70769" y="788794"/>
                  <a:pt x="84528" y="880869"/>
                  <a:pt x="152261" y="947544"/>
                </a:cubicBezTo>
                <a:cubicBezTo>
                  <a:pt x="-127139" y="1033269"/>
                  <a:pt x="6211" y="1299969"/>
                  <a:pt x="323711" y="1319019"/>
                </a:cubicBezTo>
                <a:close/>
              </a:path>
            </a:pathLst>
          </a:custGeom>
          <a:solidFill>
            <a:schemeClr val="accent2">
              <a:lumMod val="60000"/>
              <a:lumOff val="40000"/>
            </a:schemeClr>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nvGrpSpPr>
          <p:cNvPr id="54" name="Group 53"/>
          <p:cNvGrpSpPr/>
          <p:nvPr/>
        </p:nvGrpSpPr>
        <p:grpSpPr>
          <a:xfrm rot="20620448">
            <a:off x="8648369" y="4218704"/>
            <a:ext cx="369802" cy="545807"/>
            <a:chOff x="2057400" y="2332412"/>
            <a:chExt cx="324766" cy="568896"/>
          </a:xfrm>
          <a:solidFill>
            <a:schemeClr val="accent2">
              <a:lumMod val="60000"/>
              <a:lumOff val="40000"/>
            </a:schemeClr>
          </a:solidFill>
        </p:grpSpPr>
        <p:sp>
          <p:nvSpPr>
            <p:cNvPr id="55" name="Oval 54"/>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56" name="Oval 55"/>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57" name="Oval 56"/>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sp>
        <p:nvSpPr>
          <p:cNvPr id="58" name="Rectangle 31"/>
          <p:cNvSpPr>
            <a:spLocks noChangeArrowheads="1"/>
          </p:cNvSpPr>
          <p:nvPr/>
        </p:nvSpPr>
        <p:spPr bwMode="auto">
          <a:xfrm>
            <a:off x="5867023" y="4031164"/>
            <a:ext cx="2467372" cy="400110"/>
          </a:xfrm>
          <a:prstGeom prst="rect">
            <a:avLst/>
          </a:prstGeom>
          <a:noFill/>
          <a:ln w="9525">
            <a:noFill/>
            <a:miter lim="800000"/>
            <a:headEnd/>
            <a:tailEnd/>
          </a:ln>
        </p:spPr>
        <p:txBody>
          <a:bodyPr wrap="square" anchor="ctr">
            <a:spAutoFit/>
          </a:bodyPr>
          <a:lstStyle/>
          <a:p>
            <a:pPr algn="ctr"/>
            <a:r>
              <a:rPr lang="en-US" sz="2000" b="1" dirty="0" err="1" smtClean="0">
                <a:solidFill>
                  <a:schemeClr val="bg1"/>
                </a:solidFill>
                <a:latin typeface="Times New Roman" pitchFamily="18" charset="0"/>
                <a:cs typeface="Times New Roman" pitchFamily="18" charset="0"/>
              </a:rPr>
              <a:t>Độ</a:t>
            </a:r>
            <a:r>
              <a:rPr lang="en-US" sz="2000" b="1" dirty="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thoáng</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khí</a:t>
            </a:r>
            <a:endParaRPr lang="en-US" sz="2000" b="1"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558" y="1307167"/>
            <a:ext cx="2644886" cy="3333750"/>
          </a:xfrm>
          <a:prstGeom prst="rect">
            <a:avLst/>
          </a:prstGeom>
        </p:spPr>
      </p:pic>
    </p:spTree>
    <p:extLst>
      <p:ext uri="{BB962C8B-B14F-4D97-AF65-F5344CB8AC3E}">
        <p14:creationId xmlns:p14="http://schemas.microsoft.com/office/powerpoint/2010/main" val="32588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down)">
                                      <p:cBhvr>
                                        <p:cTn id="12" dur="10"/>
                                        <p:tgtEl>
                                          <p:spTgt spid="4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1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10"/>
                                        <p:tgtEl>
                                          <p:spTgt spid="3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down)">
                                      <p:cBhvr>
                                        <p:cTn id="21" dur="10"/>
                                        <p:tgtEl>
                                          <p:spTgt spid="4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down)">
                                      <p:cBhvr>
                                        <p:cTn id="24" dur="10"/>
                                        <p:tgtEl>
                                          <p:spTgt spid="41"/>
                                        </p:tgtEl>
                                      </p:cBhvr>
                                    </p:animEffect>
                                  </p:childTnLst>
                                </p:cTn>
                              </p:par>
                              <p:par>
                                <p:cTn id="25" presetID="22" presetClass="entr" presetSubtype="4"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10"/>
                                        <p:tgtEl>
                                          <p:spTgt spid="4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down)">
                                      <p:cBhvr>
                                        <p:cTn id="30" dur="10"/>
                                        <p:tgtEl>
                                          <p:spTgt spid="5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10"/>
                                        <p:tgtEl>
                                          <p:spTgt spid="47"/>
                                        </p:tgtEl>
                                      </p:cBhvr>
                                    </p:animEffect>
                                  </p:childTnLst>
                                </p:cTn>
                              </p:par>
                              <p:par>
                                <p:cTn id="34" presetID="22" presetClass="entr" presetSubtype="4"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down)">
                                      <p:cBhvr>
                                        <p:cTn id="36" dur="10"/>
                                        <p:tgtEl>
                                          <p:spTgt spid="4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10"/>
                                        <p:tgtEl>
                                          <p:spTgt spid="5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10"/>
                                        <p:tgtEl>
                                          <p:spTgt spid="53"/>
                                        </p:tgtEl>
                                      </p:cBhvr>
                                    </p:animEffect>
                                  </p:childTnLst>
                                </p:cTn>
                              </p:par>
                              <p:par>
                                <p:cTn id="43" presetID="22" presetClass="entr" presetSubtype="4"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ipe(down)">
                                      <p:cBhvr>
                                        <p:cTn id="45" dur="1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0" grpId="0"/>
      <p:bldP spid="41" grpId="0" animBg="1"/>
      <p:bldP spid="46" grpId="0"/>
      <p:bldP spid="47" grpId="0" animBg="1"/>
      <p:bldP spid="52" grpId="0"/>
      <p:bldP spid="53"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2" name="Rectangle 1"/>
          <p:cNvSpPr/>
          <p:nvPr/>
        </p:nvSpPr>
        <p:spPr>
          <a:xfrm>
            <a:off x="106470" y="415498"/>
            <a:ext cx="8730641" cy="553998"/>
          </a:xfrm>
          <a:prstGeom prst="rect">
            <a:avLst/>
          </a:prstGeom>
        </p:spPr>
        <p:txBody>
          <a:bodyPr wrap="square">
            <a:spAutoFit/>
          </a:bodyPr>
          <a:lstStyle/>
          <a:p>
            <a:pPr>
              <a:lnSpc>
                <a:spcPct val="150000"/>
              </a:lnSpc>
              <a:spcAft>
                <a:spcPts val="1000"/>
              </a:spcAft>
            </a:pPr>
            <a:r>
              <a:rPr lang="en-GB"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IV. </a:t>
            </a:r>
            <a:r>
              <a:rPr lang="nl-NL"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Vận dụng hiểu biết trao đổi chất và chuyển hoá năng lượng vào thực tiễn</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854" y="1271553"/>
            <a:ext cx="4884629" cy="3509897"/>
          </a:xfrm>
          <a:prstGeom prst="rect">
            <a:avLst/>
          </a:prstGeom>
        </p:spPr>
      </p:pic>
      <p:sp>
        <p:nvSpPr>
          <p:cNvPr id="6" name="Rectangle 5"/>
          <p:cNvSpPr/>
          <p:nvPr/>
        </p:nvSpPr>
        <p:spPr>
          <a:xfrm>
            <a:off x="244257" y="1303575"/>
            <a:ext cx="3613760" cy="3477875"/>
          </a:xfrm>
          <a:prstGeom prst="rect">
            <a:avLst/>
          </a:prstGeom>
        </p:spPr>
        <p:txBody>
          <a:bodyPr wrap="square">
            <a:spAutoFit/>
          </a:bodyPr>
          <a:lstStyle/>
          <a:p>
            <a:pPr algn="just"/>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Thế</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nào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là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cân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bằng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trồng</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GB"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2000" dirty="0">
                <a:latin typeface="Times New Roman" panose="02020603050405020304" pitchFamily="18" charset="0"/>
                <a:ea typeface="Calibri" panose="020F0502020204030204" pitchFamily="34" charset="0"/>
                <a:cs typeface="Times New Roman" panose="02020603050405020304" pitchFamily="18" charset="0"/>
              </a:rPr>
              <a:t>?</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Khi</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nào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cần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tưới</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Cần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tưới</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với</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lượng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cách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tưới</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như</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thế</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nào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để</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sinh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trưởng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phát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triển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tốt</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GB"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Quan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sát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hình</a:t>
            </a:r>
            <a:r>
              <a:rPr lang="en-GB" sz="2000" dirty="0">
                <a:latin typeface="Times New Roman" panose="02020603050405020304" pitchFamily="18" charset="0"/>
                <a:ea typeface="Calibri" panose="020F0502020204030204" pitchFamily="34" charset="0"/>
                <a:cs typeface="Times New Roman" panose="02020603050405020304" pitchFamily="18" charset="0"/>
              </a:rPr>
              <a:t> 25.10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nêu</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nguyên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tắc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bón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phân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hợp</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lí</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trồng</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043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2" name="Rectangle 1"/>
          <p:cNvSpPr/>
          <p:nvPr/>
        </p:nvSpPr>
        <p:spPr>
          <a:xfrm>
            <a:off x="388307" y="1155269"/>
            <a:ext cx="8711852" cy="3831818"/>
          </a:xfrm>
          <a:prstGeom prst="rect">
            <a:avLst/>
          </a:prstGeom>
        </p:spPr>
        <p:txBody>
          <a:bodyPr wrap="square">
            <a:spAutoFit/>
          </a:bodyPr>
          <a:lstStyle/>
          <a:p>
            <a:pPr>
              <a:lnSpc>
                <a:spcPct val="150000"/>
              </a:lnSpc>
            </a:pPr>
            <a:r>
              <a:rPr lang="nl-NL" sz="1800" b="1" dirty="0">
                <a:latin typeface="Times New Roman" panose="02020603050405020304" pitchFamily="18" charset="0"/>
                <a:ea typeface="Calibri" panose="020F0502020204030204" pitchFamily="34" charset="0"/>
                <a:cs typeface="Times New Roman" panose="02020603050405020304" pitchFamily="18" charset="0"/>
              </a:rPr>
              <a:t>Câu 1:</a:t>
            </a:r>
            <a:r>
              <a:rPr lang="nl-NL" sz="1800" dirty="0">
                <a:latin typeface="Times New Roman" panose="02020603050405020304" pitchFamily="18" charset="0"/>
                <a:ea typeface="Calibri" panose="020F0502020204030204" pitchFamily="34" charset="0"/>
                <a:cs typeface="Times New Roman" panose="02020603050405020304" pitchFamily="18" charset="0"/>
              </a:rPr>
              <a:t> Bộ phận thực hiện hút nước và khoáng của cây là:</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dirty="0">
                <a:latin typeface="Times New Roman" panose="02020603050405020304" pitchFamily="18" charset="0"/>
                <a:ea typeface="Calibri" panose="020F0502020204030204" pitchFamily="34" charset="0"/>
                <a:cs typeface="Times New Roman" panose="02020603050405020304" pitchFamily="18" charset="0"/>
              </a:rPr>
              <a:t>A. Lá cây	</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	B</a:t>
            </a:r>
            <a:r>
              <a:rPr lang="nl-NL" sz="1800" dirty="0">
                <a:latin typeface="Times New Roman" panose="02020603050405020304" pitchFamily="18" charset="0"/>
                <a:ea typeface="Calibri" panose="020F0502020204030204" pitchFamily="34" charset="0"/>
                <a:cs typeface="Times New Roman" panose="02020603050405020304" pitchFamily="18" charset="0"/>
              </a:rPr>
              <a:t>. Thân cây		</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C</a:t>
            </a:r>
            <a:r>
              <a:rPr lang="nl-NL" sz="1800" dirty="0">
                <a:latin typeface="Times New Roman" panose="02020603050405020304" pitchFamily="18" charset="0"/>
                <a:ea typeface="Calibri" panose="020F0502020204030204" pitchFamily="34" charset="0"/>
                <a:cs typeface="Times New Roman" panose="02020603050405020304" pitchFamily="18" charset="0"/>
              </a:rPr>
              <a:t>. Quả		D. Rễ cây</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nl-NL" sz="18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b="1" dirty="0" smtClean="0">
                <a:latin typeface="Times New Roman" panose="02020603050405020304" pitchFamily="18" charset="0"/>
                <a:ea typeface="Calibri" panose="020F0502020204030204" pitchFamily="34" charset="0"/>
                <a:cs typeface="Times New Roman" panose="02020603050405020304" pitchFamily="18" charset="0"/>
              </a:rPr>
              <a:t>Câu </a:t>
            </a:r>
            <a:r>
              <a:rPr lang="nl-NL" sz="1800" b="1" dirty="0">
                <a:latin typeface="Times New Roman" panose="02020603050405020304" pitchFamily="18" charset="0"/>
                <a:ea typeface="Calibri" panose="020F0502020204030204" pitchFamily="34" charset="0"/>
                <a:cs typeface="Times New Roman" panose="02020603050405020304" pitchFamily="18" charset="0"/>
              </a:rPr>
              <a:t>2</a:t>
            </a:r>
            <a:r>
              <a:rPr lang="nl-NL" sz="1800" dirty="0">
                <a:latin typeface="Times New Roman" panose="02020603050405020304" pitchFamily="18" charset="0"/>
                <a:ea typeface="Calibri" panose="020F0502020204030204" pitchFamily="34" charset="0"/>
                <a:cs typeface="Times New Roman" panose="02020603050405020304" pitchFamily="18" charset="0"/>
              </a:rPr>
              <a:t>: Nước được vận chuyển từ rễ lên các bộ phận phía trên nhờ:</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dirty="0">
                <a:latin typeface="Times New Roman" panose="02020603050405020304" pitchFamily="18" charset="0"/>
                <a:ea typeface="Calibri" panose="020F0502020204030204" pitchFamily="34" charset="0"/>
                <a:cs typeface="Times New Roman" panose="02020603050405020304" pitchFamily="18" charset="0"/>
              </a:rPr>
              <a:t>A. Dòng mạch rây	</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B</a:t>
            </a:r>
            <a:r>
              <a:rPr lang="nl-NL" sz="1800" dirty="0">
                <a:latin typeface="Times New Roman" panose="02020603050405020304" pitchFamily="18" charset="0"/>
                <a:ea typeface="Calibri" panose="020F0502020204030204" pitchFamily="34" charset="0"/>
                <a:cs typeface="Times New Roman" panose="02020603050405020304" pitchFamily="18" charset="0"/>
              </a:rPr>
              <a:t>. Dòng mạch gỗ	</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	C</a:t>
            </a:r>
            <a:r>
              <a:rPr lang="nl-NL" sz="1800" dirty="0">
                <a:latin typeface="Times New Roman" panose="02020603050405020304" pitchFamily="18" charset="0"/>
                <a:ea typeface="Calibri" panose="020F0502020204030204" pitchFamily="34" charset="0"/>
                <a:cs typeface="Times New Roman" panose="02020603050405020304" pitchFamily="18" charset="0"/>
              </a:rPr>
              <a:t>. Lá cây		D. Rễ cây</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nl-NL" sz="18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b="1" dirty="0" smtClean="0">
                <a:latin typeface="Times New Roman" panose="02020603050405020304" pitchFamily="18" charset="0"/>
                <a:ea typeface="Calibri" panose="020F0502020204030204" pitchFamily="34" charset="0"/>
                <a:cs typeface="Times New Roman" panose="02020603050405020304" pitchFamily="18" charset="0"/>
              </a:rPr>
              <a:t>Câu </a:t>
            </a:r>
            <a:r>
              <a:rPr lang="nl-NL" sz="1800" b="1" dirty="0">
                <a:latin typeface="Times New Roman" panose="02020603050405020304" pitchFamily="18" charset="0"/>
                <a:ea typeface="Calibri" panose="020F0502020204030204" pitchFamily="34" charset="0"/>
                <a:cs typeface="Times New Roman" panose="02020603050405020304" pitchFamily="18" charset="0"/>
              </a:rPr>
              <a:t>3:</a:t>
            </a:r>
            <a:r>
              <a:rPr lang="nl-NL" sz="1800" dirty="0">
                <a:latin typeface="Times New Roman" panose="02020603050405020304" pitchFamily="18" charset="0"/>
                <a:ea typeface="Calibri" panose="020F0502020204030204" pitchFamily="34" charset="0"/>
                <a:cs typeface="Times New Roman" panose="02020603050405020304" pitchFamily="18" charset="0"/>
              </a:rPr>
              <a:t> Bộ phận thực hiện vận chuyển các chất hữu cơ tổng hợp ở lá đến cơ quan dự trữ hoặc cơ quan sử dụng là:</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dirty="0">
                <a:latin typeface="Times New Roman" panose="02020603050405020304" pitchFamily="18" charset="0"/>
                <a:ea typeface="Calibri" panose="020F0502020204030204" pitchFamily="34" charset="0"/>
                <a:cs typeface="Times New Roman" panose="02020603050405020304" pitchFamily="18" charset="0"/>
              </a:rPr>
              <a:t>A. Dòng mạch rây	</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    B</a:t>
            </a:r>
            <a:r>
              <a:rPr lang="nl-NL" sz="1800" dirty="0">
                <a:latin typeface="Times New Roman" panose="02020603050405020304" pitchFamily="18" charset="0"/>
                <a:ea typeface="Calibri" panose="020F0502020204030204" pitchFamily="34" charset="0"/>
                <a:cs typeface="Times New Roman" panose="02020603050405020304" pitchFamily="18" charset="0"/>
              </a:rPr>
              <a:t>. Dòng mạch gỗ	</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C</a:t>
            </a:r>
            <a:r>
              <a:rPr lang="nl-NL" sz="1800" dirty="0">
                <a:latin typeface="Times New Roman" panose="02020603050405020304" pitchFamily="18" charset="0"/>
                <a:ea typeface="Calibri" panose="020F0502020204030204" pitchFamily="34" charset="0"/>
                <a:cs typeface="Times New Roman" panose="02020603050405020304" pitchFamily="18" charset="0"/>
              </a:rPr>
              <a:t>. Lá cây		D. Rễ cây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TextBox 29"/>
          <p:cNvSpPr txBox="1"/>
          <p:nvPr/>
        </p:nvSpPr>
        <p:spPr>
          <a:xfrm>
            <a:off x="2812093" y="554551"/>
            <a:ext cx="2536521"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LUYỆN TẬP</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001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3" name="Rectangle 2"/>
          <p:cNvSpPr/>
          <p:nvPr/>
        </p:nvSpPr>
        <p:spPr>
          <a:xfrm>
            <a:off x="410227" y="1155269"/>
            <a:ext cx="8323545" cy="3416320"/>
          </a:xfrm>
          <a:prstGeom prst="rect">
            <a:avLst/>
          </a:prstGeom>
        </p:spPr>
        <p:txBody>
          <a:bodyPr wrap="square">
            <a:spAutoFit/>
          </a:bodyPr>
          <a:lstStyle/>
          <a:p>
            <a:pPr>
              <a:lnSpc>
                <a:spcPct val="150000"/>
              </a:lnSpc>
            </a:pPr>
            <a:r>
              <a:rPr lang="nl-NL" sz="1800" b="1" dirty="0">
                <a:latin typeface="Times New Roman" panose="02020603050405020304" pitchFamily="18" charset="0"/>
                <a:ea typeface="Calibri" panose="020F0502020204030204" pitchFamily="34" charset="0"/>
                <a:cs typeface="Times New Roman" panose="02020603050405020304" pitchFamily="18" charset="0"/>
              </a:rPr>
              <a:t>Câu 4:</a:t>
            </a:r>
            <a:r>
              <a:rPr lang="nl-NL" sz="1800" dirty="0">
                <a:latin typeface="Times New Roman" panose="02020603050405020304" pitchFamily="18" charset="0"/>
                <a:ea typeface="Calibri" panose="020F0502020204030204" pitchFamily="34" charset="0"/>
                <a:cs typeface="Times New Roman" panose="02020603050405020304" pitchFamily="18" charset="0"/>
              </a:rPr>
              <a:t> Bộ phận thực hiện nhiệm vụ thoát hơi nước của cây là:</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dirty="0">
                <a:latin typeface="Times New Roman" panose="02020603050405020304" pitchFamily="18" charset="0"/>
                <a:ea typeface="Calibri" panose="020F0502020204030204" pitchFamily="34" charset="0"/>
                <a:cs typeface="Times New Roman" panose="02020603050405020304" pitchFamily="18" charset="0"/>
              </a:rPr>
              <a:t>A. Rễ </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cây	</a:t>
            </a:r>
            <a:r>
              <a:rPr lang="nl-NL" sz="1800" dirty="0">
                <a:latin typeface="Times New Roman" panose="02020603050405020304" pitchFamily="18" charset="0"/>
                <a:ea typeface="Calibri" panose="020F0502020204030204" pitchFamily="34" charset="0"/>
                <a:cs typeface="Times New Roman" panose="02020603050405020304" pitchFamily="18" charset="0"/>
              </a:rPr>
              <a:t>	</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B</a:t>
            </a:r>
            <a:r>
              <a:rPr lang="nl-NL" sz="1800" dirty="0">
                <a:latin typeface="Times New Roman" panose="02020603050405020304" pitchFamily="18" charset="0"/>
                <a:ea typeface="Calibri" panose="020F0502020204030204" pitchFamily="34" charset="0"/>
                <a:cs typeface="Times New Roman" panose="02020603050405020304" pitchFamily="18" charset="0"/>
              </a:rPr>
              <a:t>. Thân cây		</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C</a:t>
            </a:r>
            <a:r>
              <a:rPr lang="nl-NL" sz="1800" dirty="0">
                <a:latin typeface="Times New Roman" panose="02020603050405020304" pitchFamily="18" charset="0"/>
                <a:ea typeface="Calibri" panose="020F0502020204030204" pitchFamily="34" charset="0"/>
                <a:cs typeface="Times New Roman" panose="02020603050405020304" pitchFamily="18" charset="0"/>
              </a:rPr>
              <a:t>. Quả		D. Lá cây</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nl-NL" sz="18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b="1" dirty="0" smtClean="0">
                <a:latin typeface="Times New Roman" panose="02020603050405020304" pitchFamily="18" charset="0"/>
                <a:ea typeface="Calibri" panose="020F0502020204030204" pitchFamily="34" charset="0"/>
                <a:cs typeface="Times New Roman" panose="02020603050405020304" pitchFamily="18" charset="0"/>
              </a:rPr>
              <a:t>Câu </a:t>
            </a:r>
            <a:r>
              <a:rPr lang="nl-NL" sz="1800" b="1" dirty="0">
                <a:latin typeface="Times New Roman" panose="02020603050405020304" pitchFamily="18" charset="0"/>
                <a:ea typeface="Calibri" panose="020F0502020204030204" pitchFamily="34" charset="0"/>
                <a:cs typeface="Times New Roman" panose="02020603050405020304" pitchFamily="18" charset="0"/>
              </a:rPr>
              <a:t>5:</a:t>
            </a:r>
            <a:r>
              <a:rPr lang="nl-NL" sz="1800" dirty="0">
                <a:latin typeface="Times New Roman" panose="02020603050405020304" pitchFamily="18" charset="0"/>
                <a:ea typeface="Calibri" panose="020F0502020204030204" pitchFamily="34" charset="0"/>
                <a:cs typeface="Times New Roman" panose="02020603050405020304" pitchFamily="18" charset="0"/>
              </a:rPr>
              <a:t> Đâu không phải là vai trò của thoát hơi nước?</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A.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đẩy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khoáng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rễ</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lên</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B.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lá</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cây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bị</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nóng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ánh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nắng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mặt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trời</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C.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khí</a:t>
            </a:r>
            <a:r>
              <a:rPr lang="en-US" sz="1800" dirty="0">
                <a:latin typeface="Times New Roman" panose="02020603050405020304" pitchFamily="18" charset="0"/>
                <a:ea typeface="Calibri" panose="020F0502020204030204" pitchFamily="34" charset="0"/>
                <a:cs typeface="Times New Roman" panose="02020603050405020304" pitchFamily="18" charset="0"/>
              </a:rPr>
              <a:t> CO</a:t>
            </a:r>
            <a:r>
              <a:rPr lang="en-US" sz="18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cung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cây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quang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D.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Làm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cây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bị</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héo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vì</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nước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2812093" y="554551"/>
            <a:ext cx="2536521"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LUYỆN TẬP</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245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18979" y="1361113"/>
            <a:ext cx="7879596" cy="1883128"/>
          </a:xfrm>
          <a:prstGeom prst="rect">
            <a:avLst/>
          </a:prstGeom>
        </p:spPr>
        <p:txBody>
          <a:bodyPr spcFirstLastPara="1" wrap="square" lIns="0" tIns="0" rIns="0" bIns="0" anchor="ctr" anchorCtr="0">
            <a:noAutofit/>
          </a:bodyPr>
          <a:lstStyle/>
          <a:p>
            <a:pPr marL="0" lvl="0" indent="0" algn="ctr" rtl="0">
              <a:lnSpc>
                <a:spcPts val="4000"/>
              </a:lnSpc>
              <a:spcBef>
                <a:spcPts val="400"/>
              </a:spcBef>
              <a:spcAft>
                <a:spcPts val="400"/>
              </a:spcAft>
              <a:buNone/>
            </a:pPr>
            <a:r>
              <a:rPr lang="en" sz="2800" b="1" dirty="0" smtClean="0">
                <a:latin typeface="Times New Roman" pitchFamily="18" charset="0"/>
                <a:cs typeface="Times New Roman" pitchFamily="18" charset="0"/>
              </a:rPr>
              <a:t>CHỦ ĐỀ 8: TRAO ĐỔI CHẤT VÀ CHUYỂN HOÁ NĂNG LƯỢNG Ở SINH VẬT</a:t>
            </a:r>
            <a:br>
              <a:rPr lang="en" sz="2800" b="1" dirty="0" smtClean="0">
                <a:latin typeface="Times New Roman" pitchFamily="18" charset="0"/>
                <a:cs typeface="Times New Roman" pitchFamily="18" charset="0"/>
              </a:rPr>
            </a:br>
            <a:r>
              <a:rPr lang="en" sz="2800" b="1" dirty="0" smtClean="0">
                <a:latin typeface="Times New Roman" pitchFamily="18" charset="0"/>
                <a:cs typeface="Times New Roman" pitchFamily="18" charset="0"/>
              </a:rPr>
              <a:t>Bài 25. TRAO ĐỔI NƯỚC VÀ CÁC CHẤT DINH DƯỠNG Ở THỰC VẬT</a:t>
            </a:r>
            <a:endParaRP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6"/>
                                        </p:tgtEl>
                                        <p:attrNameLst>
                                          <p:attrName>style.visibility</p:attrName>
                                        </p:attrNameLst>
                                      </p:cBhvr>
                                      <p:to>
                                        <p:strVal val="visible"/>
                                      </p:to>
                                    </p:set>
                                    <p:animEffect transition="in" filter="wipe(down)">
                                      <p:cBhvr>
                                        <p:cTn id="7" dur="1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4" name="TextBox 3"/>
          <p:cNvSpPr txBox="1"/>
          <p:nvPr/>
        </p:nvSpPr>
        <p:spPr>
          <a:xfrm>
            <a:off x="2812093" y="554551"/>
            <a:ext cx="2536521"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VẬN DỤNG</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6300" y="1155269"/>
            <a:ext cx="7678455" cy="3416320"/>
          </a:xfrm>
          <a:prstGeom prst="rect">
            <a:avLst/>
          </a:prstGeom>
        </p:spPr>
        <p:txBody>
          <a:bodyPr wrap="square">
            <a:spAutoFit/>
          </a:bodyPr>
          <a:lstStyle/>
          <a:p>
            <a:pPr>
              <a:lnSpc>
                <a:spcPct val="150000"/>
              </a:lnSpc>
            </a:pPr>
            <a:r>
              <a:rPr lang="nl-NL" sz="1800" b="1" dirty="0">
                <a:latin typeface="Times New Roman" panose="02020603050405020304" pitchFamily="18" charset="0"/>
                <a:ea typeface="Calibri" panose="020F0502020204030204" pitchFamily="34" charset="0"/>
                <a:cs typeface="Times New Roman" panose="02020603050405020304" pitchFamily="18" charset="0"/>
              </a:rPr>
              <a:t>Tình huống 1</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b="1" dirty="0">
                <a:latin typeface="Times New Roman" panose="02020603050405020304" pitchFamily="18" charset="0"/>
                <a:ea typeface="Calibri" panose="020F0502020204030204" pitchFamily="34" charset="0"/>
                <a:cs typeface="Times New Roman" panose="02020603050405020304" pitchFamily="18" charset="0"/>
              </a:rPr>
              <a:t>	</a:t>
            </a:r>
            <a:r>
              <a:rPr lang="nl-NL" sz="1800" dirty="0">
                <a:latin typeface="Times New Roman" panose="02020603050405020304" pitchFamily="18" charset="0"/>
                <a:ea typeface="Calibri" panose="020F0502020204030204" pitchFamily="34" charset="0"/>
                <a:cs typeface="Times New Roman" panose="02020603050405020304" pitchFamily="18" charset="0"/>
              </a:rPr>
              <a:t>Bạn Na mua cành hoa hồng trắng về để cắm. Mẹ bạn Na bảo phải cho nước sạch vào bình hoa và cắt bỏ phần gốc của cành hoa trước khi cắm. Na thắc mắc tại sao phải làm như vậy. Em hãy giải thích để bạn hiểu nhé?</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b="1" dirty="0">
                <a:latin typeface="Times New Roman" panose="02020603050405020304" pitchFamily="18" charset="0"/>
                <a:ea typeface="Calibri" panose="020F0502020204030204" pitchFamily="34" charset="0"/>
                <a:cs typeface="Times New Roman" panose="02020603050405020304" pitchFamily="18" charset="0"/>
              </a:rPr>
              <a:t>Tình huống 2:</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nl-NL" sz="1800" dirty="0">
                <a:latin typeface="Times New Roman" panose="02020603050405020304" pitchFamily="18" charset="0"/>
                <a:ea typeface="Calibri" panose="020F0502020204030204" pitchFamily="34" charset="0"/>
                <a:cs typeface="Times New Roman" panose="02020603050405020304" pitchFamily="18" charset="0"/>
              </a:rPr>
              <a:t>	Bạn An mua hoa lay ơn màu trắng về cắm. Bạn nảy ra ý tưởng cắm hoa vào dung dịch xanh mêtylen (màu xanh) để nhuộm hoa thành màu xanh. Em hãy giải thích tại sao khi làm như vậy thì hoa lại có màu xanh?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2832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4" name="TextBox 3"/>
          <p:cNvSpPr txBox="1"/>
          <p:nvPr/>
        </p:nvSpPr>
        <p:spPr>
          <a:xfrm>
            <a:off x="2812093" y="554551"/>
            <a:ext cx="2536521"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VẬN DỤNG</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75365" y="1303072"/>
            <a:ext cx="8555276" cy="2169825"/>
          </a:xfrm>
          <a:prstGeom prst="rect">
            <a:avLst/>
          </a:prstGeom>
        </p:spPr>
        <p:txBody>
          <a:bodyPr wrap="square">
            <a:spAutoFit/>
          </a:bodyPr>
          <a:lstStyle/>
          <a:p>
            <a:pPr algn="just">
              <a:lnSpc>
                <a:spcPct val="150000"/>
              </a:lnSpc>
            </a:pPr>
            <a:r>
              <a:rPr lang="nl-NL" sz="1800" b="1" dirty="0">
                <a:latin typeface="Times New Roman" panose="02020603050405020304" pitchFamily="18" charset="0"/>
                <a:ea typeface="Calibri" panose="020F0502020204030204" pitchFamily="34" charset="0"/>
                <a:cs typeface="Times New Roman" panose="02020603050405020304" pitchFamily="18" charset="0"/>
              </a:rPr>
              <a:t>Tình huống 3:</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nl-NL" sz="1800" dirty="0" smtClean="0">
                <a:latin typeface="Times New Roman" panose="02020603050405020304" pitchFamily="18" charset="0"/>
                <a:ea typeface="Calibri" panose="020F0502020204030204" pitchFamily="34" charset="0"/>
                <a:cs typeface="Times New Roman" panose="02020603050405020304" pitchFamily="18" charset="0"/>
              </a:rPr>
              <a:t>Tại </a:t>
            </a:r>
            <a:r>
              <a:rPr lang="nl-NL" sz="1800" dirty="0">
                <a:latin typeface="Times New Roman" panose="02020603050405020304" pitchFamily="18" charset="0"/>
                <a:ea typeface="Calibri" panose="020F0502020204030204" pitchFamily="34" charset="0"/>
                <a:cs typeface="Times New Roman" panose="02020603050405020304" pitchFamily="18" charset="0"/>
              </a:rPr>
              <a:t>sao về mùa hè ngồi dưới các tán cây lớn lại mát hơn ngồi dưới mái che bằng tôn?</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nl-NL" sz="1800" b="1" dirty="0">
                <a:latin typeface="Times New Roman" panose="02020603050405020304" pitchFamily="18" charset="0"/>
                <a:ea typeface="Calibri" panose="020F0502020204030204" pitchFamily="34" charset="0"/>
                <a:cs typeface="Times New Roman" panose="02020603050405020304" pitchFamily="18" charset="0"/>
              </a:rPr>
              <a:t>Tình huống 4:</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nl-NL" sz="1800" dirty="0" smtClean="0">
                <a:latin typeface="Times New Roman" panose="02020603050405020304" pitchFamily="18" charset="0"/>
                <a:ea typeface="Calibri" panose="020F0502020204030204" pitchFamily="34" charset="0"/>
                <a:cs typeface="Times New Roman" panose="02020603050405020304" pitchFamily="18" charset="0"/>
              </a:rPr>
              <a:t>Tại </a:t>
            </a:r>
            <a:r>
              <a:rPr lang="nl-NL" sz="1800" dirty="0">
                <a:latin typeface="Times New Roman" panose="02020603050405020304" pitchFamily="18" charset="0"/>
                <a:ea typeface="Calibri" panose="020F0502020204030204" pitchFamily="34" charset="0"/>
                <a:cs typeface="Times New Roman" panose="02020603050405020304" pitchFamily="18" charset="0"/>
              </a:rPr>
              <a:t>sao khi dịch chuyển các cây cảnh lớn đến trồng nơi khác người ta lại cắt bỏ bớt các cành lá</a:t>
            </a:r>
            <a:r>
              <a:rPr lang="nl-NL" sz="18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3396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921" y="837275"/>
            <a:ext cx="9006213" cy="646331"/>
          </a:xfrm>
          <a:prstGeom prst="rect">
            <a:avLst/>
          </a:prstGeom>
        </p:spPr>
        <p:txBody>
          <a:bodyPr wrap="square">
            <a:spAutoFit/>
          </a:bodyPr>
          <a:lstStyle/>
          <a:p>
            <a:pPr marL="457200" algn="just">
              <a:tabLst>
                <a:tab pos="450215" algn="l"/>
              </a:tabLst>
            </a:pP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Dựa</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vào</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sơ</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đồ</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đơn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giản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mô</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tả</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được</a:t>
            </a:r>
            <a:r>
              <a:rPr lang="en-US" sz="1800" dirty="0">
                <a:latin typeface="Times New Roman" panose="02020603050405020304" pitchFamily="18" charset="0"/>
                <a:ea typeface="Arial" panose="020B0604020202020204" pitchFamily="34" charset="0"/>
                <a:cs typeface="Arial" panose="020B0604020202020204" pitchFamily="34" charset="0"/>
              </a:rPr>
              <a:t> con </a:t>
            </a:r>
            <a:r>
              <a:rPr lang="en-US" sz="1800" dirty="0" err="1">
                <a:latin typeface="Times New Roman" panose="02020603050405020304" pitchFamily="18" charset="0"/>
                <a:ea typeface="Arial" panose="020B0604020202020204" pitchFamily="34" charset="0"/>
                <a:cs typeface="Arial" panose="020B0604020202020204" pitchFamily="34" charset="0"/>
              </a:rPr>
              <a:t>đường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hấp</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thụ</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vận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chuyển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nước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chất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khoáng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của</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cây</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từ</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môi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trường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ngoài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vào</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miền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lông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hút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vào</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rễ</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lên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thân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cây</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lá</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cây</a:t>
            </a:r>
            <a:r>
              <a:rPr lang="en-US" sz="1800" dirty="0" smtClean="0">
                <a:latin typeface="Times New Roman" panose="02020603050405020304" pitchFamily="18" charset="0"/>
                <a:ea typeface="Arial" panose="020B0604020202020204" pitchFamily="34" charset="0"/>
                <a:cs typeface="Arial" panose="020B0604020202020204" pitchFamily="34"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0" y="1592608"/>
            <a:ext cx="8924795" cy="646331"/>
          </a:xfrm>
          <a:prstGeom prst="rect">
            <a:avLst/>
          </a:prstGeom>
        </p:spPr>
        <p:txBody>
          <a:bodyPr wrap="square">
            <a:spAutoFit/>
          </a:bodyPr>
          <a:lstStyle/>
          <a:p>
            <a:pPr marL="457200" algn="just">
              <a:tabLst>
                <a:tab pos="450215" algn="l"/>
              </a:tabLst>
            </a:pP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Dựa</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vào</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sơ</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đồ</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hình</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ảnh</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phân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biệt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được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sự</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vận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chuyển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các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chất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trong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mạch</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gỗ</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từ</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rễ</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lên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lá</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cây</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dòng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lên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từ</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lá</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xuống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các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cơ</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quan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trong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mạch</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rây</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dòng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xuống</a:t>
            </a:r>
            <a:r>
              <a:rPr lang="en-US" sz="1800" dirty="0" smtClean="0">
                <a:latin typeface="Times New Roman" panose="02020603050405020304" pitchFamily="18" charset="0"/>
                <a:ea typeface="Arial" panose="020B0604020202020204" pitchFamily="34" charset="0"/>
                <a:cs typeface="Arial" panose="020B0604020202020204" pitchFamily="34"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5" name="Rectangle 4"/>
          <p:cNvSpPr/>
          <p:nvPr/>
        </p:nvSpPr>
        <p:spPr>
          <a:xfrm>
            <a:off x="-1" y="2279870"/>
            <a:ext cx="8924795" cy="646331"/>
          </a:xfrm>
          <a:prstGeom prst="rect">
            <a:avLst/>
          </a:prstGeom>
        </p:spPr>
        <p:txBody>
          <a:bodyPr wrap="square">
            <a:spAutoFit/>
          </a:bodyPr>
          <a:lstStyle/>
          <a:p>
            <a:pPr marL="457200" algn="just">
              <a:tabLst>
                <a:tab pos="450215" algn="l"/>
              </a:tabLst>
            </a:pP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Nêu</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được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vai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trò</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thoát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hơi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nước</a:t>
            </a:r>
            <a:r>
              <a:rPr lang="en-US" sz="1800" dirty="0">
                <a:latin typeface="Times New Roman" panose="02020603050405020304" pitchFamily="18" charset="0"/>
                <a:ea typeface="Arial" panose="020B0604020202020204" pitchFamily="34" charset="0"/>
                <a:cs typeface="Arial" panose="020B0604020202020204" pitchFamily="34" charset="0"/>
              </a:rPr>
              <a:t> ở </a:t>
            </a:r>
            <a:r>
              <a:rPr lang="en-US" sz="1800" dirty="0" err="1">
                <a:latin typeface="Times New Roman" panose="02020603050405020304" pitchFamily="18" charset="0"/>
                <a:ea typeface="Arial" panose="020B0604020202020204" pitchFamily="34" charset="0"/>
                <a:cs typeface="Arial" panose="020B0604020202020204" pitchFamily="34" charset="0"/>
              </a:rPr>
              <a:t>lá</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đóng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mở</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khí</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khổng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trong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quá</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trình</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thoát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hơi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nước</a:t>
            </a:r>
            <a:r>
              <a:rPr lang="en-US" sz="1800" dirty="0" smtClean="0">
                <a:latin typeface="Times New Roman" panose="02020603050405020304" pitchFamily="18" charset="0"/>
                <a:ea typeface="Arial" panose="020B0604020202020204" pitchFamily="34" charset="0"/>
                <a:cs typeface="Arial" panose="020B0604020202020204" pitchFamily="34"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21922" y="2986505"/>
            <a:ext cx="9006213" cy="369332"/>
          </a:xfrm>
          <a:prstGeom prst="rect">
            <a:avLst/>
          </a:prstGeom>
        </p:spPr>
        <p:txBody>
          <a:bodyPr wrap="square">
            <a:spAutoFit/>
          </a:bodyPr>
          <a:lstStyle/>
          <a:p>
            <a:pPr marL="457200" algn="just">
              <a:tabLst>
                <a:tab pos="450215" algn="l"/>
              </a:tabLst>
            </a:pP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Nêu</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được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một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số</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yếu</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tố</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ảnh</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hưởng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đến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trao</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đổi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nước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các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chất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dinh</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dưỡng</a:t>
            </a:r>
            <a:r>
              <a:rPr lang="en-US" sz="1800" dirty="0">
                <a:latin typeface="Times New Roman" panose="02020603050405020304" pitchFamily="18" charset="0"/>
                <a:ea typeface="Arial" panose="020B0604020202020204" pitchFamily="34" charset="0"/>
                <a:cs typeface="Arial" panose="020B0604020202020204" pitchFamily="34" charset="0"/>
              </a:rPr>
              <a:t> ở </a:t>
            </a:r>
            <a:r>
              <a:rPr lang="en-US" sz="1800" dirty="0" err="1">
                <a:latin typeface="Times New Roman" panose="02020603050405020304" pitchFamily="18" charset="0"/>
                <a:ea typeface="Arial" panose="020B0604020202020204" pitchFamily="34" charset="0"/>
                <a:cs typeface="Arial" panose="020B0604020202020204" pitchFamily="34" charset="0"/>
              </a:rPr>
              <a:t>thực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vật</a:t>
            </a:r>
            <a:r>
              <a:rPr lang="en-US" sz="1800" dirty="0" smtClean="0">
                <a:latin typeface="Times New Roman" panose="02020603050405020304" pitchFamily="18" charset="0"/>
                <a:ea typeface="Arial" panose="020B0604020202020204" pitchFamily="34" charset="0"/>
                <a:cs typeface="Arial" panose="020B0604020202020204" pitchFamily="34"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21922" y="3490911"/>
            <a:ext cx="8549013" cy="369332"/>
          </a:xfrm>
          <a:prstGeom prst="rect">
            <a:avLst/>
          </a:prstGeom>
        </p:spPr>
        <p:txBody>
          <a:bodyPr wrap="square">
            <a:spAutoFit/>
          </a:bodyPr>
          <a:lstStyle/>
          <a:p>
            <a:pPr marL="457200" algn="just">
              <a:tabLst>
                <a:tab pos="450215" algn="l"/>
              </a:tabLst>
            </a:pP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Tiến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hành</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được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thí</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nghiệm</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chứng</a:t>
            </a:r>
            <a:r>
              <a:rPr lang="en-US" sz="1800" dirty="0">
                <a:latin typeface="Times New Roman" panose="02020603050405020304" pitchFamily="18" charset="0"/>
                <a:ea typeface="Arial" panose="020B0604020202020204" pitchFamily="34" charset="0"/>
                <a:cs typeface="Arial" panose="020B0604020202020204" pitchFamily="34" charset="0"/>
              </a:rPr>
              <a:t> minh </a:t>
            </a:r>
            <a:r>
              <a:rPr lang="en-US" sz="1800" dirty="0" err="1">
                <a:latin typeface="Times New Roman" panose="02020603050405020304" pitchFamily="18" charset="0"/>
                <a:ea typeface="Arial" panose="020B0604020202020204" pitchFamily="34" charset="0"/>
                <a:cs typeface="Arial" panose="020B0604020202020204" pitchFamily="34" charset="0"/>
              </a:rPr>
              <a:t>thân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vận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chuyển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nước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lá</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thoát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hơi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nước</a:t>
            </a:r>
            <a:r>
              <a:rPr lang="en-US" sz="1800" dirty="0" smtClean="0">
                <a:latin typeface="Times New Roman" panose="02020603050405020304" pitchFamily="18" charset="0"/>
                <a:ea typeface="Arial" panose="020B0604020202020204" pitchFamily="34" charset="0"/>
                <a:cs typeface="Arial" panose="020B0604020202020204" pitchFamily="34"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21922" y="3967436"/>
            <a:ext cx="8242126" cy="369332"/>
          </a:xfrm>
          <a:prstGeom prst="rect">
            <a:avLst/>
          </a:prstGeom>
        </p:spPr>
        <p:txBody>
          <a:bodyPr wrap="square">
            <a:spAutoFit/>
          </a:bodyPr>
          <a:lstStyle/>
          <a:p>
            <a:pPr marL="457200" algn="just">
              <a:tabLst>
                <a:tab pos="450215" algn="l"/>
              </a:tabLst>
            </a:pP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Nhận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biết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được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các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yếu</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tố</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ảnh</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hưởng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đến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hút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nước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khoáng</a:t>
            </a:r>
            <a:r>
              <a:rPr lang="en-US" sz="1800" dirty="0">
                <a:latin typeface="Times New Roman" panose="02020603050405020304" pitchFamily="18" charset="0"/>
                <a:ea typeface="Arial" panose="020B0604020202020204" pitchFamily="34" charset="0"/>
                <a:cs typeface="Arial" panose="020B0604020202020204" pitchFamily="34" charset="0"/>
              </a:rPr>
              <a:t> ở </a:t>
            </a:r>
            <a:r>
              <a:rPr lang="en-US" sz="1800" dirty="0" err="1" smtClean="0">
                <a:latin typeface="Times New Roman" panose="02020603050405020304" pitchFamily="18" charset="0"/>
                <a:ea typeface="Arial" panose="020B0604020202020204" pitchFamily="34" charset="0"/>
                <a:cs typeface="Arial" panose="020B0604020202020204" pitchFamily="34" charset="0"/>
              </a:rPr>
              <a:t>rễ</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9" name="Rectangle 8"/>
          <p:cNvSpPr/>
          <p:nvPr/>
        </p:nvSpPr>
        <p:spPr>
          <a:xfrm>
            <a:off x="-1" y="4535570"/>
            <a:ext cx="8924795" cy="646331"/>
          </a:xfrm>
          <a:prstGeom prst="rect">
            <a:avLst/>
          </a:prstGeom>
        </p:spPr>
        <p:txBody>
          <a:bodyPr wrap="square">
            <a:spAutoFit/>
          </a:bodyPr>
          <a:lstStyle/>
          <a:p>
            <a:pPr marL="457200" algn="just">
              <a:tabLst>
                <a:tab pos="450215" algn="l"/>
              </a:tabLst>
            </a:pP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Vận</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dụng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hiểu</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biết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về</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trao</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đổi</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nước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khoáng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của</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cây</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trong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trồng</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trọt</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và</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chăm</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sóc</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cây</a:t>
            </a:r>
            <a:r>
              <a:rPr lang="en-US" sz="1800" dirty="0">
                <a:latin typeface="Times New Roman" panose="02020603050405020304" pitchFamily="18" charset="0"/>
                <a:ea typeface="Arial" panose="020B0604020202020204" pitchFamily="34" charset="0"/>
                <a:cs typeface="Arial" panose="020B0604020202020204" pitchFamily="34" charset="0"/>
              </a:rPr>
              <a:t> </a:t>
            </a:r>
            <a:r>
              <a:rPr lang="en-US" sz="1800" dirty="0" err="1">
                <a:latin typeface="Times New Roman" panose="02020603050405020304" pitchFamily="18" charset="0"/>
                <a:ea typeface="Arial" panose="020B0604020202020204" pitchFamily="34" charset="0"/>
                <a:cs typeface="Arial" panose="020B0604020202020204" pitchFamily="34" charset="0"/>
              </a:rPr>
              <a:t>trồng</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2" name="TextBox 1"/>
          <p:cNvSpPr txBox="1"/>
          <p:nvPr/>
        </p:nvSpPr>
        <p:spPr>
          <a:xfrm>
            <a:off x="3182112" y="308073"/>
            <a:ext cx="3460090" cy="400110"/>
          </a:xfrm>
          <a:prstGeom prst="rect">
            <a:avLst/>
          </a:prstGeom>
          <a:noFill/>
        </p:spPr>
        <p:txBody>
          <a:bodyPr wrap="square" rtlCol="0">
            <a:spAutoFit/>
          </a:bodyPr>
          <a:lstStyle/>
          <a:p>
            <a:pPr algn="ctr"/>
            <a:r>
              <a:rPr lang="en-US" sz="2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MỤC TIÊU BÀI HỌC</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5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25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25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25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25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2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7"/>
          <p:cNvSpPr txBox="1">
            <a:spLocks noGrp="1"/>
          </p:cNvSpPr>
          <p:nvPr>
            <p:ph type="body" idx="1"/>
          </p:nvPr>
        </p:nvSpPr>
        <p:spPr>
          <a:xfrm>
            <a:off x="1391748" y="493466"/>
            <a:ext cx="6481267" cy="454053"/>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2600" b="1" dirty="0" smtClean="0">
                <a:latin typeface="Times New Roman" pitchFamily="18" charset="0"/>
                <a:cs typeface="Times New Roman" pitchFamily="18" charset="0"/>
              </a:rPr>
              <a:t>NỘI DUNG BÀI HỌC</a:t>
            </a:r>
            <a:endParaRPr sz="2600" b="1" dirty="0">
              <a:latin typeface="Times New Roman" pitchFamily="18" charset="0"/>
              <a:cs typeface="Times New Roman" pitchFamily="18" charset="0"/>
            </a:endParaRPr>
          </a:p>
        </p:txBody>
      </p:sp>
      <p:sp>
        <p:nvSpPr>
          <p:cNvPr id="545" name="Google Shape;545;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latin typeface="Times New Roman" pitchFamily="18" charset="0"/>
                <a:cs typeface="Times New Roman" pitchFamily="18" charset="0"/>
              </a:rPr>
              <a:t>4</a:t>
            </a:fld>
            <a:endParaRPr>
              <a:latin typeface="Times New Roman" pitchFamily="18" charset="0"/>
              <a:cs typeface="Times New Roman" pitchFamily="18" charset="0"/>
            </a:endParaRPr>
          </a:p>
        </p:txBody>
      </p:sp>
      <p:sp>
        <p:nvSpPr>
          <p:cNvPr id="4" name="Freeform 3"/>
          <p:cNvSpPr/>
          <p:nvPr/>
        </p:nvSpPr>
        <p:spPr>
          <a:xfrm>
            <a:off x="526187" y="1402918"/>
            <a:ext cx="2844934" cy="1351483"/>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nvGrpSpPr>
          <p:cNvPr id="5" name="Group 11"/>
          <p:cNvGrpSpPr>
            <a:grpSpLocks/>
          </p:cNvGrpSpPr>
          <p:nvPr/>
        </p:nvGrpSpPr>
        <p:grpSpPr bwMode="auto">
          <a:xfrm>
            <a:off x="3383687" y="2106700"/>
            <a:ext cx="369888" cy="647700"/>
            <a:chOff x="2057400" y="2332412"/>
            <a:chExt cx="324766" cy="568896"/>
          </a:xfrm>
          <a:solidFill>
            <a:schemeClr val="accent2"/>
          </a:solidFill>
        </p:grpSpPr>
        <p:sp>
          <p:nvSpPr>
            <p:cNvPr id="6" name="Oval 5"/>
            <p:cNvSpPr/>
            <p:nvPr/>
          </p:nvSpPr>
          <p:spPr>
            <a:xfrm>
              <a:off x="2057400" y="2743747"/>
              <a:ext cx="157505" cy="157561"/>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7" name="Oval 6"/>
            <p:cNvSpPr/>
            <p:nvPr/>
          </p:nvSpPr>
          <p:spPr>
            <a:xfrm>
              <a:off x="2214905" y="2562481"/>
              <a:ext cx="158898" cy="157561"/>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8" name="Oval 7"/>
            <p:cNvSpPr/>
            <p:nvPr/>
          </p:nvSpPr>
          <p:spPr>
            <a:xfrm>
              <a:off x="2224661" y="2332412"/>
              <a:ext cx="157505" cy="157562"/>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sp>
        <p:nvSpPr>
          <p:cNvPr id="9" name="Rectangle 31"/>
          <p:cNvSpPr>
            <a:spLocks noChangeArrowheads="1"/>
          </p:cNvSpPr>
          <p:nvPr/>
        </p:nvSpPr>
        <p:spPr bwMode="auto">
          <a:xfrm>
            <a:off x="680113" y="1840138"/>
            <a:ext cx="2604694" cy="707886"/>
          </a:xfrm>
          <a:prstGeom prst="rect">
            <a:avLst/>
          </a:prstGeom>
          <a:noFill/>
          <a:ln w="9525">
            <a:noFill/>
            <a:miter lim="800000"/>
            <a:headEnd/>
            <a:tailEnd/>
          </a:ln>
        </p:spPr>
        <p:txBody>
          <a:bodyPr wrap="square" anchor="ctr">
            <a:spAutoFit/>
          </a:bodyPr>
          <a:lstStyle/>
          <a:p>
            <a:pPr algn="ctr"/>
            <a:r>
              <a:rPr lang="en-US" sz="2000" b="1" dirty="0" err="1" smtClean="0">
                <a:solidFill>
                  <a:schemeClr val="bg1"/>
                </a:solidFill>
                <a:latin typeface="Times New Roman" pitchFamily="18" charset="0"/>
                <a:cs typeface="Times New Roman" pitchFamily="18" charset="0"/>
              </a:rPr>
              <a:t>Trao</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đổi</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nước</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và</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các</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chất</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dinh</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dưỡng</a:t>
            </a:r>
            <a:endParaRPr lang="en-US" sz="2000" b="1" dirty="0">
              <a:solidFill>
                <a:schemeClr val="bg1"/>
              </a:solidFill>
              <a:latin typeface="Times New Roman" pitchFamily="18" charset="0"/>
              <a:cs typeface="Times New Roman" pitchFamily="18" charset="0"/>
            </a:endParaRPr>
          </a:p>
        </p:txBody>
      </p:sp>
      <p:sp>
        <p:nvSpPr>
          <p:cNvPr id="10" name="Freeform 9"/>
          <p:cNvSpPr/>
          <p:nvPr/>
        </p:nvSpPr>
        <p:spPr>
          <a:xfrm>
            <a:off x="463463" y="3050088"/>
            <a:ext cx="3280588" cy="1593623"/>
          </a:xfrm>
          <a:custGeom>
            <a:avLst/>
            <a:gdLst>
              <a:gd name="connsiteX0" fmla="*/ 257175 w 2320925"/>
              <a:gd name="connsiteY0" fmla="*/ 1203325 h 1203325"/>
              <a:gd name="connsiteX1" fmla="*/ 2070100 w 2320925"/>
              <a:gd name="connsiteY1" fmla="*/ 1203325 h 1203325"/>
              <a:gd name="connsiteX2" fmla="*/ 2320925 w 2320925"/>
              <a:gd name="connsiteY2" fmla="*/ 508000 h 1203325"/>
              <a:gd name="connsiteX3" fmla="*/ 2089150 w 2320925"/>
              <a:gd name="connsiteY3" fmla="*/ 349250 h 1203325"/>
              <a:gd name="connsiteX4" fmla="*/ 1863725 w 2320925"/>
              <a:gd name="connsiteY4" fmla="*/ 123825 h 1203325"/>
              <a:gd name="connsiteX5" fmla="*/ 1435100 w 2320925"/>
              <a:gd name="connsiteY5" fmla="*/ 0 h 1203325"/>
              <a:gd name="connsiteX6" fmla="*/ 936625 w 2320925"/>
              <a:gd name="connsiteY6" fmla="*/ 31750 h 1203325"/>
              <a:gd name="connsiteX7" fmla="*/ 650875 w 2320925"/>
              <a:gd name="connsiteY7" fmla="*/ 177800 h 1203325"/>
              <a:gd name="connsiteX8" fmla="*/ 0 w 2320925"/>
              <a:gd name="connsiteY8" fmla="*/ 415925 h 1203325"/>
              <a:gd name="connsiteX9" fmla="*/ 82550 w 2320925"/>
              <a:gd name="connsiteY9" fmla="*/ 1111250 h 1203325"/>
              <a:gd name="connsiteX10" fmla="*/ 257175 w 2320925"/>
              <a:gd name="connsiteY10" fmla="*/ 1203325 h 1203325"/>
              <a:gd name="connsiteX0" fmla="*/ 366911 w 2430661"/>
              <a:gd name="connsiteY0" fmla="*/ 1203325 h 1203325"/>
              <a:gd name="connsiteX1" fmla="*/ 2179836 w 2430661"/>
              <a:gd name="connsiteY1" fmla="*/ 1203325 h 1203325"/>
              <a:gd name="connsiteX2" fmla="*/ 2430661 w 2430661"/>
              <a:gd name="connsiteY2" fmla="*/ 508000 h 1203325"/>
              <a:gd name="connsiteX3" fmla="*/ 2198886 w 2430661"/>
              <a:gd name="connsiteY3" fmla="*/ 349250 h 1203325"/>
              <a:gd name="connsiteX4" fmla="*/ 1973461 w 2430661"/>
              <a:gd name="connsiteY4" fmla="*/ 123825 h 1203325"/>
              <a:gd name="connsiteX5" fmla="*/ 1544836 w 2430661"/>
              <a:gd name="connsiteY5" fmla="*/ 0 h 1203325"/>
              <a:gd name="connsiteX6" fmla="*/ 1046361 w 2430661"/>
              <a:gd name="connsiteY6" fmla="*/ 31750 h 1203325"/>
              <a:gd name="connsiteX7" fmla="*/ 760611 w 2430661"/>
              <a:gd name="connsiteY7" fmla="*/ 177800 h 1203325"/>
              <a:gd name="connsiteX8" fmla="*/ 109736 w 2430661"/>
              <a:gd name="connsiteY8" fmla="*/ 415925 h 1203325"/>
              <a:gd name="connsiteX9" fmla="*/ 192286 w 2430661"/>
              <a:gd name="connsiteY9" fmla="*/ 1111250 h 1203325"/>
              <a:gd name="connsiteX10" fmla="*/ 366911 w 2430661"/>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23825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10965 h 1210965"/>
              <a:gd name="connsiteX1" fmla="*/ 2236737 w 2487562"/>
              <a:gd name="connsiteY1" fmla="*/ 1210965 h 1210965"/>
              <a:gd name="connsiteX2" fmla="*/ 2487562 w 2487562"/>
              <a:gd name="connsiteY2" fmla="*/ 515640 h 1210965"/>
              <a:gd name="connsiteX3" fmla="*/ 2255787 w 2487562"/>
              <a:gd name="connsiteY3" fmla="*/ 356890 h 1210965"/>
              <a:gd name="connsiteX4" fmla="*/ 2030362 w 2487562"/>
              <a:gd name="connsiteY4" fmla="*/ 131465 h 1210965"/>
              <a:gd name="connsiteX5" fmla="*/ 1601737 w 2487562"/>
              <a:gd name="connsiteY5" fmla="*/ 7640 h 1210965"/>
              <a:gd name="connsiteX6" fmla="*/ 1103262 w 2487562"/>
              <a:gd name="connsiteY6" fmla="*/ 39390 h 1210965"/>
              <a:gd name="connsiteX7" fmla="*/ 817512 w 2487562"/>
              <a:gd name="connsiteY7" fmla="*/ 131465 h 1210965"/>
              <a:gd name="connsiteX8" fmla="*/ 166637 w 2487562"/>
              <a:gd name="connsiteY8" fmla="*/ 423565 h 1210965"/>
              <a:gd name="connsiteX9" fmla="*/ 249187 w 2487562"/>
              <a:gd name="connsiteY9" fmla="*/ 1118890 h 1210965"/>
              <a:gd name="connsiteX10" fmla="*/ 423812 w 2487562"/>
              <a:gd name="connsiteY10" fmla="*/ 1210965 h 1210965"/>
              <a:gd name="connsiteX0" fmla="*/ 423812 w 2487562"/>
              <a:gd name="connsiteY0" fmla="*/ 1224763 h 1224763"/>
              <a:gd name="connsiteX1" fmla="*/ 2236737 w 2487562"/>
              <a:gd name="connsiteY1" fmla="*/ 1224763 h 1224763"/>
              <a:gd name="connsiteX2" fmla="*/ 2487562 w 2487562"/>
              <a:gd name="connsiteY2" fmla="*/ 529438 h 1224763"/>
              <a:gd name="connsiteX3" fmla="*/ 2255787 w 2487562"/>
              <a:gd name="connsiteY3" fmla="*/ 370688 h 1224763"/>
              <a:gd name="connsiteX4" fmla="*/ 2030362 w 2487562"/>
              <a:gd name="connsiteY4" fmla="*/ 145263 h 1224763"/>
              <a:gd name="connsiteX5" fmla="*/ 1601737 w 2487562"/>
              <a:gd name="connsiteY5" fmla="*/ 21438 h 1224763"/>
              <a:gd name="connsiteX6" fmla="*/ 1112787 w 2487562"/>
              <a:gd name="connsiteY6" fmla="*/ 30963 h 1224763"/>
              <a:gd name="connsiteX7" fmla="*/ 817512 w 2487562"/>
              <a:gd name="connsiteY7" fmla="*/ 145263 h 1224763"/>
              <a:gd name="connsiteX8" fmla="*/ 166637 w 2487562"/>
              <a:gd name="connsiteY8" fmla="*/ 437363 h 1224763"/>
              <a:gd name="connsiteX9" fmla="*/ 249187 w 2487562"/>
              <a:gd name="connsiteY9" fmla="*/ 1132688 h 1224763"/>
              <a:gd name="connsiteX10" fmla="*/ 423812 w 2487562"/>
              <a:gd name="connsiteY10" fmla="*/ 1224763 h 1224763"/>
              <a:gd name="connsiteX0" fmla="*/ 423812 w 2487562"/>
              <a:gd name="connsiteY0" fmla="*/ 1276040 h 1276040"/>
              <a:gd name="connsiteX1" fmla="*/ 2236737 w 2487562"/>
              <a:gd name="connsiteY1" fmla="*/ 1276040 h 1276040"/>
              <a:gd name="connsiteX2" fmla="*/ 2487562 w 2487562"/>
              <a:gd name="connsiteY2" fmla="*/ 580715 h 1276040"/>
              <a:gd name="connsiteX3" fmla="*/ 2255787 w 2487562"/>
              <a:gd name="connsiteY3" fmla="*/ 421965 h 1276040"/>
              <a:gd name="connsiteX4" fmla="*/ 2030362 w 2487562"/>
              <a:gd name="connsiteY4" fmla="*/ 196540 h 1276040"/>
              <a:gd name="connsiteX5" fmla="*/ 1601737 w 2487562"/>
              <a:gd name="connsiteY5" fmla="*/ 72715 h 1276040"/>
              <a:gd name="connsiteX6" fmla="*/ 1112787 w 2487562"/>
              <a:gd name="connsiteY6" fmla="*/ 82240 h 1276040"/>
              <a:gd name="connsiteX7" fmla="*/ 817512 w 2487562"/>
              <a:gd name="connsiteY7" fmla="*/ 196540 h 1276040"/>
              <a:gd name="connsiteX8" fmla="*/ 166637 w 2487562"/>
              <a:gd name="connsiteY8" fmla="*/ 488640 h 1276040"/>
              <a:gd name="connsiteX9" fmla="*/ 249187 w 2487562"/>
              <a:gd name="connsiteY9" fmla="*/ 1183965 h 1276040"/>
              <a:gd name="connsiteX10" fmla="*/ 423812 w 2487562"/>
              <a:gd name="connsiteY10" fmla="*/ 1276040 h 1276040"/>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8256"/>
              <a:gd name="connsiteY0" fmla="*/ 1359584 h 1359584"/>
              <a:gd name="connsiteX1" fmla="*/ 2236737 w 2488256"/>
              <a:gd name="connsiteY1" fmla="*/ 1359584 h 1359584"/>
              <a:gd name="connsiteX2" fmla="*/ 2487562 w 2488256"/>
              <a:gd name="connsiteY2" fmla="*/ 664259 h 1359584"/>
              <a:gd name="connsiteX3" fmla="*/ 2255787 w 2488256"/>
              <a:gd name="connsiteY3" fmla="*/ 505509 h 1359584"/>
              <a:gd name="connsiteX4" fmla="*/ 2030362 w 2488256"/>
              <a:gd name="connsiteY4" fmla="*/ 280084 h 1359584"/>
              <a:gd name="connsiteX5" fmla="*/ 1601737 w 2488256"/>
              <a:gd name="connsiteY5" fmla="*/ 156259 h 1359584"/>
              <a:gd name="connsiteX6" fmla="*/ 1112787 w 2488256"/>
              <a:gd name="connsiteY6" fmla="*/ 165784 h 1359584"/>
              <a:gd name="connsiteX7" fmla="*/ 817512 w 2488256"/>
              <a:gd name="connsiteY7" fmla="*/ 280084 h 1359584"/>
              <a:gd name="connsiteX8" fmla="*/ 166637 w 2488256"/>
              <a:gd name="connsiteY8" fmla="*/ 572184 h 1359584"/>
              <a:gd name="connsiteX9" fmla="*/ 249187 w 2488256"/>
              <a:gd name="connsiteY9" fmla="*/ 1267509 h 1359584"/>
              <a:gd name="connsiteX10" fmla="*/ 423812 w 2488256"/>
              <a:gd name="connsiteY10" fmla="*/ 1359584 h 1359584"/>
              <a:gd name="connsiteX0" fmla="*/ 423812 w 2613718"/>
              <a:gd name="connsiteY0" fmla="*/ 1359584 h 1359584"/>
              <a:gd name="connsiteX1" fmla="*/ 2236737 w 2613718"/>
              <a:gd name="connsiteY1" fmla="*/ 1359584 h 1359584"/>
              <a:gd name="connsiteX2" fmla="*/ 2487562 w 2613718"/>
              <a:gd name="connsiteY2" fmla="*/ 664259 h 1359584"/>
              <a:gd name="connsiteX3" fmla="*/ 2255787 w 2613718"/>
              <a:gd name="connsiteY3" fmla="*/ 505509 h 1359584"/>
              <a:gd name="connsiteX4" fmla="*/ 2030362 w 2613718"/>
              <a:gd name="connsiteY4" fmla="*/ 280084 h 1359584"/>
              <a:gd name="connsiteX5" fmla="*/ 1601737 w 2613718"/>
              <a:gd name="connsiteY5" fmla="*/ 156259 h 1359584"/>
              <a:gd name="connsiteX6" fmla="*/ 1112787 w 2613718"/>
              <a:gd name="connsiteY6" fmla="*/ 165784 h 1359584"/>
              <a:gd name="connsiteX7" fmla="*/ 817512 w 2613718"/>
              <a:gd name="connsiteY7" fmla="*/ 280084 h 1359584"/>
              <a:gd name="connsiteX8" fmla="*/ 166637 w 2613718"/>
              <a:gd name="connsiteY8" fmla="*/ 572184 h 1359584"/>
              <a:gd name="connsiteX9" fmla="*/ 249187 w 2613718"/>
              <a:gd name="connsiteY9" fmla="*/ 1267509 h 1359584"/>
              <a:gd name="connsiteX10" fmla="*/ 423812 w 2613718"/>
              <a:gd name="connsiteY10" fmla="*/ 1359584 h 1359584"/>
              <a:gd name="connsiteX0" fmla="*/ 423812 w 2679088"/>
              <a:gd name="connsiteY0" fmla="*/ 1359584 h 1359584"/>
              <a:gd name="connsiteX1" fmla="*/ 2236737 w 2679088"/>
              <a:gd name="connsiteY1" fmla="*/ 1359584 h 1359584"/>
              <a:gd name="connsiteX2" fmla="*/ 2487562 w 2679088"/>
              <a:gd name="connsiteY2" fmla="*/ 664259 h 1359584"/>
              <a:gd name="connsiteX3" fmla="*/ 2255787 w 2679088"/>
              <a:gd name="connsiteY3" fmla="*/ 505509 h 1359584"/>
              <a:gd name="connsiteX4" fmla="*/ 2030362 w 2679088"/>
              <a:gd name="connsiteY4" fmla="*/ 280084 h 1359584"/>
              <a:gd name="connsiteX5" fmla="*/ 1601737 w 2679088"/>
              <a:gd name="connsiteY5" fmla="*/ 156259 h 1359584"/>
              <a:gd name="connsiteX6" fmla="*/ 1112787 w 2679088"/>
              <a:gd name="connsiteY6" fmla="*/ 165784 h 1359584"/>
              <a:gd name="connsiteX7" fmla="*/ 817512 w 2679088"/>
              <a:gd name="connsiteY7" fmla="*/ 280084 h 1359584"/>
              <a:gd name="connsiteX8" fmla="*/ 166637 w 2679088"/>
              <a:gd name="connsiteY8" fmla="*/ 572184 h 1359584"/>
              <a:gd name="connsiteX9" fmla="*/ 249187 w 2679088"/>
              <a:gd name="connsiteY9" fmla="*/ 1267509 h 1359584"/>
              <a:gd name="connsiteX10" fmla="*/ 423812 w 2679088"/>
              <a:gd name="connsiteY10" fmla="*/ 1359584 h 13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9088" h="1359584">
                <a:moveTo>
                  <a:pt x="423812" y="1359584"/>
                </a:moveTo>
                <a:lnTo>
                  <a:pt x="2236737" y="1359584"/>
                </a:lnTo>
                <a:cubicBezTo>
                  <a:pt x="2656895" y="1356409"/>
                  <a:pt x="2851629" y="896034"/>
                  <a:pt x="2487562" y="664259"/>
                </a:cubicBezTo>
                <a:cubicBezTo>
                  <a:pt x="2492854" y="595467"/>
                  <a:pt x="2472745" y="428251"/>
                  <a:pt x="2255787" y="505509"/>
                </a:cubicBezTo>
                <a:cubicBezTo>
                  <a:pt x="2253670" y="392267"/>
                  <a:pt x="2242029" y="279026"/>
                  <a:pt x="2030362" y="280084"/>
                </a:cubicBezTo>
                <a:cubicBezTo>
                  <a:pt x="2004962" y="137209"/>
                  <a:pt x="1795412" y="-21541"/>
                  <a:pt x="1601737" y="156259"/>
                </a:cubicBezTo>
                <a:cubicBezTo>
                  <a:pt x="1470504" y="-88216"/>
                  <a:pt x="1209095" y="-15191"/>
                  <a:pt x="1112787" y="165784"/>
                </a:cubicBezTo>
                <a:cubicBezTo>
                  <a:pt x="1008012" y="122392"/>
                  <a:pt x="865137" y="98051"/>
                  <a:pt x="817512" y="280084"/>
                </a:cubicBezTo>
                <a:cubicBezTo>
                  <a:pt x="568804" y="70534"/>
                  <a:pt x="53395" y="245159"/>
                  <a:pt x="166637" y="572184"/>
                </a:cubicBezTo>
                <a:cubicBezTo>
                  <a:pt x="-110646" y="775384"/>
                  <a:pt x="-13280" y="1102409"/>
                  <a:pt x="249187" y="1267509"/>
                </a:cubicBezTo>
                <a:cubicBezTo>
                  <a:pt x="288345" y="1352176"/>
                  <a:pt x="346554" y="1357467"/>
                  <a:pt x="423812" y="1359584"/>
                </a:cubicBezTo>
                <a:close/>
              </a:path>
            </a:pathLst>
          </a:custGeom>
          <a:solidFill>
            <a:srgbClr val="FFC000"/>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nvGrpSpPr>
          <p:cNvPr id="11" name="Group 10"/>
          <p:cNvGrpSpPr/>
          <p:nvPr/>
        </p:nvGrpSpPr>
        <p:grpSpPr>
          <a:xfrm rot="21164505">
            <a:off x="3955010" y="4474951"/>
            <a:ext cx="369802" cy="647785"/>
            <a:chOff x="2057400" y="2332412"/>
            <a:chExt cx="324766" cy="568896"/>
          </a:xfrm>
          <a:solidFill>
            <a:srgbClr val="FFC000"/>
          </a:solidFill>
        </p:grpSpPr>
        <p:sp>
          <p:nvSpPr>
            <p:cNvPr id="12" name="Oval 11"/>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13" name="Oval 12"/>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14" name="Oval 13"/>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sp>
        <p:nvSpPr>
          <p:cNvPr id="15" name="Rectangle 31"/>
          <p:cNvSpPr>
            <a:spLocks noChangeArrowheads="1"/>
          </p:cNvSpPr>
          <p:nvPr/>
        </p:nvSpPr>
        <p:spPr bwMode="auto">
          <a:xfrm>
            <a:off x="791254" y="3320272"/>
            <a:ext cx="2493555" cy="1323439"/>
          </a:xfrm>
          <a:prstGeom prst="rect">
            <a:avLst/>
          </a:prstGeom>
          <a:noFill/>
          <a:ln w="9525">
            <a:noFill/>
            <a:miter lim="800000"/>
            <a:headEnd/>
            <a:tailEnd/>
          </a:ln>
        </p:spPr>
        <p:txBody>
          <a:bodyPr wrap="square" anchor="ctr">
            <a:spAutoFit/>
          </a:bodyPr>
          <a:lstStyle/>
          <a:p>
            <a:pPr algn="ctr"/>
            <a:r>
              <a:rPr lang="en-US" sz="2000" b="1" dirty="0" err="1" smtClean="0">
                <a:solidFill>
                  <a:schemeClr val="bg1"/>
                </a:solidFill>
                <a:latin typeface="Times New Roman" pitchFamily="18" charset="0"/>
                <a:cs typeface="Times New Roman" pitchFamily="18" charset="0"/>
              </a:rPr>
              <a:t>Một</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số</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yếu</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tố</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ảnh</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hưởng</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đến</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trao</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đổi</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nước</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và</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dinh</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dưỡng</a:t>
            </a:r>
            <a:r>
              <a:rPr lang="en-US" sz="2000" b="1" dirty="0" smtClean="0">
                <a:solidFill>
                  <a:schemeClr val="bg1"/>
                </a:solidFill>
                <a:latin typeface="Times New Roman" pitchFamily="18" charset="0"/>
                <a:cs typeface="Times New Roman" pitchFamily="18" charset="0"/>
              </a:rPr>
              <a:t> ở </a:t>
            </a:r>
            <a:r>
              <a:rPr lang="en-US" sz="2000" b="1" dirty="0" err="1" smtClean="0">
                <a:solidFill>
                  <a:schemeClr val="bg1"/>
                </a:solidFill>
                <a:latin typeface="Times New Roman" pitchFamily="18" charset="0"/>
                <a:cs typeface="Times New Roman" pitchFamily="18" charset="0"/>
              </a:rPr>
              <a:t>thực</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vật</a:t>
            </a:r>
            <a:endParaRPr lang="en-US" sz="2000" b="1" dirty="0">
              <a:solidFill>
                <a:schemeClr val="bg1"/>
              </a:solidFill>
              <a:latin typeface="Times New Roman" pitchFamily="18" charset="0"/>
              <a:cs typeface="Times New Roman" pitchFamily="18" charset="0"/>
            </a:endParaRPr>
          </a:p>
        </p:txBody>
      </p:sp>
      <p:sp>
        <p:nvSpPr>
          <p:cNvPr id="16" name="Freeform 15"/>
          <p:cNvSpPr/>
          <p:nvPr/>
        </p:nvSpPr>
        <p:spPr>
          <a:xfrm>
            <a:off x="3926798" y="1313029"/>
            <a:ext cx="3634033" cy="1554416"/>
          </a:xfrm>
          <a:custGeom>
            <a:avLst/>
            <a:gdLst>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704185"/>
              <a:gd name="connsiteY0" fmla="*/ 1006475 h 1006475"/>
              <a:gd name="connsiteX1" fmla="*/ 2200275 w 2704185"/>
              <a:gd name="connsiteY1" fmla="*/ 1006475 h 1006475"/>
              <a:gd name="connsiteX2" fmla="*/ 2679700 w 2704185"/>
              <a:gd name="connsiteY2" fmla="*/ 806450 h 1006475"/>
              <a:gd name="connsiteX3" fmla="*/ 2501900 w 2704185"/>
              <a:gd name="connsiteY3" fmla="*/ 396875 h 1006475"/>
              <a:gd name="connsiteX4" fmla="*/ 1666875 w 2704185"/>
              <a:gd name="connsiteY4" fmla="*/ 0 h 1006475"/>
              <a:gd name="connsiteX5" fmla="*/ 600075 w 2704185"/>
              <a:gd name="connsiteY5" fmla="*/ 25400 h 1006475"/>
              <a:gd name="connsiteX6" fmla="*/ 0 w 2704185"/>
              <a:gd name="connsiteY6" fmla="*/ 615950 h 1006475"/>
              <a:gd name="connsiteX7" fmla="*/ 123825 w 2704185"/>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101363 h 1101363"/>
              <a:gd name="connsiteX1" fmla="*/ 2200275 w 2710992"/>
              <a:gd name="connsiteY1" fmla="*/ 1101363 h 1101363"/>
              <a:gd name="connsiteX2" fmla="*/ 2679700 w 2710992"/>
              <a:gd name="connsiteY2" fmla="*/ 901338 h 1101363"/>
              <a:gd name="connsiteX3" fmla="*/ 2501900 w 2710992"/>
              <a:gd name="connsiteY3" fmla="*/ 491763 h 1101363"/>
              <a:gd name="connsiteX4" fmla="*/ 1666875 w 2710992"/>
              <a:gd name="connsiteY4" fmla="*/ 94888 h 1101363"/>
              <a:gd name="connsiteX5" fmla="*/ 600075 w 2710992"/>
              <a:gd name="connsiteY5" fmla="*/ 120288 h 1101363"/>
              <a:gd name="connsiteX6" fmla="*/ 0 w 2710992"/>
              <a:gd name="connsiteY6" fmla="*/ 710838 h 1101363"/>
              <a:gd name="connsiteX7" fmla="*/ 123825 w 2710992"/>
              <a:gd name="connsiteY7" fmla="*/ 1101363 h 1101363"/>
              <a:gd name="connsiteX0" fmla="*/ 123825 w 2710992"/>
              <a:gd name="connsiteY0" fmla="*/ 1173121 h 1173121"/>
              <a:gd name="connsiteX1" fmla="*/ 2200275 w 2710992"/>
              <a:gd name="connsiteY1" fmla="*/ 1173121 h 1173121"/>
              <a:gd name="connsiteX2" fmla="*/ 2679700 w 2710992"/>
              <a:gd name="connsiteY2" fmla="*/ 973096 h 1173121"/>
              <a:gd name="connsiteX3" fmla="*/ 2501900 w 2710992"/>
              <a:gd name="connsiteY3" fmla="*/ 563521 h 1173121"/>
              <a:gd name="connsiteX4" fmla="*/ 1666875 w 2710992"/>
              <a:gd name="connsiteY4" fmla="*/ 166646 h 1173121"/>
              <a:gd name="connsiteX5" fmla="*/ 600075 w 2710992"/>
              <a:gd name="connsiteY5" fmla="*/ 192046 h 1173121"/>
              <a:gd name="connsiteX6" fmla="*/ 0 w 2710992"/>
              <a:gd name="connsiteY6" fmla="*/ 782596 h 1173121"/>
              <a:gd name="connsiteX7" fmla="*/ 123825 w 2710992"/>
              <a:gd name="connsiteY7" fmla="*/ 1173121 h 1173121"/>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216585 w 2803752"/>
              <a:gd name="connsiteY0" fmla="*/ 1285704 h 1285704"/>
              <a:gd name="connsiteX1" fmla="*/ 2293035 w 2803752"/>
              <a:gd name="connsiteY1" fmla="*/ 1285704 h 1285704"/>
              <a:gd name="connsiteX2" fmla="*/ 2772460 w 2803752"/>
              <a:gd name="connsiteY2" fmla="*/ 1085679 h 1285704"/>
              <a:gd name="connsiteX3" fmla="*/ 2594660 w 2803752"/>
              <a:gd name="connsiteY3" fmla="*/ 676104 h 1285704"/>
              <a:gd name="connsiteX4" fmla="*/ 1759635 w 2803752"/>
              <a:gd name="connsiteY4" fmla="*/ 279229 h 1285704"/>
              <a:gd name="connsiteX5" fmla="*/ 692835 w 2803752"/>
              <a:gd name="connsiteY5" fmla="*/ 304629 h 1285704"/>
              <a:gd name="connsiteX6" fmla="*/ 92760 w 2803752"/>
              <a:gd name="connsiteY6" fmla="*/ 895179 h 1285704"/>
              <a:gd name="connsiteX7" fmla="*/ 216585 w 2803752"/>
              <a:gd name="connsiteY7" fmla="*/ 1285704 h 1285704"/>
              <a:gd name="connsiteX0" fmla="*/ 319131 w 2906298"/>
              <a:gd name="connsiteY0" fmla="*/ 1285704 h 1285704"/>
              <a:gd name="connsiteX1" fmla="*/ 2395581 w 2906298"/>
              <a:gd name="connsiteY1" fmla="*/ 1285704 h 1285704"/>
              <a:gd name="connsiteX2" fmla="*/ 2875006 w 2906298"/>
              <a:gd name="connsiteY2" fmla="*/ 1085679 h 1285704"/>
              <a:gd name="connsiteX3" fmla="*/ 2697206 w 2906298"/>
              <a:gd name="connsiteY3" fmla="*/ 676104 h 1285704"/>
              <a:gd name="connsiteX4" fmla="*/ 1862181 w 2906298"/>
              <a:gd name="connsiteY4" fmla="*/ 279229 h 1285704"/>
              <a:gd name="connsiteX5" fmla="*/ 795381 w 2906298"/>
              <a:gd name="connsiteY5" fmla="*/ 304629 h 1285704"/>
              <a:gd name="connsiteX6" fmla="*/ 195306 w 2906298"/>
              <a:gd name="connsiteY6" fmla="*/ 895179 h 1285704"/>
              <a:gd name="connsiteX7" fmla="*/ 319131 w 2906298"/>
              <a:gd name="connsiteY7" fmla="*/ 1285704 h 1285704"/>
              <a:gd name="connsiteX0" fmla="*/ 420994 w 3008161"/>
              <a:gd name="connsiteY0" fmla="*/ 1285704 h 1285704"/>
              <a:gd name="connsiteX1" fmla="*/ 2497444 w 3008161"/>
              <a:gd name="connsiteY1" fmla="*/ 1285704 h 1285704"/>
              <a:gd name="connsiteX2" fmla="*/ 2976869 w 3008161"/>
              <a:gd name="connsiteY2" fmla="*/ 1085679 h 1285704"/>
              <a:gd name="connsiteX3" fmla="*/ 2799069 w 3008161"/>
              <a:gd name="connsiteY3" fmla="*/ 676104 h 1285704"/>
              <a:gd name="connsiteX4" fmla="*/ 1964044 w 3008161"/>
              <a:gd name="connsiteY4" fmla="*/ 279229 h 1285704"/>
              <a:gd name="connsiteX5" fmla="*/ 897244 w 3008161"/>
              <a:gd name="connsiteY5" fmla="*/ 304629 h 1285704"/>
              <a:gd name="connsiteX6" fmla="*/ 297169 w 3008161"/>
              <a:gd name="connsiteY6" fmla="*/ 895179 h 1285704"/>
              <a:gd name="connsiteX7" fmla="*/ 420994 w 3008161"/>
              <a:gd name="connsiteY7" fmla="*/ 1285704 h 12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161" h="1285704">
                <a:moveTo>
                  <a:pt x="420994" y="1285704"/>
                </a:moveTo>
                <a:lnTo>
                  <a:pt x="2497444" y="1285704"/>
                </a:lnTo>
                <a:cubicBezTo>
                  <a:pt x="2800127" y="1269829"/>
                  <a:pt x="2934536" y="1209504"/>
                  <a:pt x="2976869" y="1085679"/>
                </a:cubicBezTo>
                <a:cubicBezTo>
                  <a:pt x="3073177" y="872954"/>
                  <a:pt x="2928186" y="730079"/>
                  <a:pt x="2799069" y="676104"/>
                </a:cubicBezTo>
                <a:cubicBezTo>
                  <a:pt x="2787427" y="258062"/>
                  <a:pt x="2299536" y="49571"/>
                  <a:pt x="1964044" y="279229"/>
                </a:cubicBezTo>
                <a:cubicBezTo>
                  <a:pt x="1792594" y="-106004"/>
                  <a:pt x="1087744" y="-88013"/>
                  <a:pt x="897244" y="304629"/>
                </a:cubicBezTo>
                <a:cubicBezTo>
                  <a:pt x="468619" y="101429"/>
                  <a:pt x="1894" y="488779"/>
                  <a:pt x="297169" y="895179"/>
                </a:cubicBezTo>
                <a:cubicBezTo>
                  <a:pt x="-188606" y="965029"/>
                  <a:pt x="-29856" y="1266654"/>
                  <a:pt x="420994" y="1285704"/>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nvGrpSpPr>
          <p:cNvPr id="17" name="Group 16"/>
          <p:cNvGrpSpPr/>
          <p:nvPr/>
        </p:nvGrpSpPr>
        <p:grpSpPr>
          <a:xfrm rot="20620448">
            <a:off x="7601130" y="2219942"/>
            <a:ext cx="369802" cy="647785"/>
            <a:chOff x="2057400" y="2332412"/>
            <a:chExt cx="324766" cy="568896"/>
          </a:xfrm>
          <a:solidFill>
            <a:schemeClr val="accent3"/>
          </a:solidFill>
        </p:grpSpPr>
        <p:sp>
          <p:nvSpPr>
            <p:cNvPr id="18" name="Oval 17"/>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19" name="Oval 18"/>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20" name="Oval 19"/>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sp>
        <p:nvSpPr>
          <p:cNvPr id="21" name="Rectangle 31"/>
          <p:cNvSpPr>
            <a:spLocks noChangeArrowheads="1"/>
          </p:cNvSpPr>
          <p:nvPr/>
        </p:nvSpPr>
        <p:spPr bwMode="auto">
          <a:xfrm>
            <a:off x="4227903" y="1751512"/>
            <a:ext cx="3091381" cy="1015663"/>
          </a:xfrm>
          <a:prstGeom prst="rect">
            <a:avLst/>
          </a:prstGeom>
          <a:noFill/>
          <a:ln w="9525">
            <a:noFill/>
            <a:miter lim="800000"/>
            <a:headEnd/>
            <a:tailEnd/>
          </a:ln>
        </p:spPr>
        <p:txBody>
          <a:bodyPr wrap="square" anchor="ctr">
            <a:spAutoFit/>
          </a:bodyPr>
          <a:lstStyle/>
          <a:p>
            <a:pPr algn="ctr"/>
            <a:r>
              <a:rPr lang="en-US" sz="2000" b="1" dirty="0" err="1" smtClean="0">
                <a:solidFill>
                  <a:schemeClr val="bg1"/>
                </a:solidFill>
                <a:latin typeface="Times New Roman" pitchFamily="18" charset="0"/>
                <a:cs typeface="Times New Roman" pitchFamily="18" charset="0"/>
              </a:rPr>
              <a:t>Thí</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nghiệm</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vận</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chuyển</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nước</a:t>
            </a:r>
            <a:r>
              <a:rPr lang="en-US" sz="2000" b="1" dirty="0" smtClean="0">
                <a:solidFill>
                  <a:schemeClr val="bg1"/>
                </a:solidFill>
                <a:latin typeface="Times New Roman" pitchFamily="18" charset="0"/>
                <a:cs typeface="Times New Roman" pitchFamily="18" charset="0"/>
              </a:rPr>
              <a:t> ở </a:t>
            </a:r>
            <a:r>
              <a:rPr lang="en-US" sz="2000" b="1" dirty="0" err="1" smtClean="0">
                <a:solidFill>
                  <a:schemeClr val="bg1"/>
                </a:solidFill>
                <a:latin typeface="Times New Roman" pitchFamily="18" charset="0"/>
                <a:cs typeface="Times New Roman" pitchFamily="18" charset="0"/>
              </a:rPr>
              <a:t>thân</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cây</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và</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thoát</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hơi</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nước</a:t>
            </a:r>
            <a:r>
              <a:rPr lang="en-US" sz="2000" b="1" dirty="0" smtClean="0">
                <a:solidFill>
                  <a:schemeClr val="bg1"/>
                </a:solidFill>
                <a:latin typeface="Times New Roman" pitchFamily="18" charset="0"/>
                <a:cs typeface="Times New Roman" pitchFamily="18" charset="0"/>
              </a:rPr>
              <a:t> ở </a:t>
            </a:r>
            <a:r>
              <a:rPr lang="en-US" sz="2000" b="1" dirty="0" err="1" smtClean="0">
                <a:solidFill>
                  <a:schemeClr val="bg1"/>
                </a:solidFill>
                <a:latin typeface="Times New Roman" pitchFamily="18" charset="0"/>
                <a:cs typeface="Times New Roman" pitchFamily="18" charset="0"/>
              </a:rPr>
              <a:t>lá</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cây</a:t>
            </a:r>
            <a:endParaRPr lang="en-US" sz="2000" b="1" dirty="0">
              <a:solidFill>
                <a:schemeClr val="bg1"/>
              </a:solidFill>
              <a:latin typeface="Times New Roman" pitchFamily="18" charset="0"/>
              <a:cs typeface="Times New Roman" pitchFamily="18" charset="0"/>
            </a:endParaRPr>
          </a:p>
        </p:txBody>
      </p:sp>
      <p:sp>
        <p:nvSpPr>
          <p:cNvPr id="22" name="Freeform 21"/>
          <p:cNvSpPr/>
          <p:nvPr/>
        </p:nvSpPr>
        <p:spPr>
          <a:xfrm>
            <a:off x="4985494" y="3228536"/>
            <a:ext cx="2937544" cy="1823228"/>
          </a:xfrm>
          <a:custGeom>
            <a:avLst/>
            <a:gdLst>
              <a:gd name="connsiteX0" fmla="*/ 171450 w 2209800"/>
              <a:gd name="connsiteY0" fmla="*/ 1162050 h 1162050"/>
              <a:gd name="connsiteX1" fmla="*/ 2076450 w 2209800"/>
              <a:gd name="connsiteY1" fmla="*/ 1162050 h 1162050"/>
              <a:gd name="connsiteX2" fmla="*/ 2209800 w 2209800"/>
              <a:gd name="connsiteY2" fmla="*/ 476250 h 1162050"/>
              <a:gd name="connsiteX3" fmla="*/ 1701800 w 2209800"/>
              <a:gd name="connsiteY3" fmla="*/ 0 h 1162050"/>
              <a:gd name="connsiteX4" fmla="*/ 1235075 w 2209800"/>
              <a:gd name="connsiteY4" fmla="*/ 63500 h 1162050"/>
              <a:gd name="connsiteX5" fmla="*/ 720725 w 2209800"/>
              <a:gd name="connsiteY5" fmla="*/ 79375 h 1162050"/>
              <a:gd name="connsiteX6" fmla="*/ 177800 w 2209800"/>
              <a:gd name="connsiteY6" fmla="*/ 320675 h 1162050"/>
              <a:gd name="connsiteX7" fmla="*/ 6350 w 2209800"/>
              <a:gd name="connsiteY7" fmla="*/ 552450 h 1162050"/>
              <a:gd name="connsiteX8" fmla="*/ 0 w 2209800"/>
              <a:gd name="connsiteY8" fmla="*/ 790575 h 1162050"/>
              <a:gd name="connsiteX9" fmla="*/ 171450 w 2209800"/>
              <a:gd name="connsiteY9" fmla="*/ 1162050 h 1162050"/>
              <a:gd name="connsiteX0" fmla="*/ 171450 w 2273864"/>
              <a:gd name="connsiteY0" fmla="*/ 1162050 h 1162050"/>
              <a:gd name="connsiteX1" fmla="*/ 2076450 w 2273864"/>
              <a:gd name="connsiteY1" fmla="*/ 1162050 h 1162050"/>
              <a:gd name="connsiteX2" fmla="*/ 2209800 w 2273864"/>
              <a:gd name="connsiteY2" fmla="*/ 476250 h 1162050"/>
              <a:gd name="connsiteX3" fmla="*/ 1701800 w 2273864"/>
              <a:gd name="connsiteY3" fmla="*/ 0 h 1162050"/>
              <a:gd name="connsiteX4" fmla="*/ 1235075 w 2273864"/>
              <a:gd name="connsiteY4" fmla="*/ 63500 h 1162050"/>
              <a:gd name="connsiteX5" fmla="*/ 720725 w 2273864"/>
              <a:gd name="connsiteY5" fmla="*/ 79375 h 1162050"/>
              <a:gd name="connsiteX6" fmla="*/ 177800 w 2273864"/>
              <a:gd name="connsiteY6" fmla="*/ 320675 h 1162050"/>
              <a:gd name="connsiteX7" fmla="*/ 6350 w 2273864"/>
              <a:gd name="connsiteY7" fmla="*/ 552450 h 1162050"/>
              <a:gd name="connsiteX8" fmla="*/ 0 w 2273864"/>
              <a:gd name="connsiteY8" fmla="*/ 790575 h 1162050"/>
              <a:gd name="connsiteX9" fmla="*/ 171450 w 2273864"/>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39825 h 1139825"/>
              <a:gd name="connsiteX1" fmla="*/ 2076450 w 2413593"/>
              <a:gd name="connsiteY1" fmla="*/ 1139825 h 1139825"/>
              <a:gd name="connsiteX2" fmla="*/ 2209800 w 2413593"/>
              <a:gd name="connsiteY2" fmla="*/ 454025 h 1139825"/>
              <a:gd name="connsiteX3" fmla="*/ 1704975 w 2413593"/>
              <a:gd name="connsiteY3" fmla="*/ 0 h 1139825"/>
              <a:gd name="connsiteX4" fmla="*/ 1235075 w 2413593"/>
              <a:gd name="connsiteY4" fmla="*/ 41275 h 1139825"/>
              <a:gd name="connsiteX5" fmla="*/ 720725 w 2413593"/>
              <a:gd name="connsiteY5" fmla="*/ 57150 h 1139825"/>
              <a:gd name="connsiteX6" fmla="*/ 177800 w 2413593"/>
              <a:gd name="connsiteY6" fmla="*/ 298450 h 1139825"/>
              <a:gd name="connsiteX7" fmla="*/ 6350 w 2413593"/>
              <a:gd name="connsiteY7" fmla="*/ 530225 h 1139825"/>
              <a:gd name="connsiteX8" fmla="*/ 0 w 2413593"/>
              <a:gd name="connsiteY8" fmla="*/ 768350 h 1139825"/>
              <a:gd name="connsiteX9" fmla="*/ 171450 w 2413593"/>
              <a:gd name="connsiteY9" fmla="*/ 1139825 h 1139825"/>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6648 w 2468791"/>
              <a:gd name="connsiteY0" fmla="*/ 1319019 h 1319019"/>
              <a:gd name="connsiteX1" fmla="*/ 2131648 w 2468791"/>
              <a:gd name="connsiteY1" fmla="*/ 1319019 h 1319019"/>
              <a:gd name="connsiteX2" fmla="*/ 2264998 w 2468791"/>
              <a:gd name="connsiteY2" fmla="*/ 633219 h 1319019"/>
              <a:gd name="connsiteX3" fmla="*/ 1760173 w 2468791"/>
              <a:gd name="connsiteY3" fmla="*/ 179194 h 1319019"/>
              <a:gd name="connsiteX4" fmla="*/ 1290273 w 2468791"/>
              <a:gd name="connsiteY4" fmla="*/ 220469 h 1319019"/>
              <a:gd name="connsiteX5" fmla="*/ 775923 w 2468791"/>
              <a:gd name="connsiteY5" fmla="*/ 236344 h 1319019"/>
              <a:gd name="connsiteX6" fmla="*/ 232998 w 2468791"/>
              <a:gd name="connsiteY6" fmla="*/ 477644 h 1319019"/>
              <a:gd name="connsiteX7" fmla="*/ 61548 w 2468791"/>
              <a:gd name="connsiteY7" fmla="*/ 709419 h 1319019"/>
              <a:gd name="connsiteX8" fmla="*/ 55198 w 2468791"/>
              <a:gd name="connsiteY8" fmla="*/ 947544 h 1319019"/>
              <a:gd name="connsiteX9" fmla="*/ 226648 w 2468791"/>
              <a:gd name="connsiteY9" fmla="*/ 1319019 h 1319019"/>
              <a:gd name="connsiteX0" fmla="*/ 282836 w 2524979"/>
              <a:gd name="connsiteY0" fmla="*/ 1319019 h 1319019"/>
              <a:gd name="connsiteX1" fmla="*/ 2187836 w 2524979"/>
              <a:gd name="connsiteY1" fmla="*/ 1319019 h 1319019"/>
              <a:gd name="connsiteX2" fmla="*/ 2321186 w 2524979"/>
              <a:gd name="connsiteY2" fmla="*/ 633219 h 1319019"/>
              <a:gd name="connsiteX3" fmla="*/ 1816361 w 2524979"/>
              <a:gd name="connsiteY3" fmla="*/ 179194 h 1319019"/>
              <a:gd name="connsiteX4" fmla="*/ 1346461 w 2524979"/>
              <a:gd name="connsiteY4" fmla="*/ 220469 h 1319019"/>
              <a:gd name="connsiteX5" fmla="*/ 832111 w 2524979"/>
              <a:gd name="connsiteY5" fmla="*/ 236344 h 1319019"/>
              <a:gd name="connsiteX6" fmla="*/ 289186 w 2524979"/>
              <a:gd name="connsiteY6" fmla="*/ 477644 h 1319019"/>
              <a:gd name="connsiteX7" fmla="*/ 117736 w 2524979"/>
              <a:gd name="connsiteY7" fmla="*/ 709419 h 1319019"/>
              <a:gd name="connsiteX8" fmla="*/ 111386 w 2524979"/>
              <a:gd name="connsiteY8" fmla="*/ 947544 h 1319019"/>
              <a:gd name="connsiteX9" fmla="*/ 282836 w 2524979"/>
              <a:gd name="connsiteY9" fmla="*/ 1319019 h 1319019"/>
              <a:gd name="connsiteX0" fmla="*/ 336258 w 2578401"/>
              <a:gd name="connsiteY0" fmla="*/ 1319019 h 1319019"/>
              <a:gd name="connsiteX1" fmla="*/ 2241258 w 2578401"/>
              <a:gd name="connsiteY1" fmla="*/ 1319019 h 1319019"/>
              <a:gd name="connsiteX2" fmla="*/ 2374608 w 2578401"/>
              <a:gd name="connsiteY2" fmla="*/ 633219 h 1319019"/>
              <a:gd name="connsiteX3" fmla="*/ 1869783 w 2578401"/>
              <a:gd name="connsiteY3" fmla="*/ 179194 h 1319019"/>
              <a:gd name="connsiteX4" fmla="*/ 1399883 w 2578401"/>
              <a:gd name="connsiteY4" fmla="*/ 220469 h 1319019"/>
              <a:gd name="connsiteX5" fmla="*/ 885533 w 2578401"/>
              <a:gd name="connsiteY5" fmla="*/ 236344 h 1319019"/>
              <a:gd name="connsiteX6" fmla="*/ 342608 w 2578401"/>
              <a:gd name="connsiteY6" fmla="*/ 477644 h 1319019"/>
              <a:gd name="connsiteX7" fmla="*/ 171158 w 2578401"/>
              <a:gd name="connsiteY7" fmla="*/ 709419 h 1319019"/>
              <a:gd name="connsiteX8" fmla="*/ 164808 w 2578401"/>
              <a:gd name="connsiteY8" fmla="*/ 947544 h 1319019"/>
              <a:gd name="connsiteX9" fmla="*/ 336258 w 2578401"/>
              <a:gd name="connsiteY9" fmla="*/ 1319019 h 1319019"/>
              <a:gd name="connsiteX0" fmla="*/ 323711 w 2565854"/>
              <a:gd name="connsiteY0" fmla="*/ 1319019 h 1319019"/>
              <a:gd name="connsiteX1" fmla="*/ 2228711 w 2565854"/>
              <a:gd name="connsiteY1" fmla="*/ 1319019 h 1319019"/>
              <a:gd name="connsiteX2" fmla="*/ 2362061 w 2565854"/>
              <a:gd name="connsiteY2" fmla="*/ 633219 h 1319019"/>
              <a:gd name="connsiteX3" fmla="*/ 1857236 w 2565854"/>
              <a:gd name="connsiteY3" fmla="*/ 179194 h 1319019"/>
              <a:gd name="connsiteX4" fmla="*/ 1387336 w 2565854"/>
              <a:gd name="connsiteY4" fmla="*/ 220469 h 1319019"/>
              <a:gd name="connsiteX5" fmla="*/ 872986 w 2565854"/>
              <a:gd name="connsiteY5" fmla="*/ 236344 h 1319019"/>
              <a:gd name="connsiteX6" fmla="*/ 330061 w 2565854"/>
              <a:gd name="connsiteY6" fmla="*/ 477644 h 1319019"/>
              <a:gd name="connsiteX7" fmla="*/ 158611 w 2565854"/>
              <a:gd name="connsiteY7" fmla="*/ 709419 h 1319019"/>
              <a:gd name="connsiteX8" fmla="*/ 152261 w 2565854"/>
              <a:gd name="connsiteY8" fmla="*/ 947544 h 1319019"/>
              <a:gd name="connsiteX9" fmla="*/ 323711 w 2565854"/>
              <a:gd name="connsiteY9" fmla="*/ 1319019 h 131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5854" h="1319019">
                <a:moveTo>
                  <a:pt x="323711" y="1319019"/>
                </a:moveTo>
                <a:lnTo>
                  <a:pt x="2228711" y="1319019"/>
                </a:lnTo>
                <a:cubicBezTo>
                  <a:pt x="2606536" y="1287269"/>
                  <a:pt x="2689086" y="814194"/>
                  <a:pt x="2362061" y="633219"/>
                </a:cubicBezTo>
                <a:cubicBezTo>
                  <a:pt x="2659453" y="331594"/>
                  <a:pt x="2283744" y="-176406"/>
                  <a:pt x="1857236" y="179194"/>
                </a:cubicBezTo>
                <a:cubicBezTo>
                  <a:pt x="1719653" y="50077"/>
                  <a:pt x="1540794" y="32086"/>
                  <a:pt x="1387336" y="220469"/>
                </a:cubicBezTo>
                <a:cubicBezTo>
                  <a:pt x="1247636" y="-148889"/>
                  <a:pt x="936486" y="8802"/>
                  <a:pt x="872986" y="236344"/>
                </a:cubicBezTo>
                <a:cubicBezTo>
                  <a:pt x="609461" y="94527"/>
                  <a:pt x="301486" y="241636"/>
                  <a:pt x="330061" y="477644"/>
                </a:cubicBezTo>
                <a:cubicBezTo>
                  <a:pt x="104636" y="466002"/>
                  <a:pt x="41136" y="613111"/>
                  <a:pt x="158611" y="709419"/>
                </a:cubicBezTo>
                <a:cubicBezTo>
                  <a:pt x="70769" y="788794"/>
                  <a:pt x="84528" y="880869"/>
                  <a:pt x="152261" y="947544"/>
                </a:cubicBezTo>
                <a:cubicBezTo>
                  <a:pt x="-127139" y="1033269"/>
                  <a:pt x="6211" y="1299969"/>
                  <a:pt x="323711" y="1319019"/>
                </a:cubicBezTo>
                <a:close/>
              </a:path>
            </a:pathLst>
          </a:custGeom>
          <a:solidFill>
            <a:schemeClr val="accent2">
              <a:lumMod val="60000"/>
              <a:lumOff val="40000"/>
            </a:schemeClr>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nvGrpSpPr>
          <p:cNvPr id="23" name="Group 22"/>
          <p:cNvGrpSpPr/>
          <p:nvPr/>
        </p:nvGrpSpPr>
        <p:grpSpPr>
          <a:xfrm rot="20620448">
            <a:off x="8110987" y="4208473"/>
            <a:ext cx="369802" cy="647785"/>
            <a:chOff x="2057400" y="2332412"/>
            <a:chExt cx="324766" cy="568896"/>
          </a:xfrm>
          <a:solidFill>
            <a:schemeClr val="accent2">
              <a:lumMod val="60000"/>
              <a:lumOff val="40000"/>
            </a:schemeClr>
          </a:solidFill>
        </p:grpSpPr>
        <p:sp>
          <p:nvSpPr>
            <p:cNvPr id="24" name="Oval 23"/>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25" name="Oval 24"/>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sp>
          <p:nvSpPr>
            <p:cNvPr id="26" name="Oval 25"/>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itchFamily="18" charset="0"/>
                <a:cs typeface="Times New Roman" pitchFamily="18" charset="0"/>
              </a:endParaRPr>
            </a:p>
          </p:txBody>
        </p:sp>
      </p:grpSp>
      <p:sp>
        <p:nvSpPr>
          <p:cNvPr id="27" name="Rectangle 31"/>
          <p:cNvSpPr>
            <a:spLocks noChangeArrowheads="1"/>
          </p:cNvSpPr>
          <p:nvPr/>
        </p:nvSpPr>
        <p:spPr bwMode="auto">
          <a:xfrm>
            <a:off x="5343974" y="3659191"/>
            <a:ext cx="2467372" cy="1323439"/>
          </a:xfrm>
          <a:prstGeom prst="rect">
            <a:avLst/>
          </a:prstGeom>
          <a:noFill/>
          <a:ln w="9525">
            <a:noFill/>
            <a:miter lim="800000"/>
            <a:headEnd/>
            <a:tailEnd/>
          </a:ln>
        </p:spPr>
        <p:txBody>
          <a:bodyPr wrap="square" anchor="ctr">
            <a:spAutoFit/>
          </a:bodyPr>
          <a:lstStyle/>
          <a:p>
            <a:pPr algn="ctr"/>
            <a:r>
              <a:rPr lang="en-US" sz="2000" b="1" dirty="0" err="1" smtClean="0">
                <a:solidFill>
                  <a:schemeClr val="bg1"/>
                </a:solidFill>
                <a:latin typeface="Times New Roman" pitchFamily="18" charset="0"/>
                <a:cs typeface="Times New Roman" pitchFamily="18" charset="0"/>
              </a:rPr>
              <a:t>Vận</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dụng</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hiểu</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biết</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trao</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đổi</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chất</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và</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chuyển</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hoá</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năng</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lượng</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vào</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thực</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tiễn</a:t>
            </a:r>
            <a:endParaRPr lang="en-US" sz="20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4">
                                            <p:txEl>
                                              <p:pRg st="0" end="0"/>
                                            </p:txEl>
                                          </p:spTgt>
                                        </p:tgtEl>
                                        <p:attrNameLst>
                                          <p:attrName>style.visibility</p:attrName>
                                        </p:attrNameLst>
                                      </p:cBhvr>
                                      <p:to>
                                        <p:strVal val="visible"/>
                                      </p:to>
                                    </p:set>
                                    <p:animEffect transition="in" filter="barn(inVertical)">
                                      <p:cBhvr>
                                        <p:cTn id="7" dur="10"/>
                                        <p:tgtEl>
                                          <p:spTgt spid="5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10"/>
                                        <p:tgtEl>
                                          <p:spTgt spid="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10"/>
                                        <p:tgtEl>
                                          <p:spTgt spid="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10"/>
                                        <p:tgtEl>
                                          <p:spTgt spid="1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10"/>
                                        <p:tgtEl>
                                          <p:spTgt spid="10"/>
                                        </p:tgtEl>
                                      </p:cBhvr>
                                    </p:animEffect>
                                  </p:childTnLst>
                                </p:cTn>
                              </p:par>
                              <p:par>
                                <p:cTn id="25" presetID="2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10"/>
                                        <p:tgtEl>
                                          <p:spTgt spid="2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10"/>
                                        <p:tgtEl>
                                          <p:spTgt spid="16"/>
                                        </p:tgtEl>
                                      </p:cBhvr>
                                    </p:animEffect>
                                  </p:childTnLst>
                                </p:cTn>
                              </p:par>
                              <p:par>
                                <p:cTn id="34" presetID="22" presetClass="entr" presetSubtype="4"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1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10"/>
                                        <p:tgtEl>
                                          <p:spTgt spid="2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10"/>
                                        <p:tgtEl>
                                          <p:spTgt spid="22"/>
                                        </p:tgtEl>
                                      </p:cBhvr>
                                    </p:animEffect>
                                  </p:childTnLst>
                                </p:cTn>
                              </p:par>
                              <p:par>
                                <p:cTn id="43" presetID="2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1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 grpId="0" build="p"/>
      <p:bldP spid="4" grpId="0" animBg="1"/>
      <p:bldP spid="9" grpId="0"/>
      <p:bldP spid="10" grpId="0" animBg="1"/>
      <p:bldP spid="15" grpId="0"/>
      <p:bldP spid="16" grpId="0" animBg="1"/>
      <p:bldP spid="21" grpId="0"/>
      <p:bldP spid="22" grpId="0" animBg="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5"/>
        <p:cNvGrpSpPr/>
        <p:nvPr/>
      </p:nvGrpSpPr>
      <p:grpSpPr>
        <a:xfrm>
          <a:off x="0" y="0"/>
          <a:ext cx="0" cy="0"/>
          <a:chOff x="0" y="0"/>
          <a:chExt cx="0" cy="0"/>
        </a:xfrm>
      </p:grpSpPr>
      <p:sp>
        <p:nvSpPr>
          <p:cNvPr id="538" name="Google Shape;538;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latin typeface="Times New Roman" pitchFamily="18" charset="0"/>
                <a:cs typeface="Times New Roman" pitchFamily="18" charset="0"/>
              </a:rPr>
              <a:t>5</a:t>
            </a:fld>
            <a:endParaRPr>
              <a:solidFill>
                <a:schemeClr val="dk1"/>
              </a:solidFill>
              <a:latin typeface="Times New Roman" pitchFamily="18" charset="0"/>
              <a:cs typeface="Times New Roman" pitchFamily="18" charset="0"/>
            </a:endParaRPr>
          </a:p>
        </p:txBody>
      </p:sp>
      <p:sp>
        <p:nvSpPr>
          <p:cNvPr id="536" name="Google Shape;536;p16"/>
          <p:cNvSpPr txBox="1">
            <a:spLocks noGrp="1"/>
          </p:cNvSpPr>
          <p:nvPr>
            <p:ph type="ctrTitle" idx="4294967295"/>
          </p:nvPr>
        </p:nvSpPr>
        <p:spPr>
          <a:xfrm>
            <a:off x="3148818" y="0"/>
            <a:ext cx="3048000" cy="52546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700" b="1" dirty="0" smtClean="0">
                <a:solidFill>
                  <a:schemeClr val="accent1"/>
                </a:solidFill>
                <a:latin typeface="Times New Roman" pitchFamily="18" charset="0"/>
                <a:cs typeface="Times New Roman" pitchFamily="18" charset="0"/>
              </a:rPr>
              <a:t>Ai biết nhiều hơn?</a:t>
            </a:r>
            <a:endParaRPr sz="2700" b="1" dirty="0">
              <a:solidFill>
                <a:schemeClr val="accent1"/>
              </a:solidFill>
              <a:latin typeface="Times New Roman" pitchFamily="18" charset="0"/>
              <a:cs typeface="Times New Roman" pitchFamily="18" charset="0"/>
            </a:endParaRPr>
          </a:p>
        </p:txBody>
      </p:sp>
      <p:sp>
        <p:nvSpPr>
          <p:cNvPr id="4" name="Rectangle 3"/>
          <p:cNvSpPr/>
          <p:nvPr/>
        </p:nvSpPr>
        <p:spPr>
          <a:xfrm>
            <a:off x="611715" y="525462"/>
            <a:ext cx="7920570" cy="380938"/>
          </a:xfrm>
          <a:prstGeom prst="rect">
            <a:avLst/>
          </a:prstGeom>
        </p:spPr>
        <p:txBody>
          <a:bodyPr wrap="square">
            <a:spAutoFit/>
          </a:bodyPr>
          <a:lstStyle/>
          <a:p>
            <a:pPr algn="just">
              <a:lnSpc>
                <a:spcPct val="150000"/>
              </a:lnSpc>
            </a:pPr>
            <a:r>
              <a:rPr lang="nl-NL"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Quan sát hình ảnh sau và nhận xét về tác dụng của nước và dinh dưỡng đối với cây trồng?</a:t>
            </a:r>
            <a:endParaRPr lang="en-US" sz="11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C:\Users\Admin\Desktop\image(4016).png"/>
          <p:cNvPicPr/>
          <p:nvPr/>
        </p:nvPicPr>
        <p:blipFill>
          <a:blip r:embed="rId3">
            <a:extLst>
              <a:ext uri="{28A0092B-C50C-407E-A947-70E740481C1C}">
                <a14:useLocalDpi xmlns:a14="http://schemas.microsoft.com/office/drawing/2010/main" val="0"/>
              </a:ext>
            </a:extLst>
          </a:blip>
          <a:srcRect/>
          <a:stretch>
            <a:fillRect/>
          </a:stretch>
        </p:blipFill>
        <p:spPr bwMode="auto">
          <a:xfrm>
            <a:off x="519094" y="1202499"/>
            <a:ext cx="2256155" cy="2113575"/>
          </a:xfrm>
          <a:prstGeom prst="rect">
            <a:avLst/>
          </a:prstGeom>
          <a:noFill/>
          <a:ln>
            <a:noFill/>
          </a:ln>
        </p:spPr>
      </p:pic>
      <p:pic>
        <p:nvPicPr>
          <p:cNvPr id="8" name="Picture 7" descr="C:\Users\Admin\Desktop\images.jfif"/>
          <p:cNvPicPr/>
          <p:nvPr/>
        </p:nvPicPr>
        <p:blipFill>
          <a:blip r:embed="rId4">
            <a:extLst>
              <a:ext uri="{28A0092B-C50C-407E-A947-70E740481C1C}">
                <a14:useLocalDpi xmlns:a14="http://schemas.microsoft.com/office/drawing/2010/main" val="0"/>
              </a:ext>
            </a:extLst>
          </a:blip>
          <a:srcRect/>
          <a:stretch>
            <a:fillRect/>
          </a:stretch>
        </p:blipFill>
        <p:spPr bwMode="auto">
          <a:xfrm>
            <a:off x="2991973" y="1263754"/>
            <a:ext cx="2187539" cy="2044700"/>
          </a:xfrm>
          <a:prstGeom prst="rect">
            <a:avLst/>
          </a:prstGeom>
          <a:noFill/>
          <a:ln>
            <a:noFill/>
          </a:ln>
        </p:spPr>
      </p:pic>
      <p:pic>
        <p:nvPicPr>
          <p:cNvPr id="9" name="Picture 8" descr="C:\Users\Admin\Desktop\tải xuống.jfif"/>
          <p:cNvPicPr/>
          <p:nvPr/>
        </p:nvPicPr>
        <p:blipFill>
          <a:blip r:embed="rId5">
            <a:extLst>
              <a:ext uri="{28A0092B-C50C-407E-A947-70E740481C1C}">
                <a14:useLocalDpi xmlns:a14="http://schemas.microsoft.com/office/drawing/2010/main" val="0"/>
              </a:ext>
            </a:extLst>
          </a:blip>
          <a:srcRect/>
          <a:stretch>
            <a:fillRect/>
          </a:stretch>
        </p:blipFill>
        <p:spPr bwMode="auto">
          <a:xfrm>
            <a:off x="5463883" y="1263754"/>
            <a:ext cx="2377410" cy="20523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36"/>
                                        </p:tgtEl>
                                        <p:attrNameLst>
                                          <p:attrName>style.visibility</p:attrName>
                                        </p:attrNameLst>
                                      </p:cBhvr>
                                      <p:to>
                                        <p:strVal val="visible"/>
                                      </p:to>
                                    </p:set>
                                    <p:animEffect transition="in" filter="barn(inVertical)">
                                      <p:cBhvr>
                                        <p:cTn id="7" dur="10"/>
                                        <p:tgtEl>
                                          <p:spTgt spid="5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1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1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3" name="Picture 2"/>
          <p:cNvPicPr>
            <a:picLocks noChangeAspect="1"/>
          </p:cNvPicPr>
          <p:nvPr/>
        </p:nvPicPr>
        <p:blipFill>
          <a:blip r:embed="rId2"/>
          <a:stretch>
            <a:fillRect/>
          </a:stretch>
        </p:blipFill>
        <p:spPr>
          <a:xfrm>
            <a:off x="325677" y="638828"/>
            <a:ext cx="8336071" cy="4033381"/>
          </a:xfrm>
          <a:prstGeom prst="rect">
            <a:avLst/>
          </a:prstGeom>
        </p:spPr>
      </p:pic>
    </p:spTree>
    <p:extLst>
      <p:ext uri="{BB962C8B-B14F-4D97-AF65-F5344CB8AC3E}">
        <p14:creationId xmlns:p14="http://schemas.microsoft.com/office/powerpoint/2010/main" val="16471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Rectangle 2"/>
          <p:cNvSpPr/>
          <p:nvPr/>
        </p:nvSpPr>
        <p:spPr>
          <a:xfrm>
            <a:off x="3031297" y="1211623"/>
            <a:ext cx="5292247" cy="461665"/>
          </a:xfrm>
          <a:prstGeom prst="rect">
            <a:avLst/>
          </a:prstGeom>
        </p:spPr>
        <p:txBody>
          <a:bodyPr wrap="square">
            <a:spAutoFit/>
          </a:bodyPr>
          <a:lstStyle/>
          <a:p>
            <a:pPr algn="just"/>
            <a:r>
              <a:rPr lang="nl-NL" sz="2400" i="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7" y="1044661"/>
            <a:ext cx="2498942" cy="344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4"/>
          <p:cNvSpPr/>
          <p:nvPr/>
        </p:nvSpPr>
        <p:spPr>
          <a:xfrm>
            <a:off x="2204581" y="419622"/>
            <a:ext cx="6832948" cy="432774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Nước và dinh dưỡng khoáng rất cần thiết đối với cây trồng, nếu thiếu nước và dinh dưỡng khoáng dẫn tới cây trồng sẽ còi cọc, chậm lớn, có thể bị héo và chết. Vậy nước và dinh dưỡng được cây hấp thụ như thế nào? Lưu thông trong cây ra sao? </a:t>
            </a:r>
          </a:p>
        </p:txBody>
      </p:sp>
    </p:spTree>
    <p:extLst>
      <p:ext uri="{BB962C8B-B14F-4D97-AF65-F5344CB8AC3E}">
        <p14:creationId xmlns:p14="http://schemas.microsoft.com/office/powerpoint/2010/main" val="337807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6" name="Google Shape;530;p15"/>
          <p:cNvSpPr txBox="1">
            <a:spLocks/>
          </p:cNvSpPr>
          <p:nvPr/>
        </p:nvSpPr>
        <p:spPr>
          <a:xfrm>
            <a:off x="67728" y="575342"/>
            <a:ext cx="6438580" cy="46495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Trao</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đổi</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nước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và</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chất</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dinh</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dưỡng</a:t>
            </a:r>
            <a:endParaRPr lang="en-US"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9" name="Rectangle 8"/>
          <p:cNvSpPr/>
          <p:nvPr/>
        </p:nvSpPr>
        <p:spPr>
          <a:xfrm>
            <a:off x="123491" y="1040292"/>
            <a:ext cx="4740400" cy="504625"/>
          </a:xfrm>
          <a:prstGeom prst="rect">
            <a:avLst/>
          </a:prstGeom>
        </p:spPr>
        <p:txBody>
          <a:bodyPr wrap="none">
            <a:spAutoFit/>
          </a:bodyPr>
          <a:lstStyle/>
          <a:p>
            <a:pPr>
              <a:lnSpc>
                <a:spcPct val="150000"/>
              </a:lnSpc>
              <a:spcAft>
                <a:spcPts val="1000"/>
              </a:spcAft>
            </a:pP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1.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Hấp</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thụ</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và</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chất</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khoáng</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ở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thực</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vật</a:t>
            </a:r>
            <a:endParaRPr lang="en-US" sz="2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91891" y="1619089"/>
            <a:ext cx="4969129" cy="1323439"/>
          </a:xfrm>
          <a:prstGeom prst="rect">
            <a:avLst/>
          </a:prstGeom>
        </p:spPr>
        <p:txBody>
          <a:bodyPr wrap="square">
            <a:spAutoFit/>
          </a:bodyPr>
          <a:lstStyle/>
          <a:p>
            <a:pPr algn="just"/>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b="1" u="sng" dirty="0" smtClean="0">
                <a:latin typeface="Times New Roman" panose="02020603050405020304" pitchFamily="18" charset="0"/>
                <a:ea typeface="Calibri" panose="020F0502020204030204" pitchFamily="34" charset="0"/>
                <a:cs typeface="Times New Roman" panose="02020603050405020304" pitchFamily="18" charset="0"/>
              </a:rPr>
              <a:t>NV1</a:t>
            </a:r>
            <a:r>
              <a:rPr lang="en-GB"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Nghiên</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cứu</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nội</a:t>
            </a:r>
            <a:r>
              <a:rPr lang="en-GB" sz="2000" dirty="0">
                <a:latin typeface="Times New Roman" panose="02020603050405020304" pitchFamily="18" charset="0"/>
                <a:ea typeface="Calibri" panose="020F0502020204030204" pitchFamily="34" charset="0"/>
                <a:cs typeface="Times New Roman" panose="02020603050405020304" pitchFamily="18" charset="0"/>
              </a:rPr>
              <a:t> dung ở </a:t>
            </a:r>
            <a:r>
              <a:rPr lang="en-GB" sz="2000" dirty="0" err="1">
                <a:latin typeface="Times New Roman" panose="02020603050405020304" pitchFamily="18" charset="0"/>
                <a:ea typeface="Calibri" panose="020F0502020204030204" pitchFamily="34" charset="0"/>
                <a:cs typeface="Times New Roman" panose="02020603050405020304" pitchFamily="18" charset="0"/>
              </a:rPr>
              <a:t>mục</a:t>
            </a:r>
            <a:r>
              <a:rPr lang="en-GB" sz="2000" dirty="0">
                <a:latin typeface="Times New Roman" panose="02020603050405020304" pitchFamily="18" charset="0"/>
                <a:ea typeface="Calibri" panose="020F0502020204030204" pitchFamily="34" charset="0"/>
                <a:cs typeface="Times New Roman" panose="02020603050405020304" pitchFamily="18" charset="0"/>
              </a:rPr>
              <a:t> I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các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hình</a:t>
            </a:r>
            <a:r>
              <a:rPr lang="en-GB" sz="2000" dirty="0">
                <a:latin typeface="Times New Roman" panose="02020603050405020304" pitchFamily="18" charset="0"/>
                <a:ea typeface="Calibri" panose="020F0502020204030204" pitchFamily="34" charset="0"/>
                <a:cs typeface="Times New Roman" panose="02020603050405020304" pitchFamily="18" charset="0"/>
              </a:rPr>
              <a:t> 25.2, 25.3, 25.4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biết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quá</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trình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trao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đổi</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khoáng</a:t>
            </a:r>
            <a:r>
              <a:rPr lang="en-GB" sz="2000" dirty="0">
                <a:latin typeface="Times New Roman" panose="02020603050405020304" pitchFamily="18" charset="0"/>
                <a:ea typeface="Calibri" panose="020F0502020204030204" pitchFamily="34" charset="0"/>
                <a:cs typeface="Times New Roman" panose="02020603050405020304" pitchFamily="18" charset="0"/>
              </a:rPr>
              <a:t> ở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thực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vật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gồm</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những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giai</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đoạn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nào</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78449" y="3016700"/>
            <a:ext cx="5288633" cy="1631216"/>
          </a:xfrm>
          <a:prstGeom prst="rect">
            <a:avLst/>
          </a:prstGeom>
        </p:spPr>
        <p:txBody>
          <a:bodyPr wrap="square">
            <a:spAutoFit/>
          </a:bodyPr>
          <a:lstStyle/>
          <a:p>
            <a:pPr algn="just"/>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b="1" u="sng" dirty="0" smtClean="0">
                <a:latin typeface="Times New Roman" panose="02020603050405020304" pitchFamily="18" charset="0"/>
                <a:ea typeface="Calibri" panose="020F0502020204030204" pitchFamily="34" charset="0"/>
                <a:cs typeface="Times New Roman" panose="02020603050405020304" pitchFamily="18" charset="0"/>
              </a:rPr>
              <a:t>NV2</a:t>
            </a:r>
            <a:r>
              <a:rPr lang="en-GB"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Quan</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sát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hình</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25.2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nêu</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ea typeface="Calibri" panose="020F0502020204030204" pitchFamily="34" charset="0"/>
                <a:cs typeface="Times New Roman" panose="02020603050405020304" pitchFamily="18" charset="0"/>
              </a:rPr>
              <a:t>con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đường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hấp</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thụ</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vận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chuyển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từ</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đất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trong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rễ</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cây</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r>
              <a:rPr lang="en-GB" sz="2000" dirty="0" err="1" smtClean="0">
                <a:latin typeface="Times New Roman" panose="02020603050405020304" pitchFamily="18" charset="0"/>
                <a:cs typeface="Times New Roman" panose="02020603050405020304" pitchFamily="18" charset="0"/>
              </a:rPr>
              <a:t>Sự</a:t>
            </a:r>
            <a:r>
              <a:rPr lang="en-GB" sz="2000" dirty="0" smtClean="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hấp</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thụ</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nước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và</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khoáng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của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thực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vật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thuỷ</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sinh</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thực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vật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sống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dưới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nước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có</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gì</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khác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với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thực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vật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sống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trên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cạn</a:t>
            </a:r>
            <a:r>
              <a:rPr lang="en-GB"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13" name="Picture 12" descr="C:\Users\Admin\Desktop\hình ảnh\2.jpg"/>
          <p:cNvPicPr/>
          <p:nvPr/>
        </p:nvPicPr>
        <p:blipFill>
          <a:blip r:embed="rId2">
            <a:extLst>
              <a:ext uri="{28A0092B-C50C-407E-A947-70E740481C1C}">
                <a14:useLocalDpi xmlns:a14="http://schemas.microsoft.com/office/drawing/2010/main" val="0"/>
              </a:ext>
            </a:extLst>
          </a:blip>
          <a:srcRect/>
          <a:stretch>
            <a:fillRect/>
          </a:stretch>
        </p:blipFill>
        <p:spPr bwMode="auto">
          <a:xfrm>
            <a:off x="5647387" y="1268569"/>
            <a:ext cx="3348506" cy="3000777"/>
          </a:xfrm>
          <a:prstGeom prst="rect">
            <a:avLst/>
          </a:prstGeom>
          <a:noFill/>
          <a:ln>
            <a:noFill/>
          </a:ln>
        </p:spPr>
      </p:pic>
    </p:spTree>
    <p:extLst>
      <p:ext uri="{BB962C8B-B14F-4D97-AF65-F5344CB8AC3E}">
        <p14:creationId xmlns:p14="http://schemas.microsoft.com/office/powerpoint/2010/main" val="296661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1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1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1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1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6" name="Google Shape;530;p15"/>
          <p:cNvSpPr txBox="1">
            <a:spLocks/>
          </p:cNvSpPr>
          <p:nvPr/>
        </p:nvSpPr>
        <p:spPr>
          <a:xfrm>
            <a:off x="67728" y="575342"/>
            <a:ext cx="6438580" cy="46495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Trao</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đổi</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nước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và</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chất</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dinh</a:t>
            </a:r>
            <a:r>
              <a:rPr lang="en-US" sz="24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dưỡng</a:t>
            </a:r>
            <a:endParaRPr lang="en-US"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p:cNvSpPr txBox="1"/>
          <p:nvPr/>
        </p:nvSpPr>
        <p:spPr>
          <a:xfrm>
            <a:off x="0" y="0"/>
            <a:ext cx="9144000" cy="415498"/>
          </a:xfrm>
          <a:prstGeom prst="rect">
            <a:avLst/>
          </a:prstGeom>
          <a:solidFill>
            <a:schemeClr val="accent5">
              <a:lumMod val="20000"/>
              <a:lumOff val="80000"/>
            </a:schemeClr>
          </a:solidFill>
        </p:spPr>
        <p:txBody>
          <a:bodyPr wrap="square" rtlCol="0">
            <a:spAutoFit/>
          </a:bodyPr>
          <a:lstStyle/>
          <a:p>
            <a:pPr algn="ctr"/>
            <a:r>
              <a:rPr lang="en-US" sz="2100" b="1" dirty="0" err="1" smtClean="0">
                <a:latin typeface="Times New Roman" pitchFamily="18" charset="0"/>
                <a:cs typeface="Times New Roman" pitchFamily="18" charset="0"/>
              </a:rPr>
              <a:t>Bài</a:t>
            </a:r>
            <a:r>
              <a:rPr lang="en-US" sz="2100" b="1" dirty="0" smtClean="0">
                <a:latin typeface="Times New Roman" pitchFamily="18" charset="0"/>
                <a:cs typeface="Times New Roman" pitchFamily="18" charset="0"/>
              </a:rPr>
              <a:t> 25. TRAO ĐỔI NƯỚC VÀ CÁC CHẤT DINH DƯỠNG Ở THỰC VẬT</a:t>
            </a:r>
            <a:endParaRPr lang="en-GB" sz="2100" b="1" dirty="0">
              <a:latin typeface="Times New Roman" pitchFamily="18" charset="0"/>
              <a:cs typeface="Times New Roman" pitchFamily="18" charset="0"/>
            </a:endParaRPr>
          </a:p>
        </p:txBody>
      </p:sp>
      <p:sp>
        <p:nvSpPr>
          <p:cNvPr id="9" name="Rectangle 8"/>
          <p:cNvSpPr/>
          <p:nvPr/>
        </p:nvSpPr>
        <p:spPr>
          <a:xfrm>
            <a:off x="123491" y="1040292"/>
            <a:ext cx="4740400" cy="504625"/>
          </a:xfrm>
          <a:prstGeom prst="rect">
            <a:avLst/>
          </a:prstGeom>
        </p:spPr>
        <p:txBody>
          <a:bodyPr wrap="none">
            <a:spAutoFit/>
          </a:bodyPr>
          <a:lstStyle/>
          <a:p>
            <a:pPr>
              <a:lnSpc>
                <a:spcPct val="150000"/>
              </a:lnSpc>
              <a:spcAft>
                <a:spcPts val="1000"/>
              </a:spcAft>
            </a:pP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1.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Hấp</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thụ</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nước</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và</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chất</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khoáng</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ở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thực</a:t>
            </a:r>
            <a:r>
              <a:rPr lang="en-GB" sz="2000" b="1" i="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GB" sz="2000" b="1" i="1"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vật</a:t>
            </a:r>
            <a:endParaRPr lang="en-US" sz="2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30526" y="1770379"/>
            <a:ext cx="3906623" cy="2246769"/>
          </a:xfrm>
          <a:prstGeom prst="rect">
            <a:avLst/>
          </a:prstGeom>
        </p:spPr>
        <p:txBody>
          <a:bodyPr wrap="square">
            <a:spAutoFit/>
          </a:bodyPr>
          <a:lstStyle/>
          <a:p>
            <a:pPr algn="just"/>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b="1" u="sng" dirty="0" smtClean="0">
                <a:latin typeface="Times New Roman" panose="02020603050405020304" pitchFamily="18" charset="0"/>
                <a:ea typeface="Calibri" panose="020F0502020204030204" pitchFamily="34" charset="0"/>
                <a:cs typeface="Times New Roman" panose="02020603050405020304" pitchFamily="18" charset="0"/>
              </a:rPr>
              <a:t>NV3</a:t>
            </a:r>
          </a:p>
          <a:p>
            <a:pPr algn="just"/>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smtClean="0">
                <a:latin typeface="Times New Roman" panose="02020603050405020304" pitchFamily="18" charset="0"/>
                <a:ea typeface="Calibri" panose="020F0502020204030204" pitchFamily="34" charset="0"/>
                <a:cs typeface="Times New Roman" panose="02020603050405020304" pitchFamily="18" charset="0"/>
              </a:rPr>
              <a:t>Quan</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sát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hình</a:t>
            </a:r>
            <a:r>
              <a:rPr lang="en-GB" sz="2000" dirty="0">
                <a:latin typeface="Times New Roman" panose="02020603050405020304" pitchFamily="18" charset="0"/>
                <a:ea typeface="Calibri" panose="020F0502020204030204" pitchFamily="34" charset="0"/>
                <a:cs typeface="Times New Roman" panose="02020603050405020304" pitchFamily="18" charset="0"/>
              </a:rPr>
              <a:t> 25.3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biết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nước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chất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khoáng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chất</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hữu</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cơ</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được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vận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chuyển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trong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thân</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như</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thế</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nào</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Nêu</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những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điểm</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khác</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nhau</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dòng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mạch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gỗ</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và</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dòng</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mạch</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latin typeface="Times New Roman" panose="02020603050405020304" pitchFamily="18" charset="0"/>
                <a:ea typeface="Calibri" panose="020F0502020204030204" pitchFamily="34" charset="0"/>
                <a:cs typeface="Times New Roman" panose="02020603050405020304" pitchFamily="18" charset="0"/>
              </a:rPr>
              <a:t>rây</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C:\Users\Admin\Desktop\hình ảnh\3.jpg"/>
          <p:cNvPicPr/>
          <p:nvPr/>
        </p:nvPicPr>
        <p:blipFill>
          <a:blip r:embed="rId2">
            <a:extLst>
              <a:ext uri="{28A0092B-C50C-407E-A947-70E740481C1C}">
                <a14:useLocalDpi xmlns:a14="http://schemas.microsoft.com/office/drawing/2010/main" val="0"/>
              </a:ext>
            </a:extLst>
          </a:blip>
          <a:srcRect/>
          <a:stretch>
            <a:fillRect/>
          </a:stretch>
        </p:blipFill>
        <p:spPr bwMode="auto">
          <a:xfrm>
            <a:off x="4863891" y="2004189"/>
            <a:ext cx="4061168" cy="2715917"/>
          </a:xfrm>
          <a:prstGeom prst="rect">
            <a:avLst/>
          </a:prstGeom>
          <a:noFill/>
          <a:ln>
            <a:noFill/>
          </a:ln>
        </p:spPr>
      </p:pic>
    </p:spTree>
    <p:extLst>
      <p:ext uri="{BB962C8B-B14F-4D97-AF65-F5344CB8AC3E}">
        <p14:creationId xmlns:p14="http://schemas.microsoft.com/office/powerpoint/2010/main" val="268729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1526</Words>
  <Application>Microsoft Office PowerPoint</Application>
  <PresentationFormat>On-screen Show (16:9)</PresentationFormat>
  <Paragraphs>150</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Times New Roman</vt:lpstr>
      <vt:lpstr>Calibri</vt:lpstr>
      <vt:lpstr>Wingdings 3</vt:lpstr>
      <vt:lpstr>Wingdings 2</vt:lpstr>
      <vt:lpstr>Verdana</vt:lpstr>
      <vt:lpstr>Lucida Sans Unicode</vt:lpstr>
      <vt:lpstr>Barlow SemiBold</vt:lpstr>
      <vt:lpstr>Concourse</vt:lpstr>
      <vt:lpstr>PowerPoint Presentation</vt:lpstr>
      <vt:lpstr>CHỦ ĐỀ 8: TRAO ĐỔI CHẤT VÀ CHUYỂN HOÁ NĂNG LƯỢNG Ở SINH VẬT Bài 25. TRAO ĐỔI NƯỚC VÀ CÁC CHẤT DINH DƯỠNG Ở THỰC VẬT</vt:lpstr>
      <vt:lpstr>PowerPoint Presentation</vt:lpstr>
      <vt:lpstr>PowerPoint Presentation</vt:lpstr>
      <vt:lpstr>Ai biết nhiều hơn?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modified xsi:type="dcterms:W3CDTF">2022-08-16T08:36:06Z</dcterms:modified>
</cp:coreProperties>
</file>