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sldIdLst>
    <p:sldId id="288" r:id="rId2"/>
    <p:sldId id="302" r:id="rId3"/>
    <p:sldId id="272" r:id="rId4"/>
    <p:sldId id="303" r:id="rId5"/>
    <p:sldId id="257" r:id="rId6"/>
    <p:sldId id="304" r:id="rId7"/>
    <p:sldId id="306" r:id="rId8"/>
    <p:sldId id="307" r:id="rId9"/>
    <p:sldId id="308" r:id="rId10"/>
    <p:sldId id="305" r:id="rId11"/>
    <p:sldId id="309" r:id="rId12"/>
    <p:sldId id="310" r:id="rId13"/>
    <p:sldId id="329" r:id="rId14"/>
    <p:sldId id="330" r:id="rId15"/>
    <p:sldId id="317" r:id="rId16"/>
    <p:sldId id="319" r:id="rId17"/>
    <p:sldId id="318" r:id="rId18"/>
    <p:sldId id="313" r:id="rId19"/>
    <p:sldId id="322" r:id="rId20"/>
    <p:sldId id="324" r:id="rId21"/>
    <p:sldId id="325" r:id="rId22"/>
    <p:sldId id="326" r:id="rId23"/>
    <p:sldId id="328" r:id="rId24"/>
    <p:sldId id="327" r:id="rId25"/>
    <p:sldId id="331" r:id="rId26"/>
    <p:sldId id="332" r:id="rId27"/>
    <p:sldId id="333" r:id="rId28"/>
    <p:sldId id="334" r:id="rId29"/>
    <p:sldId id="335" r:id="rId30"/>
    <p:sldId id="336" r:id="rId31"/>
    <p:sldId id="337" r:id="rId32"/>
    <p:sldId id="282" r:id="rId33"/>
    <p:sldId id="339" r:id="rId34"/>
    <p:sldId id="338" r:id="rId35"/>
    <p:sldId id="342" r:id="rId36"/>
    <p:sldId id="340" r:id="rId37"/>
    <p:sldId id="34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3B29"/>
    <a:srgbClr val="F28624"/>
    <a:srgbClr val="03A6EB"/>
    <a:srgbClr val="7BBF44"/>
    <a:srgbClr val="FFFFFF"/>
    <a:srgbClr val="E15A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9D1DF-1E4E-4A47-8F9E-15F1CDD00571}" type="datetimeFigureOut">
              <a:rPr lang="en-US" smtClean="0"/>
              <a:pPr/>
              <a:t>8/16/2022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77D606-0379-4837-A5A5-8D5747D12122}" type="slidenum">
              <a:rPr lang="en-US" smtClean="0"/>
              <a:pPr/>
              <a:t>‹#›</a:t>
            </a:fld>
            <a:endParaRPr lang="en-US"/>
          </a:p>
        </p:txBody>
      </p:sp>
    </p:spTree>
    <p:extLst>
      <p:ext uri="{BB962C8B-B14F-4D97-AF65-F5344CB8AC3E}">
        <p14:creationId xmlns:p14="http://schemas.microsoft.com/office/powerpoint/2010/main" val="4208469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57FC8C-17F8-4E83-BA68-693CC938EEAE}" type="slidenum">
              <a:rPr lang="en-US" smtClean="0"/>
              <a:pPr/>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BD45E-B540-76C8-EF8D-726D65F78B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4F343E5-1206-D04E-F1B0-40C06FCD7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5FD2EED-76EA-BE47-0CA8-29082BF8DD29}"/>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5" name="Footer Placeholder 4">
            <a:extLst>
              <a:ext uri="{FF2B5EF4-FFF2-40B4-BE49-F238E27FC236}">
                <a16:creationId xmlns:a16="http://schemas.microsoft.com/office/drawing/2014/main" xmlns="" id="{B3F74D9A-6FA3-E68E-76FD-68C9A1D23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09C28AF-D456-73D7-CD41-108CA0906D1A}"/>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221902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01DE44-0411-A46B-B8EA-30358DA41C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9EF1832-0989-6210-B8E0-964FF50A9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5DC543-AAFB-5BDD-7761-BD536DFAB7C0}"/>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5" name="Footer Placeholder 4">
            <a:extLst>
              <a:ext uri="{FF2B5EF4-FFF2-40B4-BE49-F238E27FC236}">
                <a16:creationId xmlns:a16="http://schemas.microsoft.com/office/drawing/2014/main" xmlns="" id="{F4B0E86F-DB2E-AB94-9C32-600A1B168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290901B-F57F-437F-4A0A-2231FC4E7D8E}"/>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5727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4EFC4F9-DFF8-150F-5A72-28017DBE8D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C995DC2-BE87-2CB5-B421-B27EA2040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9A271F-0ED9-901C-A4EA-7801B1FECBFC}"/>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5" name="Footer Placeholder 4">
            <a:extLst>
              <a:ext uri="{FF2B5EF4-FFF2-40B4-BE49-F238E27FC236}">
                <a16:creationId xmlns:a16="http://schemas.microsoft.com/office/drawing/2014/main" xmlns="" id="{D6172535-75B0-926F-EC7C-DDD3A8124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1559A5-DEC5-7A9F-95BE-67DCB068EC5D}"/>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247710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05D0A-DEEC-62AB-26EE-342843334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E9E9B55-C278-B9A4-9F54-8A336CE6D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DECD8D-0C78-BDCD-3768-602B2C0E1940}"/>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5" name="Footer Placeholder 4">
            <a:extLst>
              <a:ext uri="{FF2B5EF4-FFF2-40B4-BE49-F238E27FC236}">
                <a16:creationId xmlns:a16="http://schemas.microsoft.com/office/drawing/2014/main" xmlns="" id="{4F8E74F9-93F1-8EC0-7D3D-3EC47D834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DBE95A-9BE9-E5C5-D32A-D30C55506BDD}"/>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340745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D6ABB-1728-94DA-FC29-F4206BBC32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C612F5C-9A02-24BC-3A8F-70C6E9C1E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06CAC71-E8DD-4D0D-2F7A-98275D74F058}"/>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5" name="Footer Placeholder 4">
            <a:extLst>
              <a:ext uri="{FF2B5EF4-FFF2-40B4-BE49-F238E27FC236}">
                <a16:creationId xmlns:a16="http://schemas.microsoft.com/office/drawing/2014/main" xmlns="" id="{7CCD1EAA-B24A-BF73-82EE-09F68092B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ADC300-316B-4301-5AFE-CBE8A4695309}"/>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350635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9512F-9CDF-8E80-DD71-DB49B6E5C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C6595D4-1097-CEAB-B672-275C182FC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26EA35F-42C4-A085-190B-8BA6D1E5C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7FD23DE-52FD-7678-D288-E51C34360DEA}"/>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6" name="Footer Placeholder 5">
            <a:extLst>
              <a:ext uri="{FF2B5EF4-FFF2-40B4-BE49-F238E27FC236}">
                <a16:creationId xmlns:a16="http://schemas.microsoft.com/office/drawing/2014/main" xmlns="" id="{FB2B560A-EEB0-47D4-EDFD-3187E0FD7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2B0B098-CC1F-AD59-D4AD-E83CD2ECD5FA}"/>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58675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2A33FA-781C-B082-EB32-616A853DC8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45533FA-337B-E7F3-5B38-DE0DCB11D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A6E0435-EB0C-D6F0-8F29-B7257078D3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B58A2F4-5E80-D5E6-4985-F0CA13449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7EC09B6-6BB0-1FCD-EE44-153E47FC9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4FA67A2-AF22-5A72-E46D-DD1E15FA10BF}"/>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8" name="Footer Placeholder 7">
            <a:extLst>
              <a:ext uri="{FF2B5EF4-FFF2-40B4-BE49-F238E27FC236}">
                <a16:creationId xmlns:a16="http://schemas.microsoft.com/office/drawing/2014/main" xmlns="" id="{7162D31C-FB37-C4D0-52F3-AFC21B8DEA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DB9ADF3-A33E-88A7-1E38-672A5732783A}"/>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141375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64B82-A962-9DD0-9725-1B5413DA88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53CB7A0-D886-450D-8870-E5752715E522}"/>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4" name="Footer Placeholder 3">
            <a:extLst>
              <a:ext uri="{FF2B5EF4-FFF2-40B4-BE49-F238E27FC236}">
                <a16:creationId xmlns:a16="http://schemas.microsoft.com/office/drawing/2014/main" xmlns="" id="{565023ED-D06D-6D4C-EE72-80CB8AEA5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4CD2449-7975-5C03-C1B7-B28505EA5C7D}"/>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186904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393F7E0-32D2-FDB2-CF42-634C1EB2EA86}"/>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3" name="Footer Placeholder 2">
            <a:extLst>
              <a:ext uri="{FF2B5EF4-FFF2-40B4-BE49-F238E27FC236}">
                <a16:creationId xmlns:a16="http://schemas.microsoft.com/office/drawing/2014/main" xmlns="" id="{CDCC9099-6EE2-745F-8854-C5D4BCFA88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40326AC-816D-6A3D-05B6-810A00C26C54}"/>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15576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7EDCB-283A-C772-4B78-E71DA52B2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A3C1C6-CC8B-CACC-AE93-5167D9218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58D4EBE-7587-C974-0490-6BAF313A2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648C66B-BE56-35EF-A5CC-26EFC34FB4F5}"/>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6" name="Footer Placeholder 5">
            <a:extLst>
              <a:ext uri="{FF2B5EF4-FFF2-40B4-BE49-F238E27FC236}">
                <a16:creationId xmlns:a16="http://schemas.microsoft.com/office/drawing/2014/main" xmlns="" id="{43EE5494-CA73-3EE7-DE68-70716652B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6759A2-CA86-C6CD-6B2D-6AE2F821453E}"/>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290796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D9F82-0BC1-464D-6957-6EC29261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F09D4D5-217F-812B-9AC4-1E0B0A9E8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C0CD758-184D-7BA2-E99A-96DA8F87F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028B5DD-3A7A-832A-37CC-614FCEA97027}"/>
              </a:ext>
            </a:extLst>
          </p:cNvPr>
          <p:cNvSpPr>
            <a:spLocks noGrp="1"/>
          </p:cNvSpPr>
          <p:nvPr>
            <p:ph type="dt" sz="half" idx="10"/>
          </p:nvPr>
        </p:nvSpPr>
        <p:spPr/>
        <p:txBody>
          <a:bodyPr/>
          <a:lstStyle/>
          <a:p>
            <a:fld id="{50FE9176-65FC-4EBF-9DCF-B7451C1286C5}" type="datetimeFigureOut">
              <a:rPr lang="en-US" smtClean="0"/>
              <a:pPr/>
              <a:t>8/16/2022</a:t>
            </a:fld>
            <a:endParaRPr lang="en-US"/>
          </a:p>
        </p:txBody>
      </p:sp>
      <p:sp>
        <p:nvSpPr>
          <p:cNvPr id="6" name="Footer Placeholder 5">
            <a:extLst>
              <a:ext uri="{FF2B5EF4-FFF2-40B4-BE49-F238E27FC236}">
                <a16:creationId xmlns:a16="http://schemas.microsoft.com/office/drawing/2014/main" xmlns="" id="{8A698E72-CB53-D7A6-6587-7FD6290AB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CFAFB-2762-240C-616F-E61DDF181CA8}"/>
              </a:ext>
            </a:extLst>
          </p:cNvPr>
          <p:cNvSpPr>
            <a:spLocks noGrp="1"/>
          </p:cNvSpPr>
          <p:nvPr>
            <p:ph type="sldNum" sz="quarter" idx="12"/>
          </p:nvPr>
        </p:nvSpPr>
        <p:spPr/>
        <p:txBody>
          <a:bodyPr/>
          <a:lstStyle/>
          <a:p>
            <a:fld id="{AE584863-1356-41A4-A391-50CC650CBAEE}" type="slidenum">
              <a:rPr lang="en-US" smtClean="0"/>
              <a:pPr/>
              <a:t>‹#›</a:t>
            </a:fld>
            <a:endParaRPr lang="en-US"/>
          </a:p>
        </p:txBody>
      </p:sp>
    </p:spTree>
    <p:extLst>
      <p:ext uri="{BB962C8B-B14F-4D97-AF65-F5344CB8AC3E}">
        <p14:creationId xmlns:p14="http://schemas.microsoft.com/office/powerpoint/2010/main" val="341315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0727AAA-15A6-7B99-4D59-E8318A2A0D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5E46AD9-C432-E86F-7DEB-9225DE978A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04501B2-8DEC-A8D3-5ABD-84BBBC3F5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E9176-65FC-4EBF-9DCF-B7451C1286C5}" type="datetimeFigureOut">
              <a:rPr lang="en-US" smtClean="0"/>
              <a:pPr/>
              <a:t>8/16/2022</a:t>
            </a:fld>
            <a:endParaRPr lang="en-US"/>
          </a:p>
        </p:txBody>
      </p:sp>
      <p:sp>
        <p:nvSpPr>
          <p:cNvPr id="5" name="Footer Placeholder 4">
            <a:extLst>
              <a:ext uri="{FF2B5EF4-FFF2-40B4-BE49-F238E27FC236}">
                <a16:creationId xmlns:a16="http://schemas.microsoft.com/office/drawing/2014/main" xmlns="" id="{D62C74E1-55BD-A459-A88B-D7D476B1C8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5B76B62-F6A9-3456-3EE7-D2C9A06028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84863-1356-41A4-A391-50CC650CBAEE}" type="slidenum">
              <a:rPr lang="en-US" smtClean="0"/>
              <a:pPr/>
              <a:t>‹#›</a:t>
            </a:fld>
            <a:endParaRPr lang="en-US"/>
          </a:p>
        </p:txBody>
      </p:sp>
    </p:spTree>
    <p:extLst>
      <p:ext uri="{BB962C8B-B14F-4D97-AF65-F5344CB8AC3E}">
        <p14:creationId xmlns:p14="http://schemas.microsoft.com/office/powerpoint/2010/main" val="2888764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ăn tả con bò đang gặm cỏ hay nhất | Văn mẫu lớp 4">
            <a:extLst>
              <a:ext uri="{FF2B5EF4-FFF2-40B4-BE49-F238E27FC236}">
                <a16:creationId xmlns:a16="http://schemas.microsoft.com/office/drawing/2014/main" xmlns="" id="{1457199D-D806-C0AF-ECDE-C08E13177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6" y="241324"/>
            <a:ext cx="3354584" cy="249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Họ Sơn ca - Wikiwand">
            <a:extLst>
              <a:ext uri="{FF2B5EF4-FFF2-40B4-BE49-F238E27FC236}">
                <a16:creationId xmlns:a16="http://schemas.microsoft.com/office/drawing/2014/main" xmlns="" id="{E1AB48F2-7972-C084-AF6B-FB8244142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088" y="293075"/>
            <a:ext cx="3524311" cy="2485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6" name="Group 5">
            <a:extLst>
              <a:ext uri="{FF2B5EF4-FFF2-40B4-BE49-F238E27FC236}">
                <a16:creationId xmlns:a16="http://schemas.microsoft.com/office/drawing/2014/main" xmlns="" id="{734C40CE-D1D6-DFFC-3B11-0B05F5934198}"/>
              </a:ext>
            </a:extLst>
          </p:cNvPr>
          <p:cNvGrpSpPr/>
          <p:nvPr/>
        </p:nvGrpSpPr>
        <p:grpSpPr>
          <a:xfrm>
            <a:off x="1550881" y="3055771"/>
            <a:ext cx="7958828" cy="2125318"/>
            <a:chOff x="5608084" y="1959665"/>
            <a:chExt cx="7958828" cy="2125318"/>
          </a:xfrm>
        </p:grpSpPr>
        <p:sp>
          <p:nvSpPr>
            <p:cNvPr id="7" name="Rectangle: Rounded Corners 6">
              <a:extLst>
                <a:ext uri="{FF2B5EF4-FFF2-40B4-BE49-F238E27FC236}">
                  <a16:creationId xmlns:a16="http://schemas.microsoft.com/office/drawing/2014/main" xmlns="" id="{7B703A1C-30B0-221B-C55E-E4E386CD1C6B}"/>
                </a:ext>
              </a:extLst>
            </p:cNvPr>
            <p:cNvSpPr/>
            <p:nvPr/>
          </p:nvSpPr>
          <p:spPr>
            <a:xfrm>
              <a:off x="7066722" y="2733261"/>
              <a:ext cx="6500190" cy="1351722"/>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Thức</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ăn</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của</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những</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loài</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trên</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là</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gì</a:t>
              </a:r>
              <a:r>
                <a:rPr lang="en-US" sz="2800" dirty="0" smtClean="0">
                  <a:solidFill>
                    <a:srgbClr val="C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sz="2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6" descr="Finance Quick Consult Can Answer Your Questions — 501 Commons">
              <a:extLst>
                <a:ext uri="{FF2B5EF4-FFF2-40B4-BE49-F238E27FC236}">
                  <a16:creationId xmlns:a16="http://schemas.microsoft.com/office/drawing/2014/main" xmlns="" id="{97861CFF-209D-0AF7-6DE1-B5B57C579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2" descr="Ảnh động vật: Đười ươi tâng bóng hình bầu dục - Tin tức">
            <a:extLst>
              <a:ext uri="{FF2B5EF4-FFF2-40B4-BE49-F238E27FC236}">
                <a16:creationId xmlns:a16="http://schemas.microsoft.com/office/drawing/2014/main" xmlns="" id="{30BC3EE9-C08C-761E-5B4B-E973C28FE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4431" y="313117"/>
            <a:ext cx="3451230" cy="2436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06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ox(i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8" name="Picture 4" descr="VAI TRÒ CỦA NƯỚC SẠCH ĐỐI VỚI SỰ SỐNG CƠ THỂ CON NGƯỜI">
            <a:extLst>
              <a:ext uri="{FF2B5EF4-FFF2-40B4-BE49-F238E27FC236}">
                <a16:creationId xmlns:a16="http://schemas.microsoft.com/office/drawing/2014/main" xmlns="" id="{54FD78C9-7118-A7D0-F84D-F85FFE5A3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021" y="1988461"/>
            <a:ext cx="3905250" cy="272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Rounded Corners 7">
            <a:extLst>
              <a:ext uri="{FF2B5EF4-FFF2-40B4-BE49-F238E27FC236}">
                <a16:creationId xmlns:a16="http://schemas.microsoft.com/office/drawing/2014/main" xmlns="" id="{267080EB-96FC-4D86-3147-600F1ABB3FE0}"/>
              </a:ext>
            </a:extLst>
          </p:cNvPr>
          <p:cNvSpPr/>
          <p:nvPr/>
        </p:nvSpPr>
        <p:spPr>
          <a:xfrm>
            <a:off x="1657930" y="2016369"/>
            <a:ext cx="5068956" cy="323556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solidFill>
                  <a:srgbClr val="002060"/>
                </a:solidFill>
                <a:latin typeface="Times New Roman" pitchFamily="18" charset="0"/>
                <a:cs typeface="Times New Roman" pitchFamily="18" charset="0"/>
              </a:rPr>
              <a:t>Mỗi loài động vật có kích thước khác nhau, điều kiện môi trường sống khác nhau… nên nhu cầu nước khác nhau.</a:t>
            </a:r>
            <a:endParaRPr lang="en-US" sz="2800" b="0" i="0" dirty="0">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8" name="Picture 4" descr="VAI TRÒ CỦA NƯỚC SẠCH ĐỐI VỚI SỰ SỐNG CƠ THỂ CON NGƯỜI">
            <a:extLst>
              <a:ext uri="{FF2B5EF4-FFF2-40B4-BE49-F238E27FC236}">
                <a16:creationId xmlns:a16="http://schemas.microsoft.com/office/drawing/2014/main" xmlns="" id="{54FD78C9-7118-A7D0-F84D-F85FFE5A3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021" y="1988461"/>
            <a:ext cx="3905250" cy="272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 name="Group 5">
            <a:extLst>
              <a:ext uri="{FF2B5EF4-FFF2-40B4-BE49-F238E27FC236}">
                <a16:creationId xmlns:a16="http://schemas.microsoft.com/office/drawing/2014/main" xmlns="" id="{67584D8A-A24E-C6B0-DC53-9469F48CABC3}"/>
              </a:ext>
            </a:extLst>
          </p:cNvPr>
          <p:cNvGrpSpPr/>
          <p:nvPr/>
        </p:nvGrpSpPr>
        <p:grpSpPr>
          <a:xfrm>
            <a:off x="199292" y="2052236"/>
            <a:ext cx="6527594" cy="2988686"/>
            <a:chOff x="5608084" y="1959665"/>
            <a:chExt cx="6527594" cy="2988686"/>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rgbClr val="002060"/>
                  </a:solidFill>
                  <a:latin typeface="Times New Roman" pitchFamily="18" charset="0"/>
                  <a:cs typeface="Times New Roman" pitchFamily="18" charset="0"/>
                </a:rPr>
                <a:t>Điều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xảy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mỗi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ngày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chỉ</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cung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cấp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bò</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lấy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sữa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lượng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như</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của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bò</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lấy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thịt</a:t>
              </a:r>
              <a:r>
                <a:rPr lang="en-US" sz="2800" dirty="0" smtClean="0">
                  <a:solidFill>
                    <a:srgbClr val="002060"/>
                  </a:solidFill>
                  <a:latin typeface="Times New Roman" pitchFamily="18" charset="0"/>
                  <a:cs typeface="Times New Roman" pitchFamily="18" charset="0"/>
                </a:rPr>
                <a:t>?</a:t>
              </a: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8" name="Picture 4" descr="VAI TRÒ CỦA NƯỚC SẠCH ĐỐI VỚI SỰ SỐNG CƠ THỂ CON NGƯỜI">
            <a:extLst>
              <a:ext uri="{FF2B5EF4-FFF2-40B4-BE49-F238E27FC236}">
                <a16:creationId xmlns:a16="http://schemas.microsoft.com/office/drawing/2014/main" xmlns="" id="{54FD78C9-7118-A7D0-F84D-F85FFE5A3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021" y="1988461"/>
            <a:ext cx="3905250" cy="272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Rounded Corners 7">
            <a:extLst>
              <a:ext uri="{FF2B5EF4-FFF2-40B4-BE49-F238E27FC236}">
                <a16:creationId xmlns:a16="http://schemas.microsoft.com/office/drawing/2014/main" xmlns="" id="{267080EB-96FC-4D86-3147-600F1ABB3FE0}"/>
              </a:ext>
            </a:extLst>
          </p:cNvPr>
          <p:cNvSpPr/>
          <p:nvPr/>
        </p:nvSpPr>
        <p:spPr>
          <a:xfrm>
            <a:off x="1657930" y="2016369"/>
            <a:ext cx="5068956" cy="323556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Nhu cầu nước của bò lấy sữa cao hơn bò lấy thịt, nếu chỉ cung cấp cho bò lấy sữa lượng nước như bò lấy thịt thì lượng sữa thu được sẽ ít đi.</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879231" y="4337538"/>
            <a:ext cx="10398369" cy="2227384"/>
            <a:chOff x="5608084" y="1959665"/>
            <a:chExt cx="6527594" cy="2988686"/>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rgbClr val="002060"/>
                  </a:solidFill>
                  <a:latin typeface="Times New Roman" pitchFamily="18" charset="0"/>
                  <a:cs typeface="Times New Roman" pitchFamily="18" charset="0"/>
                </a:rPr>
                <a:t>Quan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sát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hình</a:t>
              </a:r>
              <a:r>
                <a:rPr lang="en-US" sz="2800" dirty="0" smtClean="0">
                  <a:solidFill>
                    <a:srgbClr val="002060"/>
                  </a:solidFill>
                  <a:latin typeface="Times New Roman" pitchFamily="18" charset="0"/>
                  <a:cs typeface="Times New Roman" pitchFamily="18" charset="0"/>
                </a:rPr>
                <a:t> 26.1, </a:t>
              </a:r>
              <a:r>
                <a:rPr lang="en-US" sz="2800" dirty="0" err="1" smtClean="0">
                  <a:solidFill>
                    <a:srgbClr val="002060"/>
                  </a:solidFill>
                  <a:latin typeface="Times New Roman" pitchFamily="18" charset="0"/>
                  <a:cs typeface="Times New Roman" pitchFamily="18" charset="0"/>
                </a:rPr>
                <a:t>em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hãy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mô</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tả</a:t>
              </a:r>
              <a:r>
                <a:rPr lang="en-US" sz="2800" dirty="0" smtClean="0">
                  <a:solidFill>
                    <a:srgbClr val="002060"/>
                  </a:solidFill>
                  <a:latin typeface="Times New Roman" pitchFamily="18" charset="0"/>
                  <a:cs typeface="Times New Roman" pitchFamily="18" charset="0"/>
                </a:rPr>
                <a:t> con </a:t>
              </a:r>
              <a:r>
                <a:rPr lang="en-US" sz="2800" dirty="0" err="1" smtClean="0">
                  <a:solidFill>
                    <a:srgbClr val="002060"/>
                  </a:solidFill>
                  <a:latin typeface="Times New Roman" pitchFamily="18" charset="0"/>
                  <a:cs typeface="Times New Roman" pitchFamily="18" charset="0"/>
                </a:rPr>
                <a:t>đường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trao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đổi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a:t>
              </a: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E:\dx  lieu\Nam hoc 2022-2023\GIAO AN\SINH 7- KHTN\KHTN CANH DIEU\BAI NÔP CUA NHOM SOAN GIAO AN\BAI 26 PP\hinh 26.1.PNG"/>
          <p:cNvPicPr>
            <a:picLocks noChangeAspect="1" noChangeArrowheads="1"/>
          </p:cNvPicPr>
          <p:nvPr/>
        </p:nvPicPr>
        <p:blipFill>
          <a:blip r:embed="rId3"/>
          <a:srcRect/>
          <a:stretch>
            <a:fillRect/>
          </a:stretch>
        </p:blipFill>
        <p:spPr bwMode="auto">
          <a:xfrm>
            <a:off x="1008185" y="1363540"/>
            <a:ext cx="10667999" cy="3009168"/>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sp>
        <p:nvSpPr>
          <p:cNvPr id="8" name="Rectangle: Rounded Corners 7">
            <a:extLst>
              <a:ext uri="{FF2B5EF4-FFF2-40B4-BE49-F238E27FC236}">
                <a16:creationId xmlns:a16="http://schemas.microsoft.com/office/drawing/2014/main" xmlns="" id="{267080EB-96FC-4D86-3147-600F1ABB3FE0}"/>
              </a:ext>
            </a:extLst>
          </p:cNvPr>
          <p:cNvSpPr/>
          <p:nvPr/>
        </p:nvSpPr>
        <p:spPr>
          <a:xfrm>
            <a:off x="492369" y="4489938"/>
            <a:ext cx="11500339" cy="2215662"/>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 Nguồn nước cung cấp cho con người: thức ăn và nước uống.</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Nước thải ra qua: hơi thở, bốc hơi qua da, mồ hôi, nước tiểu, nước trong phân.</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Con đường đi của nước: từ thức ăn, nước uống → ống tiêu hóa→ hấp thụ vào máu → Các tế bào và cơ quan → Bài tiết ra khỏi cơ thể.</a:t>
            </a:r>
            <a:endParaRPr lang="en-US" sz="2800" dirty="0">
              <a:solidFill>
                <a:srgbClr val="002060"/>
              </a:solidFill>
              <a:latin typeface="Times New Roman" pitchFamily="18" charset="0"/>
              <a:cs typeface="Times New Roman" pitchFamily="18" charset="0"/>
            </a:endParaRPr>
          </a:p>
        </p:txBody>
      </p:sp>
      <p:pic>
        <p:nvPicPr>
          <p:cNvPr id="2050" name="Picture 2" descr="E:\dx  lieu\Nam hoc 2022-2023\GIAO AN\SINH 7- KHTN\KHTN CANH DIEU\BAI NÔP CUA NHOM SOAN GIAO AN\BAI 26 PP\hinh 26.1.PNG"/>
          <p:cNvPicPr>
            <a:picLocks noChangeAspect="1" noChangeArrowheads="1"/>
          </p:cNvPicPr>
          <p:nvPr/>
        </p:nvPicPr>
        <p:blipFill>
          <a:blip r:embed="rId2"/>
          <a:srcRect/>
          <a:stretch>
            <a:fillRect/>
          </a:stretch>
        </p:blipFill>
        <p:spPr bwMode="auto">
          <a:xfrm>
            <a:off x="1008185" y="1363540"/>
            <a:ext cx="10667999" cy="3009168"/>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0"/>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351692" y="679938"/>
            <a:ext cx="10714890" cy="1230924"/>
            <a:chOff x="5608085" y="1959665"/>
            <a:chExt cx="6726291" cy="1651643"/>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778194" y="2368644"/>
              <a:ext cx="5556182" cy="1242664"/>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Nêu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đảm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bảo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mỗi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ngày</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5" y="1959665"/>
              <a:ext cx="1192188" cy="1449457"/>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2" descr="10 Sai lầm khi Uống nước khiến cơ thể Gặp nạn | BIMEIDC">
            <a:extLst>
              <a:ext uri="{FF2B5EF4-FFF2-40B4-BE49-F238E27FC236}">
                <a16:creationId xmlns:a16="http://schemas.microsoft.com/office/drawing/2014/main" xmlns="" id="{D0D5BCA1-C64D-04D1-FCFB-02136AEAE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15035"/>
            <a:ext cx="3100754" cy="30116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c lưu ý để ép nước trái cây ra nhiều nước">
            <a:extLst>
              <a:ext uri="{FF2B5EF4-FFF2-40B4-BE49-F238E27FC236}">
                <a16:creationId xmlns:a16="http://schemas.microsoft.com/office/drawing/2014/main" xmlns="" id="{2F0E0B9B-CB73-6F5A-3AF1-DEED457473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733" y="2744306"/>
            <a:ext cx="2802835" cy="30468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ách nấu Canh cua rau đay đậm đà hương vị đồng quê | NETSPACE">
            <a:extLst>
              <a:ext uri="{FF2B5EF4-FFF2-40B4-BE49-F238E27FC236}">
                <a16:creationId xmlns:a16="http://schemas.microsoft.com/office/drawing/2014/main" xmlns="" id="{14B59431-10E0-481B-5FEA-804ED70AAC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046" y="2696308"/>
            <a:ext cx="2760785" cy="30166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Vì sao không nên tự ý truyền nước khi cảm thấy mệt mỏi? - Báo Giáo dục và  Thời đại Online">
            <a:extLst>
              <a:ext uri="{FF2B5EF4-FFF2-40B4-BE49-F238E27FC236}">
                <a16:creationId xmlns:a16="http://schemas.microsoft.com/office/drawing/2014/main" xmlns="" id="{FA40F7BE-77E7-6129-9C2F-0A65B1A97B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0185" y="2708031"/>
            <a:ext cx="2801815" cy="300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sp>
        <p:nvSpPr>
          <p:cNvPr id="8" name="Rectangle: Rounded Corners 7">
            <a:extLst>
              <a:ext uri="{FF2B5EF4-FFF2-40B4-BE49-F238E27FC236}">
                <a16:creationId xmlns:a16="http://schemas.microsoft.com/office/drawing/2014/main" xmlns="" id="{267080EB-96FC-4D86-3147-600F1ABB3FE0}"/>
              </a:ext>
            </a:extLst>
          </p:cNvPr>
          <p:cNvSpPr/>
          <p:nvPr/>
        </p:nvSpPr>
        <p:spPr>
          <a:xfrm>
            <a:off x="926123" y="1535723"/>
            <a:ext cx="10257691" cy="4583723"/>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Một số pháp biện pháp đảm bảo đủ nước cho cơ thể mỗi ngày:</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Mỗi người trưởng thành cần cung cấp cho cơ thể từ 1,5 đến 2 lít nước mỗi ngày.</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Uống nước ngay khi cảm thấy khát.</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Ăn nhiều loại quả mọng nước.</a:t>
            </a:r>
            <a:endParaRPr lang="en-US" sz="2800" dirty="0" smtClean="0">
              <a:solidFill>
                <a:srgbClr val="002060"/>
              </a:solidFill>
              <a:latin typeface="Times New Roman" pitchFamily="18" charset="0"/>
              <a:cs typeface="Times New Roman" pitchFamily="18" charset="0"/>
            </a:endParaRPr>
          </a:p>
          <a:p>
            <a:pPr>
              <a:buFontTx/>
              <a:buChar char="-"/>
            </a:pPr>
            <a:r>
              <a:rPr lang="de-DE" sz="2800" dirty="0" smtClean="0">
                <a:solidFill>
                  <a:srgbClr val="002060"/>
                </a:solidFill>
                <a:latin typeface="Times New Roman" pitchFamily="18" charset="0"/>
                <a:cs typeface="Times New Roman" pitchFamily="18" charset="0"/>
              </a:rPr>
              <a:t>Chế độ ăn uống hợp lí, đầy đủ dinh dưỡng.</a:t>
            </a:r>
          </a:p>
          <a:p>
            <a:pPr>
              <a:buFontTx/>
              <a:buChar char="-"/>
            </a:pPr>
            <a:r>
              <a:rPr lang="de-DE" sz="2800" dirty="0" smtClean="0">
                <a:solidFill>
                  <a:srgbClr val="002060"/>
                </a:solidFill>
                <a:latin typeface="Times New Roman" pitchFamily="18" charset="0"/>
                <a:cs typeface="Times New Roman" pitchFamily="18" charset="0"/>
              </a:rPr>
              <a:t> Truyền nước khi cần</a:t>
            </a:r>
            <a:endParaRPr lang="en-US" sz="2800" dirty="0" smtClean="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304800" y="1453661"/>
            <a:ext cx="10527323" cy="1793630"/>
            <a:chOff x="5608084" y="1959665"/>
            <a:chExt cx="6608545" cy="2406679"/>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147673" y="2151253"/>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Trong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hợp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phải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truyền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1552787" cy="1449458"/>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7">
            <a:extLst>
              <a:ext uri="{FF2B5EF4-FFF2-40B4-BE49-F238E27FC236}">
                <a16:creationId xmlns:a16="http://schemas.microsoft.com/office/drawing/2014/main" xmlns="" id="{267080EB-96FC-4D86-3147-600F1ABB3FE0}"/>
              </a:ext>
            </a:extLst>
          </p:cNvPr>
          <p:cNvSpPr/>
          <p:nvPr/>
        </p:nvSpPr>
        <p:spPr>
          <a:xfrm>
            <a:off x="2133599" y="3575539"/>
            <a:ext cx="8733693" cy="201636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Cần truyền nước cho cơ thể khi cơ thể bị mất nước nghiêm trọng, mất nước đột ngột như tiêu chảy, sốt cao…mà không thể ăn, uống được.</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480646" y="1735015"/>
            <a:ext cx="10070123" cy="2203938"/>
            <a:chOff x="5608084" y="1959665"/>
            <a:chExt cx="6321537" cy="2957227"/>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860665" y="2701801"/>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Ở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mồ</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hôi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ý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rPr>
                <a:t>?</a:t>
              </a:r>
              <a:endParaRPr lang="en-US" sz="2800" dirty="0">
                <a:solidFill>
                  <a:srgbClr val="002060"/>
                </a:solidFill>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Rounded Corners 7">
            <a:extLst>
              <a:ext uri="{FF2B5EF4-FFF2-40B4-BE49-F238E27FC236}">
                <a16:creationId xmlns:a16="http://schemas.microsoft.com/office/drawing/2014/main" xmlns="" id="{267080EB-96FC-4D86-3147-600F1ABB3FE0}"/>
              </a:ext>
            </a:extLst>
          </p:cNvPr>
          <p:cNvSpPr/>
          <p:nvPr/>
        </p:nvSpPr>
        <p:spPr>
          <a:xfrm>
            <a:off x="1969476" y="4009292"/>
            <a:ext cx="8733693" cy="1242646"/>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Giúp cơ thể cân bằng nhiệt, thải các chất độc hại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187569" y="1078523"/>
            <a:ext cx="10398369" cy="2227384"/>
            <a:chOff x="5608084" y="1959665"/>
            <a:chExt cx="6527594" cy="2988686"/>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Vì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sao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uống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nhiều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nắng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hoặc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mạnh</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7">
            <a:extLst>
              <a:ext uri="{FF2B5EF4-FFF2-40B4-BE49-F238E27FC236}">
                <a16:creationId xmlns:a16="http://schemas.microsoft.com/office/drawing/2014/main" xmlns="" id="{267080EB-96FC-4D86-3147-600F1ABB3FE0}"/>
              </a:ext>
            </a:extLst>
          </p:cNvPr>
          <p:cNvSpPr/>
          <p:nvPr/>
        </p:nvSpPr>
        <p:spPr>
          <a:xfrm>
            <a:off x="1969476" y="3399692"/>
            <a:ext cx="8733693" cy="1852246"/>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Vì nước là môi trường hòa tan các chất, xảy ra các phản ứng sinh hóa trong cơ thể. Khi trời nắng hoặc vận động mạnh nước sẽ bị tiêu hao vì vậy cần uống nhiều nước</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xit" presetSubtype="32" fill="hold" nodeType="clickEffect">
                                  <p:stCondLst>
                                    <p:cond delay="0"/>
                                  </p:stCondLst>
                                  <p:childTnLst>
                                    <p:animEffect transition="out" filter="circle(out)">
                                      <p:cBhvr>
                                        <p:cTn id="24" dur="2000"/>
                                        <p:tgtEl>
                                          <p:spTgt spid="2"/>
                                        </p:tgtEl>
                                      </p:cBhvr>
                                    </p:animEffect>
                                    <p:set>
                                      <p:cBhvr>
                                        <p:cTn id="25" dur="1" fill="hold">
                                          <p:stCondLst>
                                            <p:cond delay="19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ăn tả con bò đang gặm cỏ hay nhất | Văn mẫu lớp 4">
            <a:extLst>
              <a:ext uri="{FF2B5EF4-FFF2-40B4-BE49-F238E27FC236}">
                <a16:creationId xmlns:a16="http://schemas.microsoft.com/office/drawing/2014/main" xmlns="" id="{1457199D-D806-C0AF-ECDE-C08E13177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6" y="241324"/>
            <a:ext cx="3354584" cy="249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Họ Sơn ca - Wikiwand">
            <a:extLst>
              <a:ext uri="{FF2B5EF4-FFF2-40B4-BE49-F238E27FC236}">
                <a16:creationId xmlns:a16="http://schemas.microsoft.com/office/drawing/2014/main" xmlns="" id="{E1AB48F2-7972-C084-AF6B-FB8244142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088" y="293075"/>
            <a:ext cx="3524311" cy="2485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Rounded Corners 6">
            <a:extLst>
              <a:ext uri="{FF2B5EF4-FFF2-40B4-BE49-F238E27FC236}">
                <a16:creationId xmlns:a16="http://schemas.microsoft.com/office/drawing/2014/main" xmlns="" id="{7B703A1C-30B0-221B-C55E-E4E386CD1C6B}"/>
              </a:ext>
            </a:extLst>
          </p:cNvPr>
          <p:cNvSpPr/>
          <p:nvPr/>
        </p:nvSpPr>
        <p:spPr>
          <a:xfrm>
            <a:off x="2704719" y="3200401"/>
            <a:ext cx="6500190" cy="2039815"/>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Thức</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ăn</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US" sz="2800" dirty="0" err="1"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của</a:t>
            </a:r>
            <a:r>
              <a:rPr lang="en-US" sz="28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de-DE" sz="2800" dirty="0" smtClean="0"/>
              <a:t>Thỏ: rau, cỏ</a:t>
            </a:r>
            <a:endParaRPr lang="en-US" sz="2800" dirty="0" smtClean="0"/>
          </a:p>
          <a:p>
            <a:r>
              <a:rPr lang="de-DE" sz="2800" dirty="0" smtClean="0">
                <a:solidFill>
                  <a:srgbClr val="C00000"/>
                </a:solidFill>
                <a:latin typeface="Times New Roman" pitchFamily="18" charset="0"/>
                <a:cs typeface="Times New Roman" pitchFamily="18" charset="0"/>
              </a:rPr>
              <a:t>Bò: cỏ, cám...</a:t>
            </a:r>
            <a:endParaRPr lang="en-US" sz="2800" dirty="0" smtClean="0">
              <a:solidFill>
                <a:srgbClr val="C00000"/>
              </a:solidFill>
              <a:latin typeface="Times New Roman" pitchFamily="18" charset="0"/>
              <a:cs typeface="Times New Roman" pitchFamily="18" charset="0"/>
            </a:endParaRPr>
          </a:p>
          <a:p>
            <a:r>
              <a:rPr lang="de-DE" sz="2800" dirty="0" smtClean="0">
                <a:solidFill>
                  <a:srgbClr val="C00000"/>
                </a:solidFill>
                <a:latin typeface="Times New Roman" pitchFamily="18" charset="0"/>
                <a:cs typeface="Times New Roman" pitchFamily="18" charset="0"/>
              </a:rPr>
              <a:t>Chim: sâu, hạt...</a:t>
            </a:r>
          </a:p>
          <a:p>
            <a:r>
              <a:rPr lang="de-DE" sz="2800" dirty="0" smtClean="0">
                <a:solidFill>
                  <a:srgbClr val="C00000"/>
                </a:solidFill>
                <a:latin typeface="Times New Roman" pitchFamily="18" charset="0"/>
                <a:cs typeface="Times New Roman" pitchFamily="18" charset="0"/>
              </a:rPr>
              <a:t>Sóc: quả, hạt...</a:t>
            </a:r>
            <a:endParaRPr lang="en-US" sz="2800" dirty="0">
              <a:solidFill>
                <a:srgbClr val="C00000"/>
              </a:solidFill>
              <a:latin typeface="Times New Roman" pitchFamily="18" charset="0"/>
              <a:cs typeface="Times New Roman" pitchFamily="18" charset="0"/>
            </a:endParaRPr>
          </a:p>
        </p:txBody>
      </p:sp>
      <p:pic>
        <p:nvPicPr>
          <p:cNvPr id="9" name="Picture 2" descr="Ảnh động vật: Đười ươi tâng bóng hình bầu dục - Tin tức">
            <a:extLst>
              <a:ext uri="{FF2B5EF4-FFF2-40B4-BE49-F238E27FC236}">
                <a16:creationId xmlns:a16="http://schemas.microsoft.com/office/drawing/2014/main" xmlns="" id="{30BC3EE9-C08C-761E-5B4B-E973C28FEB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431" y="313117"/>
            <a:ext cx="3451230" cy="2436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06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351693" y="668215"/>
            <a:ext cx="10398369" cy="2227384"/>
            <a:chOff x="5608084" y="1959665"/>
            <a:chExt cx="6527594" cy="2988687"/>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1"/>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Em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phụ</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thuộc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những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yếu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tố</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Rounded Corners 7">
            <a:extLst>
              <a:ext uri="{FF2B5EF4-FFF2-40B4-BE49-F238E27FC236}">
                <a16:creationId xmlns:a16="http://schemas.microsoft.com/office/drawing/2014/main" xmlns="" id="{267080EB-96FC-4D86-3147-600F1ABB3FE0}"/>
              </a:ext>
            </a:extLst>
          </p:cNvPr>
          <p:cNvSpPr/>
          <p:nvPr/>
        </p:nvSpPr>
        <p:spPr>
          <a:xfrm>
            <a:off x="1043354" y="3024555"/>
            <a:ext cx="10761783" cy="3458308"/>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 Nhu cầu dinh dưỡng là lượng thức ăn mà động vật cần thu nhận hàng ngày để xây dựng cơ thể và duy trì sự sống.</a:t>
            </a:r>
          </a:p>
          <a:p>
            <a:r>
              <a:rPr lang="de-DE" sz="2800" dirty="0" smtClean="0">
                <a:solidFill>
                  <a:srgbClr val="002060"/>
                </a:solidFill>
                <a:latin typeface="Times New Roman" pitchFamily="18" charset="0"/>
                <a:cs typeface="Times New Roman" pitchFamily="18" charset="0"/>
              </a:rPr>
              <a:t>- Nhu cầu dinh dưỡng phụ thuộc vào mỗi loài, lứa tuổi, giai đoạn phát triển cơ thể và cường độ hoạt động của cơ thể.</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Ví dụ: Trẻ em có nhu cầu dinh dưỡng cao hơn người già, người lao động nặng nhọc có nhu cầu dinh dưỡng cao hơn người lao động nhẹ…</a:t>
            </a:r>
            <a:endParaRPr lang="en-US" sz="2800" dirty="0" smtClean="0">
              <a:solidFill>
                <a:srgbClr val="002060"/>
              </a:solidFill>
              <a:latin typeface="Times New Roman" pitchFamily="18" charset="0"/>
              <a:cs typeface="Times New Roman" pitchFamily="18" charset="0"/>
            </a:endParaRPr>
          </a:p>
          <a:p>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351693" y="668215"/>
            <a:ext cx="11019692" cy="2227384"/>
            <a:chOff x="5608084" y="1959665"/>
            <a:chExt cx="6527594" cy="2988687"/>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913603" y="2733261"/>
              <a:ext cx="5222075"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Dựa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loại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được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chia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thành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những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nhóm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Hãy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phân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chia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những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nhóm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trâu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lợn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dê</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cừu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hổ</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sói</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1569400"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Rounded Corners 7">
            <a:extLst>
              <a:ext uri="{FF2B5EF4-FFF2-40B4-BE49-F238E27FC236}">
                <a16:creationId xmlns:a16="http://schemas.microsoft.com/office/drawing/2014/main" xmlns="" id="{267080EB-96FC-4D86-3147-600F1ABB3FE0}"/>
              </a:ext>
            </a:extLst>
          </p:cNvPr>
          <p:cNvSpPr/>
          <p:nvPr/>
        </p:nvSpPr>
        <p:spPr>
          <a:xfrm>
            <a:off x="1969476" y="3399692"/>
            <a:ext cx="9237786" cy="2543908"/>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Dựa vào loại thức ăn động vật được chia thành các nhóm sau:</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Đông vật ăn thực vật (động vật ăn cỏ): trâu, dê, cừu…</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Động vật ăn động vật (động vật ăn thịt): chó, hổ, sói…</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Động vật ăn tạp: gà, lợn, con người…</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644769" y="5146432"/>
            <a:ext cx="10222524" cy="1711567"/>
            <a:chOff x="5556569" y="2651784"/>
            <a:chExt cx="6417207" cy="2296567"/>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904820"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Quan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sát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hình</a:t>
              </a:r>
              <a:r>
                <a:rPr lang="en-US" sz="2800" dirty="0" smtClean="0">
                  <a:solidFill>
                    <a:srgbClr val="002060"/>
                  </a:solidFill>
                  <a:latin typeface="Times New Roman" pitchFamily="18" charset="0"/>
                  <a:cs typeface="Times New Roman" pitchFamily="18" charset="0"/>
                </a:rPr>
                <a:t> 26.2, </a:t>
              </a:r>
              <a:r>
                <a:rPr lang="en-US" sz="2800" dirty="0" err="1" smtClean="0">
                  <a:solidFill>
                    <a:srgbClr val="002060"/>
                  </a:solidFill>
                  <a:latin typeface="Times New Roman" pitchFamily="18" charset="0"/>
                  <a:cs typeface="Times New Roman" pitchFamily="18" charset="0"/>
                </a:rPr>
                <a:t>mô</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tả</a:t>
              </a:r>
              <a:r>
                <a:rPr lang="en-US" sz="2800" dirty="0" smtClean="0">
                  <a:solidFill>
                    <a:srgbClr val="002060"/>
                  </a:solidFill>
                  <a:latin typeface="Times New Roman" pitchFamily="18" charset="0"/>
                  <a:cs typeface="Times New Roman" pitchFamily="18" charset="0"/>
                </a:rPr>
                <a:t> con </a:t>
              </a:r>
              <a:r>
                <a:rPr lang="en-US" sz="2800" dirty="0" err="1" smtClean="0">
                  <a:solidFill>
                    <a:srgbClr val="002060"/>
                  </a:solidFill>
                  <a:latin typeface="Times New Roman" pitchFamily="18" charset="0"/>
                  <a:cs typeface="Times New Roman" pitchFamily="18" charset="0"/>
                </a:rPr>
                <a:t>đường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hóa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hấp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thải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bã</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569" y="2651784"/>
              <a:ext cx="1390885" cy="1449458"/>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7" name="Picture 3" descr="E:\dx  lieu\Nam hoc 2022-2023\GIAO AN\SINH 7- KHTN\KHTN CANH DIEU\BAI NÔP CUA NHOM SOAN GIAO AN\BAI 26 PP\26.2.PNG"/>
          <p:cNvPicPr>
            <a:picLocks noChangeAspect="1" noChangeArrowheads="1"/>
          </p:cNvPicPr>
          <p:nvPr/>
        </p:nvPicPr>
        <p:blipFill>
          <a:blip r:embed="rId3"/>
          <a:srcRect/>
          <a:stretch>
            <a:fillRect/>
          </a:stretch>
        </p:blipFill>
        <p:spPr bwMode="auto">
          <a:xfrm>
            <a:off x="703384" y="855784"/>
            <a:ext cx="10914185" cy="4232031"/>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422031" y="3915508"/>
            <a:ext cx="11430000" cy="2743200"/>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Con đường thu nhận, tiêu hóa, hấp thụ và thải bã ở người:</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Miệng thu nhận thức ăn, nghiền nhỏ và đẩy thức ăn xuống thực quản, rồi đến dạ dày. Dạ dày nhào trộn thức ăn thành dạng lỏng và tiêu hóa một phần. Ở ruột non, thức ăn được tiêu hóa và chất dinh dưỡng được hấp thụ. Khi đi qua ruột già, hỗn hợp dịch lỏng được hấp thụ lại nước và chuyển thành chất thải rắn.Thông qua trực tràng và hậu môn chất thải rắn được thải ra ngoài</a:t>
            </a:r>
            <a:r>
              <a:rPr lang="de-DE" sz="2800" dirty="0" smtClean="0"/>
              <a:t>.</a:t>
            </a:r>
            <a:endParaRPr lang="en-US" sz="2800" dirty="0"/>
          </a:p>
        </p:txBody>
      </p:sp>
      <p:sp>
        <p:nvSpPr>
          <p:cNvPr id="10" name="TextBox 9">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4" name="Picture 3" descr="E:\dx  lieu\Nam hoc 2022-2023\GIAO AN\SINH 7- KHTN\KHTN CANH DIEU\BAI NÔP CUA NHOM SOAN GIAO AN\BAI 26 PP\26.2.PNG"/>
          <p:cNvPicPr>
            <a:picLocks noChangeAspect="1" noChangeArrowheads="1"/>
          </p:cNvPicPr>
          <p:nvPr/>
        </p:nvPicPr>
        <p:blipFill>
          <a:blip r:embed="rId2"/>
          <a:srcRect/>
          <a:stretch>
            <a:fillRect/>
          </a:stretch>
        </p:blipFill>
        <p:spPr bwMode="auto">
          <a:xfrm>
            <a:off x="703384" y="761999"/>
            <a:ext cx="10914185" cy="3059724"/>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140677" y="937846"/>
            <a:ext cx="5040923" cy="4478216"/>
            <a:chOff x="5608084" y="1959665"/>
            <a:chExt cx="6527594" cy="2988686"/>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Quan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sát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hình</a:t>
              </a:r>
              <a:r>
                <a:rPr lang="en-US" sz="2800" dirty="0" smtClean="0">
                  <a:solidFill>
                    <a:srgbClr val="002060"/>
                  </a:solidFill>
                  <a:latin typeface="Times New Roman" pitchFamily="18" charset="0"/>
                  <a:cs typeface="Times New Roman" pitchFamily="18" charset="0"/>
                </a:rPr>
                <a:t> 26.3, </a:t>
              </a:r>
              <a:r>
                <a:rPr lang="en-US" sz="2800" dirty="0" err="1" smtClean="0">
                  <a:solidFill>
                    <a:srgbClr val="002060"/>
                  </a:solidFill>
                  <a:latin typeface="Times New Roman" pitchFamily="18" charset="0"/>
                  <a:cs typeface="Times New Roman" pitchFamily="18" charset="0"/>
                </a:rPr>
                <a:t>phân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biệt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hóa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hấp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thụ</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thải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bã</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2050" name="Picture 2" descr="E:\dx  lieu\Nam hoc 2022-2023\GIAO AN\SINH 7- KHTN\KHTN CANH DIEU\BAI NÔP CUA NHOM SOAN GIAO AN\BAI 26 PP\26.3.PNG"/>
          <p:cNvPicPr>
            <a:picLocks noChangeAspect="1" noChangeArrowheads="1"/>
          </p:cNvPicPr>
          <p:nvPr/>
        </p:nvPicPr>
        <p:blipFill>
          <a:blip r:embed="rId3"/>
          <a:srcRect/>
          <a:stretch>
            <a:fillRect/>
          </a:stretch>
        </p:blipFill>
        <p:spPr bwMode="auto">
          <a:xfrm>
            <a:off x="5233133" y="525708"/>
            <a:ext cx="6811963" cy="6531584"/>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398585" y="1277815"/>
            <a:ext cx="11394829" cy="5181600"/>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800" dirty="0" smtClean="0">
                <a:solidFill>
                  <a:srgbClr val="002060"/>
                </a:solidFill>
                <a:latin typeface="Times New Roman" pitchFamily="18" charset="0"/>
                <a:cs typeface="Times New Roman" pitchFamily="18" charset="0"/>
              </a:rPr>
              <a:t>- Giai đoạn thu nhận: Miệng thu nhận thức ăn → nghiền nhỏ thức ăn và đẩy xuống thực quản → Thực quản vận chuyển thức ăn xuống dạ dày.</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Giai đoạn tiêu hóa thức ăn, hấp thụ chất dinh dưỡng: Chỉ một lượng rất nhỏ thức ăn được tiêu hóa ở miệng sau đó được tiêu hóa 1 phần ở dạ dày → ruột non là nơi tiêu hóa hoàn toàn thức ăn và diễn ra sự hấp thụ các chất dinh dưỡng.</a:t>
            </a:r>
            <a:endParaRPr lang="en-US" sz="2800" dirty="0" smtClean="0">
              <a:solidFill>
                <a:srgbClr val="002060"/>
              </a:solidFill>
              <a:latin typeface="Times New Roman" pitchFamily="18" charset="0"/>
              <a:cs typeface="Times New Roman" pitchFamily="18" charset="0"/>
            </a:endParaRPr>
          </a:p>
          <a:p>
            <a:r>
              <a:rPr lang="de-DE" sz="2800" dirty="0" smtClean="0">
                <a:solidFill>
                  <a:srgbClr val="002060"/>
                </a:solidFill>
                <a:latin typeface="Times New Roman" pitchFamily="18" charset="0"/>
                <a:cs typeface="Times New Roman" pitchFamily="18" charset="0"/>
              </a:rPr>
              <a:t>- Giai đoạn thải bã: thực hiện ở ruột già. Ruột già hấp thụ lại nước chuyển chất thải dạng lỏng thành chất thải rắn đẩy đến trực tràng (chứa phân) và đẩy ra ngoài cơ thể theo hậu môn.</a:t>
            </a:r>
            <a:endParaRPr lang="en-US" sz="2800" dirty="0">
              <a:solidFill>
                <a:srgbClr val="002060"/>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140677" y="937846"/>
            <a:ext cx="5040923" cy="4478216"/>
            <a:chOff x="5608084" y="1959665"/>
            <a:chExt cx="6527594" cy="2988686"/>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đã</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hóa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của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theo</a:t>
              </a:r>
              <a:r>
                <a:rPr lang="en-US" sz="2800" dirty="0" smtClean="0">
                  <a:solidFill>
                    <a:srgbClr val="002060"/>
                  </a:solidFill>
                  <a:latin typeface="Times New Roman" pitchFamily="18" charset="0"/>
                  <a:cs typeface="Times New Roman" pitchFamily="18" charset="0"/>
                </a:rPr>
                <a:t> con </a:t>
              </a:r>
              <a:r>
                <a:rPr lang="en-US" sz="2800" dirty="0" err="1" smtClean="0">
                  <a:solidFill>
                    <a:srgbClr val="002060"/>
                  </a:solidFill>
                  <a:latin typeface="Times New Roman" pitchFamily="18" charset="0"/>
                  <a:cs typeface="Times New Roman" pitchFamily="18" charset="0"/>
                </a:rPr>
                <a:t>đường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sp>
        <p:nvSpPr>
          <p:cNvPr id="7" name="Rectangle: Rounded Corners 7">
            <a:extLst>
              <a:ext uri="{FF2B5EF4-FFF2-40B4-BE49-F238E27FC236}">
                <a16:creationId xmlns:a16="http://schemas.microsoft.com/office/drawing/2014/main" xmlns="" id="{267080EB-96FC-4D86-3147-600F1ABB3FE0}"/>
              </a:ext>
            </a:extLst>
          </p:cNvPr>
          <p:cNvSpPr/>
          <p:nvPr/>
        </p:nvSpPr>
        <p:spPr>
          <a:xfrm>
            <a:off x="5956338" y="2132162"/>
            <a:ext cx="5907416" cy="331906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a:t>
            </a:r>
            <a:r>
              <a:rPr lang="en-US" sz="2800" b="1"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chuyển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qua </a:t>
            </a:r>
            <a:r>
              <a:rPr lang="en-US" sz="2800" dirty="0" err="1" smtClean="0">
                <a:solidFill>
                  <a:srgbClr val="002060"/>
                </a:solidFill>
                <a:latin typeface="Times New Roman" pitchFamily="18" charset="0"/>
                <a:cs typeface="Times New Roman" pitchFamily="18" charset="0"/>
              </a:rPr>
              <a:t>thành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cấu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tạp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chuyển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hoàn</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140677" y="937846"/>
            <a:ext cx="5040923" cy="4478216"/>
            <a:chOff x="5608084" y="1959665"/>
            <a:chExt cx="6527594" cy="2988686"/>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Mô</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tả</a:t>
              </a:r>
              <a:r>
                <a:rPr lang="en-US" sz="2800" dirty="0" smtClean="0">
                  <a:solidFill>
                    <a:srgbClr val="002060"/>
                  </a:solidFill>
                  <a:latin typeface="Times New Roman" pitchFamily="18" charset="0"/>
                  <a:cs typeface="Times New Roman" pitchFamily="18" charset="0"/>
                </a:rPr>
                <a:t> con </a:t>
              </a:r>
              <a:r>
                <a:rPr lang="en-US" sz="2800" dirty="0" err="1" smtClean="0">
                  <a:solidFill>
                    <a:srgbClr val="002060"/>
                  </a:solidFill>
                  <a:latin typeface="Times New Roman" pitchFamily="18" charset="0"/>
                  <a:cs typeface="Times New Roman" pitchFamily="18" charset="0"/>
                </a:rPr>
                <a:t>đường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chuyển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qua </a:t>
              </a:r>
              <a:r>
                <a:rPr lang="en-US" sz="2800" dirty="0" err="1" smtClean="0">
                  <a:solidFill>
                    <a:srgbClr val="002060"/>
                  </a:solidFill>
                  <a:latin typeface="Times New Roman" pitchFamily="18" charset="0"/>
                  <a:cs typeface="Times New Roman" pitchFamily="18" charset="0"/>
                </a:rPr>
                <a:t>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hoàn</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6" name="Picture 2" descr="E:\dx  lieu\Nam hoc 2022-2023\GIAO AN\SINH 7- KHTN\KHTN CANH DIEU\BAI NÔP CUA NHOM SOAN GIAO AN\BAI 26 PP\26.4.PNG"/>
          <p:cNvPicPr>
            <a:picLocks noChangeAspect="1" noChangeArrowheads="1"/>
          </p:cNvPicPr>
          <p:nvPr/>
        </p:nvPicPr>
        <p:blipFill>
          <a:blip r:embed="rId3"/>
          <a:srcRect/>
          <a:stretch>
            <a:fillRect/>
          </a:stretch>
        </p:blipFill>
        <p:spPr bwMode="auto">
          <a:xfrm>
            <a:off x="6046787" y="152399"/>
            <a:ext cx="6145213" cy="6705601"/>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xit" presetSubtype="32" fill="hold" nodeType="clickEffect">
                                  <p:stCondLst>
                                    <p:cond delay="0"/>
                                  </p:stCondLst>
                                  <p:childTnLst>
                                    <p:animEffect transition="out" filter="circle(out)">
                                      <p:cBhvr>
                                        <p:cTn id="24" dur="2000"/>
                                        <p:tgtEl>
                                          <p:spTgt spid="2"/>
                                        </p:tgtEl>
                                      </p:cBhvr>
                                    </p:animEffect>
                                    <p:set>
                                      <p:cBhvr>
                                        <p:cTn id="25" dur="1" fill="hold">
                                          <p:stCondLst>
                                            <p:cond delay="19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blinds(horizontal)">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1" y="832338"/>
            <a:ext cx="6693876" cy="5662247"/>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trong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được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nhờ</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hoàn</a:t>
            </a:r>
            <a:r>
              <a:rPr lang="en-US" sz="2800" dirty="0" smtClean="0">
                <a:solidFill>
                  <a:srgbClr val="002060"/>
                </a:solidFill>
                <a:latin typeface="Times New Roman" pitchFamily="18" charset="0"/>
                <a:cs typeface="Times New Roman" pitchFamily="18" charset="0"/>
              </a:rPr>
              <a:t>.</a:t>
            </a:r>
          </a:p>
          <a:p>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2 </a:t>
            </a:r>
            <a:r>
              <a:rPr lang="en-US" sz="2800" dirty="0" err="1" smtClean="0">
                <a:solidFill>
                  <a:srgbClr val="002060"/>
                </a:solidFill>
                <a:latin typeface="Times New Roman" pitchFamily="18" charset="0"/>
                <a:cs typeface="Times New Roman" pitchFamily="18" charset="0"/>
              </a:rPr>
              <a:t>vòng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hoàn</a:t>
            </a:r>
            <a:r>
              <a:rPr lang="en-US" sz="2800" dirty="0" smtClean="0">
                <a:solidFill>
                  <a:srgbClr val="002060"/>
                </a:solidFill>
                <a:latin typeface="Times New Roman" pitchFamily="18" charset="0"/>
                <a:cs typeface="Times New Roman" pitchFamily="18" charset="0"/>
              </a:rPr>
              <a:t>:</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Vòng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hoàn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lớn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máu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đỏ</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tươi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giàu</a:t>
            </a:r>
            <a:r>
              <a:rPr lang="en-US" sz="2800" dirty="0" smtClean="0">
                <a:solidFill>
                  <a:srgbClr val="002060"/>
                </a:solidFill>
                <a:latin typeface="Times New Roman" pitchFamily="18" charset="0"/>
                <a:cs typeface="Times New Roman" pitchFamily="18" charset="0"/>
              </a:rPr>
              <a:t> O</a:t>
            </a:r>
            <a:r>
              <a:rPr lang="en-US" sz="2800" baseline="-25000" dirty="0" smtClean="0">
                <a:solidFill>
                  <a:srgbClr val="002060"/>
                </a:solidFill>
                <a:latin typeface="Times New Roman" pitchFamily="18" charset="0"/>
                <a:cs typeface="Times New Roman" pitchFamily="18" charset="0"/>
              </a:rPr>
              <a:t>2 </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được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bơm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nuôi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mô</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quan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máu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bài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CO</a:t>
            </a:r>
            <a:r>
              <a:rPr lang="en-US" sz="2800" baseline="-25000" dirty="0" smtClean="0">
                <a:solidFill>
                  <a:srgbClr val="002060"/>
                </a:solidFill>
                <a:latin typeface="Times New Roman" pitchFamily="18" charset="0"/>
                <a:cs typeface="Times New Roman" pitchFamily="18" charset="0"/>
              </a:rPr>
              <a:t>2</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thành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máu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đỏ</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thẫm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trở</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về</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tim</a:t>
            </a:r>
            <a:r>
              <a:rPr lang="en-US" sz="2800" dirty="0" smtClean="0">
                <a:solidFill>
                  <a:srgbClr val="002060"/>
                </a:solidFill>
                <a:latin typeface="Times New Roman" pitchFamily="18" charset="0"/>
                <a:cs typeface="Times New Roman" pitchFamily="18" charset="0"/>
              </a:rPr>
              <a:t>.</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Vòng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hoàn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nhỏ</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Máu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đỏ</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thẫm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nghèo</a:t>
            </a:r>
            <a:r>
              <a:rPr lang="en-US" sz="2800" dirty="0" smtClean="0">
                <a:solidFill>
                  <a:srgbClr val="002060"/>
                </a:solidFill>
                <a:latin typeface="Times New Roman" pitchFamily="18" charset="0"/>
                <a:cs typeface="Times New Roman" pitchFamily="18" charset="0"/>
              </a:rPr>
              <a:t> O</a:t>
            </a:r>
            <a:r>
              <a:rPr lang="en-US" sz="2800" baseline="-25000" dirty="0" smtClean="0">
                <a:solidFill>
                  <a:srgbClr val="002060"/>
                </a:solidFill>
                <a:latin typeface="Times New Roman" pitchFamily="18" charset="0"/>
                <a:cs typeface="Times New Roman" pitchFamily="18" charset="0"/>
              </a:rPr>
              <a:t>2</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được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bơm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lên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phổi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đây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máu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nhận</a:t>
            </a:r>
            <a:r>
              <a:rPr lang="en-US" sz="2800" dirty="0" smtClean="0">
                <a:solidFill>
                  <a:srgbClr val="002060"/>
                </a:solidFill>
                <a:latin typeface="Times New Roman" pitchFamily="18" charset="0"/>
                <a:cs typeface="Times New Roman" pitchFamily="18" charset="0"/>
              </a:rPr>
              <a:t> O</a:t>
            </a:r>
            <a:r>
              <a:rPr lang="en-US" sz="2800" baseline="-25000" dirty="0" smtClean="0">
                <a:solidFill>
                  <a:srgbClr val="002060"/>
                </a:solidFill>
                <a:latin typeface="Times New Roman" pitchFamily="18" charset="0"/>
                <a:cs typeface="Times New Roman" pitchFamily="18" charset="0"/>
              </a:rPr>
              <a:t>2</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thải</a:t>
            </a:r>
            <a:r>
              <a:rPr lang="en-US" sz="2800" dirty="0" smtClean="0">
                <a:solidFill>
                  <a:srgbClr val="002060"/>
                </a:solidFill>
                <a:latin typeface="Times New Roman" pitchFamily="18" charset="0"/>
                <a:cs typeface="Times New Roman" pitchFamily="18" charset="0"/>
              </a:rPr>
              <a:t> CO</a:t>
            </a:r>
            <a:r>
              <a:rPr lang="en-US" sz="2800" baseline="-25000" dirty="0" smtClean="0">
                <a:solidFill>
                  <a:srgbClr val="002060"/>
                </a:solidFill>
                <a:latin typeface="Times New Roman" pitchFamily="18" charset="0"/>
                <a:cs typeface="Times New Roman" pitchFamily="18" charset="0"/>
              </a:rPr>
              <a:t>2</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trở</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thành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máu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đỏ</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tươi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giàu</a:t>
            </a:r>
            <a:r>
              <a:rPr lang="en-US" sz="2800" dirty="0" smtClean="0">
                <a:solidFill>
                  <a:srgbClr val="002060"/>
                </a:solidFill>
                <a:latin typeface="Times New Roman" pitchFamily="18" charset="0"/>
                <a:cs typeface="Times New Roman" pitchFamily="18" charset="0"/>
              </a:rPr>
              <a:t> O</a:t>
            </a:r>
            <a:r>
              <a:rPr lang="en-US" sz="2800" baseline="-25000" dirty="0" smtClean="0">
                <a:solidFill>
                  <a:srgbClr val="002060"/>
                </a:solidFill>
                <a:latin typeface="Times New Roman" pitchFamily="18" charset="0"/>
                <a:cs typeface="Times New Roman" pitchFamily="18" charset="0"/>
              </a:rPr>
              <a:t>2</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về</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tim</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xmlns="" id="{B70DB776-2D22-1F2D-5A61-D69EDEF9E89B}"/>
              </a:ext>
            </a:extLst>
          </p:cNvPr>
          <p:cNvSpPr txBox="1"/>
          <p:nvPr/>
        </p:nvSpPr>
        <p:spPr>
          <a:xfrm>
            <a:off x="332109" y="0"/>
            <a:ext cx="9820076"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vi-VN" sz="3200" b="1" i="0" dirty="0" smtClean="0">
                <a:solidFill>
                  <a:srgbClr val="002060"/>
                </a:solidFill>
                <a:effectLst/>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6" name="Picture 2" descr="E:\dx  lieu\Nam hoc 2022-2023\GIAO AN\SINH 7- KHTN\KHTN CANH DIEU\BAI NÔP CUA NHOM SOAN GIAO AN\BAI 26 PP\26.4.PNG"/>
          <p:cNvPicPr>
            <a:picLocks noChangeAspect="1" noChangeArrowheads="1"/>
          </p:cNvPicPr>
          <p:nvPr/>
        </p:nvPicPr>
        <p:blipFill>
          <a:blip r:embed="rId2"/>
          <a:srcRect/>
          <a:stretch>
            <a:fillRect/>
          </a:stretch>
        </p:blipFill>
        <p:spPr bwMode="auto">
          <a:xfrm>
            <a:off x="6834554" y="152399"/>
            <a:ext cx="5357446" cy="6705601"/>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140678" y="937846"/>
            <a:ext cx="10445259" cy="1852246"/>
            <a:chOff x="5608085" y="1959665"/>
            <a:chExt cx="6527593" cy="2988686"/>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0"/>
              <a:ext cx="5068956" cy="221509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của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phụ</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thuộc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những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yếu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tố</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5" y="1959665"/>
              <a:ext cx="1377315" cy="144945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xmlns="" id="{B70DB776-2D22-1F2D-5A61-D69EDEF9E89B}"/>
              </a:ext>
            </a:extLst>
          </p:cNvPr>
          <p:cNvSpPr txBox="1"/>
          <p:nvPr/>
        </p:nvSpPr>
        <p:spPr>
          <a:xfrm>
            <a:off x="0" y="0"/>
            <a:ext cx="12192000"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en-US" sz="3200" b="1" dirty="0" smtClean="0">
                <a:solidFill>
                  <a:srgbClr val="002060"/>
                </a:solidFill>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Vận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dụng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chất</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chuyển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hóa</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năng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lượng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thực</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tiễn</a:t>
            </a:r>
            <a:endParaRPr lang="vi-VN" sz="3200" b="1" i="0" dirty="0">
              <a:solidFill>
                <a:srgbClr val="002060"/>
              </a:solidFill>
              <a:effectLst/>
              <a:latin typeface="Times New Roman" pitchFamily="18" charset="0"/>
              <a:cs typeface="Times New Roman" pitchFamily="18" charset="0"/>
            </a:endParaRPr>
          </a:p>
        </p:txBody>
      </p:sp>
      <p:sp>
        <p:nvSpPr>
          <p:cNvPr id="7" name="Rectangle: Rounded Corners 7">
            <a:extLst>
              <a:ext uri="{FF2B5EF4-FFF2-40B4-BE49-F238E27FC236}">
                <a16:creationId xmlns:a16="http://schemas.microsoft.com/office/drawing/2014/main" xmlns="" id="{267080EB-96FC-4D86-3147-600F1ABB3FE0}"/>
              </a:ext>
            </a:extLst>
          </p:cNvPr>
          <p:cNvSpPr/>
          <p:nvPr/>
        </p:nvSpPr>
        <p:spPr>
          <a:xfrm>
            <a:off x="3658616" y="3386533"/>
            <a:ext cx="5907416" cy="1361314"/>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của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phụ</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thuộc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hoạt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tính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tuổi</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2F4568A-FF4D-723F-AA0B-4FAC1F7C8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xmlns="" id="{83A979B3-5A95-7D34-4431-FE27B6097C58}"/>
              </a:ext>
            </a:extLst>
          </p:cNvPr>
          <p:cNvSpPr/>
          <p:nvPr/>
        </p:nvSpPr>
        <p:spPr>
          <a:xfrm>
            <a:off x="-106018" y="-24848"/>
            <a:ext cx="12404035" cy="6947452"/>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xmlns="" id="{BEA575ED-89F1-B45A-5E9A-67660AC0495E}"/>
              </a:ext>
            </a:extLst>
          </p:cNvPr>
          <p:cNvSpPr/>
          <p:nvPr/>
        </p:nvSpPr>
        <p:spPr>
          <a:xfrm>
            <a:off x="5047421" y="1048578"/>
            <a:ext cx="2097155" cy="1113183"/>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BÀI </a:t>
            </a:r>
            <a:r>
              <a:rPr lang="en-US" sz="4000" dirty="0" smtClean="0">
                <a:solidFill>
                  <a:srgbClr val="C00000"/>
                </a:solidFill>
                <a:latin typeface="Times New Roman" panose="02020603050405020304" pitchFamily="18" charset="0"/>
                <a:ea typeface="Tahoma" panose="020B0604030504040204" pitchFamily="34" charset="0"/>
                <a:cs typeface="Times New Roman" panose="02020603050405020304" pitchFamily="18" charset="0"/>
              </a:rPr>
              <a:t>26</a:t>
            </a:r>
            <a:endParaRPr lang="en-US" sz="4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xmlns="" id="{80FCFEB8-2469-5475-DB8C-D2AAC21AF970}"/>
              </a:ext>
            </a:extLst>
          </p:cNvPr>
          <p:cNvSpPr/>
          <p:nvPr/>
        </p:nvSpPr>
        <p:spPr>
          <a:xfrm>
            <a:off x="1489212" y="2569265"/>
            <a:ext cx="9213572" cy="1719470"/>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TRAO ĐỔI NƯỚC VÀ CHẤT DINH DƯỠNG Ở ĐỘNG VẬT</a:t>
            </a:r>
          </a:p>
        </p:txBody>
      </p:sp>
    </p:spTree>
    <p:extLst>
      <p:ext uri="{BB962C8B-B14F-4D97-AF65-F5344CB8AC3E}">
        <p14:creationId xmlns:p14="http://schemas.microsoft.com/office/powerpoint/2010/main" val="220313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234465" y="679938"/>
            <a:ext cx="6400798" cy="2332893"/>
            <a:chOff x="5608085" y="1959665"/>
            <a:chExt cx="6134366" cy="2944300"/>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385005" y="2688875"/>
              <a:ext cx="5357446" cy="2215090"/>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Thế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lượng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sao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xây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dựng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lượng</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8085" y="1959665"/>
              <a:ext cx="1112272" cy="1109661"/>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xmlns="" id="{B70DB776-2D22-1F2D-5A61-D69EDEF9E89B}"/>
              </a:ext>
            </a:extLst>
          </p:cNvPr>
          <p:cNvSpPr txBox="1"/>
          <p:nvPr/>
        </p:nvSpPr>
        <p:spPr>
          <a:xfrm>
            <a:off x="0" y="0"/>
            <a:ext cx="12192000"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en-US" sz="3200" b="1" dirty="0" smtClean="0">
                <a:solidFill>
                  <a:srgbClr val="002060"/>
                </a:solidFill>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Vận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dụng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chất</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chuyển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hóa</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năng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lượng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thực</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tiễn</a:t>
            </a:r>
            <a:endParaRPr lang="vi-VN" sz="3200" b="1" i="0" dirty="0">
              <a:solidFill>
                <a:srgbClr val="002060"/>
              </a:solidFill>
              <a:effectLst/>
              <a:latin typeface="Times New Roman" pitchFamily="18" charset="0"/>
              <a:cs typeface="Times New Roman" pitchFamily="18" charset="0"/>
            </a:endParaRPr>
          </a:p>
        </p:txBody>
      </p:sp>
      <p:sp>
        <p:nvSpPr>
          <p:cNvPr id="7" name="Rectangle: Rounded Corners 7">
            <a:extLst>
              <a:ext uri="{FF2B5EF4-FFF2-40B4-BE49-F238E27FC236}">
                <a16:creationId xmlns:a16="http://schemas.microsoft.com/office/drawing/2014/main" xmlns="" id="{267080EB-96FC-4D86-3147-600F1ABB3FE0}"/>
              </a:ext>
            </a:extLst>
          </p:cNvPr>
          <p:cNvSpPr/>
          <p:nvPr/>
        </p:nvSpPr>
        <p:spPr>
          <a:xfrm>
            <a:off x="247201" y="3317631"/>
            <a:ext cx="6681137" cy="354036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lượng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đảm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bảo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cân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bằng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giữa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nguồn</a:t>
            </a:r>
            <a:r>
              <a:rPr lang="en-US" sz="2800" dirty="0" smtClean="0">
                <a:solidFill>
                  <a:srgbClr val="002060"/>
                </a:solidFill>
                <a:latin typeface="Times New Roman" pitchFamily="18" charset="0"/>
                <a:cs typeface="Times New Roman" pitchFamily="18" charset="0"/>
              </a:rPr>
              <a:t> ( </a:t>
            </a:r>
            <a:r>
              <a:rPr lang="en-US" sz="2800" dirty="0" err="1" smtClean="0">
                <a:solidFill>
                  <a:srgbClr val="002060"/>
                </a:solidFill>
                <a:latin typeface="Times New Roman" pitchFamily="18" charset="0"/>
                <a:cs typeface="Times New Roman" pitchFamily="18" charset="0"/>
              </a:rPr>
              <a:t>carbohyđrate</a:t>
            </a:r>
            <a:r>
              <a:rPr lang="en-US" sz="2800" dirty="0" smtClean="0">
                <a:solidFill>
                  <a:srgbClr val="002060"/>
                </a:solidFill>
                <a:latin typeface="Times New Roman" pitchFamily="18" charset="0"/>
                <a:cs typeface="Times New Roman" pitchFamily="18" charset="0"/>
              </a:rPr>
              <a:t>, protein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lipid), vitamin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khoáng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trong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xây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dựng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lượng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giúp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cung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cấp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năng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lượng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theo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của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endParaRPr lang="en-US" sz="2800" dirty="0">
              <a:solidFill>
                <a:srgbClr val="002060"/>
              </a:solidFill>
              <a:latin typeface="Times New Roman" pitchFamily="18" charset="0"/>
              <a:cs typeface="Times New Roman" pitchFamily="18" charset="0"/>
            </a:endParaRPr>
          </a:p>
        </p:txBody>
      </p:sp>
      <p:pic>
        <p:nvPicPr>
          <p:cNvPr id="2050" name="Picture 2" descr="E:\dx  lieu\Nam hoc 2022-2023\GIAO AN\SINH 7- KHTN\KHTN CANH DIEU\BAI NÔP CUA NHOM SOAN GIAO AN\BAI 26 PP\26.5.PNG"/>
          <p:cNvPicPr>
            <a:picLocks noChangeAspect="1" noChangeArrowheads="1"/>
          </p:cNvPicPr>
          <p:nvPr/>
        </p:nvPicPr>
        <p:blipFill>
          <a:blip r:embed="rId3"/>
          <a:srcRect/>
          <a:stretch>
            <a:fillRect/>
          </a:stretch>
        </p:blipFill>
        <p:spPr bwMode="auto">
          <a:xfrm>
            <a:off x="6998678" y="1111128"/>
            <a:ext cx="5046785" cy="4961425"/>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234465" y="679938"/>
            <a:ext cx="6400798" cy="2332893"/>
            <a:chOff x="5608085" y="1959665"/>
            <a:chExt cx="6134366" cy="2944300"/>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385005" y="2688875"/>
              <a:ext cx="5357446" cy="2215090"/>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Vì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sao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phải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hợp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nhiều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loại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tên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loại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phẩm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nhiều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đạm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béo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vitamin ?</a:t>
              </a:r>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8085" y="1959665"/>
              <a:ext cx="1112272" cy="1109661"/>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xmlns="" id="{B70DB776-2D22-1F2D-5A61-D69EDEF9E89B}"/>
              </a:ext>
            </a:extLst>
          </p:cNvPr>
          <p:cNvSpPr txBox="1"/>
          <p:nvPr/>
        </p:nvSpPr>
        <p:spPr>
          <a:xfrm>
            <a:off x="0" y="0"/>
            <a:ext cx="12192000"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en-US" sz="3200" b="1" dirty="0" smtClean="0">
                <a:solidFill>
                  <a:srgbClr val="002060"/>
                </a:solidFill>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Vận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dụng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chất</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chuyển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hóa</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năng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lượng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thực</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tiễn</a:t>
            </a:r>
            <a:endParaRPr lang="vi-VN" sz="3200" b="1" i="0" dirty="0">
              <a:solidFill>
                <a:srgbClr val="002060"/>
              </a:solidFill>
              <a:effectLst/>
              <a:latin typeface="Times New Roman" pitchFamily="18" charset="0"/>
              <a:cs typeface="Times New Roman" pitchFamily="18" charset="0"/>
            </a:endParaRPr>
          </a:p>
        </p:txBody>
      </p:sp>
      <p:sp>
        <p:nvSpPr>
          <p:cNvPr id="7" name="Rectangle: Rounded Corners 7">
            <a:extLst>
              <a:ext uri="{FF2B5EF4-FFF2-40B4-BE49-F238E27FC236}">
                <a16:creationId xmlns:a16="http://schemas.microsoft.com/office/drawing/2014/main" xmlns="" id="{267080EB-96FC-4D86-3147-600F1ABB3FE0}"/>
              </a:ext>
            </a:extLst>
          </p:cNvPr>
          <p:cNvSpPr/>
          <p:nvPr/>
        </p:nvSpPr>
        <p:spPr>
          <a:xfrm>
            <a:off x="247201" y="3317631"/>
            <a:ext cx="6681137" cy="354036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cung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cấp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của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cơ</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giàu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đạm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thịt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a:t>
            </a:r>
            <a:r>
              <a:rPr lang="en-US" sz="2800" dirty="0" smtClean="0">
                <a:solidFill>
                  <a:srgbClr val="002060"/>
                </a:solidFill>
                <a:latin typeface="Times New Roman" pitchFamily="18" charset="0"/>
                <a:cs typeface="Times New Roman" pitchFamily="18" charset="0"/>
              </a:rPr>
              <a:t> , </a:t>
            </a:r>
            <a:r>
              <a:rPr lang="en-US" sz="2800" dirty="0" err="1" smtClean="0">
                <a:solidFill>
                  <a:srgbClr val="002060"/>
                </a:solidFill>
                <a:latin typeface="Times New Roman" pitchFamily="18" charset="0"/>
                <a:cs typeface="Times New Roman" pitchFamily="18" charset="0"/>
              </a:rPr>
              <a:t>trứng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sữa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giàu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béo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loại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giàu</a:t>
            </a:r>
            <a:r>
              <a:rPr lang="en-US" sz="2800" dirty="0" smtClean="0">
                <a:solidFill>
                  <a:srgbClr val="002060"/>
                </a:solidFill>
                <a:latin typeface="Times New Roman" pitchFamily="18" charset="0"/>
                <a:cs typeface="Times New Roman" pitchFamily="18" charset="0"/>
              </a:rPr>
              <a:t> vitamin: </a:t>
            </a:r>
            <a:r>
              <a:rPr lang="en-US" sz="2800" dirty="0" err="1" smtClean="0">
                <a:solidFill>
                  <a:srgbClr val="002060"/>
                </a:solidFill>
                <a:latin typeface="Times New Roman" pitchFamily="18" charset="0"/>
                <a:cs typeface="Times New Roman" pitchFamily="18" charset="0"/>
              </a:rPr>
              <a:t>rau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quả</a:t>
            </a:r>
            <a:r>
              <a:rPr lang="en-US" sz="2800"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p:txBody>
      </p:sp>
      <p:pic>
        <p:nvPicPr>
          <p:cNvPr id="11" name="Picture 2" descr="Chất dinh dưỡng vi lượng và sức khỏe-Viện Dinh dưỡng VHN Bio">
            <a:extLst>
              <a:ext uri="{FF2B5EF4-FFF2-40B4-BE49-F238E27FC236}">
                <a16:creationId xmlns:a16="http://schemas.microsoft.com/office/drawing/2014/main" xmlns="" id="{ED7EEB0B-ED00-E15D-8A46-E7796655EC8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100646" y="1019573"/>
            <a:ext cx="3754126" cy="2520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artoon Food Icons Set Isolated on White Background Stock Vector -  Illustration of food, fastfood: 181761482">
            <a:extLst>
              <a:ext uri="{FF2B5EF4-FFF2-40B4-BE49-F238E27FC236}">
                <a16:creationId xmlns:a16="http://schemas.microsoft.com/office/drawing/2014/main" xmlns="" id="{D5BEE7D3-F642-FD42-F09F-B67BD951E8E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8311662" y="3528646"/>
            <a:ext cx="3514803" cy="332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xit" presetSubtype="32" fill="hold" nodeType="clickEffect">
                                  <p:stCondLst>
                                    <p:cond delay="0"/>
                                  </p:stCondLst>
                                  <p:childTnLst>
                                    <p:animEffect transition="out" filter="circle(out)">
                                      <p:cBhvr>
                                        <p:cTn id="24" dur="2000"/>
                                        <p:tgtEl>
                                          <p:spTgt spid="2"/>
                                        </p:tgtEl>
                                      </p:cBhvr>
                                    </p:animEffect>
                                    <p:set>
                                      <p:cBhvr>
                                        <p:cTn id="25" dur="1" fill="hold">
                                          <p:stCondLst>
                                            <p:cond delay="19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blinds(horizontal)">
                                      <p:cBhvr>
                                        <p:cTn id="45" dur="500"/>
                                        <p:tgtEl>
                                          <p:spTgt spid="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xEl>
                                              <p:pRg st="1" end="1"/>
                                            </p:txEl>
                                          </p:spTgt>
                                        </p:tgtEl>
                                        <p:attrNameLst>
                                          <p:attrName>style.visibility</p:attrName>
                                        </p:attrNameLst>
                                      </p:cBhvr>
                                      <p:to>
                                        <p:strVal val="visible"/>
                                      </p:to>
                                    </p:set>
                                    <p:animEffect transition="in" filter="blinds(horizontal)">
                                      <p:cBhvr>
                                        <p:cTn id="5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D49CDCBB-F759-9701-4364-D539B0D3C8B0}"/>
              </a:ext>
            </a:extLst>
          </p:cNvPr>
          <p:cNvGrpSpPr/>
          <p:nvPr/>
        </p:nvGrpSpPr>
        <p:grpSpPr>
          <a:xfrm>
            <a:off x="670320" y="973016"/>
            <a:ext cx="10865188" cy="1793630"/>
            <a:chOff x="5608085" y="1959665"/>
            <a:chExt cx="6100951" cy="1855232"/>
          </a:xfrm>
        </p:grpSpPr>
        <p:sp>
          <p:nvSpPr>
            <p:cNvPr id="3" name="Rectangle: Rounded Corners 2">
              <a:extLst>
                <a:ext uri="{FF2B5EF4-FFF2-40B4-BE49-F238E27FC236}">
                  <a16:creationId xmlns:a16="http://schemas.microsoft.com/office/drawing/2014/main" xmlns="" id="{ADE7CA20-A4B2-9429-1D05-BC680A3EC329}"/>
                </a:ext>
              </a:extLst>
            </p:cNvPr>
            <p:cNvSpPr/>
            <p:nvPr/>
          </p:nvSpPr>
          <p:spPr>
            <a:xfrm>
              <a:off x="6768389" y="2463175"/>
              <a:ext cx="4940647" cy="1351722"/>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err="1" smtClean="0">
                  <a:solidFill>
                    <a:srgbClr val="002060"/>
                  </a:solidFill>
                  <a:latin typeface="Times New Roman" pitchFamily="18" charset="0"/>
                  <a:cs typeface="Times New Roman" pitchFamily="18" charset="0"/>
                </a:rPr>
                <a:t>Nêu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số</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bệnh</a:t>
              </a:r>
              <a:r>
                <a:rPr lang="en-US" sz="2800" dirty="0" smtClean="0">
                  <a:solidFill>
                    <a:srgbClr val="002060"/>
                  </a:solidFill>
                  <a:latin typeface="Times New Roman" pitchFamily="18" charset="0"/>
                  <a:cs typeface="Times New Roman" pitchFamily="18" charset="0"/>
                </a:rPr>
                <a:t> do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uống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chưa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hợp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lí</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địa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phương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em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phòng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tránh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theo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gợi</a:t>
              </a:r>
              <a:r>
                <a:rPr lang="en-US" sz="2800" dirty="0" smtClean="0">
                  <a:solidFill>
                    <a:srgbClr val="002060"/>
                  </a:solidFill>
                  <a:latin typeface="Times New Roman" pitchFamily="18" charset="0"/>
                  <a:cs typeface="Times New Roman" pitchFamily="18" charset="0"/>
                </a:rPr>
                <a:t> ý </a:t>
              </a:r>
              <a:r>
                <a:rPr lang="en-US" sz="2800" dirty="0" err="1" smtClean="0">
                  <a:solidFill>
                    <a:srgbClr val="002060"/>
                  </a:solidFill>
                  <a:latin typeface="Times New Roman" pitchFamily="18" charset="0"/>
                  <a:cs typeface="Times New Roman" pitchFamily="18" charset="0"/>
                </a:rPr>
                <a:t>bảng</a:t>
              </a:r>
              <a:r>
                <a:rPr lang="en-US" sz="2800" dirty="0" smtClean="0">
                  <a:solidFill>
                    <a:srgbClr val="002060"/>
                  </a:solidFill>
                  <a:latin typeface="Times New Roman" pitchFamily="18" charset="0"/>
                  <a:cs typeface="Times New Roman" pitchFamily="18" charset="0"/>
                </a:rPr>
                <a:t> 26.2</a:t>
              </a:r>
              <a:endParaRPr lang="en-US" sz="2800" dirty="0">
                <a:solidFill>
                  <a:srgbClr val="002060"/>
                </a:solidFill>
                <a:latin typeface="Times New Roman" pitchFamily="18" charset="0"/>
                <a:cs typeface="Times New Roman" pitchFamily="18" charset="0"/>
              </a:endParaRPr>
            </a:p>
          </p:txBody>
        </p:sp>
        <p:pic>
          <p:nvPicPr>
            <p:cNvPr id="4" name="Picture 3" descr="Finance Quick Consult Can Answer Your Questions — 501 Commons">
              <a:extLst>
                <a:ext uri="{FF2B5EF4-FFF2-40B4-BE49-F238E27FC236}">
                  <a16:creationId xmlns:a16="http://schemas.microsoft.com/office/drawing/2014/main" xmlns="" id="{E6A71DE9-43B2-0C40-4AA7-82C547AC5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5" y="1959665"/>
              <a:ext cx="1305733" cy="998736"/>
            </a:xfrm>
            <a:prstGeom prst="rect">
              <a:avLst/>
            </a:prstGeom>
            <a:noFill/>
            <a:extLst>
              <a:ext uri="{909E8E84-426E-40DD-AFC4-6F175D3DCCD1}">
                <a14:hiddenFill xmlns:a14="http://schemas.microsoft.com/office/drawing/2010/main">
                  <a:solidFill>
                    <a:srgbClr val="FFFFFF"/>
                  </a:solidFill>
                </a14:hiddenFill>
              </a:ext>
            </a:extLst>
          </p:spPr>
        </p:pic>
      </p:grpSp>
      <p:pic>
        <p:nvPicPr>
          <p:cNvPr id="3075" name="Picture 3" descr="E:\dx  lieu\Nam hoc 2022-2023\GIAO AN\SINH 7- KHTN\KHTN CANH DIEU\BAI NÔP CUA NHOM SOAN GIAO AN\BAI 26 PP\26.2.2.PNG"/>
          <p:cNvPicPr>
            <a:picLocks noChangeAspect="1" noChangeArrowheads="1"/>
          </p:cNvPicPr>
          <p:nvPr/>
        </p:nvPicPr>
        <p:blipFill>
          <a:blip r:embed="rId3"/>
          <a:srcRect/>
          <a:stretch>
            <a:fillRect/>
          </a:stretch>
        </p:blipFill>
        <p:spPr bwMode="auto">
          <a:xfrm>
            <a:off x="1172308" y="3054228"/>
            <a:ext cx="10046677" cy="3428634"/>
          </a:xfrm>
          <a:prstGeom prst="rect">
            <a:avLst/>
          </a:prstGeom>
          <a:noFill/>
        </p:spPr>
      </p:pic>
      <p:sp>
        <p:nvSpPr>
          <p:cNvPr id="8" name="TextBox 7">
            <a:extLst>
              <a:ext uri="{FF2B5EF4-FFF2-40B4-BE49-F238E27FC236}">
                <a16:creationId xmlns:a16="http://schemas.microsoft.com/office/drawing/2014/main" xmlns="" id="{B70DB776-2D22-1F2D-5A61-D69EDEF9E89B}"/>
              </a:ext>
            </a:extLst>
          </p:cNvPr>
          <p:cNvSpPr txBox="1"/>
          <p:nvPr/>
        </p:nvSpPr>
        <p:spPr>
          <a:xfrm>
            <a:off x="0" y="0"/>
            <a:ext cx="12192000"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en-US" sz="3200" b="1" dirty="0" smtClean="0">
                <a:solidFill>
                  <a:srgbClr val="002060"/>
                </a:solidFill>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Vận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dụng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chất</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chuyển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hóa</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năng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lượng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thực</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tiễn</a:t>
            </a:r>
            <a:endParaRPr lang="vi-VN" sz="3200" b="1" i="0" dirty="0">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5578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70DB776-2D22-1F2D-5A61-D69EDEF9E89B}"/>
              </a:ext>
            </a:extLst>
          </p:cNvPr>
          <p:cNvSpPr txBox="1"/>
          <p:nvPr/>
        </p:nvSpPr>
        <p:spPr>
          <a:xfrm>
            <a:off x="0" y="0"/>
            <a:ext cx="12192000"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en-US" sz="3200" b="1" dirty="0" smtClean="0">
                <a:solidFill>
                  <a:srgbClr val="002060"/>
                </a:solidFill>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Vận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dụng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chất</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chuyển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hóa</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năng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lượng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thực</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tiễn</a:t>
            </a:r>
            <a:endParaRPr lang="vi-VN" sz="3200" b="1" i="0" dirty="0">
              <a:solidFill>
                <a:srgbClr val="002060"/>
              </a:solidFill>
              <a:effectLst/>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691663" y="1488830"/>
          <a:ext cx="10925906" cy="2919047"/>
        </p:xfrm>
        <a:graphic>
          <a:graphicData uri="http://schemas.openxmlformats.org/drawingml/2006/table">
            <a:tbl>
              <a:tblPr/>
              <a:tblGrid>
                <a:gridCol w="4314091"/>
                <a:gridCol w="6611815"/>
              </a:tblGrid>
              <a:tr h="169760">
                <a:tc>
                  <a:txBody>
                    <a:bodyPr/>
                    <a:lstStyle/>
                    <a:p>
                      <a:pPr algn="ctr">
                        <a:lnSpc>
                          <a:spcPct val="107000"/>
                        </a:lnSpc>
                        <a:spcAft>
                          <a:spcPts val="0"/>
                        </a:spcAft>
                      </a:pPr>
                      <a:r>
                        <a:rPr lang="en-US" sz="2400" b="1" dirty="0" err="1">
                          <a:latin typeface="Times New Roman"/>
                          <a:ea typeface="Arial"/>
                          <a:cs typeface="Times New Roman"/>
                        </a:rPr>
                        <a:t>Tên</a:t>
                      </a:r>
                      <a:r>
                        <a:rPr lang="en-US" sz="2400" b="1" dirty="0">
                          <a:latin typeface="Times New Roman"/>
                          <a:ea typeface="Arial"/>
                          <a:cs typeface="Times New Roman"/>
                        </a:rPr>
                        <a:t> </a:t>
                      </a:r>
                      <a:r>
                        <a:rPr lang="en-US" sz="2400" b="1" dirty="0" err="1">
                          <a:latin typeface="Times New Roman"/>
                          <a:ea typeface="Arial"/>
                          <a:cs typeface="Times New Roman"/>
                        </a:rPr>
                        <a:t>bệnh</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lnSpc>
                          <a:spcPct val="107000"/>
                        </a:lnSpc>
                        <a:spcAft>
                          <a:spcPts val="0"/>
                        </a:spcAft>
                      </a:pPr>
                      <a:r>
                        <a:rPr lang="en-US" sz="2400" b="1" dirty="0" err="1">
                          <a:latin typeface="Times New Roman"/>
                          <a:ea typeface="Arial"/>
                          <a:cs typeface="Times New Roman"/>
                        </a:rPr>
                        <a:t>Biện</a:t>
                      </a:r>
                      <a:r>
                        <a:rPr lang="en-US" sz="2400" b="1" dirty="0">
                          <a:latin typeface="Times New Roman"/>
                          <a:ea typeface="Arial"/>
                          <a:cs typeface="Times New Roman"/>
                        </a:rPr>
                        <a:t> </a:t>
                      </a:r>
                      <a:r>
                        <a:rPr lang="en-US" sz="2400" b="1" dirty="0" err="1">
                          <a:latin typeface="Times New Roman"/>
                          <a:ea typeface="Arial"/>
                          <a:cs typeface="Times New Roman"/>
                        </a:rPr>
                        <a:t>pháp</a:t>
                      </a:r>
                      <a:r>
                        <a:rPr lang="en-US" sz="2400" b="1" dirty="0">
                          <a:latin typeface="Times New Roman"/>
                          <a:ea typeface="Arial"/>
                          <a:cs typeface="Times New Roman"/>
                        </a:rPr>
                        <a:t> </a:t>
                      </a:r>
                      <a:r>
                        <a:rPr lang="en-US" sz="2400" b="1" dirty="0" err="1">
                          <a:latin typeface="Times New Roman"/>
                          <a:ea typeface="Arial"/>
                          <a:cs typeface="Times New Roman"/>
                        </a:rPr>
                        <a:t>phòng</a:t>
                      </a:r>
                      <a:r>
                        <a:rPr lang="en-US" sz="2400" b="1" dirty="0">
                          <a:latin typeface="Times New Roman"/>
                          <a:ea typeface="Arial"/>
                          <a:cs typeface="Times New Roman"/>
                        </a:rPr>
                        <a:t> </a:t>
                      </a:r>
                      <a:r>
                        <a:rPr lang="en-US" sz="2400" b="1" dirty="0" err="1">
                          <a:latin typeface="Times New Roman"/>
                          <a:ea typeface="Arial"/>
                          <a:cs typeface="Times New Roman"/>
                        </a:rPr>
                        <a:t>tránh</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2681">
                <a:tc>
                  <a:txBody>
                    <a:bodyPr/>
                    <a:lstStyle/>
                    <a:p>
                      <a:pPr algn="just">
                        <a:lnSpc>
                          <a:spcPct val="107000"/>
                        </a:lnSpc>
                        <a:spcAft>
                          <a:spcPts val="0"/>
                        </a:spcAft>
                      </a:pPr>
                      <a:r>
                        <a:rPr lang="en-US" sz="2400" b="1" dirty="0" err="1">
                          <a:latin typeface="Times New Roman"/>
                          <a:ea typeface="Arial"/>
                          <a:cs typeface="Times New Roman"/>
                        </a:rPr>
                        <a:t>Trẻ</a:t>
                      </a:r>
                      <a:r>
                        <a:rPr lang="en-US" sz="2400" b="1" dirty="0">
                          <a:latin typeface="Times New Roman"/>
                          <a:ea typeface="Arial"/>
                          <a:cs typeface="Times New Roman"/>
                        </a:rPr>
                        <a:t> </a:t>
                      </a:r>
                      <a:r>
                        <a:rPr lang="en-US" sz="2400" b="1" dirty="0" err="1">
                          <a:latin typeface="Times New Roman"/>
                          <a:ea typeface="Arial"/>
                          <a:cs typeface="Times New Roman"/>
                        </a:rPr>
                        <a:t>em</a:t>
                      </a:r>
                      <a:r>
                        <a:rPr lang="en-US" sz="2400" b="1" dirty="0">
                          <a:latin typeface="Times New Roman"/>
                          <a:ea typeface="Arial"/>
                          <a:cs typeface="Times New Roman"/>
                        </a:rPr>
                        <a:t> </a:t>
                      </a:r>
                      <a:r>
                        <a:rPr lang="en-US" sz="2400" b="1" dirty="0" err="1">
                          <a:latin typeface="Times New Roman"/>
                          <a:ea typeface="Arial"/>
                          <a:cs typeface="Times New Roman"/>
                        </a:rPr>
                        <a:t>bị</a:t>
                      </a:r>
                      <a:r>
                        <a:rPr lang="en-US" sz="2400" b="1" dirty="0">
                          <a:latin typeface="Times New Roman"/>
                          <a:ea typeface="Arial"/>
                          <a:cs typeface="Times New Roman"/>
                        </a:rPr>
                        <a:t> </a:t>
                      </a:r>
                      <a:r>
                        <a:rPr lang="en-US" sz="2400" b="1" dirty="0" err="1">
                          <a:latin typeface="Times New Roman"/>
                          <a:ea typeface="Arial"/>
                          <a:cs typeface="Times New Roman"/>
                        </a:rPr>
                        <a:t>suy</a:t>
                      </a:r>
                      <a:r>
                        <a:rPr lang="en-US" sz="2400" b="1" dirty="0">
                          <a:latin typeface="Times New Roman"/>
                          <a:ea typeface="Arial"/>
                          <a:cs typeface="Times New Roman"/>
                        </a:rPr>
                        <a:t> </a:t>
                      </a:r>
                      <a:r>
                        <a:rPr lang="en-US" sz="2400" b="1" dirty="0" err="1">
                          <a:latin typeface="Times New Roman"/>
                          <a:ea typeface="Arial"/>
                          <a:cs typeface="Times New Roman"/>
                        </a:rPr>
                        <a:t>dinh</a:t>
                      </a:r>
                      <a:r>
                        <a:rPr lang="en-US" sz="2400" b="1" dirty="0">
                          <a:latin typeface="Times New Roman"/>
                          <a:ea typeface="Arial"/>
                          <a:cs typeface="Times New Roman"/>
                        </a:rPr>
                        <a:t> </a:t>
                      </a:r>
                      <a:r>
                        <a:rPr lang="en-US" sz="2400" b="1" dirty="0" err="1">
                          <a:latin typeface="Times New Roman"/>
                          <a:ea typeface="Arial"/>
                          <a:cs typeface="Times New Roman"/>
                        </a:rPr>
                        <a:t>dưỡng</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7546" marR="6754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2913">
                <a:tc>
                  <a:txBody>
                    <a:bodyPr/>
                    <a:lstStyle/>
                    <a:p>
                      <a:pPr algn="just">
                        <a:lnSpc>
                          <a:spcPct val="107000"/>
                        </a:lnSpc>
                        <a:spcAft>
                          <a:spcPts val="0"/>
                        </a:spcAft>
                      </a:pPr>
                      <a:r>
                        <a:rPr lang="en-US" sz="2400" b="1" dirty="0" err="1">
                          <a:latin typeface="Times New Roman"/>
                          <a:ea typeface="Arial"/>
                          <a:cs typeface="Times New Roman"/>
                        </a:rPr>
                        <a:t>Trẻ</a:t>
                      </a:r>
                      <a:r>
                        <a:rPr lang="en-US" sz="2400" b="1" dirty="0">
                          <a:latin typeface="Times New Roman"/>
                          <a:ea typeface="Arial"/>
                          <a:cs typeface="Times New Roman"/>
                        </a:rPr>
                        <a:t> </a:t>
                      </a:r>
                      <a:r>
                        <a:rPr lang="en-US" sz="2400" b="1" dirty="0" err="1">
                          <a:latin typeface="Times New Roman"/>
                          <a:ea typeface="Arial"/>
                          <a:cs typeface="Times New Roman"/>
                        </a:rPr>
                        <a:t>em</a:t>
                      </a:r>
                      <a:r>
                        <a:rPr lang="en-US" sz="2400" b="1" dirty="0">
                          <a:latin typeface="Times New Roman"/>
                          <a:ea typeface="Arial"/>
                          <a:cs typeface="Times New Roman"/>
                        </a:rPr>
                        <a:t> </a:t>
                      </a:r>
                      <a:r>
                        <a:rPr lang="en-US" sz="2400" b="1" dirty="0" err="1">
                          <a:latin typeface="Times New Roman"/>
                          <a:ea typeface="Arial"/>
                          <a:cs typeface="Times New Roman"/>
                        </a:rPr>
                        <a:t>bị</a:t>
                      </a:r>
                      <a:r>
                        <a:rPr lang="en-US" sz="2400" b="1" dirty="0">
                          <a:latin typeface="Times New Roman"/>
                          <a:ea typeface="Arial"/>
                          <a:cs typeface="Times New Roman"/>
                        </a:rPr>
                        <a:t> </a:t>
                      </a:r>
                      <a:r>
                        <a:rPr lang="en-US" sz="2400" b="1" dirty="0" err="1">
                          <a:latin typeface="Times New Roman"/>
                          <a:ea typeface="Arial"/>
                          <a:cs typeface="Times New Roman"/>
                        </a:rPr>
                        <a:t>thừa</a:t>
                      </a:r>
                      <a:r>
                        <a:rPr lang="en-US" sz="2400" b="1" dirty="0">
                          <a:latin typeface="Times New Roman"/>
                          <a:ea typeface="Arial"/>
                          <a:cs typeface="Times New Roman"/>
                        </a:rPr>
                        <a:t> </a:t>
                      </a:r>
                      <a:r>
                        <a:rPr lang="en-US" sz="2400" b="1" dirty="0" err="1">
                          <a:latin typeface="Times New Roman"/>
                          <a:ea typeface="Arial"/>
                          <a:cs typeface="Times New Roman"/>
                        </a:rPr>
                        <a:t>cân</a:t>
                      </a:r>
                      <a:r>
                        <a:rPr lang="en-US" sz="2400" b="1" dirty="0">
                          <a:latin typeface="Times New Roman"/>
                          <a:ea typeface="Arial"/>
                          <a:cs typeface="Times New Roman"/>
                        </a:rPr>
                        <a:t> </a:t>
                      </a:r>
                      <a:r>
                        <a:rPr lang="en-US" sz="2400" b="1" dirty="0" err="1">
                          <a:latin typeface="Times New Roman"/>
                          <a:ea typeface="Arial"/>
                          <a:cs typeface="Times New Roman"/>
                        </a:rPr>
                        <a:t>béo</a:t>
                      </a:r>
                      <a:r>
                        <a:rPr lang="en-US" sz="2400" b="1" dirty="0">
                          <a:latin typeface="Times New Roman"/>
                          <a:ea typeface="Arial"/>
                          <a:cs typeface="Times New Roman"/>
                        </a:rPr>
                        <a:t> </a:t>
                      </a:r>
                      <a:r>
                        <a:rPr lang="en-US" sz="2400" b="1" dirty="0" err="1">
                          <a:latin typeface="Times New Roman"/>
                          <a:ea typeface="Arial"/>
                          <a:cs typeface="Times New Roman"/>
                        </a:rPr>
                        <a:t>phì</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7546" marR="6754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42102">
                <a:tc>
                  <a:txBody>
                    <a:bodyPr/>
                    <a:lstStyle/>
                    <a:p>
                      <a:pPr algn="just">
                        <a:lnSpc>
                          <a:spcPct val="107000"/>
                        </a:lnSpc>
                        <a:spcAft>
                          <a:spcPts val="0"/>
                        </a:spcAft>
                      </a:pPr>
                      <a:r>
                        <a:rPr lang="en-US" sz="2400" b="1" dirty="0" err="1">
                          <a:latin typeface="Times New Roman"/>
                          <a:ea typeface="Arial"/>
                          <a:cs typeface="Times New Roman"/>
                        </a:rPr>
                        <a:t>Trẻ</a:t>
                      </a:r>
                      <a:r>
                        <a:rPr lang="en-US" sz="2400" b="1" dirty="0">
                          <a:latin typeface="Times New Roman"/>
                          <a:ea typeface="Arial"/>
                          <a:cs typeface="Times New Roman"/>
                        </a:rPr>
                        <a:t> </a:t>
                      </a:r>
                      <a:r>
                        <a:rPr lang="en-US" sz="2400" b="1" dirty="0" err="1">
                          <a:latin typeface="Times New Roman"/>
                          <a:ea typeface="Arial"/>
                          <a:cs typeface="Times New Roman"/>
                        </a:rPr>
                        <a:t>em</a:t>
                      </a:r>
                      <a:r>
                        <a:rPr lang="en-US" sz="2400" b="1" dirty="0">
                          <a:latin typeface="Times New Roman"/>
                          <a:ea typeface="Arial"/>
                          <a:cs typeface="Times New Roman"/>
                        </a:rPr>
                        <a:t> </a:t>
                      </a:r>
                      <a:r>
                        <a:rPr lang="en-US" sz="2400" b="1" dirty="0" err="1">
                          <a:latin typeface="Times New Roman"/>
                          <a:ea typeface="Arial"/>
                          <a:cs typeface="Times New Roman"/>
                        </a:rPr>
                        <a:t>bị</a:t>
                      </a:r>
                      <a:r>
                        <a:rPr lang="en-US" sz="2400" b="1" dirty="0">
                          <a:latin typeface="Times New Roman"/>
                          <a:ea typeface="Arial"/>
                          <a:cs typeface="Times New Roman"/>
                        </a:rPr>
                        <a:t> </a:t>
                      </a:r>
                      <a:r>
                        <a:rPr lang="en-US" sz="2400" b="1" dirty="0" err="1">
                          <a:latin typeface="Times New Roman"/>
                          <a:ea typeface="Arial"/>
                          <a:cs typeface="Times New Roman"/>
                        </a:rPr>
                        <a:t>tiêu</a:t>
                      </a:r>
                      <a:r>
                        <a:rPr lang="en-US" sz="2400" b="1" dirty="0">
                          <a:latin typeface="Times New Roman"/>
                          <a:ea typeface="Arial"/>
                          <a:cs typeface="Times New Roman"/>
                        </a:rPr>
                        <a:t> </a:t>
                      </a:r>
                      <a:r>
                        <a:rPr lang="en-US" sz="2400" b="1" dirty="0" err="1">
                          <a:latin typeface="Times New Roman"/>
                          <a:ea typeface="Arial"/>
                          <a:cs typeface="Times New Roman"/>
                        </a:rPr>
                        <a:t>chảy</a:t>
                      </a:r>
                      <a:r>
                        <a:rPr lang="en-US" sz="2400" b="1" dirty="0">
                          <a:latin typeface="Times New Roman"/>
                          <a:ea typeface="Arial"/>
                          <a:cs typeface="Times New Roman"/>
                        </a:rPr>
                        <a:t> do </a:t>
                      </a:r>
                      <a:r>
                        <a:rPr lang="en-US" sz="2400" b="1" dirty="0" err="1">
                          <a:latin typeface="Times New Roman"/>
                          <a:ea typeface="Arial"/>
                          <a:cs typeface="Times New Roman"/>
                        </a:rPr>
                        <a:t>ăn</a:t>
                      </a:r>
                      <a:r>
                        <a:rPr lang="en-US" sz="2400" b="1" dirty="0">
                          <a:latin typeface="Times New Roman"/>
                          <a:ea typeface="Arial"/>
                          <a:cs typeface="Times New Roman"/>
                        </a:rPr>
                        <a:t> </a:t>
                      </a:r>
                      <a:r>
                        <a:rPr lang="en-US" sz="2400" b="1" dirty="0" err="1">
                          <a:latin typeface="Times New Roman"/>
                          <a:ea typeface="Arial"/>
                          <a:cs typeface="Times New Roman"/>
                        </a:rPr>
                        <a:t>uống</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7546" marR="6754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TextBox 9"/>
          <p:cNvSpPr txBox="1">
            <a:spLocks noChangeArrowheads="1"/>
          </p:cNvSpPr>
          <p:nvPr/>
        </p:nvSpPr>
        <p:spPr bwMode="auto">
          <a:xfrm>
            <a:off x="5416062" y="3434862"/>
            <a:ext cx="6142892" cy="830997"/>
          </a:xfrm>
          <a:prstGeom prst="rect">
            <a:avLst/>
          </a:prstGeom>
          <a:noFill/>
          <a:ln w="9525">
            <a:noFill/>
            <a:miter lim="800000"/>
            <a:headEnd/>
            <a:tailEnd/>
          </a:ln>
        </p:spPr>
        <p:txBody>
          <a:bodyPr wrap="square">
            <a:spAutoFit/>
          </a:bodyPr>
          <a:lstStyle/>
          <a:p>
            <a:r>
              <a:rPr lang="en-US" sz="2400" dirty="0" err="1" smtClean="0">
                <a:latin typeface="Times New Roman" pitchFamily="18" charset="0"/>
                <a:cs typeface="Times New Roman" pitchFamily="18" charset="0"/>
              </a:rPr>
              <a:t>Vệ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rửa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ăn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1" name="TextBox 10"/>
          <p:cNvSpPr txBox="1">
            <a:spLocks noChangeArrowheads="1"/>
          </p:cNvSpPr>
          <p:nvPr/>
        </p:nvSpPr>
        <p:spPr bwMode="auto">
          <a:xfrm>
            <a:off x="5451231" y="2766645"/>
            <a:ext cx="6189783" cy="487506"/>
          </a:xfrm>
          <a:prstGeom prst="rect">
            <a:avLst/>
          </a:prstGeom>
          <a:noFill/>
          <a:ln w="9525">
            <a:noFill/>
            <a:miter lim="800000"/>
            <a:headEnd/>
            <a:tailEnd/>
          </a:ln>
        </p:spPr>
        <p:txBody>
          <a:bodyPr wrap="square">
            <a:spAutoFit/>
          </a:bodyPr>
          <a:lstStyle/>
          <a:p>
            <a:pPr algn="just">
              <a:lnSpc>
                <a:spcPct val="107000"/>
              </a:lnSpc>
              <a:spcAft>
                <a:spcPts val="0"/>
              </a:spcAft>
            </a:pPr>
            <a:r>
              <a:rPr lang="en-US" sz="2400" dirty="0" err="1" smtClean="0">
                <a:latin typeface="Times New Roman"/>
                <a:ea typeface="Arial"/>
                <a:cs typeface="Times New Roman"/>
              </a:rPr>
              <a:t>Chế</a:t>
            </a:r>
            <a:r>
              <a:rPr lang="en-US" sz="2400" dirty="0" smtClean="0">
                <a:latin typeface="Times New Roman"/>
                <a:ea typeface="Arial"/>
                <a:cs typeface="Times New Roman"/>
              </a:rPr>
              <a:t> </a:t>
            </a:r>
            <a:r>
              <a:rPr lang="en-US" sz="2400" dirty="0" err="1" smtClean="0">
                <a:latin typeface="Times New Roman"/>
                <a:ea typeface="Arial"/>
                <a:cs typeface="Times New Roman"/>
              </a:rPr>
              <a:t>độ</a:t>
            </a:r>
            <a:r>
              <a:rPr lang="en-US" sz="2400" dirty="0" smtClean="0">
                <a:latin typeface="Times New Roman"/>
                <a:ea typeface="Arial"/>
                <a:cs typeface="Times New Roman"/>
              </a:rPr>
              <a:t> </a:t>
            </a:r>
            <a:r>
              <a:rPr lang="en-US" sz="2400" dirty="0" err="1" smtClean="0">
                <a:latin typeface="Times New Roman"/>
                <a:ea typeface="Arial"/>
                <a:cs typeface="Times New Roman"/>
              </a:rPr>
              <a:t>ăn</a:t>
            </a:r>
            <a:r>
              <a:rPr lang="en-US" sz="2400" dirty="0" smtClean="0">
                <a:latin typeface="Times New Roman"/>
                <a:ea typeface="Arial"/>
                <a:cs typeface="Times New Roman"/>
              </a:rPr>
              <a:t> </a:t>
            </a:r>
            <a:r>
              <a:rPr lang="en-US" sz="2400" dirty="0" err="1" smtClean="0">
                <a:latin typeface="Times New Roman"/>
                <a:ea typeface="Arial"/>
                <a:cs typeface="Times New Roman"/>
              </a:rPr>
              <a:t>uống</a:t>
            </a:r>
            <a:r>
              <a:rPr lang="en-US" sz="2400" dirty="0" smtClean="0">
                <a:latin typeface="Times New Roman"/>
                <a:ea typeface="Arial"/>
                <a:cs typeface="Times New Roman"/>
              </a:rPr>
              <a:t> </a:t>
            </a:r>
            <a:r>
              <a:rPr lang="en-US" sz="2400" dirty="0" err="1" smtClean="0">
                <a:latin typeface="Times New Roman"/>
                <a:ea typeface="Arial"/>
                <a:cs typeface="Times New Roman"/>
              </a:rPr>
              <a:t>hợp</a:t>
            </a:r>
            <a:r>
              <a:rPr lang="en-US" sz="2400" dirty="0" smtClean="0">
                <a:latin typeface="Times New Roman"/>
                <a:ea typeface="Arial"/>
                <a:cs typeface="Times New Roman"/>
              </a:rPr>
              <a:t> </a:t>
            </a:r>
            <a:r>
              <a:rPr lang="en-US" sz="2400" dirty="0" err="1" smtClean="0">
                <a:latin typeface="Times New Roman"/>
                <a:ea typeface="Arial"/>
                <a:cs typeface="Times New Roman"/>
              </a:rPr>
              <a:t>lí</a:t>
            </a:r>
            <a:r>
              <a:rPr lang="en-US" sz="2400" dirty="0" smtClean="0">
                <a:latin typeface="Times New Roman"/>
                <a:ea typeface="Arial"/>
                <a:cs typeface="Times New Roman"/>
              </a:rPr>
              <a:t>, </a:t>
            </a:r>
            <a:r>
              <a:rPr lang="en-US" sz="2400" dirty="0" err="1" smtClean="0">
                <a:latin typeface="Times New Roman"/>
                <a:ea typeface="Arial"/>
                <a:cs typeface="Times New Roman"/>
              </a:rPr>
              <a:t>tăng</a:t>
            </a:r>
            <a:r>
              <a:rPr lang="en-US" sz="2400" dirty="0" smtClean="0">
                <a:latin typeface="Times New Roman"/>
                <a:ea typeface="Arial"/>
                <a:cs typeface="Times New Roman"/>
              </a:rPr>
              <a:t> </a:t>
            </a:r>
            <a:r>
              <a:rPr lang="en-US" sz="2400" dirty="0" err="1" smtClean="0">
                <a:latin typeface="Times New Roman"/>
                <a:ea typeface="Arial"/>
                <a:cs typeface="Times New Roman"/>
              </a:rPr>
              <a:t>cường</a:t>
            </a:r>
            <a:r>
              <a:rPr lang="en-US" sz="2400" dirty="0" smtClean="0">
                <a:latin typeface="Times New Roman"/>
                <a:ea typeface="Arial"/>
                <a:cs typeface="Times New Roman"/>
              </a:rPr>
              <a:t> </a:t>
            </a:r>
            <a:r>
              <a:rPr lang="en-US" sz="2400" dirty="0" err="1" smtClean="0">
                <a:latin typeface="Times New Roman"/>
                <a:ea typeface="Arial"/>
                <a:cs typeface="Times New Roman"/>
              </a:rPr>
              <a:t>tập</a:t>
            </a:r>
            <a:r>
              <a:rPr lang="en-US" sz="2400" dirty="0" smtClean="0">
                <a:latin typeface="Times New Roman"/>
                <a:ea typeface="Arial"/>
                <a:cs typeface="Times New Roman"/>
              </a:rPr>
              <a:t> TDTT…</a:t>
            </a:r>
            <a:endParaRPr lang="en-US" sz="2400" dirty="0">
              <a:ea typeface="Calibri"/>
              <a:cs typeface="Times New Roman"/>
            </a:endParaRPr>
          </a:p>
        </p:txBody>
      </p:sp>
      <p:sp>
        <p:nvSpPr>
          <p:cNvPr id="12" name="TextBox 11"/>
          <p:cNvSpPr txBox="1">
            <a:spLocks noChangeArrowheads="1"/>
          </p:cNvSpPr>
          <p:nvPr/>
        </p:nvSpPr>
        <p:spPr bwMode="auto">
          <a:xfrm>
            <a:off x="4923692" y="2098431"/>
            <a:ext cx="6740769" cy="487506"/>
          </a:xfrm>
          <a:prstGeom prst="rect">
            <a:avLst/>
          </a:prstGeom>
          <a:noFill/>
          <a:ln w="9525">
            <a:noFill/>
            <a:miter lim="800000"/>
            <a:headEnd/>
            <a:tailEnd/>
          </a:ln>
        </p:spPr>
        <p:txBody>
          <a:bodyPr wrap="square">
            <a:spAutoFit/>
          </a:bodyPr>
          <a:lstStyle/>
          <a:p>
            <a:pPr algn="just">
              <a:lnSpc>
                <a:spcPct val="107000"/>
              </a:lnSpc>
              <a:spcAft>
                <a:spcPts val="0"/>
              </a:spcAft>
            </a:pPr>
            <a:r>
              <a:rPr lang="en-US" sz="2400" dirty="0" err="1" smtClean="0">
                <a:latin typeface="Times New Roman"/>
                <a:ea typeface="Arial"/>
                <a:cs typeface="Times New Roman"/>
              </a:rPr>
              <a:t>Ăn</a:t>
            </a:r>
            <a:r>
              <a:rPr lang="en-US" sz="2400" dirty="0" smtClean="0">
                <a:latin typeface="Times New Roman"/>
                <a:ea typeface="Arial"/>
                <a:cs typeface="Times New Roman"/>
              </a:rPr>
              <a:t> </a:t>
            </a:r>
            <a:r>
              <a:rPr lang="en-US" sz="2400" dirty="0" err="1" smtClean="0">
                <a:latin typeface="Times New Roman"/>
                <a:ea typeface="Arial"/>
                <a:cs typeface="Times New Roman"/>
              </a:rPr>
              <a:t>đủ</a:t>
            </a:r>
            <a:r>
              <a:rPr lang="en-US" sz="2400" dirty="0" smtClean="0">
                <a:latin typeface="Times New Roman"/>
                <a:ea typeface="Arial"/>
                <a:cs typeface="Times New Roman"/>
              </a:rPr>
              <a:t>, </a:t>
            </a:r>
            <a:r>
              <a:rPr lang="en-US" sz="2400" dirty="0" err="1" smtClean="0">
                <a:latin typeface="Times New Roman"/>
                <a:ea typeface="Arial"/>
                <a:cs typeface="Times New Roman"/>
              </a:rPr>
              <a:t>cân</a:t>
            </a:r>
            <a:r>
              <a:rPr lang="en-US" sz="2400" dirty="0" smtClean="0">
                <a:latin typeface="Times New Roman"/>
                <a:ea typeface="Arial"/>
                <a:cs typeface="Times New Roman"/>
              </a:rPr>
              <a:t> </a:t>
            </a:r>
            <a:r>
              <a:rPr lang="en-US" sz="2400" dirty="0" err="1" smtClean="0">
                <a:latin typeface="Times New Roman"/>
                <a:ea typeface="Arial"/>
                <a:cs typeface="Times New Roman"/>
              </a:rPr>
              <a:t>đổi</a:t>
            </a:r>
            <a:r>
              <a:rPr lang="en-US" sz="2400" dirty="0" smtClean="0">
                <a:latin typeface="Times New Roman"/>
                <a:ea typeface="Arial"/>
                <a:cs typeface="Times New Roman"/>
              </a:rPr>
              <a:t> </a:t>
            </a:r>
            <a:r>
              <a:rPr lang="en-US" sz="2400" dirty="0" err="1" smtClean="0">
                <a:latin typeface="Times New Roman"/>
                <a:ea typeface="Arial"/>
                <a:cs typeface="Times New Roman"/>
              </a:rPr>
              <a:t>các</a:t>
            </a:r>
            <a:r>
              <a:rPr lang="en-US" sz="2400" dirty="0" smtClean="0">
                <a:latin typeface="Times New Roman"/>
                <a:ea typeface="Arial"/>
                <a:cs typeface="Times New Roman"/>
              </a:rPr>
              <a:t> </a:t>
            </a:r>
            <a:r>
              <a:rPr lang="en-US" sz="2400" dirty="0" err="1" smtClean="0">
                <a:latin typeface="Times New Roman"/>
                <a:ea typeface="Arial"/>
                <a:cs typeface="Times New Roman"/>
              </a:rPr>
              <a:t>chất</a:t>
            </a:r>
            <a:r>
              <a:rPr lang="en-US" sz="2400" dirty="0" smtClean="0">
                <a:latin typeface="Times New Roman"/>
                <a:ea typeface="Arial"/>
                <a:cs typeface="Times New Roman"/>
              </a:rPr>
              <a:t> </a:t>
            </a:r>
            <a:r>
              <a:rPr lang="en-US" sz="2400" dirty="0" err="1" smtClean="0">
                <a:latin typeface="Times New Roman"/>
                <a:ea typeface="Arial"/>
                <a:cs typeface="Times New Roman"/>
              </a:rPr>
              <a:t>và</a:t>
            </a:r>
            <a:r>
              <a:rPr lang="en-US" sz="2400" dirty="0" smtClean="0">
                <a:latin typeface="Times New Roman"/>
                <a:ea typeface="Arial"/>
                <a:cs typeface="Times New Roman"/>
              </a:rPr>
              <a:t> </a:t>
            </a:r>
            <a:r>
              <a:rPr lang="en-US" sz="2400" dirty="0" err="1" smtClean="0">
                <a:latin typeface="Times New Roman"/>
                <a:ea typeface="Arial"/>
                <a:cs typeface="Times New Roman"/>
              </a:rPr>
              <a:t>đa</a:t>
            </a:r>
            <a:r>
              <a:rPr lang="en-US" sz="2400" dirty="0" smtClean="0">
                <a:latin typeface="Times New Roman"/>
                <a:ea typeface="Arial"/>
                <a:cs typeface="Times New Roman"/>
              </a:rPr>
              <a:t> </a:t>
            </a:r>
            <a:r>
              <a:rPr lang="en-US" sz="2400" dirty="0" err="1" smtClean="0">
                <a:latin typeface="Times New Roman"/>
                <a:ea typeface="Arial"/>
                <a:cs typeface="Times New Roman"/>
              </a:rPr>
              <a:t>đạng</a:t>
            </a:r>
            <a:r>
              <a:rPr lang="en-US" sz="2400" dirty="0" smtClean="0">
                <a:latin typeface="Times New Roman"/>
                <a:ea typeface="Arial"/>
                <a:cs typeface="Times New Roman"/>
              </a:rPr>
              <a:t> </a:t>
            </a:r>
            <a:r>
              <a:rPr lang="en-US" sz="2400" dirty="0" err="1" smtClean="0">
                <a:latin typeface="Times New Roman"/>
                <a:ea typeface="Arial"/>
                <a:cs typeface="Times New Roman"/>
              </a:rPr>
              <a:t>các</a:t>
            </a:r>
            <a:r>
              <a:rPr lang="en-US" sz="2400" dirty="0" smtClean="0">
                <a:latin typeface="Times New Roman"/>
                <a:ea typeface="Arial"/>
                <a:cs typeface="Times New Roman"/>
              </a:rPr>
              <a:t> </a:t>
            </a:r>
            <a:r>
              <a:rPr lang="en-US" sz="2400" dirty="0" err="1" smtClean="0">
                <a:latin typeface="Times New Roman"/>
                <a:ea typeface="Arial"/>
                <a:cs typeface="Times New Roman"/>
              </a:rPr>
              <a:t>loại</a:t>
            </a:r>
            <a:r>
              <a:rPr lang="en-US" sz="2400" dirty="0" smtClean="0">
                <a:latin typeface="Times New Roman"/>
                <a:ea typeface="Arial"/>
                <a:cs typeface="Times New Roman"/>
              </a:rPr>
              <a:t> </a:t>
            </a:r>
            <a:r>
              <a:rPr lang="en-US" sz="2400" dirty="0" err="1" smtClean="0">
                <a:latin typeface="Times New Roman"/>
                <a:ea typeface="Arial"/>
                <a:cs typeface="Times New Roman"/>
              </a:rPr>
              <a:t>thức</a:t>
            </a:r>
            <a:r>
              <a:rPr lang="en-US" sz="2400" dirty="0" smtClean="0">
                <a:latin typeface="Times New Roman"/>
                <a:ea typeface="Arial"/>
                <a:cs typeface="Times New Roman"/>
              </a:rPr>
              <a:t> </a:t>
            </a:r>
            <a:r>
              <a:rPr lang="en-US" sz="2400" dirty="0" err="1" smtClean="0">
                <a:latin typeface="Times New Roman"/>
                <a:ea typeface="Arial"/>
                <a:cs typeface="Times New Roman"/>
              </a:rPr>
              <a:t>ăn</a:t>
            </a:r>
            <a:r>
              <a:rPr lang="en-US" sz="2400" dirty="0" smtClean="0">
                <a:latin typeface="Times New Roman"/>
                <a:ea typeface="Arial"/>
                <a:cs typeface="Times New Roman"/>
              </a:rPr>
              <a:t>…</a:t>
            </a:r>
            <a:endParaRPr lang="en-US" sz="2400" dirty="0">
              <a:ea typeface="Calibri"/>
              <a:cs typeface="Times New Roman"/>
            </a:endParaRPr>
          </a:p>
        </p:txBody>
      </p:sp>
    </p:spTree>
    <p:extLst>
      <p:ext uri="{BB962C8B-B14F-4D97-AF65-F5344CB8AC3E}">
        <p14:creationId xmlns:p14="http://schemas.microsoft.com/office/powerpoint/2010/main" val="15578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70DB776-2D22-1F2D-5A61-D69EDEF9E89B}"/>
              </a:ext>
            </a:extLst>
          </p:cNvPr>
          <p:cNvSpPr txBox="1"/>
          <p:nvPr/>
        </p:nvSpPr>
        <p:spPr>
          <a:xfrm>
            <a:off x="0" y="0"/>
            <a:ext cx="12192000" cy="830997"/>
          </a:xfrm>
          <a:prstGeom prst="rect">
            <a:avLst/>
          </a:prstGeom>
          <a:noFill/>
        </p:spPr>
        <p:txBody>
          <a:bodyPr wrap="square">
            <a:spAutoFit/>
          </a:bodyPr>
          <a:lstStyle/>
          <a:p>
            <a:pPr>
              <a:lnSpc>
                <a:spcPct val="150000"/>
              </a:lnSpc>
            </a:pPr>
            <a:r>
              <a:rPr lang="vi-VN" sz="3200" b="1" i="0" dirty="0" smtClean="0">
                <a:solidFill>
                  <a:srgbClr val="002060"/>
                </a:solidFill>
                <a:effectLst/>
                <a:latin typeface="Times New Roman" pitchFamily="18" charset="0"/>
                <a:cs typeface="Times New Roman" pitchFamily="18" charset="0"/>
              </a:rPr>
              <a:t>I</a:t>
            </a:r>
            <a:r>
              <a:rPr lang="en-US" sz="3200" b="1" i="0" dirty="0" smtClean="0">
                <a:solidFill>
                  <a:srgbClr val="002060"/>
                </a:solidFill>
                <a:effectLst/>
                <a:latin typeface="Times New Roman" pitchFamily="18" charset="0"/>
                <a:cs typeface="Times New Roman" pitchFamily="18" charset="0"/>
              </a:rPr>
              <a:t>I</a:t>
            </a:r>
            <a:r>
              <a:rPr lang="en-US" sz="3200" b="1" dirty="0" smtClean="0">
                <a:solidFill>
                  <a:srgbClr val="002060"/>
                </a:solidFill>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Vận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dụng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chất</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chuyển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hóa</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năng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lượng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thực</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tiễn</a:t>
            </a:r>
            <a:endParaRPr lang="vi-VN" sz="3200" b="1" i="0" dirty="0">
              <a:solidFill>
                <a:srgbClr val="002060"/>
              </a:solidFill>
              <a:effectLst/>
              <a:latin typeface="Times New Roman" pitchFamily="18" charset="0"/>
              <a:cs typeface="Times New Roman" pitchFamily="18" charset="0"/>
            </a:endParaRPr>
          </a:p>
        </p:txBody>
      </p:sp>
      <p:sp>
        <p:nvSpPr>
          <p:cNvPr id="5" name="Rectangle: Rounded Corners 7">
            <a:extLst>
              <a:ext uri="{FF2B5EF4-FFF2-40B4-BE49-F238E27FC236}">
                <a16:creationId xmlns:a16="http://schemas.microsoft.com/office/drawing/2014/main" xmlns="" id="{267080EB-96FC-4D86-3147-600F1ABB3FE0}"/>
              </a:ext>
            </a:extLst>
          </p:cNvPr>
          <p:cNvSpPr/>
          <p:nvPr/>
        </p:nvSpPr>
        <p:spPr>
          <a:xfrm>
            <a:off x="832338" y="902677"/>
            <a:ext cx="11183816" cy="5603631"/>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Bệnh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gặp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nguyên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nhân</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Thiếu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dẫn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còi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xương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suy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Thừa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dẫn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béo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bệnh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tiểu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huyết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áp</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Tiêu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chảy</a:t>
            </a:r>
            <a:r>
              <a:rPr lang="en-US" sz="2800" dirty="0" smtClean="0">
                <a:solidFill>
                  <a:srgbClr val="002060"/>
                </a:solidFill>
                <a:latin typeface="Times New Roman" pitchFamily="18" charset="0"/>
                <a:cs typeface="Times New Roman" pitchFamily="18" charset="0"/>
              </a:rPr>
              <a:t>…do </a:t>
            </a:r>
            <a:r>
              <a:rPr lang="en-US" sz="2800" dirty="0" err="1" smtClean="0">
                <a:solidFill>
                  <a:srgbClr val="002060"/>
                </a:solidFill>
                <a:latin typeface="Times New Roman" pitchFamily="18" charset="0"/>
                <a:cs typeface="Times New Roman" pitchFamily="18" charset="0"/>
              </a:rPr>
              <a:t>không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trong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uống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đồ</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ôi</a:t>
            </a:r>
            <a:r>
              <a:rPr lang="en-US" sz="2800" dirty="0" smtClean="0">
                <a:solidFill>
                  <a:srgbClr val="002060"/>
                </a:solidFill>
                <a:latin typeface="Times New Roman" pitchFamily="18" charset="0"/>
                <a:cs typeface="Times New Roman" pitchFamily="18" charset="0"/>
              </a:rPr>
              <a:t> , </a:t>
            </a:r>
            <a:r>
              <a:rPr lang="en-US" sz="2800" dirty="0" err="1" smtClean="0">
                <a:solidFill>
                  <a:srgbClr val="002060"/>
                </a:solidFill>
                <a:latin typeface="Times New Roman" pitchFamily="18" charset="0"/>
                <a:cs typeface="Times New Roman" pitchFamily="18" charset="0"/>
              </a:rPr>
              <a:t>thiu</a:t>
            </a:r>
            <a:r>
              <a:rPr lang="en-US" sz="2800" dirty="0" smtClean="0">
                <a:solidFill>
                  <a:srgbClr val="002060"/>
                </a:solidFill>
                <a:latin typeface="Times New Roman" pitchFamily="18" charset="0"/>
                <a:cs typeface="Times New Roman" pitchFamily="18" charset="0"/>
              </a:rPr>
              <a:t>…</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phòng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tránh</a:t>
            </a:r>
            <a:r>
              <a:rPr lang="en-US" sz="2800" dirty="0" smtClean="0">
                <a:solidFill>
                  <a:srgbClr val="002060"/>
                </a:solidFill>
                <a:latin typeface="Times New Roman" pitchFamily="18" charset="0"/>
                <a:cs typeface="Times New Roman" pitchFamily="18" charset="0"/>
              </a:rPr>
              <a:t>: </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lượng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cân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chất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loại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thức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Tham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hoạt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TDTT</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uống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rửa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tay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uống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sôi</a:t>
            </a:r>
            <a:r>
              <a:rPr lang="en-US" sz="2800" dirty="0" smtClean="0">
                <a:solidFill>
                  <a:srgbClr val="002060"/>
                </a:solidFill>
                <a:latin typeface="Times New Roman" pitchFamily="18" charset="0"/>
                <a:cs typeface="Times New Roman" pitchFamily="18" charset="0"/>
              </a:rPr>
              <a:t>;</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Tuyên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truyền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dục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sinh</a:t>
            </a:r>
            <a:r>
              <a:rPr lang="en-US" sz="2800" dirty="0" smtClean="0">
                <a:solidFill>
                  <a:srgbClr val="002060"/>
                </a:solidFill>
                <a:latin typeface="Times New Roman" pitchFamily="18" charset="0"/>
                <a:cs typeface="Times New Roman" pitchFamily="18" charset="0"/>
              </a:rPr>
              <a:t> an </a:t>
            </a:r>
            <a:r>
              <a:rPr lang="en-US" sz="2800" dirty="0" err="1" smtClean="0">
                <a:solidFill>
                  <a:srgbClr val="002060"/>
                </a:solidFill>
                <a:latin typeface="Times New Roman" pitchFamily="18" charset="0"/>
                <a:cs typeface="Times New Roman" pitchFamily="18" charset="0"/>
              </a:rPr>
              <a:t>toàn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phẩm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sử</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dụng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sạch</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5578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linds(horizontal)">
                                      <p:cBhvr>
                                        <p:cTn id="30" dur="500"/>
                                        <p:tgtEl>
                                          <p:spTgt spid="5">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linds(horizontal)">
                                      <p:cBhvr>
                                        <p:cTn id="3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1959528" y="601230"/>
            <a:ext cx="8274718" cy="746924"/>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smtClean="0">
              <a:solidFill>
                <a:srgbClr val="002060"/>
              </a:solidFill>
              <a:latin typeface="Times New Roman" pitchFamily="18" charset="0"/>
              <a:cs typeface="Times New Roman" pitchFamily="18" charset="0"/>
            </a:endParaRPr>
          </a:p>
          <a:p>
            <a:endParaRPr lang="en-US" sz="2800" dirty="0" smtClean="0">
              <a:solidFill>
                <a:srgbClr val="002060"/>
              </a:solidFill>
              <a:latin typeface="Times New Roman" pitchFamily="18" charset="0"/>
              <a:cs typeface="Times New Roman" pitchFamily="18" charset="0"/>
            </a:endParaRPr>
          </a:p>
          <a:p>
            <a:pPr algn="ctr"/>
            <a:r>
              <a:rPr lang="en-US" sz="3200" b="1" dirty="0" smtClean="0">
                <a:solidFill>
                  <a:srgbClr val="002060"/>
                </a:solidFill>
                <a:latin typeface="Times New Roman" pitchFamily="18" charset="0"/>
                <a:cs typeface="Times New Roman" pitchFamily="18" charset="0"/>
              </a:rPr>
              <a:t>GHI NHỚ</a:t>
            </a:r>
          </a:p>
          <a:p>
            <a:endParaRPr lang="en-US" sz="2800" dirty="0" smtClean="0">
              <a:solidFill>
                <a:srgbClr val="002060"/>
              </a:solidFill>
              <a:latin typeface="Times New Roman" pitchFamily="18" charset="0"/>
              <a:cs typeface="Times New Roman" pitchFamily="18" charset="0"/>
            </a:endParaRPr>
          </a:p>
          <a:p>
            <a:endParaRPr lang="en-US" sz="2800" dirty="0">
              <a:solidFill>
                <a:srgbClr val="002060"/>
              </a:solidFill>
              <a:latin typeface="Times New Roman" pitchFamily="18" charset="0"/>
              <a:cs typeface="Times New Roman" pitchFamily="18" charset="0"/>
            </a:endParaRPr>
          </a:p>
        </p:txBody>
      </p:sp>
      <p:pic>
        <p:nvPicPr>
          <p:cNvPr id="1026" name="Picture 2" descr="E:\dx  lieu\Nam hoc 2022-2023\GIAO AN\SINH 7- KHTN\KHTN CANH DIEU\BAI NÔP CUA NHOM SOAN GIAO AN\BAI 26 PP\GHI NHO.PNG"/>
          <p:cNvPicPr>
            <a:picLocks noChangeAspect="1" noChangeArrowheads="1"/>
          </p:cNvPicPr>
          <p:nvPr/>
        </p:nvPicPr>
        <p:blipFill>
          <a:blip r:embed="rId2"/>
          <a:srcRect/>
          <a:stretch>
            <a:fillRect/>
          </a:stretch>
        </p:blipFill>
        <p:spPr bwMode="auto">
          <a:xfrm>
            <a:off x="1606063" y="1758462"/>
            <a:ext cx="9120552" cy="4185138"/>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902680" y="1043353"/>
            <a:ext cx="9085382" cy="3411416"/>
            <a:chOff x="5608085" y="1959665"/>
            <a:chExt cx="8707204" cy="4305483"/>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385005" y="2344349"/>
              <a:ext cx="7930284" cy="392079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phẩm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an </a:t>
              </a:r>
              <a:r>
                <a:rPr lang="en-US" sz="2800" dirty="0" err="1" smtClean="0">
                  <a:solidFill>
                    <a:srgbClr val="002060"/>
                  </a:solidFill>
                  <a:latin typeface="Times New Roman" pitchFamily="18" charset="0"/>
                  <a:cs typeface="Times New Roman" pitchFamily="18" charset="0"/>
                </a:rPr>
                <a:t>toàn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nào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sinh</a:t>
              </a:r>
              <a:r>
                <a:rPr lang="en-US" sz="2800" dirty="0" smtClean="0">
                  <a:solidFill>
                    <a:srgbClr val="002060"/>
                  </a:solidFill>
                  <a:latin typeface="Times New Roman" pitchFamily="18" charset="0"/>
                  <a:cs typeface="Times New Roman" pitchFamily="18" charset="0"/>
                </a:rPr>
                <a:t> an </a:t>
              </a:r>
              <a:r>
                <a:rPr lang="en-US" sz="2800" dirty="0" err="1" smtClean="0">
                  <a:solidFill>
                    <a:srgbClr val="002060"/>
                  </a:solidFill>
                  <a:latin typeface="Times New Roman" pitchFamily="18" charset="0"/>
                  <a:cs typeface="Times New Roman" pitchFamily="18" charset="0"/>
                </a:rPr>
                <a:t>toàn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phẩm</a:t>
              </a:r>
              <a:r>
                <a:rPr lang="en-US" sz="2800" dirty="0" smtClean="0">
                  <a:solidFill>
                    <a:srgbClr val="002060"/>
                  </a:solidFill>
                  <a:latin typeface="Times New Roman" pitchFamily="18" charset="0"/>
                  <a:cs typeface="Times New Roman" pitchFamily="18" charset="0"/>
                </a:rPr>
                <a:t>? </a:t>
              </a:r>
            </a:p>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Tìm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hiểu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biện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tuyên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truyền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dục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sinh</a:t>
              </a:r>
              <a:r>
                <a:rPr lang="en-US" sz="2800" dirty="0" smtClean="0">
                  <a:solidFill>
                    <a:srgbClr val="002060"/>
                  </a:solidFill>
                  <a:latin typeface="Times New Roman" pitchFamily="18" charset="0"/>
                  <a:cs typeface="Times New Roman" pitchFamily="18" charset="0"/>
                </a:rPr>
                <a:t> an </a:t>
              </a:r>
              <a:r>
                <a:rPr lang="en-US" sz="2800" dirty="0" err="1" smtClean="0">
                  <a:solidFill>
                    <a:srgbClr val="002060"/>
                  </a:solidFill>
                  <a:latin typeface="Times New Roman" pitchFamily="18" charset="0"/>
                  <a:cs typeface="Times New Roman" pitchFamily="18" charset="0"/>
                </a:rPr>
                <a:t>toàn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phẩm</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sử</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dụng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sạch</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địa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phương</a:t>
              </a:r>
              <a:endParaRPr lang="en-US" sz="2800" dirty="0" smtClean="0">
                <a:solidFill>
                  <a:srgbClr val="002060"/>
                </a:solidFill>
                <a:latin typeface="Times New Roman" pitchFamily="18" charset="0"/>
                <a:cs typeface="Times New Roman" pitchFamily="18" charset="0"/>
              </a:endParaRPr>
            </a:p>
            <a:p>
              <a:endParaRPr lang="en-US" sz="2800" dirty="0" smtClean="0">
                <a:solidFill>
                  <a:srgbClr val="002060"/>
                </a:solidFill>
                <a:latin typeface="Times New Roman" pitchFamily="18" charset="0"/>
                <a:cs typeface="Times New Roman" pitchFamily="18" charset="0"/>
              </a:endParaRPr>
            </a:p>
            <a:p>
              <a:endParaRPr lang="en-US" sz="2800" dirty="0">
                <a:solidFill>
                  <a:srgbClr val="002060"/>
                </a:solidFill>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8085" y="1959665"/>
              <a:ext cx="1112272" cy="11096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xmlns="" id="{67584D8A-A24E-C6B0-DC53-9469F48CABC3}"/>
              </a:ext>
            </a:extLst>
          </p:cNvPr>
          <p:cNvGrpSpPr/>
          <p:nvPr/>
        </p:nvGrpSpPr>
        <p:grpSpPr>
          <a:xfrm>
            <a:off x="902680" y="1043353"/>
            <a:ext cx="9085382" cy="3305909"/>
            <a:chOff x="5608085" y="1959665"/>
            <a:chExt cx="8707204" cy="4172325"/>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6385005" y="2688875"/>
              <a:ext cx="7930284" cy="3443115"/>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kế</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bữa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ăn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đầy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đủ</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dinh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dưỡng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đình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hằng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ngày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hoặc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trong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đình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người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bị</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bệnh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khỏi</a:t>
              </a:r>
              <a:r>
                <a:rPr lang="en-US" sz="2800" dirty="0" smtClean="0">
                  <a:solidFill>
                    <a:srgbClr val="002060"/>
                  </a:solidFill>
                  <a:latin typeface="Times New Roman" pitchFamily="18" charset="0"/>
                  <a:cs typeface="Times New Roman" pitchFamily="18" charset="0"/>
                </a:rPr>
                <a:t>.</a:t>
              </a: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8085" y="1959665"/>
              <a:ext cx="1112272" cy="11096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22"/>
          <p:cNvSpPr>
            <a:spLocks noChangeArrowheads="1" noChangeShapeType="1" noTextEdit="1"/>
          </p:cNvSpPr>
          <p:nvPr/>
        </p:nvSpPr>
        <p:spPr bwMode="auto">
          <a:xfrm>
            <a:off x="283634" y="1676400"/>
            <a:ext cx="11095567" cy="2590800"/>
          </a:xfrm>
          <a:prstGeom prst="rect">
            <a:avLst/>
          </a:prstGeom>
        </p:spPr>
        <p:txBody>
          <a:bodyPr wrap="none" fromWordArt="1">
            <a:prstTxWarp prst="textPlain">
              <a:avLst>
                <a:gd name="adj" fmla="val 53213"/>
              </a:avLst>
            </a:prstTxWarp>
          </a:bodyPr>
          <a:lstStyle/>
          <a:p>
            <a:pPr algn="ctr"/>
            <a:endParaRPr lang="en-US" sz="4000" i="1" kern="10">
              <a:ln w="28575">
                <a:solidFill>
                  <a:srgbClr val="FF3300"/>
                </a:solidFill>
                <a:round/>
                <a:headEnd/>
                <a:tailEnd/>
              </a:ln>
              <a:solidFill>
                <a:srgbClr val="FF0000"/>
              </a:solidFill>
              <a:effectLst>
                <a:outerShdw dist="35921" dir="2700000" algn="ctr" rotWithShape="0">
                  <a:srgbClr val="C0C0C0">
                    <a:alpha val="79999"/>
                  </a:srgbClr>
                </a:outerShdw>
              </a:effectLst>
              <a:latin typeface="Times New Roman"/>
              <a:cs typeface="Times New Roman"/>
            </a:endParaRPr>
          </a:p>
        </p:txBody>
      </p:sp>
      <p:sp>
        <p:nvSpPr>
          <p:cNvPr id="4" name="Text Box 8"/>
          <p:cNvSpPr txBox="1">
            <a:spLocks noChangeArrowheads="1"/>
          </p:cNvSpPr>
          <p:nvPr/>
        </p:nvSpPr>
        <p:spPr bwMode="auto">
          <a:xfrm>
            <a:off x="1359065" y="1746738"/>
            <a:ext cx="8621183" cy="3046988"/>
          </a:xfrm>
          <a:prstGeom prst="rect">
            <a:avLst/>
          </a:prstGeom>
          <a:noFill/>
          <a:ln w="9525">
            <a:noFill/>
            <a:miter lim="800000"/>
            <a:headEnd/>
            <a:tailEnd/>
          </a:ln>
        </p:spPr>
        <p:txBody>
          <a:bodyPr>
            <a:spAutoFit/>
          </a:bodyPr>
          <a:lstStyle/>
          <a:p>
            <a:r>
              <a:rPr lang="en-US" sz="3200" b="1" dirty="0" smtClean="0">
                <a:solidFill>
                  <a:srgbClr val="002060"/>
                </a:solidFill>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en-US" sz="3200" b="1" dirty="0" smtClean="0">
              <a:solidFill>
                <a:srgbClr val="002060"/>
              </a:solidFill>
              <a:latin typeface="Times New Roman" pitchFamily="18" charset="0"/>
              <a:cs typeface="Times New Roman" pitchFamily="18" charset="0"/>
            </a:endParaRPr>
          </a:p>
          <a:p>
            <a:r>
              <a:rPr lang="en-US" sz="3200" b="1" dirty="0" smtClean="0">
                <a:solidFill>
                  <a:srgbClr val="002060"/>
                </a:solidFill>
                <a:latin typeface="Times New Roman" pitchFamily="18" charset="0"/>
                <a:cs typeface="Times New Roman" pitchFamily="18" charset="0"/>
              </a:rPr>
              <a:t>II. </a:t>
            </a:r>
            <a:r>
              <a:rPr lang="en-US" sz="3200" b="1" dirty="0" err="1" smtClean="0">
                <a:solidFill>
                  <a:srgbClr val="002060"/>
                </a:solidFill>
                <a:latin typeface="Times New Roman" pitchFamily="18" charset="0"/>
                <a:cs typeface="Times New Roman" pitchFamily="18" charset="0"/>
              </a:rPr>
              <a:t>Dinh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dưỡng</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en-US" sz="3200" b="1" dirty="0" smtClean="0">
              <a:solidFill>
                <a:srgbClr val="002060"/>
              </a:solidFill>
              <a:latin typeface="Times New Roman" pitchFamily="18" charset="0"/>
              <a:cs typeface="Times New Roman" pitchFamily="18" charset="0"/>
            </a:endParaRPr>
          </a:p>
          <a:p>
            <a:r>
              <a:rPr lang="en-US" sz="3200" b="1" dirty="0" smtClean="0">
                <a:solidFill>
                  <a:srgbClr val="002060"/>
                </a:solidFill>
                <a:latin typeface="Times New Roman" pitchFamily="18" charset="0"/>
                <a:cs typeface="Times New Roman" pitchFamily="18" charset="0"/>
              </a:rPr>
              <a:t>III. </a:t>
            </a:r>
            <a:r>
              <a:rPr lang="en-US" sz="3200" b="1" dirty="0" err="1" smtClean="0">
                <a:solidFill>
                  <a:srgbClr val="002060"/>
                </a:solidFill>
                <a:latin typeface="Times New Roman" pitchFamily="18" charset="0"/>
                <a:cs typeface="Times New Roman" pitchFamily="18" charset="0"/>
              </a:rPr>
              <a:t>Vận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dụng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chất</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chuyển</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hoá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năng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lượng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vào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thực</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tiễn</a:t>
            </a:r>
            <a:endParaRPr lang="en-US" sz="3200" b="1" dirty="0" smtClean="0">
              <a:solidFill>
                <a:srgbClr val="002060"/>
              </a:solidFill>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endParaRPr lang="vi-VN" sz="3200" dirty="0">
              <a:solidFill>
                <a:srgbClr val="212529"/>
              </a:solidFill>
              <a:latin typeface="Times New Roman" pitchFamily="18" charset="0"/>
              <a:cs typeface="Times New Roman" pitchFamily="18" charset="0"/>
            </a:endParaRPr>
          </a:p>
        </p:txBody>
      </p:sp>
      <p:sp>
        <p:nvSpPr>
          <p:cNvPr id="5" name="Title 1"/>
          <p:cNvSpPr txBox="1">
            <a:spLocks/>
          </p:cNvSpPr>
          <p:nvPr/>
        </p:nvSpPr>
        <p:spPr>
          <a:xfrm>
            <a:off x="838200" y="269432"/>
            <a:ext cx="10515600" cy="1325563"/>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rgbClr val="0070C0"/>
                </a:solidFill>
                <a:effectLst/>
                <a:uLnTx/>
                <a:uFillTx/>
                <a:latin typeface="Times New Roman" panose="02020603050405020304" pitchFamily="18" charset="0"/>
                <a:ea typeface="Tahoma" panose="020B0604030504040204" pitchFamily="34" charset="0"/>
                <a:cs typeface="Times New Roman" panose="02020603050405020304" pitchFamily="18" charset="0"/>
              </a:rPr>
              <a:t>NỘI DUNG BÀI HỌC</a:t>
            </a:r>
            <a:endParaRPr kumimoji="0" lang="en-US" sz="6000" b="1" i="0" u="none" strike="noStrike" kern="1200" cap="none" spc="0" normalizeH="0" baseline="0" noProof="0" dirty="0">
              <a:ln>
                <a:noFill/>
              </a:ln>
              <a:solidFill>
                <a:srgbClr val="0070C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8" name="Picture 4" descr="VAI TRÒ CỦA NƯỚC SẠCH ĐỐI VỚI SỰ SỐNG CƠ THỂ CON NGƯỜI">
            <a:extLst>
              <a:ext uri="{FF2B5EF4-FFF2-40B4-BE49-F238E27FC236}">
                <a16:creationId xmlns:a16="http://schemas.microsoft.com/office/drawing/2014/main" xmlns="" id="{54FD78C9-7118-A7D0-F84D-F85FFE5A3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021" y="1988461"/>
            <a:ext cx="3905250" cy="272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6" name="Group 5">
            <a:extLst>
              <a:ext uri="{FF2B5EF4-FFF2-40B4-BE49-F238E27FC236}">
                <a16:creationId xmlns:a16="http://schemas.microsoft.com/office/drawing/2014/main" xmlns="" id="{67584D8A-A24E-C6B0-DC53-9469F48CABC3}"/>
              </a:ext>
            </a:extLst>
          </p:cNvPr>
          <p:cNvGrpSpPr/>
          <p:nvPr/>
        </p:nvGrpSpPr>
        <p:grpSpPr>
          <a:xfrm>
            <a:off x="199292" y="2052236"/>
            <a:ext cx="6527594" cy="2125318"/>
            <a:chOff x="5608084" y="1959665"/>
            <a:chExt cx="6527594" cy="2125318"/>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1"/>
              <a:ext cx="5068956" cy="1351722"/>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0" i="0" dirty="0">
                  <a:solidFill>
                    <a:srgbClr val="C00000"/>
                  </a:solidFill>
                  <a:effectLst/>
                  <a:latin typeface="+mj-lt"/>
                </a:rPr>
                <a:t>Động vật </a:t>
              </a:r>
              <a:r>
                <a:rPr lang="en-US" sz="2800" b="0" i="0" dirty="0" err="1" smtClean="0">
                  <a:solidFill>
                    <a:srgbClr val="C00000"/>
                  </a:solidFill>
                  <a:effectLst/>
                  <a:latin typeface="Times New Roman" panose="02020603050405020304" pitchFamily="18" charset="0"/>
                  <a:cs typeface="Times New Roman" panose="02020603050405020304" pitchFamily="18" charset="0"/>
                </a:rPr>
                <a:t>có</a:t>
              </a:r>
              <a:r>
                <a:rPr lang="en-US" sz="2800" b="0" i="0" dirty="0" smtClean="0">
                  <a:solidFill>
                    <a:srgbClr val="C00000"/>
                  </a:solidFill>
                  <a:effectLst/>
                  <a:latin typeface="Times New Roman" panose="02020603050405020304" pitchFamily="18" charset="0"/>
                  <a:cs typeface="Times New Roman" panose="02020603050405020304" pitchFamily="18" charset="0"/>
                </a:rPr>
                <a:t> </a:t>
              </a:r>
              <a:r>
                <a:rPr lang="en-US" sz="2800" b="0" i="0" dirty="0" err="1" smtClean="0">
                  <a:solidFill>
                    <a:srgbClr val="C00000"/>
                  </a:solidFill>
                  <a:effectLst/>
                  <a:latin typeface="Times New Roman" panose="02020603050405020304" pitchFamily="18" charset="0"/>
                  <a:cs typeface="Times New Roman" panose="02020603050405020304" pitchFamily="18" charset="0"/>
                </a:rPr>
                <a:t>nhu</a:t>
              </a:r>
              <a:r>
                <a:rPr lang="en-US" sz="2800" b="0" i="0" dirty="0" smtClean="0">
                  <a:solidFill>
                    <a:srgbClr val="C00000"/>
                  </a:solidFill>
                  <a:effectLst/>
                  <a:latin typeface="Times New Roman" panose="02020603050405020304" pitchFamily="18" charset="0"/>
                  <a:cs typeface="Times New Roman" panose="02020603050405020304" pitchFamily="18" charset="0"/>
                </a:rPr>
                <a:t> </a:t>
              </a:r>
              <a:r>
                <a:rPr lang="en-US" sz="2800" b="0" i="0" dirty="0" err="1" smtClean="0">
                  <a:solidFill>
                    <a:srgbClr val="C00000"/>
                  </a:solidFill>
                  <a:effectLst/>
                  <a:latin typeface="Times New Roman" panose="02020603050405020304" pitchFamily="18" charset="0"/>
                  <a:cs typeface="Times New Roman" panose="02020603050405020304" pitchFamily="18" charset="0"/>
                </a:rPr>
                <a:t>cầu</a:t>
              </a:r>
              <a:r>
                <a:rPr lang="en-US" sz="2800" b="0" i="0" dirty="0" smtClean="0">
                  <a:solidFill>
                    <a:srgbClr val="C00000"/>
                  </a:solidFill>
                  <a:effectLst/>
                  <a:latin typeface="Times New Roman" panose="02020603050405020304" pitchFamily="18" charset="0"/>
                  <a:cs typeface="Times New Roman" panose="02020603050405020304" pitchFamily="18" charset="0"/>
                </a:rPr>
                <a:t> </a:t>
              </a:r>
              <a:r>
                <a:rPr lang="en-US" sz="2800" b="0" i="0" dirty="0" err="1" smtClean="0">
                  <a:solidFill>
                    <a:srgbClr val="C00000"/>
                  </a:solidFill>
                  <a:effectLst/>
                  <a:latin typeface="Times New Roman" panose="02020603050405020304" pitchFamily="18" charset="0"/>
                  <a:cs typeface="Times New Roman" panose="02020603050405020304" pitchFamily="18" charset="0"/>
                </a:rPr>
                <a:t>nước</a:t>
              </a:r>
              <a:r>
                <a:rPr lang="en-US" sz="2800" b="0" i="0" dirty="0" smtClean="0">
                  <a:solidFill>
                    <a:srgbClr val="C00000"/>
                  </a:solidFill>
                  <a:effectLst/>
                  <a:latin typeface="Times New Roman" panose="02020603050405020304" pitchFamily="18" charset="0"/>
                  <a:cs typeface="Times New Roman" panose="02020603050405020304" pitchFamily="18" charset="0"/>
                </a:rPr>
                <a:t> </a:t>
              </a:r>
              <a:r>
                <a:rPr lang="en-US" sz="2800" b="0" i="0" dirty="0" err="1" smtClean="0">
                  <a:solidFill>
                    <a:srgbClr val="C00000"/>
                  </a:solidFill>
                  <a:effectLst/>
                  <a:latin typeface="Times New Roman" panose="02020603050405020304" pitchFamily="18" charset="0"/>
                  <a:cs typeface="Times New Roman" panose="02020603050405020304" pitchFamily="18" charset="0"/>
                </a:rPr>
                <a:t>như</a:t>
              </a:r>
              <a:r>
                <a:rPr lang="en-US" sz="2800" b="0" i="0" dirty="0" smtClean="0">
                  <a:solidFill>
                    <a:srgbClr val="C00000"/>
                  </a:solidFill>
                  <a:effectLst/>
                  <a:latin typeface="Times New Roman" panose="02020603050405020304" pitchFamily="18" charset="0"/>
                  <a:cs typeface="Times New Roman" panose="02020603050405020304" pitchFamily="18" charset="0"/>
                </a:rPr>
                <a:t> </a:t>
              </a:r>
              <a:r>
                <a:rPr lang="en-US" sz="2800" b="0" i="0" dirty="0" err="1" smtClean="0">
                  <a:solidFill>
                    <a:srgbClr val="C00000"/>
                  </a:solidFill>
                  <a:effectLst/>
                  <a:latin typeface="Times New Roman" panose="02020603050405020304" pitchFamily="18" charset="0"/>
                  <a:cs typeface="Times New Roman" panose="02020603050405020304" pitchFamily="18" charset="0"/>
                </a:rPr>
                <a:t>thế</a:t>
              </a:r>
              <a:r>
                <a:rPr lang="en-US" sz="2800" b="0" i="0" dirty="0" smtClean="0">
                  <a:solidFill>
                    <a:srgbClr val="C00000"/>
                  </a:solidFill>
                  <a:effectLst/>
                  <a:latin typeface="+mj-lt"/>
                </a:rPr>
                <a:t> </a:t>
              </a:r>
              <a:r>
                <a:rPr lang="en-US" sz="2800" b="0" i="0" dirty="0">
                  <a:solidFill>
                    <a:srgbClr val="C00000"/>
                  </a:solidFill>
                  <a:effectLst/>
                  <a:latin typeface="Times New Roman" panose="02020603050405020304" pitchFamily="18" charset="0"/>
                  <a:cs typeface="Times New Roman" panose="02020603050405020304" pitchFamily="18" charset="0"/>
                </a:rPr>
                <a:t>nào?</a:t>
              </a: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pic>
        <p:nvPicPr>
          <p:cNvPr id="1028" name="Picture 4" descr="VAI TRÒ CỦA NƯỚC SẠCH ĐỐI VỚI SỰ SỐNG CƠ THỂ CON NGƯỜI">
            <a:extLst>
              <a:ext uri="{FF2B5EF4-FFF2-40B4-BE49-F238E27FC236}">
                <a16:creationId xmlns:a16="http://schemas.microsoft.com/office/drawing/2014/main" xmlns="" id="{54FD78C9-7118-A7D0-F84D-F85FFE5A3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021" y="1988461"/>
            <a:ext cx="3905250" cy="272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Rounded Corners 7">
            <a:extLst>
              <a:ext uri="{FF2B5EF4-FFF2-40B4-BE49-F238E27FC236}">
                <a16:creationId xmlns:a16="http://schemas.microsoft.com/office/drawing/2014/main" xmlns="" id="{267080EB-96FC-4D86-3147-600F1ABB3FE0}"/>
              </a:ext>
            </a:extLst>
          </p:cNvPr>
          <p:cNvSpPr/>
          <p:nvPr/>
        </p:nvSpPr>
        <p:spPr>
          <a:xfrm>
            <a:off x="1657930" y="2016369"/>
            <a:ext cx="5068956" cy="3235569"/>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0" i="0" dirty="0">
                <a:solidFill>
                  <a:srgbClr val="002060"/>
                </a:solidFill>
                <a:effectLst/>
                <a:latin typeface="Times New Roman" pitchFamily="18" charset="0"/>
                <a:cs typeface="Times New Roman" pitchFamily="18" charset="0"/>
              </a:rPr>
              <a:t>Động vật </a:t>
            </a:r>
            <a:r>
              <a:rPr lang="en-US" sz="2800" b="0" i="0" dirty="0" err="1" smtClean="0">
                <a:solidFill>
                  <a:srgbClr val="002060"/>
                </a:solidFill>
                <a:effectLst/>
                <a:latin typeface="Times New Roman" pitchFamily="18" charset="0"/>
                <a:cs typeface="Times New Roman" pitchFamily="18" charset="0"/>
              </a:rPr>
              <a:t>có</a:t>
            </a:r>
            <a:r>
              <a:rPr lang="en-US" sz="2800" b="0" i="0" dirty="0" smtClean="0">
                <a:solidFill>
                  <a:srgbClr val="002060"/>
                </a:solidFill>
                <a:effectLst/>
                <a:latin typeface="Times New Roman" pitchFamily="18" charset="0"/>
                <a:cs typeface="Times New Roman" pitchFamily="18" charset="0"/>
              </a:rPr>
              <a:t> </a:t>
            </a:r>
            <a:r>
              <a:rPr lang="en-US" sz="2800" b="0" i="0" dirty="0" err="1" smtClean="0">
                <a:solidFill>
                  <a:srgbClr val="002060"/>
                </a:solidFill>
                <a:effectLst/>
                <a:latin typeface="Times New Roman" pitchFamily="18" charset="0"/>
                <a:cs typeface="Times New Roman" pitchFamily="18" charset="0"/>
              </a:rPr>
              <a:t>nhu</a:t>
            </a:r>
            <a:r>
              <a:rPr lang="en-US" sz="2800" b="0" i="0" dirty="0" smtClean="0">
                <a:solidFill>
                  <a:srgbClr val="002060"/>
                </a:solidFill>
                <a:effectLst/>
                <a:latin typeface="Times New Roman" pitchFamily="18" charset="0"/>
                <a:cs typeface="Times New Roman" pitchFamily="18" charset="0"/>
              </a:rPr>
              <a:t> </a:t>
            </a:r>
            <a:r>
              <a:rPr lang="en-US" sz="2800" b="0" i="0" dirty="0" err="1" smtClean="0">
                <a:solidFill>
                  <a:srgbClr val="002060"/>
                </a:solidFill>
                <a:effectLst/>
                <a:latin typeface="Times New Roman" pitchFamily="18" charset="0"/>
                <a:cs typeface="Times New Roman" pitchFamily="18" charset="0"/>
              </a:rPr>
              <a:t>cầu</a:t>
            </a:r>
            <a:r>
              <a:rPr lang="en-US" sz="2800" b="0" i="0" dirty="0" smtClean="0">
                <a:solidFill>
                  <a:srgbClr val="002060"/>
                </a:solidFill>
                <a:effectLst/>
                <a:latin typeface="Times New Roman" pitchFamily="18" charset="0"/>
                <a:cs typeface="Times New Roman" pitchFamily="18" charset="0"/>
              </a:rPr>
              <a:t> </a:t>
            </a:r>
            <a:r>
              <a:rPr lang="en-US" sz="2800" b="0" i="0" dirty="0" err="1" smtClean="0">
                <a:solidFill>
                  <a:srgbClr val="002060"/>
                </a:solidFill>
                <a:effectLst/>
                <a:latin typeface="Times New Roman" pitchFamily="18" charset="0"/>
                <a:cs typeface="Times New Roman" pitchFamily="18" charset="0"/>
              </a:rPr>
              <a:t>nước</a:t>
            </a:r>
            <a:r>
              <a:rPr lang="en-US" sz="2800" b="0" i="0" dirty="0" smtClean="0">
                <a:solidFill>
                  <a:srgbClr val="002060"/>
                </a:solidFill>
                <a:effectLst/>
                <a:latin typeface="Times New Roman" pitchFamily="18" charset="0"/>
                <a:cs typeface="Times New Roman" pitchFamily="18" charset="0"/>
              </a:rPr>
              <a:t> </a:t>
            </a:r>
            <a:r>
              <a:rPr lang="en-US" sz="2800" b="0" i="0" dirty="0" err="1" smtClean="0">
                <a:solidFill>
                  <a:srgbClr val="002060"/>
                </a:solidFill>
                <a:effectLst/>
                <a:latin typeface="Times New Roman" pitchFamily="18" charset="0"/>
                <a:cs typeface="Times New Roman" pitchFamily="18" charset="0"/>
              </a:rPr>
              <a:t>khác</a:t>
            </a:r>
            <a:r>
              <a:rPr lang="en-US" sz="2800" b="0" i="0" dirty="0" smtClean="0">
                <a:solidFill>
                  <a:srgbClr val="002060"/>
                </a:solidFill>
                <a:effectLst/>
                <a:latin typeface="Times New Roman" pitchFamily="18" charset="0"/>
                <a:cs typeface="Times New Roman" pitchFamily="18" charset="0"/>
              </a:rPr>
              <a:t> </a:t>
            </a:r>
            <a:r>
              <a:rPr lang="en-US" sz="2800" b="0" i="0" dirty="0" err="1" smtClean="0">
                <a:solidFill>
                  <a:srgbClr val="002060"/>
                </a:solidFill>
                <a:effectLst/>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de-DE" sz="2800" dirty="0" smtClean="0">
                <a:solidFill>
                  <a:srgbClr val="002060"/>
                </a:solidFill>
                <a:latin typeface="Times New Roman" pitchFamily="18" charset="0"/>
                <a:cs typeface="Times New Roman" pitchFamily="18" charset="0"/>
              </a:rPr>
              <a:t>phụ thuộc vào loài, kích thước cơ thể, độ tuổi, thức ăn, nhiệt độ của môi trường, cường độ hoạt động của cơ thể…</a:t>
            </a:r>
            <a:endParaRPr lang="en-US" sz="2800" b="0" i="0" dirty="0">
              <a:solidFill>
                <a:srgbClr val="00206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199292" y="2052236"/>
            <a:ext cx="5099539" cy="2125318"/>
            <a:chOff x="5608084" y="1959665"/>
            <a:chExt cx="6527594" cy="2125318"/>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1"/>
              <a:ext cx="5068956" cy="1351722"/>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a:t>
              </a:r>
              <a:r>
                <a:rPr lang="en-US" sz="2800" dirty="0" err="1" smtClean="0">
                  <a:solidFill>
                    <a:srgbClr val="002060"/>
                  </a:solidFill>
                  <a:latin typeface="Times New Roman" pitchFamily="18" charset="0"/>
                  <a:cs typeface="Times New Roman" pitchFamily="18" charset="0"/>
                </a:rPr>
                <a:t>bảng</a:t>
              </a:r>
              <a:r>
                <a:rPr lang="en-US" sz="2800" dirty="0" smtClean="0">
                  <a:solidFill>
                    <a:srgbClr val="002060"/>
                  </a:solidFill>
                  <a:latin typeface="Times New Roman" pitchFamily="18" charset="0"/>
                  <a:cs typeface="Times New Roman" pitchFamily="18" charset="0"/>
                </a:rPr>
                <a:t> 26.1, </a:t>
              </a:r>
              <a:r>
                <a:rPr lang="en-US" sz="2800" dirty="0" err="1" smtClean="0">
                  <a:solidFill>
                    <a:srgbClr val="002060"/>
                  </a:solidFill>
                  <a:latin typeface="Times New Roman" pitchFamily="18" charset="0"/>
                  <a:cs typeface="Times New Roman" pitchFamily="18" charset="0"/>
                </a:rPr>
                <a:t>nhận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xét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về</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một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số</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vật</a:t>
              </a:r>
              <a:r>
                <a:rPr lang="en-US" sz="2800" dirty="0" smtClean="0">
                  <a:solidFill>
                    <a:srgbClr val="002060"/>
                  </a:solidFill>
                  <a:latin typeface="Times New Roman" pitchFamily="18" charset="0"/>
                  <a:cs typeface="Times New Roman" pitchFamily="18" charset="0"/>
                </a:rPr>
                <a:t>. </a:t>
              </a:r>
              <a:r>
                <a:rPr lang="en-US" sz="2800" b="0" i="0" dirty="0" smtClean="0">
                  <a:solidFill>
                    <a:srgbClr val="002060"/>
                  </a:solidFill>
                  <a:effectLst/>
                  <a:latin typeface="Times New Roman" pitchFamily="18" charset="0"/>
                  <a:cs typeface="Times New Roman" pitchFamily="18" charset="0"/>
                </a:rPr>
                <a:t>?</a:t>
              </a:r>
              <a:endParaRPr lang="en-US" sz="2800" b="0" i="0" dirty="0">
                <a:solidFill>
                  <a:srgbClr val="002060"/>
                </a:solidFill>
                <a:effectLst/>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E:\dx  lieu\Nam hoc 2022-2023\GIAO AN\SINH 7- KHTN\KHTN CANH DIEU\BAI NÔP CUA NHOM SOAN GIAO AN\BAI 26 PP\anh 26.1.PNG"/>
          <p:cNvPicPr>
            <a:picLocks noChangeAspect="1" noChangeArrowheads="1"/>
          </p:cNvPicPr>
          <p:nvPr/>
        </p:nvPicPr>
        <p:blipFill>
          <a:blip r:embed="rId3"/>
          <a:srcRect/>
          <a:stretch>
            <a:fillRect/>
          </a:stretch>
        </p:blipFill>
        <p:spPr bwMode="auto">
          <a:xfrm>
            <a:off x="5851159" y="1359878"/>
            <a:ext cx="6340841" cy="4337538"/>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sp>
        <p:nvSpPr>
          <p:cNvPr id="8" name="Rectangle: Rounded Corners 7">
            <a:extLst>
              <a:ext uri="{FF2B5EF4-FFF2-40B4-BE49-F238E27FC236}">
                <a16:creationId xmlns:a16="http://schemas.microsoft.com/office/drawing/2014/main" xmlns="" id="{267080EB-96FC-4D86-3147-600F1ABB3FE0}"/>
              </a:ext>
            </a:extLst>
          </p:cNvPr>
          <p:cNvSpPr/>
          <p:nvPr/>
        </p:nvSpPr>
        <p:spPr>
          <a:xfrm>
            <a:off x="1338821" y="1547447"/>
            <a:ext cx="3960010" cy="4021016"/>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solidFill>
                  <a:srgbClr val="002060"/>
                </a:solidFill>
                <a:latin typeface="Times New Roman" pitchFamily="18" charset="0"/>
                <a:cs typeface="Times New Roman" pitchFamily="18" charset="0"/>
              </a:rPr>
              <a:t>Nhu cầu nước của mỗi loài động vật là khác nhau. Cùng một cơ thể động vật nhu cầu nước sẽ khác nhau ở những nhiệt độ khác nhau. Nhiệt độ càng cao thì nhu cầu nước của động vật tăng lên</a:t>
            </a:r>
            <a:endParaRPr lang="en-US" sz="2800" b="0" i="0" dirty="0">
              <a:solidFill>
                <a:srgbClr val="002060"/>
              </a:solidFill>
              <a:effectLst/>
              <a:latin typeface="Times New Roman" pitchFamily="18" charset="0"/>
              <a:cs typeface="Times New Roman" pitchFamily="18" charset="0"/>
            </a:endParaRPr>
          </a:p>
        </p:txBody>
      </p:sp>
      <p:pic>
        <p:nvPicPr>
          <p:cNvPr id="1026" name="Picture 2" descr="E:\dx  lieu\Nam hoc 2022-2023\GIAO AN\SINH 7- KHTN\KHTN CANH DIEU\BAI NÔP CUA NHOM SOAN GIAO AN\BAI 26 PP\anh 26.1.PNG"/>
          <p:cNvPicPr>
            <a:picLocks noChangeAspect="1" noChangeArrowheads="1"/>
          </p:cNvPicPr>
          <p:nvPr/>
        </p:nvPicPr>
        <p:blipFill>
          <a:blip r:embed="rId2"/>
          <a:srcRect/>
          <a:stretch>
            <a:fillRect/>
          </a:stretch>
        </p:blipFill>
        <p:spPr bwMode="auto">
          <a:xfrm>
            <a:off x="5851159" y="1359878"/>
            <a:ext cx="6340841" cy="4337538"/>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70DB776-2D22-1F2D-5A61-D69EDEF9E89B}"/>
              </a:ext>
            </a:extLst>
          </p:cNvPr>
          <p:cNvSpPr txBox="1"/>
          <p:nvPr/>
        </p:nvSpPr>
        <p:spPr>
          <a:xfrm>
            <a:off x="355555" y="339909"/>
            <a:ext cx="9820076" cy="738664"/>
          </a:xfrm>
          <a:prstGeom prst="rect">
            <a:avLst/>
          </a:prstGeom>
          <a:noFill/>
        </p:spPr>
        <p:txBody>
          <a:bodyPr wrap="square">
            <a:spAutoFit/>
          </a:bodyPr>
          <a:lstStyle/>
          <a:p>
            <a:pPr>
              <a:lnSpc>
                <a:spcPct val="150000"/>
              </a:lnSpc>
            </a:pPr>
            <a:r>
              <a:rPr lang="vi-VN" sz="3200" b="1" i="0" dirty="0">
                <a:solidFill>
                  <a:srgbClr val="002060"/>
                </a:solidFill>
                <a:effectLst/>
                <a:latin typeface="Times New Roman" pitchFamily="18" charset="0"/>
                <a:cs typeface="Times New Roman" pitchFamily="18" charset="0"/>
              </a:rPr>
              <a:t>I- </a:t>
            </a:r>
            <a:r>
              <a:rPr lang="en-US" sz="3200" b="1" dirty="0" err="1" smtClean="0">
                <a:solidFill>
                  <a:srgbClr val="002060"/>
                </a:solidFill>
                <a:latin typeface="Times New Roman" pitchFamily="18" charset="0"/>
                <a:cs typeface="Times New Roman" pitchFamily="18" charset="0"/>
              </a:rPr>
              <a:t>Quá</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trình</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trao</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đổi</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nước</a:t>
            </a:r>
            <a:r>
              <a:rPr lang="en-US" sz="3200" b="1" dirty="0" smtClean="0">
                <a:solidFill>
                  <a:srgbClr val="002060"/>
                </a:solidFill>
                <a:latin typeface="Times New Roman" pitchFamily="18" charset="0"/>
                <a:cs typeface="Times New Roman" pitchFamily="18" charset="0"/>
              </a:rPr>
              <a:t> ở </a:t>
            </a:r>
            <a:r>
              <a:rPr lang="en-US" sz="3200" b="1" dirty="0" err="1" smtClean="0">
                <a:solidFill>
                  <a:srgbClr val="002060"/>
                </a:solidFill>
                <a:latin typeface="Times New Roman" pitchFamily="18" charset="0"/>
                <a:cs typeface="Times New Roman" pitchFamily="18" charset="0"/>
              </a:rPr>
              <a:t>động</a:t>
            </a:r>
            <a:r>
              <a:rPr lang="en-US" sz="3200" b="1" dirty="0" smtClean="0">
                <a:solidFill>
                  <a:srgbClr val="002060"/>
                </a:solidFill>
                <a:latin typeface="Times New Roman" pitchFamily="18" charset="0"/>
                <a:cs typeface="Times New Roman" pitchFamily="18" charset="0"/>
              </a:rPr>
              <a:t> </a:t>
            </a:r>
            <a:r>
              <a:rPr lang="en-US" sz="3200" b="1" dirty="0" err="1" smtClean="0">
                <a:solidFill>
                  <a:srgbClr val="002060"/>
                </a:solidFill>
                <a:latin typeface="Times New Roman" pitchFamily="18" charset="0"/>
                <a:cs typeface="Times New Roman" pitchFamily="18" charset="0"/>
              </a:rPr>
              <a:t>vật</a:t>
            </a:r>
            <a:endParaRPr lang="vi-VN" sz="3200" b="1" i="0" dirty="0">
              <a:solidFill>
                <a:srgbClr val="002060"/>
              </a:solidFill>
              <a:effectLst/>
              <a:latin typeface="Times New Roman" pitchFamily="18" charset="0"/>
              <a:cs typeface="Times New Roman" pitchFamily="18" charset="0"/>
            </a:endParaRPr>
          </a:p>
        </p:txBody>
      </p:sp>
      <p:grpSp>
        <p:nvGrpSpPr>
          <p:cNvPr id="2" name="Group 5">
            <a:extLst>
              <a:ext uri="{FF2B5EF4-FFF2-40B4-BE49-F238E27FC236}">
                <a16:creationId xmlns:a16="http://schemas.microsoft.com/office/drawing/2014/main" xmlns="" id="{67584D8A-A24E-C6B0-DC53-9469F48CABC3}"/>
              </a:ext>
            </a:extLst>
          </p:cNvPr>
          <p:cNvGrpSpPr/>
          <p:nvPr/>
        </p:nvGrpSpPr>
        <p:grpSpPr>
          <a:xfrm>
            <a:off x="199292" y="2052236"/>
            <a:ext cx="5099538" cy="3152810"/>
            <a:chOff x="5608084" y="1959665"/>
            <a:chExt cx="6527594" cy="3152810"/>
          </a:xfrm>
        </p:grpSpPr>
        <p:sp>
          <p:nvSpPr>
            <p:cNvPr id="8" name="Rectangle: Rounded Corners 7">
              <a:extLst>
                <a:ext uri="{FF2B5EF4-FFF2-40B4-BE49-F238E27FC236}">
                  <a16:creationId xmlns:a16="http://schemas.microsoft.com/office/drawing/2014/main" xmlns="" id="{267080EB-96FC-4D86-3147-600F1ABB3FE0}"/>
                </a:ext>
              </a:extLst>
            </p:cNvPr>
            <p:cNvSpPr/>
            <p:nvPr/>
          </p:nvSpPr>
          <p:spPr>
            <a:xfrm>
              <a:off x="7066722" y="2733261"/>
              <a:ext cx="5068956" cy="2379214"/>
            </a:xfrm>
            <a:prstGeom prst="roundRect">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rgbClr val="002060"/>
                  </a:solidFill>
                  <a:latin typeface="Times New Roman" pitchFamily="18" charset="0"/>
                  <a:cs typeface="Times New Roman" pitchFamily="18" charset="0"/>
                </a:rPr>
                <a:t>Tại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sao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cầu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nước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giữa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vật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ở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nhiệt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độ</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khác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b="0" i="0" dirty="0" smtClean="0">
                  <a:solidFill>
                    <a:srgbClr val="002060"/>
                  </a:solidFill>
                  <a:effectLst/>
                  <a:latin typeface="Times New Roman" pitchFamily="18" charset="0"/>
                  <a:cs typeface="Times New Roman" pitchFamily="18" charset="0"/>
                </a:rPr>
                <a:t>?</a:t>
              </a:r>
              <a:endParaRPr lang="en-US" sz="2800" b="0" i="0" dirty="0">
                <a:solidFill>
                  <a:srgbClr val="002060"/>
                </a:solidFill>
                <a:effectLst/>
                <a:latin typeface="Times New Roman" pitchFamily="18" charset="0"/>
                <a:cs typeface="Times New Roman" pitchFamily="18" charset="0"/>
              </a:endParaRPr>
            </a:p>
          </p:txBody>
        </p:sp>
        <p:pic>
          <p:nvPicPr>
            <p:cNvPr id="9" name="Picture 6" descr="Finance Quick Consult Can Answer Your Questions — 501 Commons">
              <a:extLst>
                <a:ext uri="{FF2B5EF4-FFF2-40B4-BE49-F238E27FC236}">
                  <a16:creationId xmlns:a16="http://schemas.microsoft.com/office/drawing/2014/main" xmlns="" id="{401359DE-081C-8229-D144-8D14A05F8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084" y="1959665"/>
              <a:ext cx="2191719" cy="144945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E:\dx  lieu\Nam hoc 2022-2023\GIAO AN\SINH 7- KHTN\KHTN CANH DIEU\BAI NÔP CUA NHOM SOAN GIAO AN\BAI 26 PP\anh 26.1.PNG"/>
          <p:cNvPicPr>
            <a:picLocks noChangeAspect="1" noChangeArrowheads="1"/>
          </p:cNvPicPr>
          <p:nvPr/>
        </p:nvPicPr>
        <p:blipFill>
          <a:blip r:embed="rId3"/>
          <a:srcRect/>
          <a:stretch>
            <a:fillRect/>
          </a:stretch>
        </p:blipFill>
        <p:spPr bwMode="auto">
          <a:xfrm>
            <a:off x="5851159" y="1359878"/>
            <a:ext cx="6340841" cy="4337538"/>
          </a:xfrm>
          <a:prstGeom prst="rect">
            <a:avLst/>
          </a:prstGeom>
          <a:noFill/>
        </p:spPr>
      </p:pic>
    </p:spTree>
    <p:extLst>
      <p:ext uri="{BB962C8B-B14F-4D97-AF65-F5344CB8AC3E}">
        <p14:creationId xmlns:p14="http://schemas.microsoft.com/office/powerpoint/2010/main" val="39729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2141</Words>
  <Application>Microsoft Office PowerPoint</Application>
  <PresentationFormat>Custom</PresentationFormat>
  <Paragraphs>123</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2022-08-16T08:36:54Z</dcterms:created>
  <dcterms:modified xsi:type="dcterms:W3CDTF">2022-08-16T08:36:57Z</dcterms:modified>
</cp:coreProperties>
</file>