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86" r:id="rId6"/>
    <p:sldId id="285" r:id="rId7"/>
    <p:sldId id="288" r:id="rId8"/>
    <p:sldId id="289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3D654-31CA-413F-95D8-37279F12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B2725D-B3BD-4B33-8A2C-6A2A76087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90A9B2-915F-455F-AE7A-B6016274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1123-626C-45F1-91B6-CBA0142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2D561-75C5-47CF-9BAA-79EE80E0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17C52-CE16-4449-8D2A-2211D227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CF9680-E705-46D8-B550-C4BC8B1B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1866A6-CDE2-4A44-9981-F7F17D4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0B747F-ED51-494A-87D6-B4342799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DB82C-C929-4786-9888-08BE164A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89F84E-B432-4FA3-AEB6-0B0AF35E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6B6404-6F4B-433F-88F3-EE54E268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A2DA6-FF36-4B61-8AB4-2DD96F3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B44F99-5FB4-492B-BA30-F2D642FD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BFA1C0-BFA3-4E94-B696-A6DEFCA1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C6960-E93E-4809-819E-2F24883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23A61-4486-4959-B49B-276170EB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772687-370B-4E19-B73E-76AA5DD1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A058C3-AD5D-4191-B075-EAE25751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3BA58E-BFEF-4FFB-9B29-C29A961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7888B-56AD-4055-8BD7-17E387BE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66E9A3-5008-4FEC-A754-16760E26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D947B-741C-43ED-A8B5-0888C3AE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191C60-EE3D-4A7A-B821-8185753E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2F85B-B26D-4D4E-AE34-C92E0745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EFC7F-9A1E-4C42-B1B7-9FFB198D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6B290-DCE3-48AA-9EC0-750BFFDCA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7BB50F-9F23-4974-951B-D1DF7B14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FC6FA2-854F-4A97-AED1-912B0655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E0D96D-7F55-43FB-A2B6-A0ED9C7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EBB7DA-3483-46E4-AA78-02E977E1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49CD8-43DD-4DE0-AC71-150FE52C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BA89D-F64A-4C3B-A9CB-A7E9781A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7E5E43-B298-4823-BC4D-5CDFC6DA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C5B371-8BA4-404E-8CBD-FE6A7A57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ADC3C0-DEA9-4E08-8D11-AD3BF0D5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6457E7-50EC-48B8-82B6-E384CD54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C7F9D0-551D-420D-840A-42BEDC5C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481C800-1A9A-4AB0-BC3E-6E91F308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3B930-5741-4B2D-960E-01FEAA51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47C390-9157-4D7B-AA33-D9A57D1F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F2346F-CDDE-4231-ABCC-00D325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6C194A-B596-45A8-8FEF-6424B162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AE5B67-1E67-4189-B760-A12DF8FC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806AB0-80CA-4925-8B4C-2352052B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D3519-B292-432F-9E52-7002731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59946-488F-4417-8D60-A875D54E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4BDB7-860E-42E7-B55F-8C72E15D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70452E-E95D-4657-8169-C5D07199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399C93-A031-4279-9265-93083C35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80CF46-223A-4FC4-AE1D-B0A93B1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668A82-2FE2-4754-856E-1BB4937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4BF8F-D766-4592-8013-C03F7104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8E05EA-682A-4587-B064-59F763550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E6DD91-9EBA-414F-A4BA-C06EB9A0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6E79C2-2856-4DFF-B4AF-7E39A01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B534E-215E-4719-9887-13F22FAF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1B9A2E-8C7E-40AE-9E25-E3ABB1E9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FDF1EF-7842-4A13-8EBF-E04879DF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E077C0-8C86-415C-AA5C-35E5031A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3D2B2B-37FB-4CBC-8572-728862954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4C9F-C1B4-445A-B9FB-6EA75CC930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7B55CF-A532-444C-A959-5222A5C0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87571-9DFA-4CD0-909C-E3EF23664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A398-DA7E-4028-A0FB-C9C999B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47321" y="6281704"/>
            <a:ext cx="51816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7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7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7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Ngoan</a:t>
            </a:r>
            <a:endParaRPr lang="en-US" sz="27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Text Box 32"/>
          <p:cNvSpPr txBox="1">
            <a:spLocks noChangeArrowheads="1"/>
          </p:cNvSpPr>
          <p:nvPr/>
        </p:nvSpPr>
        <p:spPr bwMode="auto">
          <a:xfrm>
            <a:off x="82864" y="2778431"/>
            <a:ext cx="1210958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vi-VN" sz="5000" b="1" u="sng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>BÀI </a:t>
            </a:r>
            <a:r>
              <a:rPr lang="en-US" sz="5000" b="1" u="sng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>3</a:t>
            </a:r>
            <a:r>
              <a:rPr lang="vi-VN" sz="5000" b="1" u="sng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>1</a:t>
            </a:r>
            <a:r>
              <a:rPr lang="en-US" sz="5000" b="1" u="sng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>:</a:t>
            </a:r>
            <a:r>
              <a:rPr lang="vi-VN" sz="5000" b="1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/>
            </a:r>
            <a:br>
              <a:rPr lang="vi-VN" sz="5000" b="1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</a:br>
            <a:r>
              <a:rPr lang="en-US" sz="5000" b="1" dirty="0">
                <a:ln w="10160">
                  <a:solidFill>
                    <a:srgbClr val="4F81BD"/>
                  </a:solidFill>
                  <a:prstDash val="solid"/>
                </a:ln>
                <a:solidFill>
                  <a:srgbClr val="820000"/>
                </a:solidFill>
                <a:cs typeface="Times New Roman" panose="02020603050405020304" pitchFamily="18" charset="0"/>
              </a:rPr>
              <a:t>SINH TRƯỞNG VÀ PHÁT TRIỂN Ở ĐỘNG VẬT</a:t>
            </a:r>
            <a:endParaRPr lang="en-US" sz="5000" b="1" dirty="0">
              <a:solidFill>
                <a:srgbClr val="82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36" y="1019126"/>
            <a:ext cx="11362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MÔN: KHOA HỌC TỰ NHIÊN 7</a:t>
            </a:r>
          </a:p>
        </p:txBody>
      </p:sp>
      <p:pic>
        <p:nvPicPr>
          <p:cNvPr id="4104" name="Picture 16" descr="WhitecornerFl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475"/>
            <a:ext cx="2381335" cy="20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4" descr="WhitecornerFl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25" y="29776"/>
            <a:ext cx="2218475" cy="200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0592" y="4668985"/>
            <a:ext cx="1862806" cy="213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225825" y="4803818"/>
            <a:ext cx="1883757" cy="2093801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5380F45-5E8E-465E-8D8B-F1D75AEA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531892"/>
            <a:ext cx="1096464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Quan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31.1,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biết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dấu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biết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sinh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trưởng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ở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chó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  </a:t>
            </a:r>
            <a:r>
              <a:rPr kumimoji="0" lang="en-US" altLang="en-US" sz="13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  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 descr="Quan sát hình 31.1, cho biết dấu hiệu nhận biết sự sinh trưởng và phát triển ở chó">
            <a:extLst>
              <a:ext uri="{FF2B5EF4-FFF2-40B4-BE49-F238E27FC236}">
                <a16:creationId xmlns:a16="http://schemas.microsoft.com/office/drawing/2014/main" xmlns="" id="{9CD717E1-5480-43AB-B576-E45063FA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01" y="1991598"/>
            <a:ext cx="6672321" cy="40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043C04D-E06E-4181-8571-EE779345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23463"/>
              </p:ext>
            </p:extLst>
          </p:nvPr>
        </p:nvGraphicFramePr>
        <p:xfrm>
          <a:off x="1179443" y="1126435"/>
          <a:ext cx="9727096" cy="3720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7096">
                  <a:extLst>
                    <a:ext uri="{9D8B030D-6E8A-4147-A177-3AD203B41FA5}">
                      <a16:colId xmlns:a16="http://schemas.microsoft.com/office/drawing/2014/main" xmlns="" val="1867894869"/>
                    </a:ext>
                  </a:extLst>
                </a:gridCol>
              </a:tblGrid>
              <a:tr h="3720679">
                <a:tc>
                  <a:txBody>
                    <a:bodyPr/>
                    <a:lstStyle/>
                    <a:p>
                      <a:pPr marL="0" marR="2686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NHÓM : ………….            PHIẾU HỌC TẬP             </a:t>
                      </a:r>
                    </a:p>
                    <a:p>
                      <a:pPr marL="30480" marR="3048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+ Nhóm chẵn: </a:t>
                      </a:r>
                      <a:r>
                        <a:rPr lang="vi-VN" sz="2800" dirty="0">
                          <a:effectLst/>
                          <a:latin typeface="+mj-lt"/>
                        </a:rPr>
                        <a:t>Quan sát hình 31.1 và 31.2:</a:t>
                      </a:r>
                    </a:p>
                    <a:p>
                      <a:pPr marL="30480" marR="3048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a) Mô tả vòng đời của các sinh vật trong hình.</a:t>
                      </a:r>
                    </a:p>
                    <a:p>
                      <a:pPr marL="30480" marR="3048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b) Nhận xét về hình thái cơ thể của con non giống hay khác so với cơ thể mẹ sau khi sinh ra hoặc nở ra từ trứng ở mỗi loài động vật đó.</a:t>
                      </a:r>
                    </a:p>
                    <a:p>
                      <a:pPr marL="0" marR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+ Nhóm lẻ: </a:t>
                      </a:r>
                      <a:r>
                        <a:rPr lang="vi-VN" sz="2800" dirty="0">
                          <a:effectLst/>
                          <a:latin typeface="+mj-lt"/>
                        </a:rPr>
                        <a:t>Quan sát hình 31.1 và 31.2, trình bày giai đoạn phôi và hậu phôi của các sinh vật trong hình.</a:t>
                      </a:r>
                      <a:endParaRPr lang="vi-VN" sz="28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76049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an sát hình 31.1 và 31.2 Mô tả vòng đời của các sinh vật trong hình">
            <a:extLst>
              <a:ext uri="{FF2B5EF4-FFF2-40B4-BE49-F238E27FC236}">
                <a16:creationId xmlns:a16="http://schemas.microsoft.com/office/drawing/2014/main" xmlns="" id="{90D3B47C-7C8D-4496-B42E-71877F14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430" y="321734"/>
            <a:ext cx="4272308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an sát hình 31.1 và 31.2 Mô tả vòng đời của các sinh vật trong hình">
            <a:extLst>
              <a:ext uri="{FF2B5EF4-FFF2-40B4-BE49-F238E27FC236}">
                <a16:creationId xmlns:a16="http://schemas.microsoft.com/office/drawing/2014/main" xmlns="" id="{AA927F41-F7F9-4085-B3A7-D22A7934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3776787"/>
            <a:ext cx="5426764" cy="24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xmlns="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Quan sát hình 31.1 và 31.2 Mô tả vòng đời của các sinh vật trong hình">
            <a:extLst>
              <a:ext uri="{FF2B5EF4-FFF2-40B4-BE49-F238E27FC236}">
                <a16:creationId xmlns:a16="http://schemas.microsoft.com/office/drawing/2014/main" xmlns="" id="{EAE080EB-09D5-48AC-8F06-F03407BB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006" y="775674"/>
            <a:ext cx="4823791" cy="516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5D36A-1173-46AC-9F11-0BCC861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XEM VIDEO VÒNG ĐỜI PHÁT TRIỂN CỦA ẾCH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45CA-83B1-4F56-B175-0E87D7B1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https://www.youtube.com/watch?v=BzI2oE87leo&amp;ab_channel=D%E1%BA%A0YB%C3%89%7CQUANGTH%C3%8CN</a:t>
            </a:r>
          </a:p>
        </p:txBody>
      </p:sp>
    </p:spTree>
    <p:extLst>
      <p:ext uri="{BB962C8B-B14F-4D97-AF65-F5344CB8AC3E}">
        <p14:creationId xmlns:p14="http://schemas.microsoft.com/office/powerpoint/2010/main" val="18731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35308-C260-4B1C-B4F9-F9C241BD5EAC}"/>
              </a:ext>
            </a:extLst>
          </p:cNvPr>
          <p:cNvSpPr txBox="1"/>
          <p:nvPr/>
        </p:nvSpPr>
        <p:spPr>
          <a:xfrm>
            <a:off x="1603513" y="1232452"/>
            <a:ext cx="94090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" marR="30480" algn="just">
              <a:spcBef>
                <a:spcPts val="0"/>
              </a:spcBef>
              <a:spcAft>
                <a:spcPts val="0"/>
              </a:spcAft>
            </a:pPr>
            <a:r>
              <a:rPr lang="vi-V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vi-V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 sát sinh trưởng và phát triển của động vật ở giai đoạn phôi và hậu phôi hoàn thành phiếu quan sát.</a:t>
            </a:r>
            <a:endParaRPr lang="vi-VN" sz="2800" dirty="0">
              <a:effectLst/>
              <a:latin typeface="Times New Roman" panose="02020603050405020304" pitchFamily="18" charset="0"/>
            </a:endParaRPr>
          </a:p>
          <a:p>
            <a:pPr marL="30480" marR="30480" algn="just">
              <a:spcBef>
                <a:spcPts val="0"/>
              </a:spcBef>
              <a:spcAft>
                <a:spcPts val="0"/>
              </a:spcAft>
            </a:pPr>
            <a:r>
              <a:rPr lang="vi-V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</a:t>
            </a:r>
            <a:r>
              <a:rPr lang="vi-V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Vẽ sơ đồ vòng đời phát triển của động vật quan sát được</a:t>
            </a:r>
            <a:endParaRPr lang="vi-VN" sz="28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286039-C249-45ED-B69C-730496718809}"/>
              </a:ext>
            </a:extLst>
          </p:cNvPr>
          <p:cNvSpPr txBox="1"/>
          <p:nvPr/>
        </p:nvSpPr>
        <p:spPr>
          <a:xfrm>
            <a:off x="1192695" y="503583"/>
            <a:ext cx="9846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91440" algn="just">
              <a:spcBef>
                <a:spcPts val="0"/>
              </a:spcBef>
              <a:spcAft>
                <a:spcPts val="0"/>
              </a:spcAft>
            </a:pPr>
            <a:r>
              <a:rPr lang="vi-VN" sz="320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 người vận dụng hiểu biết về sinh trưởng, phát triển của động vật để tăng năng suất vật nuôi như thế nào? Cho ví dụ.</a:t>
            </a:r>
            <a:endParaRPr lang="vi-V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E5D0EE-89D2-4639-8F49-044FDD919B68}"/>
              </a:ext>
            </a:extLst>
          </p:cNvPr>
          <p:cNvSpPr txBox="1"/>
          <p:nvPr/>
        </p:nvSpPr>
        <p:spPr>
          <a:xfrm>
            <a:off x="768626" y="477079"/>
            <a:ext cx="104824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667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vi-VN" sz="3600" b="1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Muốn tiêu diệt muỗi thì nên tiêu diệt ở giai đoạn nào là hiệu quả nhất? Vì sao?</a:t>
            </a:r>
            <a:endParaRPr lang="vi-VN" sz="3600" b="1" dirty="0">
              <a:effectLst/>
              <a:latin typeface="Times New Roman" panose="02020603050405020304" pitchFamily="18" charset="0"/>
            </a:endParaRPr>
          </a:p>
          <a:p>
            <a:pPr marL="342900" marR="2667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vi-VN" sz="3600" b="1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Nêu một số ví dụ về điều khiển yếu tố môi trường nhằm đảm bảo sự sinh trưởng và phát triển của vật nuôi?</a:t>
            </a:r>
            <a:endParaRPr lang="vi-VN" sz="36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857BF5-5A32-43E6-A2BB-BF269167C413}"/>
              </a:ext>
            </a:extLst>
          </p:cNvPr>
          <p:cNvSpPr txBox="1"/>
          <p:nvPr/>
        </p:nvSpPr>
        <p:spPr>
          <a:xfrm>
            <a:off x="622853" y="636105"/>
            <a:ext cx="103632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3200" b="1" i="1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1.Vì sao cần giữ vệ sinh trong chăn nuôi và tiêm phòng cho gia súc gia cầm?</a:t>
            </a:r>
            <a:endParaRPr lang="vi-VN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3200" b="1" i="1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2.Nêu quan điểm của em về việc sử dụng chất kích thích nhằm tăng sinh trưởng và phát triển ở vật nuôi.</a:t>
            </a:r>
            <a:endParaRPr lang="vi-VN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LINK XEM VIDEO VÒNG ĐỜI PHÁT TRIỂN CỦA ẾCH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2022-08-16T08:55:11Z</dcterms:created>
  <dcterms:modified xsi:type="dcterms:W3CDTF">2022-08-16T08:55:13Z</dcterms:modified>
</cp:coreProperties>
</file>