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86" r:id="rId3"/>
    <p:sldId id="259" r:id="rId4"/>
    <p:sldId id="258" r:id="rId5"/>
    <p:sldId id="287" r:id="rId6"/>
    <p:sldId id="288" r:id="rId7"/>
    <p:sldId id="289" r:id="rId8"/>
    <p:sldId id="257" r:id="rId9"/>
    <p:sldId id="303" r:id="rId10"/>
    <p:sldId id="263" r:id="rId11"/>
    <p:sldId id="298" r:id="rId12"/>
    <p:sldId id="300" r:id="rId13"/>
    <p:sldId id="292" r:id="rId14"/>
    <p:sldId id="262" r:id="rId15"/>
    <p:sldId id="295" r:id="rId16"/>
    <p:sldId id="296" r:id="rId17"/>
    <p:sldId id="297" r:id="rId18"/>
    <p:sldId id="293" r:id="rId19"/>
    <p:sldId id="279" r:id="rId20"/>
  </p:sldIdLst>
  <p:sldSz cx="9144000" cy="5143500" type="screen16x9"/>
  <p:notesSz cx="6858000" cy="9144000"/>
  <p:embeddedFontLst>
    <p:embeddedFont>
      <p:font typeface="Roboto Condensed" charset="0"/>
      <p:regular r:id="rId22"/>
      <p:bold r:id="rId23"/>
      <p:italic r:id="rId24"/>
      <p:boldItalic r:id="rId25"/>
    </p:embeddedFont>
    <p:embeddedFont>
      <p:font typeface="Roboto Condensed Light" charset="0"/>
      <p:regular r:id="rId26"/>
      <p:italic r:id="rId27"/>
    </p:embeddedFont>
    <p:embeddedFont>
      <p:font typeface="Cambria" pitchFamily="18" charset="0"/>
      <p:regular r:id="rId28"/>
      <p:bold r:id="rId29"/>
      <p:italic r:id="rId30"/>
      <p:boldItalic r:id="rId31"/>
    </p:embeddedFont>
    <p:embeddedFont>
      <p:font typeface="Arvo" charset="0"/>
      <p:regular r:id="rId32"/>
      <p:bold r:id="rId33"/>
      <p:italic r:id="rId34"/>
      <p:boldItalic r:id="rId35"/>
    </p:embeddedFont>
    <p:embeddedFont>
      <p:font typeface="微软雅黑" pitchFamily="34" charset="-122"/>
      <p:regular r:id="rId36"/>
      <p:bold r:id="rId37"/>
    </p:embeddedFont>
  </p:embeddedFontLst>
  <p:custDataLst>
    <p:tags r:id="rId3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01D78D-9D00-479D-BF5F-37BF7044F018}">
  <a:tblStyle styleId="{8701D78D-9D00-479D-BF5F-37BF7044F0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2" d="100"/>
          <a:sy n="102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25442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24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3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794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113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15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40321" y="1165703"/>
            <a:ext cx="778764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6600" dirty="0">
                <a:solidFill>
                  <a:srgbClr val="FFFF00"/>
                </a:solidFill>
                <a:latin typeface="UTM Flamenco" pitchFamily="18" charset="0"/>
              </a:rPr>
              <a:t>HỌP PHỤ HUYNH</a:t>
            </a:r>
            <a:br>
              <a:rPr lang="en-US" altLang="zh-CN" sz="6600" dirty="0">
                <a:solidFill>
                  <a:srgbClr val="FFFF00"/>
                </a:solidFill>
                <a:latin typeface="UTM Flamenco" pitchFamily="18" charset="0"/>
              </a:rPr>
            </a:br>
            <a:r>
              <a:rPr lang="en-US" altLang="zh-CN" sz="6600" dirty="0">
                <a:solidFill>
                  <a:srgbClr val="FFFF00"/>
                </a:solidFill>
                <a:latin typeface="UTM Flamenco" pitchFamily="18" charset="0"/>
              </a:rPr>
              <a:t>LỚP </a:t>
            </a:r>
            <a:r>
              <a:rPr lang="en-US" altLang="zh-CN" sz="6600" dirty="0" smtClean="0">
                <a:solidFill>
                  <a:srgbClr val="FFFF00"/>
                </a:solidFill>
                <a:latin typeface="UTM Flamenco" pitchFamily="18" charset="0"/>
              </a:rPr>
              <a:t>…..</a:t>
            </a:r>
            <a:r>
              <a:rPr lang="en-US" altLang="zh-CN" sz="6600" dirty="0">
                <a:solidFill>
                  <a:srgbClr val="FFFF00"/>
                </a:solidFill>
                <a:latin typeface="UTM Flamenco" pitchFamily="18" charset="0"/>
              </a:rPr>
              <a:t/>
            </a:r>
            <a:br>
              <a:rPr lang="en-US" altLang="zh-CN" sz="6600" dirty="0">
                <a:solidFill>
                  <a:srgbClr val="FFFF00"/>
                </a:solidFill>
                <a:latin typeface="UTM Flamenco" pitchFamily="18" charset="0"/>
              </a:rPr>
            </a:br>
            <a:r>
              <a:rPr lang="en-US" altLang="zh-CN" sz="3600" dirty="0">
                <a:solidFill>
                  <a:srgbClr val="FFFF00"/>
                </a:solidFill>
                <a:latin typeface="UTM Flamenco" pitchFamily="18" charset="0"/>
              </a:rPr>
              <a:t>TỔNG KẾT NĂM </a:t>
            </a:r>
            <a:r>
              <a:rPr lang="en-US" altLang="zh-CN" sz="3600" dirty="0" err="1">
                <a:solidFill>
                  <a:srgbClr val="FFFF00"/>
                </a:solidFill>
                <a:latin typeface="UTM Flamenco" pitchFamily="18" charset="0"/>
              </a:rPr>
              <a:t>HỌC</a:t>
            </a:r>
            <a:r>
              <a:rPr lang="en-US" altLang="zh-CN" sz="3600" dirty="0">
                <a:solidFill>
                  <a:srgbClr val="FFFF00"/>
                </a:solidFill>
                <a:latin typeface="UTM Flamenco" pitchFamily="18" charset="0"/>
              </a:rPr>
              <a:t> </a:t>
            </a:r>
            <a:r>
              <a:rPr lang="en-US" altLang="zh-CN" sz="3600" dirty="0" smtClean="0">
                <a:solidFill>
                  <a:srgbClr val="FFFF00"/>
                </a:solidFill>
                <a:latin typeface="UTM Flamenco" pitchFamily="18" charset="0"/>
              </a:rPr>
              <a:t>2021-2022</a:t>
            </a:r>
            <a:r>
              <a:rPr lang="en-US" altLang="zh-CN" sz="3600" dirty="0">
                <a:solidFill>
                  <a:srgbClr val="FFFF00"/>
                </a:solidFill>
                <a:latin typeface="UTM Flamenco" pitchFamily="18" charset="0"/>
              </a:rPr>
              <a:t/>
            </a:r>
            <a:br>
              <a:rPr lang="en-US" altLang="zh-CN" sz="3600" dirty="0">
                <a:solidFill>
                  <a:srgbClr val="FFFF00"/>
                </a:solidFill>
                <a:latin typeface="UTM Flamenco" pitchFamily="18" charset="0"/>
              </a:rPr>
            </a:br>
            <a:endParaRPr lang="zh-CN" altLang="en-US" sz="3600" dirty="0">
              <a:solidFill>
                <a:srgbClr val="FFFF00"/>
              </a:solidFill>
              <a:latin typeface="UTM Flamenco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2DD86F8-5C0D-4714-91D2-C8A0456CF17E}"/>
              </a:ext>
            </a:extLst>
          </p:cNvPr>
          <p:cNvSpPr txBox="1"/>
          <p:nvPr/>
        </p:nvSpPr>
        <p:spPr>
          <a:xfrm>
            <a:off x="4396118" y="4199466"/>
            <a:ext cx="3990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GVCN: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89;p12">
            <a:extLst>
              <a:ext uri="{FF2B5EF4-FFF2-40B4-BE49-F238E27FC236}">
                <a16:creationId xmlns="" xmlns:a16="http://schemas.microsoft.com/office/drawing/2014/main" id="{E83F3334-2ACC-40DD-B7D7-C933D87135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98611" y="379436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môn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– CT </a:t>
            </a:r>
            <a:r>
              <a:rPr lang="en-US" sz="2800" dirty="0" err="1"/>
              <a:t>Nhà</a:t>
            </a:r>
            <a:r>
              <a:rPr lang="en-US" sz="2800" dirty="0"/>
              <a:t> tr</a:t>
            </a:r>
            <a:r>
              <a:rPr lang="vi-VN" sz="2800" dirty="0"/>
              <a:t>ư</a:t>
            </a:r>
            <a:r>
              <a:rPr lang="en-US" sz="2800" dirty="0" err="1"/>
              <a:t>ờng</a:t>
            </a:r>
            <a:endParaRPr lang="en-US" sz="2800" dirty="0"/>
          </a:p>
        </p:txBody>
      </p:sp>
      <p:graphicFrame>
        <p:nvGraphicFramePr>
          <p:cNvPr id="21" name="Google Shape;342;p23">
            <a:extLst>
              <a:ext uri="{FF2B5EF4-FFF2-40B4-BE49-F238E27FC236}">
                <a16:creationId xmlns="" xmlns:a16="http://schemas.microsoft.com/office/drawing/2014/main" id="{95DAF80D-6225-4308-973A-187F34FEE5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890397"/>
              </p:ext>
            </p:extLst>
          </p:nvPr>
        </p:nvGraphicFramePr>
        <p:xfrm>
          <a:off x="1064362" y="1733536"/>
          <a:ext cx="7015275" cy="2270569"/>
        </p:xfrm>
        <a:graphic>
          <a:graphicData uri="http://schemas.openxmlformats.org/drawingml/2006/table">
            <a:tbl>
              <a:tblPr>
                <a:noFill/>
                <a:tableStyleId>{8701D78D-9D00-479D-BF5F-37BF7044F018}</a:tableStyleId>
              </a:tblPr>
              <a:tblGrid>
                <a:gridCol w="1544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12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30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30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03055">
                  <a:extLst>
                    <a:ext uri="{9D8B030D-6E8A-4147-A177-3AD203B41FA5}">
                      <a16:colId xmlns="" xmlns:a16="http://schemas.microsoft.com/office/drawing/2014/main" val="60503242"/>
                    </a:ext>
                  </a:extLst>
                </a:gridCol>
              </a:tblGrid>
              <a:tr h="7372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9 - 10</a:t>
                      </a:r>
                      <a:endParaRPr sz="16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7 - 8</a:t>
                      </a:r>
                      <a:endParaRPr sz="16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5 - 6</a:t>
                      </a:r>
                      <a:endParaRPr sz="16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&lt;5</a:t>
                      </a:r>
                      <a:endParaRPr sz="16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66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Tiếng</a:t>
                      </a:r>
                      <a:r>
                        <a:rPr lang="en-US" sz="18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Việt</a:t>
                      </a:r>
                      <a:endParaRPr sz="18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13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66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Toán</a:t>
                      </a:r>
                      <a:endParaRPr sz="18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19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CE121D4-9B77-495A-B3BE-F088CC8F71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AutoShape 59">
            <a:extLst>
              <a:ext uri="{FF2B5EF4-FFF2-40B4-BE49-F238E27FC236}">
                <a16:creationId xmlns="" xmlns:a16="http://schemas.microsoft.com/office/drawing/2014/main" id="{98EC748B-D9CB-4A6C-9852-4B74A68F84E9}"/>
              </a:ext>
            </a:extLst>
          </p:cNvPr>
          <p:cNvSpPr/>
          <p:nvPr/>
        </p:nvSpPr>
        <p:spPr bwMode="auto">
          <a:xfrm>
            <a:off x="3165913" y="959930"/>
            <a:ext cx="473414" cy="48895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3F5378"/>
          </a:solidFill>
          <a:ln>
            <a:solidFill>
              <a:schemeClr val="tx1">
                <a:lumMod val="75000"/>
              </a:schemeClr>
            </a:solidFill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5BA3EC03-AAE0-46D3-8690-865ACF826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863" y="959226"/>
            <a:ext cx="5303959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Tập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thể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xuất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sắc</a:t>
            </a:r>
            <a:endParaRPr lang="zh-CN" altLang="en-US" sz="2000" b="1" dirty="0">
              <a:solidFill>
                <a:srgbClr val="3F5378"/>
              </a:solidFill>
              <a:latin typeface="Roboto Condensed Light" panose="020B0604020202020204" charset="0"/>
            </a:endParaRPr>
          </a:p>
        </p:txBody>
      </p:sp>
      <p:sp>
        <p:nvSpPr>
          <p:cNvPr id="7" name="AutoShape 59">
            <a:extLst>
              <a:ext uri="{FF2B5EF4-FFF2-40B4-BE49-F238E27FC236}">
                <a16:creationId xmlns="" xmlns:a16="http://schemas.microsoft.com/office/drawing/2014/main" id="{05C2508F-2773-4CBD-8F4C-0B7F3C4214D2}"/>
              </a:ext>
            </a:extLst>
          </p:cNvPr>
          <p:cNvSpPr/>
          <p:nvPr/>
        </p:nvSpPr>
        <p:spPr bwMode="auto">
          <a:xfrm>
            <a:off x="3116701" y="1826705"/>
            <a:ext cx="473414" cy="48895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3F5378"/>
          </a:solidFill>
          <a:ln>
            <a:solidFill>
              <a:schemeClr val="tx1">
                <a:lumMod val="75000"/>
              </a:schemeClr>
            </a:solidFill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AutoShape 59">
            <a:extLst>
              <a:ext uri="{FF2B5EF4-FFF2-40B4-BE49-F238E27FC236}">
                <a16:creationId xmlns="" xmlns:a16="http://schemas.microsoft.com/office/drawing/2014/main" id="{99F051C3-4213-4F7C-A47D-AD6380651945}"/>
              </a:ext>
            </a:extLst>
          </p:cNvPr>
          <p:cNvSpPr/>
          <p:nvPr/>
        </p:nvSpPr>
        <p:spPr bwMode="auto">
          <a:xfrm>
            <a:off x="3069076" y="2750630"/>
            <a:ext cx="473414" cy="48895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3F5378"/>
          </a:solidFill>
          <a:ln>
            <a:solidFill>
              <a:schemeClr val="tx1">
                <a:lumMod val="75000"/>
              </a:schemeClr>
            </a:solidFill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59">
            <a:extLst>
              <a:ext uri="{FF2B5EF4-FFF2-40B4-BE49-F238E27FC236}">
                <a16:creationId xmlns="" xmlns:a16="http://schemas.microsoft.com/office/drawing/2014/main" id="{FA993A0A-EB18-482C-9575-FC2CA607E254}"/>
              </a:ext>
            </a:extLst>
          </p:cNvPr>
          <p:cNvSpPr/>
          <p:nvPr/>
        </p:nvSpPr>
        <p:spPr bwMode="auto">
          <a:xfrm>
            <a:off x="3116701" y="3717417"/>
            <a:ext cx="473414" cy="48895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3F5378"/>
          </a:solidFill>
          <a:ln>
            <a:solidFill>
              <a:schemeClr val="tx1">
                <a:lumMod val="75000"/>
              </a:schemeClr>
            </a:solidFill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Google Shape;213;p13">
            <a:extLst>
              <a:ext uri="{FF2B5EF4-FFF2-40B4-BE49-F238E27FC236}">
                <a16:creationId xmlns="" xmlns:a16="http://schemas.microsoft.com/office/drawing/2014/main" id="{A376D003-DDF5-4DC1-87C4-FE7E90E1F3C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30296" y="1957983"/>
            <a:ext cx="282271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4000" dirty="0">
                <a:solidFill>
                  <a:schemeClr val="accent5"/>
                </a:solidFill>
              </a:rPr>
              <a:t>KHEN TH</a:t>
            </a:r>
            <a:r>
              <a:rPr lang="vi-VN" sz="4000" dirty="0">
                <a:solidFill>
                  <a:schemeClr val="accent5"/>
                </a:solidFill>
              </a:rPr>
              <a:t>Ư</a:t>
            </a:r>
            <a:r>
              <a:rPr lang="en-US" sz="4000" dirty="0">
                <a:solidFill>
                  <a:schemeClr val="accent5"/>
                </a:solidFill>
              </a:rPr>
              <a:t>ỞNG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="" xmlns:a16="http://schemas.microsoft.com/office/drawing/2014/main" id="{FCFEED73-FD4F-4C0D-BDBC-EC858EA4E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613" y="1860032"/>
            <a:ext cx="48886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Cá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nhân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Xuất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sắc</a:t>
            </a:r>
            <a:r>
              <a:rPr lang="en-US" altLang="zh-CN" sz="2000" b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: </a:t>
            </a:r>
            <a:r>
              <a:rPr lang="en-US" altLang="zh-CN" sz="2000" b="1" smtClean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19 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HS </a:t>
            </a:r>
            <a:r>
              <a:rPr lang="en-US" altLang="zh-CN" sz="2000" b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– </a:t>
            </a:r>
            <a:r>
              <a:rPr lang="en-US" altLang="zh-CN" sz="2000" b="1" smtClean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67,8%</a:t>
            </a:r>
            <a:endParaRPr lang="zh-CN" altLang="en-US" sz="2000" b="1" dirty="0">
              <a:solidFill>
                <a:srgbClr val="FF9800"/>
              </a:solidFill>
              <a:latin typeface="Roboto Condensed Light" panose="020B0604020202020204" charset="0"/>
            </a:endParaRPr>
          </a:p>
        </p:txBody>
      </p:sp>
      <p:sp>
        <p:nvSpPr>
          <p:cNvPr id="16" name="文本框 5">
            <a:extLst>
              <a:ext uri="{FF2B5EF4-FFF2-40B4-BE49-F238E27FC236}">
                <a16:creationId xmlns="" xmlns:a16="http://schemas.microsoft.com/office/drawing/2014/main" id="{B13E008C-C722-4CE9-BB2F-2278F740C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613" y="2761379"/>
            <a:ext cx="505096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Cá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nhân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Vượt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trội</a:t>
            </a:r>
            <a:r>
              <a:rPr lang="en-US" altLang="zh-CN" sz="2000" b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: </a:t>
            </a:r>
            <a:r>
              <a:rPr lang="en-US" altLang="zh-CN" sz="2000" b="1" smtClean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9 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HS </a:t>
            </a:r>
            <a:r>
              <a:rPr lang="en-US" altLang="zh-CN" sz="2000" b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– </a:t>
            </a:r>
            <a:r>
              <a:rPr lang="en-US" altLang="zh-CN" sz="2000" b="1" smtClean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32,2%</a:t>
            </a:r>
            <a:endParaRPr lang="zh-CN" altLang="en-US" sz="2000" b="1" dirty="0">
              <a:solidFill>
                <a:srgbClr val="3F5378"/>
              </a:solidFill>
              <a:latin typeface="Roboto Condensed Light" panose="020B0604020202020204" charset="0"/>
            </a:endParaRPr>
          </a:p>
        </p:txBody>
      </p:sp>
      <p:sp>
        <p:nvSpPr>
          <p:cNvPr id="17" name="文本框 5">
            <a:extLst>
              <a:ext uri="{FF2B5EF4-FFF2-40B4-BE49-F238E27FC236}">
                <a16:creationId xmlns="" xmlns:a16="http://schemas.microsoft.com/office/drawing/2014/main" id="{62380714-A627-4B1E-97E0-D107C206F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541" y="3672427"/>
            <a:ext cx="4888611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Tập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thể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tích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cực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tham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gia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các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phong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trào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endParaRPr lang="zh-CN" altLang="en-US" sz="2000" b="1" dirty="0">
              <a:solidFill>
                <a:srgbClr val="FF9800"/>
              </a:solidFill>
              <a:latin typeface="Roboto Condensed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02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CE121D4-9B77-495A-B3BE-F088CC8F715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355943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AutoShape 59">
            <a:extLst>
              <a:ext uri="{FF2B5EF4-FFF2-40B4-BE49-F238E27FC236}">
                <a16:creationId xmlns="" xmlns:a16="http://schemas.microsoft.com/office/drawing/2014/main" id="{98EC748B-D9CB-4A6C-9852-4B74A68F84E9}"/>
              </a:ext>
            </a:extLst>
          </p:cNvPr>
          <p:cNvSpPr/>
          <p:nvPr/>
        </p:nvSpPr>
        <p:spPr bwMode="auto">
          <a:xfrm>
            <a:off x="3066438" y="432453"/>
            <a:ext cx="473414" cy="48895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3F5378"/>
          </a:solidFill>
          <a:ln>
            <a:solidFill>
              <a:schemeClr val="tx1">
                <a:lumMod val="75000"/>
              </a:schemeClr>
            </a:solidFill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5BA3EC03-AAE0-46D3-8690-865ACF826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007" y="-36580"/>
            <a:ext cx="530395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Thách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thức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toán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học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BEBRAS: </a:t>
            </a:r>
            <a:r>
              <a:rPr lang="en-US" altLang="zh-CN" sz="2000" b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2 </a:t>
            </a:r>
            <a:r>
              <a:rPr lang="en-US" altLang="zh-CN" sz="2000" b="1" smtClean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HS Đạt  giải Giỏi</a:t>
            </a:r>
            <a:endParaRPr lang="en-US" altLang="zh-CN" sz="2000" b="1" dirty="0">
              <a:solidFill>
                <a:srgbClr val="3F5378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US" altLang="zh-CN" sz="2000" b="1" smtClean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Trần Minh</a:t>
            </a:r>
            <a:endParaRPr lang="en-US" altLang="zh-CN" sz="2000" b="1" dirty="0">
              <a:solidFill>
                <a:srgbClr val="3F5378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US" altLang="zh-CN" sz="2000" b="1" smtClean="0">
                <a:solidFill>
                  <a:srgbClr val="3F5378"/>
                </a:solidFill>
                <a:latin typeface="Roboto Condensed Light" panose="020B0604020202020204" charset="0"/>
              </a:rPr>
              <a:t>Nguyễn Hà Quyên</a:t>
            </a:r>
            <a:endParaRPr lang="zh-CN" altLang="en-US" sz="2000" b="1" dirty="0">
              <a:solidFill>
                <a:srgbClr val="3F5378"/>
              </a:solidFill>
              <a:latin typeface="Roboto Condensed Light" panose="020B0604020202020204" charset="0"/>
            </a:endParaRPr>
          </a:p>
        </p:txBody>
      </p:sp>
      <p:sp>
        <p:nvSpPr>
          <p:cNvPr id="7" name="AutoShape 59">
            <a:extLst>
              <a:ext uri="{FF2B5EF4-FFF2-40B4-BE49-F238E27FC236}">
                <a16:creationId xmlns="" xmlns:a16="http://schemas.microsoft.com/office/drawing/2014/main" id="{05C2508F-2773-4CBD-8F4C-0B7F3C4214D2}"/>
              </a:ext>
            </a:extLst>
          </p:cNvPr>
          <p:cNvSpPr/>
          <p:nvPr/>
        </p:nvSpPr>
        <p:spPr bwMode="auto">
          <a:xfrm>
            <a:off x="3116701" y="1546148"/>
            <a:ext cx="473414" cy="48895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3F5378"/>
          </a:solidFill>
          <a:ln>
            <a:solidFill>
              <a:schemeClr val="tx1">
                <a:lumMod val="75000"/>
              </a:schemeClr>
            </a:solidFill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AutoShape 59">
            <a:extLst>
              <a:ext uri="{FF2B5EF4-FFF2-40B4-BE49-F238E27FC236}">
                <a16:creationId xmlns="" xmlns:a16="http://schemas.microsoft.com/office/drawing/2014/main" id="{99F051C3-4213-4F7C-A47D-AD6380651945}"/>
              </a:ext>
            </a:extLst>
          </p:cNvPr>
          <p:cNvSpPr/>
          <p:nvPr/>
        </p:nvSpPr>
        <p:spPr bwMode="auto">
          <a:xfrm>
            <a:off x="3116701" y="2592751"/>
            <a:ext cx="473414" cy="48895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3F5378"/>
          </a:solidFill>
          <a:ln>
            <a:solidFill>
              <a:schemeClr val="tx1">
                <a:lumMod val="75000"/>
              </a:schemeClr>
            </a:solidFill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Google Shape;213;p13">
            <a:extLst>
              <a:ext uri="{FF2B5EF4-FFF2-40B4-BE49-F238E27FC236}">
                <a16:creationId xmlns="" xmlns:a16="http://schemas.microsoft.com/office/drawing/2014/main" id="{A376D003-DDF5-4DC1-87C4-FE7E90E1F3C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30296" y="1957983"/>
            <a:ext cx="282271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4000" dirty="0">
                <a:solidFill>
                  <a:srgbClr val="FF0000"/>
                </a:solidFill>
              </a:rPr>
              <a:t>KHEN TH</a:t>
            </a:r>
            <a:r>
              <a:rPr lang="vi-VN" sz="4000" dirty="0">
                <a:solidFill>
                  <a:srgbClr val="FF0000"/>
                </a:solidFill>
              </a:rPr>
              <a:t>Ư</a:t>
            </a:r>
            <a:r>
              <a:rPr lang="en-US" sz="4000" dirty="0">
                <a:solidFill>
                  <a:srgbClr val="FF0000"/>
                </a:solidFill>
              </a:rPr>
              <a:t>ỞNG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="" xmlns:a16="http://schemas.microsoft.com/office/drawing/2014/main" id="{FCFEED73-FD4F-4C0D-BDBC-EC858EA4E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560" y="1426146"/>
            <a:ext cx="488861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Violympic Toán Tiếng Việt cấp Quốc gia</a:t>
            </a:r>
            <a:endParaRPr lang="en-US" altLang="zh-CN" sz="2000" b="1" dirty="0">
              <a:solidFill>
                <a:srgbClr val="FF0000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1 </a:t>
            </a:r>
            <a:r>
              <a:rPr lang="en-US" altLang="zh-CN" sz="2000" b="1" smtClean="0">
                <a:solidFill>
                  <a:srgbClr val="FF00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Huy chương Vàng: Nguyễn Hà Quyên</a:t>
            </a:r>
            <a:endParaRPr lang="zh-CN" altLang="en-US" sz="2000" b="1" dirty="0">
              <a:solidFill>
                <a:srgbClr val="FF0000"/>
              </a:solidFill>
              <a:latin typeface="Roboto Condensed Light" panose="020B0604020202020204" charset="0"/>
            </a:endParaRPr>
          </a:p>
        </p:txBody>
      </p:sp>
      <p:sp>
        <p:nvSpPr>
          <p:cNvPr id="16" name="文本框 5">
            <a:extLst>
              <a:ext uri="{FF2B5EF4-FFF2-40B4-BE49-F238E27FC236}">
                <a16:creationId xmlns="" xmlns:a16="http://schemas.microsoft.com/office/drawing/2014/main" id="{B13E008C-C722-4CE9-BB2F-2278F740C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5503" y="2420892"/>
            <a:ext cx="505096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Olympic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tiếng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Anh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toàn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cầu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smtClean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2022: </a:t>
            </a:r>
            <a:r>
              <a:rPr lang="en-US" altLang="zh-CN" sz="2000" b="1" dirty="0" smtClean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2 </a:t>
            </a:r>
            <a:r>
              <a:rPr lang="en-US" altLang="zh-CN" sz="2000" b="1" dirty="0" err="1" smtClean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Giải</a:t>
            </a:r>
            <a:r>
              <a:rPr lang="en-US" altLang="zh-CN" sz="2000" b="1" dirty="0" smtClean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 smtClean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KK</a:t>
            </a:r>
            <a:endParaRPr lang="en-US" altLang="zh-CN" sz="2000" b="1" dirty="0" smtClean="0">
              <a:solidFill>
                <a:srgbClr val="3F5378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Nguyễn</a:t>
            </a:r>
            <a:r>
              <a:rPr lang="en-US" altLang="zh-CN" sz="2000" b="1" dirty="0" smtClean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 smtClean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Vân</a:t>
            </a:r>
            <a:r>
              <a:rPr lang="en-US" altLang="zh-CN" sz="2000" b="1" dirty="0" smtClean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 smtClean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Hà</a:t>
            </a:r>
            <a:endParaRPr lang="en-US" altLang="zh-CN" sz="2000" b="1" dirty="0" smtClean="0">
              <a:solidFill>
                <a:srgbClr val="3F5378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Phương</a:t>
            </a:r>
            <a:r>
              <a:rPr lang="en-US" altLang="zh-CN" sz="2000" b="1" dirty="0" smtClean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 smtClean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Thùy</a:t>
            </a:r>
            <a:r>
              <a:rPr lang="en-US" altLang="zh-CN" sz="2000" b="1" dirty="0" smtClean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 smtClean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Trang</a:t>
            </a:r>
            <a:endParaRPr lang="zh-CN" altLang="en-US" sz="2000" b="1" dirty="0">
              <a:solidFill>
                <a:srgbClr val="3F5378"/>
              </a:solidFill>
              <a:latin typeface="Roboto Condensed Light" panose="020B0604020202020204" charset="0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000" b="1" dirty="0">
              <a:solidFill>
                <a:srgbClr val="3F5378"/>
              </a:solidFill>
              <a:latin typeface="Roboto Condensed Light" panose="020B0604020202020204" charset="0"/>
            </a:endParaRPr>
          </a:p>
        </p:txBody>
      </p:sp>
      <p:sp>
        <p:nvSpPr>
          <p:cNvPr id="12" name="AutoShape 59">
            <a:extLst>
              <a:ext uri="{FF2B5EF4-FFF2-40B4-BE49-F238E27FC236}">
                <a16:creationId xmlns="" xmlns:a16="http://schemas.microsoft.com/office/drawing/2014/main" id="{99F051C3-4213-4F7C-A47D-AD6380651945}"/>
              </a:ext>
            </a:extLst>
          </p:cNvPr>
          <p:cNvSpPr/>
          <p:nvPr/>
        </p:nvSpPr>
        <p:spPr bwMode="auto">
          <a:xfrm>
            <a:off x="3071672" y="3867379"/>
            <a:ext cx="473414" cy="48895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3F5378"/>
          </a:solidFill>
          <a:ln>
            <a:solidFill>
              <a:schemeClr val="tx1">
                <a:lumMod val="75000"/>
              </a:schemeClr>
            </a:solidFill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文本框 5">
            <a:extLst>
              <a:ext uri="{FF2B5EF4-FFF2-40B4-BE49-F238E27FC236}">
                <a16:creationId xmlns="" xmlns:a16="http://schemas.microsoft.com/office/drawing/2014/main" id="{B13E008C-C722-4CE9-BB2F-2278F740C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474" y="3820212"/>
            <a:ext cx="505096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vi-VN" altLang="zh-CN" sz="2000" b="1" dirty="0">
                <a:solidFill>
                  <a:srgbClr val="FF00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Đấu trường toán châu Á- AIMO </a:t>
            </a:r>
            <a:r>
              <a:rPr lang="vi-VN" altLang="zh-CN" sz="2000" b="1" dirty="0" smtClean="0">
                <a:solidFill>
                  <a:srgbClr val="FF00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202</a:t>
            </a:r>
            <a:r>
              <a:rPr lang="en-US" altLang="zh-CN" sz="2000" b="1" dirty="0" smtClean="0">
                <a:solidFill>
                  <a:srgbClr val="FF00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2</a:t>
            </a:r>
            <a:r>
              <a:rPr lang="vi-VN" altLang="zh-CN" sz="2000" b="1" dirty="0" smtClean="0">
                <a:solidFill>
                  <a:srgbClr val="FF00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: </a:t>
            </a:r>
            <a:r>
              <a:rPr lang="vi-VN" altLang="zh-CN" sz="2000" b="1" dirty="0" smtClean="0">
                <a:solidFill>
                  <a:srgbClr val="FF00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Phương Thùy Trang, Nguyễn Hà Quyên</a:t>
            </a:r>
          </a:p>
          <a:p>
            <a:pPr eaLnBrk="1" hangingPunct="1">
              <a:lnSpc>
                <a:spcPct val="150000"/>
              </a:lnSpc>
            </a:pPr>
            <a:endParaRPr lang="zh-CN" altLang="en-US" sz="2000" b="1" dirty="0">
              <a:solidFill>
                <a:srgbClr val="FF0000"/>
              </a:solidFill>
              <a:latin typeface="Roboto Condensed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66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417949" y="2765500"/>
            <a:ext cx="663217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Kế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hoạch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hè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và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kế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hoạch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tuyển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sinh</a:t>
            </a:r>
            <a:endParaRPr lang="zh-CN" altLang="en-US" sz="3200" dirty="0">
              <a:solidFill>
                <a:schemeClr val="bg1"/>
              </a:solidFill>
              <a:latin typeface="Roboto Condensed Light" panose="020B0604020202020204" charset="0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2390400" y="-106376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81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D55ECF8-EF4E-4474-A948-7F11CA7FD53E}"/>
              </a:ext>
            </a:extLst>
          </p:cNvPr>
          <p:cNvSpPr/>
          <p:nvPr/>
        </p:nvSpPr>
        <p:spPr>
          <a:xfrm>
            <a:off x="276578" y="930980"/>
            <a:ext cx="8590844" cy="3281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nl-NL" sz="2600" b="1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1.KH hè </a:t>
            </a:r>
            <a:r>
              <a:rPr lang="nl-NL" sz="2600" b="1" i="1" dirty="0" smtClean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2022:</a:t>
            </a:r>
            <a:endParaRPr lang="en-US" sz="2600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nl-NL" sz="26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- Nhà trường bàn giao HS về gia đình và Đoàn phường </a:t>
            </a:r>
            <a:r>
              <a:rPr lang="nl-NL" sz="2600" dirty="0" smtClean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........quản </a:t>
            </a:r>
            <a:r>
              <a:rPr lang="nl-NL" sz="26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lí: Từ </a:t>
            </a:r>
            <a:r>
              <a:rPr lang="nl-NL" sz="2600" dirty="0" smtClean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14/7/2022. </a:t>
            </a:r>
            <a:endParaRPr lang="en-US" sz="2600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nl-NL" sz="26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- Mở cửa thư viện học học sinh tham gia hoạt động. </a:t>
            </a:r>
            <a:r>
              <a:rPr lang="nl-NL" sz="2600" dirty="0" smtClean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(Nếu </a:t>
            </a:r>
            <a:r>
              <a:rPr lang="nl-NL" sz="26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CMHS có nhu cầu cho con tham gia)</a:t>
            </a:r>
            <a:endParaRPr lang="en-US" sz="2600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nl-NL" sz="26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- Sửa chữa,  bảo trì, bổ sung CSVC, thiết bị dạy học chuẩn bị cho NH mới.</a:t>
            </a:r>
            <a:endParaRPr lang="en-US" sz="2600" dirty="0">
              <a:solidFill>
                <a:srgbClr val="3F5378"/>
              </a:solidFill>
              <a:effectLst/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16D19CB-DEE7-412B-B251-9B882B95B3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320FE7E-C81A-4F94-BF9C-9B8446BEA8FE}"/>
              </a:ext>
            </a:extLst>
          </p:cNvPr>
          <p:cNvSpPr/>
          <p:nvPr/>
        </p:nvSpPr>
        <p:spPr>
          <a:xfrm>
            <a:off x="186266" y="593230"/>
            <a:ext cx="8748889" cy="4510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nl-NL" sz="1800" b="1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a/ Tuyển sinh lớp 1 của trường</a:t>
            </a:r>
            <a:endParaRPr lang="en-US" sz="1800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nl-NL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2.1. Thời gian nhận đơn đăng kí dự tuyển: </a:t>
            </a:r>
            <a:r>
              <a:rPr lang="nl-NL" sz="1800" i="1" dirty="0" smtClean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05/6/2022- </a:t>
            </a:r>
            <a:r>
              <a:rPr lang="nl-NL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hết </a:t>
            </a:r>
            <a:r>
              <a:rPr lang="nl-NL" sz="1800" i="1" dirty="0" smtClean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10/7/2022 </a:t>
            </a:r>
            <a:r>
              <a:rPr lang="nl-NL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(trừ Thứ bảy, chủ nhật)</a:t>
            </a:r>
            <a:endParaRPr lang="en-US" sz="1800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2.2.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Thời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gian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niêm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yết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danh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sách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học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sinh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dự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tuyển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800" i="1" dirty="0" smtClean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13/7/2022</a:t>
            </a:r>
            <a:endParaRPr lang="en-US" sz="1800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2.3.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Thời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gian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nội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dung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kiểm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tra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-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Thời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gian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Thứ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bảy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800" i="1" dirty="0" smtClean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18/7/2022</a:t>
            </a:r>
            <a:endParaRPr lang="en-US" sz="1800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-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Nội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dung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kiểm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tra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năng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lực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HS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dự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tuyển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Năng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lực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hiểu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biết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kĩ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năng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cơ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bản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của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trẻ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mầm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non 5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tuổi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(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Năng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lực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IQ, EQ,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thị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giác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trí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nhớ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vận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động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;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năng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lực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ngôn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ngữ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tiếng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Việt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tiếng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Anh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gồm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nghe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phản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xạ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phát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âm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2.4.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báo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kết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quả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kiểm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tra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năng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lực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danh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sách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học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sinh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trúng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tuyển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800" i="1" dirty="0" smtClean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22/7/2022</a:t>
            </a:r>
            <a:endParaRPr lang="en-US" sz="1800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2.6.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Thời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gian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nộp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hồ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sơ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tuyển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sinh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25, </a:t>
            </a:r>
            <a:r>
              <a:rPr lang="en-US" sz="1800" b="1" dirty="0" smtClean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26/7/2022</a:t>
            </a:r>
            <a:r>
              <a:rPr lang="en-US" sz="1800" dirty="0" smtClean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CMHS </a:t>
            </a:r>
            <a:r>
              <a:rPr lang="en-US" sz="180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chiếu</a:t>
            </a:r>
            <a:r>
              <a:rPr lang="en-US" sz="18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tin, </a:t>
            </a:r>
            <a:r>
              <a:rPr lang="en-US" sz="180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nộp</a:t>
            </a:r>
            <a:r>
              <a:rPr lang="en-US" sz="18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hồ</a:t>
            </a:r>
            <a:r>
              <a:rPr lang="en-US" sz="18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sơ</a:t>
            </a:r>
            <a:r>
              <a:rPr lang="en-US" sz="18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</a:pPr>
            <a:r>
              <a:rPr lang="en-US" sz="18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Sáng</a:t>
            </a:r>
            <a:r>
              <a:rPr lang="en-US" sz="18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: 8h- 11h                                             + </a:t>
            </a:r>
            <a:r>
              <a:rPr lang="en-US" sz="180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18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: 14h- 16h30</a:t>
            </a:r>
          </a:p>
          <a:p>
            <a:pPr algn="just">
              <a:lnSpc>
                <a:spcPct val="115000"/>
              </a:lnSpc>
            </a:pP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2.7.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Thời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gian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tuyển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bổ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sung (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nếu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còn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chỉ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tiêu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27, </a:t>
            </a:r>
            <a:r>
              <a:rPr lang="en-US" sz="1800" b="1" dirty="0" smtClean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28/7/2022 </a:t>
            </a:r>
            <a:endParaRPr lang="en-US" sz="1800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2.8.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Công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bố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danh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sách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học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sinh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trúng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tuyển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chính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thức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nhập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học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29/7/2022</a:t>
            </a:r>
            <a:endParaRPr lang="en-US" sz="1800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Thời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gian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tập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trung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nhận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lớp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(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dự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i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kiến</a:t>
            </a:r>
            <a:r>
              <a:rPr lang="en-US" sz="1800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):</a:t>
            </a:r>
            <a:r>
              <a:rPr lang="en-US" sz="18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800" b="1" dirty="0" smtClean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31/7/2022</a:t>
            </a:r>
            <a:endParaRPr lang="en-US" sz="1800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64BACA9-A0C1-4C45-876A-8784DB3511DD}"/>
              </a:ext>
            </a:extLst>
          </p:cNvPr>
          <p:cNvSpPr/>
          <p:nvPr/>
        </p:nvSpPr>
        <p:spPr>
          <a:xfrm>
            <a:off x="3015458" y="123086"/>
            <a:ext cx="4602542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nl-NL" sz="2000" b="1" i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2. Kế hoạch tuyển sinh năm học </a:t>
            </a:r>
            <a:r>
              <a:rPr lang="nl-NL" sz="2000" b="1" i="1" dirty="0" smtClean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2021- 2022</a:t>
            </a:r>
            <a:endParaRPr lang="en-US" sz="2000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35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B522A97-36A6-4442-9DA7-3504BA170A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47E396D-BAF6-4CE6-B337-4C296EC2CD96}"/>
              </a:ext>
            </a:extLst>
          </p:cNvPr>
          <p:cNvSpPr/>
          <p:nvPr/>
        </p:nvSpPr>
        <p:spPr>
          <a:xfrm>
            <a:off x="678645" y="598280"/>
            <a:ext cx="79925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b/ </a:t>
            </a:r>
            <a:r>
              <a:rPr lang="en-US" sz="2000" b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Tuyển</a:t>
            </a:r>
            <a:r>
              <a:rPr lang="en-US" sz="20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bổ</a:t>
            </a:r>
            <a:r>
              <a:rPr lang="en-US" sz="20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sung </a:t>
            </a:r>
            <a:r>
              <a:rPr lang="en-US" sz="2000" b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lớp</a:t>
            </a:r>
            <a:r>
              <a:rPr lang="en-US" sz="20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2,3,4,5: </a:t>
            </a:r>
            <a:endParaRPr lang="en-US" sz="2000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nl-NL" sz="20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- Nhà trường giải quyết thủ tục cho HS chuyển trường:  Từ 25/7- </a:t>
            </a:r>
            <a:r>
              <a:rPr lang="nl-NL" sz="2000" dirty="0" smtClean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31/7/2022</a:t>
            </a:r>
            <a:endParaRPr lang="en-US" sz="2000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nl-NL" sz="20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- Tiến hành tuyển sinh bổ sung cho các khối 2,3,4,5 trong hè </a:t>
            </a:r>
            <a:r>
              <a:rPr lang="nl-NL" sz="2000" dirty="0" smtClean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2022: </a:t>
            </a:r>
            <a:r>
              <a:rPr lang="nl-NL" sz="20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Từ </a:t>
            </a:r>
            <a:r>
              <a:rPr lang="nl-NL" sz="2000" dirty="0" smtClean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6/7/2022- 15/8/2022.</a:t>
            </a:r>
            <a:endParaRPr lang="en-US" sz="2000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nl-NL" sz="20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c/ Thông tin về các trường THCS mới thành lập trên Quận Long Biên:</a:t>
            </a:r>
            <a:endParaRPr lang="en-US" sz="2000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sz="20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THCS CLC: Chu Văn An, phường Giang Biên.</a:t>
            </a:r>
            <a:endParaRPr lang="en-US" sz="2000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sz="20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THCS Lí Thường Kiệt: Phường Ngọc Thụy</a:t>
            </a:r>
            <a:endParaRPr lang="en-US" sz="2000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sz="20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THCS Nguyễn Bỉnh Khiêm: Phường Phúc Đồng.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endParaRPr lang="en-US" sz="2000" dirty="0">
              <a:solidFill>
                <a:srgbClr val="3F5378"/>
              </a:solidFill>
              <a:effectLst/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48FE22A-8B3C-472D-A9B5-152FF587A226}"/>
              </a:ext>
            </a:extLst>
          </p:cNvPr>
          <p:cNvSpPr/>
          <p:nvPr/>
        </p:nvSpPr>
        <p:spPr>
          <a:xfrm>
            <a:off x="826452" y="4326306"/>
            <a:ext cx="577426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0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d/ </a:t>
            </a:r>
            <a:r>
              <a:rPr lang="en-US" sz="2000" b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Thời</a:t>
            </a:r>
            <a:r>
              <a:rPr lang="en-US" sz="20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gian</a:t>
            </a:r>
            <a:r>
              <a:rPr lang="en-US" sz="20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20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trung</a:t>
            </a:r>
            <a:r>
              <a:rPr lang="en-US" sz="20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sau</a:t>
            </a:r>
            <a:r>
              <a:rPr lang="en-US" sz="20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hè</a:t>
            </a:r>
            <a:r>
              <a:rPr lang="en-US" sz="20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-  </a:t>
            </a:r>
            <a:r>
              <a:rPr lang="en-US" sz="200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Khối</a:t>
            </a:r>
            <a:r>
              <a:rPr lang="en-US" sz="20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2,3,4,5: </a:t>
            </a:r>
            <a:r>
              <a:rPr lang="en-US" sz="200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kiến</a:t>
            </a:r>
            <a:r>
              <a:rPr lang="en-US" sz="2000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28/8/2022 </a:t>
            </a:r>
            <a:endParaRPr lang="en-US" sz="2000" dirty="0">
              <a:solidFill>
                <a:srgbClr val="3F5378"/>
              </a:solidFill>
              <a:effectLst/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683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881DB08-1492-46BD-A01D-107DC77D82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EA4115F-E4DE-4CF0-B0DA-3310F31EC279}"/>
              </a:ext>
            </a:extLst>
          </p:cNvPr>
          <p:cNvSpPr/>
          <p:nvPr/>
        </p:nvSpPr>
        <p:spPr>
          <a:xfrm>
            <a:off x="1794016" y="95693"/>
            <a:ext cx="7073538" cy="552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algn="just">
              <a:lnSpc>
                <a:spcPct val="115000"/>
              </a:lnSpc>
            </a:pP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DỰ KIẾN HỌC PHÍ</a:t>
            </a:r>
            <a:endParaRPr lang="en-US" sz="2600" dirty="0">
              <a:solidFill>
                <a:srgbClr val="3F5378"/>
              </a:solidFill>
              <a:effectLst/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106D6A-DAF3-4F7C-9972-FC630F48FA84}"/>
              </a:ext>
            </a:extLst>
          </p:cNvPr>
          <p:cNvSpPr/>
          <p:nvPr/>
        </p:nvSpPr>
        <p:spPr>
          <a:xfrm>
            <a:off x="980295" y="749307"/>
            <a:ext cx="6932200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* </a:t>
            </a:r>
            <a:r>
              <a:rPr lang="en-US" sz="2000" b="1" dirty="0" err="1" smtClean="0">
                <a:solidFill>
                  <a:srgbClr val="FF0000"/>
                </a:solidFill>
              </a:rPr>
              <a:t>Lớp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CLC </a:t>
            </a:r>
            <a:r>
              <a:rPr lang="en-US" sz="2000" b="1" dirty="0" err="1">
                <a:solidFill>
                  <a:srgbClr val="FF0000"/>
                </a:solidFill>
              </a:rPr>
              <a:t>tiêu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chuẩn</a:t>
            </a:r>
            <a:r>
              <a:rPr lang="en-US" sz="2000" dirty="0"/>
              <a:t>: </a:t>
            </a:r>
          </a:p>
          <a:p>
            <a:pPr>
              <a:lnSpc>
                <a:spcPct val="114000"/>
              </a:lnSpc>
            </a:pPr>
            <a:r>
              <a:rPr lang="en-US" sz="2000" dirty="0"/>
              <a:t>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Khối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1: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 -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Khối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2,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 -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Khối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5: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Lớp</a:t>
            </a:r>
            <a:r>
              <a:rPr lang="en-US" sz="2000" b="1" dirty="0">
                <a:solidFill>
                  <a:srgbClr val="FF0000"/>
                </a:solidFill>
              </a:rPr>
              <a:t> CAIE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Khối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1, 2, 3, 4: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vi-VN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b="1" dirty="0">
                <a:solidFill>
                  <a:srgbClr val="FF0000"/>
                </a:solidFill>
              </a:rPr>
              <a:t>*</a:t>
            </a:r>
            <a:r>
              <a:rPr lang="en-US" sz="2000" b="1" dirty="0"/>
              <a:t>  </a:t>
            </a:r>
            <a:r>
              <a:rPr lang="en-US" sz="2000" b="1" dirty="0" err="1">
                <a:solidFill>
                  <a:srgbClr val="FF0000"/>
                </a:solidFill>
              </a:rPr>
              <a:t>Dịch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vụ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  <a:endParaRPr lang="vi-VN" sz="2000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Ăn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sáng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: </a:t>
            </a:r>
            <a:r>
              <a:rPr lang="en-US" sz="2000" dirty="0" smtClean="0">
                <a:solidFill>
                  <a:schemeClr val="accent4">
                    <a:lumMod val="25000"/>
                  </a:schemeClr>
                </a:solidFill>
              </a:rPr>
              <a:t> </a:t>
            </a:r>
            <a:endParaRPr lang="vi-VN" sz="2000" dirty="0">
              <a:solidFill>
                <a:schemeClr val="accent4">
                  <a:lumMod val="25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	- 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Ăn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trưa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+ 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quà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chiều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: </a:t>
            </a:r>
            <a:r>
              <a:rPr lang="en-US" sz="2000" dirty="0" smtClean="0">
                <a:solidFill>
                  <a:schemeClr val="accent4">
                    <a:lumMod val="25000"/>
                  </a:schemeClr>
                </a:solidFill>
              </a:rPr>
              <a:t> </a:t>
            </a:r>
            <a:endParaRPr lang="vi-VN" sz="2000" dirty="0">
              <a:solidFill>
                <a:schemeClr val="accent4">
                  <a:lumMod val="25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	- 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Chăm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sóc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bán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trú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: </a:t>
            </a:r>
            <a:r>
              <a:rPr lang="en-US" sz="2000" dirty="0" smtClean="0">
                <a:solidFill>
                  <a:schemeClr val="accent4">
                    <a:lumMod val="25000"/>
                  </a:schemeClr>
                </a:solidFill>
              </a:rPr>
              <a:t> </a:t>
            </a:r>
            <a:endParaRPr lang="vi-VN" sz="2000" dirty="0">
              <a:solidFill>
                <a:schemeClr val="accent4">
                  <a:lumMod val="25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	- 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Xe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đưa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đón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: </a:t>
            </a:r>
            <a:r>
              <a:rPr lang="en-US" sz="2000" dirty="0" smtClean="0">
                <a:solidFill>
                  <a:schemeClr val="accent4">
                    <a:lumMod val="25000"/>
                  </a:schemeClr>
                </a:solidFill>
              </a:rPr>
              <a:t> </a:t>
            </a:r>
            <a:endParaRPr lang="en-US" sz="2000" dirty="0">
              <a:solidFill>
                <a:schemeClr val="accent4">
                  <a:lumMod val="25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	 (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Đi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 02 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chiều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 - 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Đối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với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 HS 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trên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địa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bàn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quận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)</a:t>
            </a:r>
            <a:endParaRPr lang="vi-VN" sz="2000" dirty="0">
              <a:solidFill>
                <a:schemeClr val="accent4">
                  <a:lumMod val="25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	+ 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Đi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 01 </a:t>
            </a:r>
            <a:r>
              <a:rPr lang="en-US" sz="2000" dirty="0" err="1">
                <a:solidFill>
                  <a:schemeClr val="accent4">
                    <a:lumMod val="25000"/>
                  </a:schemeClr>
                </a:solidFill>
              </a:rPr>
              <a:t>chiều</a:t>
            </a:r>
            <a:r>
              <a:rPr lang="en-US" sz="2000" dirty="0">
                <a:solidFill>
                  <a:schemeClr val="accent4">
                    <a:lumMod val="25000"/>
                  </a:schemeClr>
                </a:solidFill>
              </a:rPr>
              <a:t>: </a:t>
            </a:r>
            <a:r>
              <a:rPr lang="en-US" sz="2000" dirty="0" smtClean="0">
                <a:solidFill>
                  <a:schemeClr val="accent4">
                    <a:lumMod val="25000"/>
                  </a:schemeClr>
                </a:solidFill>
              </a:rPr>
              <a:t> </a:t>
            </a:r>
            <a:endParaRPr lang="vi-VN" sz="2000" dirty="0">
              <a:solidFill>
                <a:schemeClr val="accent4">
                  <a:lumMod val="2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361505" y="3029824"/>
            <a:ext cx="663217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Trao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đổi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–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Thảo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luận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của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BPH</a:t>
            </a:r>
            <a:endParaRPr lang="zh-CN" altLang="en-US" sz="3200" dirty="0">
              <a:solidFill>
                <a:schemeClr val="bg1"/>
              </a:solidFill>
              <a:latin typeface="Roboto Condensed Light" panose="020B0604020202020204" charset="0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2390400" y="-106376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95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文本框 14">
            <a:extLst>
              <a:ext uri="{FF2B5EF4-FFF2-40B4-BE49-F238E27FC236}">
                <a16:creationId xmlns="" xmlns:a16="http://schemas.microsoft.com/office/drawing/2014/main" id="{8C4F338B-5F78-4710-9810-AC3B3AE1FF9E}"/>
              </a:ext>
            </a:extLst>
          </p:cNvPr>
          <p:cNvSpPr txBox="1"/>
          <p:nvPr/>
        </p:nvSpPr>
        <p:spPr>
          <a:xfrm>
            <a:off x="1574394" y="2033367"/>
            <a:ext cx="65762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altLang="zh-CN" sz="9600" b="1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  <a:endParaRPr lang="zh-CN" altLang="en-US" sz="9600" b="1" dirty="0">
              <a:blipFill dpi="0" rotWithShape="1">
                <a:blip r:embed="rId3"/>
                <a:srcRect/>
                <a:stretch>
                  <a:fillRect/>
                </a:stretch>
              </a:blipFill>
              <a:latin typeface="Cambria" panose="02040503050406030204" pitchFamily="18" charset="0"/>
              <a:ea typeface="方正呐喊体" panose="0201060001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1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6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6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CE121D4-9B77-495A-B3BE-F088CC8F71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AutoShape 59">
            <a:extLst>
              <a:ext uri="{FF2B5EF4-FFF2-40B4-BE49-F238E27FC236}">
                <a16:creationId xmlns="" xmlns:a16="http://schemas.microsoft.com/office/drawing/2014/main" id="{98EC748B-D9CB-4A6C-9852-4B74A68F84E9}"/>
              </a:ext>
            </a:extLst>
          </p:cNvPr>
          <p:cNvSpPr/>
          <p:nvPr/>
        </p:nvSpPr>
        <p:spPr bwMode="auto">
          <a:xfrm>
            <a:off x="3165913" y="959930"/>
            <a:ext cx="473414" cy="48895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3F5378"/>
          </a:solidFill>
          <a:ln>
            <a:solidFill>
              <a:schemeClr val="tx1">
                <a:lumMod val="75000"/>
              </a:schemeClr>
            </a:solidFill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5BA3EC03-AAE0-46D3-8690-865ACF826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863" y="959226"/>
            <a:ext cx="530395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Sơ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kết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kết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quả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năm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học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smtClean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2021 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- </a:t>
            </a:r>
            <a:r>
              <a:rPr lang="en-US" altLang="zh-CN" sz="2000" b="1" dirty="0" smtClean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2022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của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nhà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trường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.</a:t>
            </a:r>
            <a:endParaRPr lang="zh-CN" altLang="en-US" sz="2000" b="1" dirty="0">
              <a:solidFill>
                <a:srgbClr val="3F5378"/>
              </a:solidFill>
              <a:latin typeface="Roboto Condensed Light" panose="020B0604020202020204" charset="0"/>
            </a:endParaRPr>
          </a:p>
        </p:txBody>
      </p:sp>
      <p:sp>
        <p:nvSpPr>
          <p:cNvPr id="7" name="AutoShape 59">
            <a:extLst>
              <a:ext uri="{FF2B5EF4-FFF2-40B4-BE49-F238E27FC236}">
                <a16:creationId xmlns="" xmlns:a16="http://schemas.microsoft.com/office/drawing/2014/main" id="{05C2508F-2773-4CBD-8F4C-0B7F3C4214D2}"/>
              </a:ext>
            </a:extLst>
          </p:cNvPr>
          <p:cNvSpPr/>
          <p:nvPr/>
        </p:nvSpPr>
        <p:spPr bwMode="auto">
          <a:xfrm>
            <a:off x="3116701" y="1826705"/>
            <a:ext cx="473414" cy="48895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3F5378"/>
          </a:solidFill>
          <a:ln>
            <a:solidFill>
              <a:schemeClr val="tx1">
                <a:lumMod val="75000"/>
              </a:schemeClr>
            </a:solidFill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AutoShape 59">
            <a:extLst>
              <a:ext uri="{FF2B5EF4-FFF2-40B4-BE49-F238E27FC236}">
                <a16:creationId xmlns="" xmlns:a16="http://schemas.microsoft.com/office/drawing/2014/main" id="{99F051C3-4213-4F7C-A47D-AD6380651945}"/>
              </a:ext>
            </a:extLst>
          </p:cNvPr>
          <p:cNvSpPr/>
          <p:nvPr/>
        </p:nvSpPr>
        <p:spPr bwMode="auto">
          <a:xfrm>
            <a:off x="3069076" y="2750630"/>
            <a:ext cx="473414" cy="48895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3F5378"/>
          </a:solidFill>
          <a:ln>
            <a:solidFill>
              <a:schemeClr val="tx1">
                <a:lumMod val="75000"/>
              </a:schemeClr>
            </a:solidFill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59">
            <a:extLst>
              <a:ext uri="{FF2B5EF4-FFF2-40B4-BE49-F238E27FC236}">
                <a16:creationId xmlns="" xmlns:a16="http://schemas.microsoft.com/office/drawing/2014/main" id="{FA993A0A-EB18-482C-9575-FC2CA607E254}"/>
              </a:ext>
            </a:extLst>
          </p:cNvPr>
          <p:cNvSpPr/>
          <p:nvPr/>
        </p:nvSpPr>
        <p:spPr bwMode="auto">
          <a:xfrm>
            <a:off x="3116701" y="3717417"/>
            <a:ext cx="473414" cy="48895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3F5378"/>
          </a:solidFill>
          <a:ln>
            <a:solidFill>
              <a:schemeClr val="tx1">
                <a:lumMod val="75000"/>
              </a:schemeClr>
            </a:solidFill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Google Shape;213;p13">
            <a:extLst>
              <a:ext uri="{FF2B5EF4-FFF2-40B4-BE49-F238E27FC236}">
                <a16:creationId xmlns="" xmlns:a16="http://schemas.microsoft.com/office/drawing/2014/main" id="{A376D003-DDF5-4DC1-87C4-FE7E90E1F3C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30296" y="1957983"/>
            <a:ext cx="282271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4800" dirty="0">
                <a:solidFill>
                  <a:schemeClr val="accent5"/>
                </a:solidFill>
              </a:rPr>
              <a:t>NỘI DUNG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="" xmlns:a16="http://schemas.microsoft.com/office/drawing/2014/main" id="{FCFEED73-FD4F-4C0D-BDBC-EC858EA4E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613" y="1860032"/>
            <a:ext cx="48886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Báo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cáo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kết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quả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năm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học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smtClean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2021 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- </a:t>
            </a:r>
            <a:r>
              <a:rPr lang="en-US" altLang="zh-CN" sz="2000" b="1" dirty="0" smtClean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2022 </a:t>
            </a: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của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lớp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.</a:t>
            </a:r>
            <a:endParaRPr lang="zh-CN" altLang="en-US" sz="2000" b="1" dirty="0">
              <a:solidFill>
                <a:srgbClr val="FF9800"/>
              </a:solidFill>
              <a:latin typeface="Roboto Condensed Light" panose="020B0604020202020204" charset="0"/>
            </a:endParaRPr>
          </a:p>
        </p:txBody>
      </p:sp>
      <p:sp>
        <p:nvSpPr>
          <p:cNvPr id="16" name="文本框 5">
            <a:extLst>
              <a:ext uri="{FF2B5EF4-FFF2-40B4-BE49-F238E27FC236}">
                <a16:creationId xmlns="" xmlns:a16="http://schemas.microsoft.com/office/drawing/2014/main" id="{B13E008C-C722-4CE9-BB2F-2278F740C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613" y="2761379"/>
            <a:ext cx="5050965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Kế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hoạch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hè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và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Kế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hoạch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tuyển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sinh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năm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học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mới</a:t>
            </a:r>
            <a:r>
              <a:rPr lang="en-US" altLang="zh-CN" sz="2000" b="1" dirty="0">
                <a:solidFill>
                  <a:srgbClr val="3F537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.</a:t>
            </a:r>
            <a:endParaRPr lang="zh-CN" altLang="en-US" sz="2000" b="1" dirty="0">
              <a:solidFill>
                <a:srgbClr val="3F5378"/>
              </a:solidFill>
              <a:latin typeface="Roboto Condensed Light" panose="020B0604020202020204" charset="0"/>
            </a:endParaRPr>
          </a:p>
        </p:txBody>
      </p:sp>
      <p:sp>
        <p:nvSpPr>
          <p:cNvPr id="17" name="文本框 5">
            <a:extLst>
              <a:ext uri="{FF2B5EF4-FFF2-40B4-BE49-F238E27FC236}">
                <a16:creationId xmlns="" xmlns:a16="http://schemas.microsoft.com/office/drawing/2014/main" id="{62380714-A627-4B1E-97E0-D107C206F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541" y="3672427"/>
            <a:ext cx="4888611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Trao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đổi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, </a:t>
            </a: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thảo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luận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2000" b="1" dirty="0" err="1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của</a:t>
            </a:r>
            <a:r>
              <a:rPr lang="en-US" altLang="zh-CN" sz="2000" b="1" dirty="0">
                <a:solidFill>
                  <a:srgbClr val="FF980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BPH</a:t>
            </a:r>
            <a:endParaRPr lang="zh-CN" altLang="en-US" sz="2000" b="1" dirty="0">
              <a:solidFill>
                <a:srgbClr val="FF9800"/>
              </a:solidFill>
              <a:latin typeface="Roboto Condensed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915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39460" y="3476700"/>
            <a:ext cx="598892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Sơ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kết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kết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quả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năm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học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2021 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- </a:t>
            </a:r>
            <a:r>
              <a:rPr lang="en-US" altLang="zh-CN" sz="3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2022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của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nhà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trường</a:t>
            </a:r>
            <a:endParaRPr lang="zh-CN" altLang="en-US" sz="3200" dirty="0">
              <a:solidFill>
                <a:schemeClr val="bg1"/>
              </a:solidFill>
              <a:latin typeface="Roboto Condensed Light" panose="020B0604020202020204" charset="0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1999248" y="-128954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4A9446C-E5CB-45D9-90AA-E8BC9B239130}"/>
              </a:ext>
            </a:extLst>
          </p:cNvPr>
          <p:cNvSpPr/>
          <p:nvPr/>
        </p:nvSpPr>
        <p:spPr>
          <a:xfrm>
            <a:off x="502356" y="930980"/>
            <a:ext cx="8483600" cy="3281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algn="just">
              <a:lnSpc>
                <a:spcPct val="115000"/>
              </a:lnSpc>
            </a:pP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A.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Công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tác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dạy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của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GV</a:t>
            </a:r>
          </a:p>
          <a:p>
            <a:pPr marL="57150" algn="just">
              <a:lnSpc>
                <a:spcPct val="115000"/>
              </a:lnSpc>
            </a:pP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1. Thi GVG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cấp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Quận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:</a:t>
            </a:r>
            <a:endParaRPr lang="en-US" sz="2600" dirty="0">
              <a:solidFill>
                <a:srgbClr val="002060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marL="57150" algn="just">
              <a:lnSpc>
                <a:spcPct val="115000"/>
              </a:lnSpc>
            </a:pP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-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Cô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giáo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…………………….– 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GVCN </a:t>
            </a:r>
            <a:r>
              <a:rPr lang="en-US" sz="2600" b="1" dirty="0" smtClean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……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đoạt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giải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Nhì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endParaRPr lang="en-US" sz="2600" dirty="0">
              <a:solidFill>
                <a:srgbClr val="002060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marL="57150" algn="just">
              <a:lnSpc>
                <a:spcPct val="115000"/>
              </a:lnSpc>
            </a:pP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-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Cô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giáo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Vì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Thị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Thảo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– GVCN </a:t>
            </a:r>
            <a:r>
              <a:rPr lang="en-US" sz="2600" b="1" dirty="0" smtClean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…….</a:t>
            </a:r>
            <a:r>
              <a:rPr lang="en-US" sz="2600" b="1" dirty="0" err="1" smtClean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đạt</a:t>
            </a:r>
            <a:r>
              <a:rPr lang="en-US" sz="2600" b="1" dirty="0" smtClean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GVG</a:t>
            </a:r>
            <a:endParaRPr lang="en-US" sz="2600" dirty="0">
              <a:solidFill>
                <a:srgbClr val="002060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marL="57150" algn="just">
              <a:lnSpc>
                <a:spcPct val="115000"/>
              </a:lnSpc>
            </a:pP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Phong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trào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viết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SKKN: </a:t>
            </a:r>
            <a:r>
              <a:rPr lang="en-US" sz="26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31/41 CB-GV-NV </a:t>
            </a:r>
            <a:r>
              <a:rPr lang="en-US" sz="26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tham</a:t>
            </a:r>
            <a:r>
              <a:rPr lang="en-US" sz="26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gia</a:t>
            </a:r>
            <a:r>
              <a:rPr lang="en-US" sz="26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viết</a:t>
            </a:r>
            <a:r>
              <a:rPr lang="en-US" sz="26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SKKN</a:t>
            </a:r>
          </a:p>
          <a:p>
            <a:pPr marL="57150" algn="just">
              <a:lnSpc>
                <a:spcPct val="115000"/>
              </a:lnSpc>
            </a:pP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=&gt; KQ:</a:t>
            </a:r>
            <a:r>
              <a:rPr lang="en-US" sz="26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10/31 SK </a:t>
            </a:r>
            <a:r>
              <a:rPr lang="en-US" sz="26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xếp</a:t>
            </a:r>
            <a:r>
              <a:rPr lang="en-US" sz="26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loại</a:t>
            </a:r>
            <a:r>
              <a:rPr lang="en-US" sz="26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26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tiếp</a:t>
            </a:r>
            <a:r>
              <a:rPr lang="en-US" sz="26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tục</a:t>
            </a:r>
            <a:r>
              <a:rPr lang="en-US" sz="26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gửi</a:t>
            </a:r>
            <a:r>
              <a:rPr lang="en-US" sz="26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chấm</a:t>
            </a:r>
            <a:r>
              <a:rPr lang="en-US" sz="26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cấp</a:t>
            </a:r>
            <a:r>
              <a:rPr lang="en-US" sz="26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Quận</a:t>
            </a:r>
            <a:endParaRPr lang="en-US" sz="2600" dirty="0">
              <a:solidFill>
                <a:srgbClr val="002060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marL="57150" algn="just">
              <a:lnSpc>
                <a:spcPct val="115000"/>
              </a:lnSpc>
            </a:pPr>
            <a:r>
              <a:rPr lang="en-US" sz="26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           21/31 SK </a:t>
            </a:r>
            <a:r>
              <a:rPr lang="en-US" sz="26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xếp</a:t>
            </a:r>
            <a:r>
              <a:rPr lang="en-US" sz="26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loại</a:t>
            </a:r>
            <a:r>
              <a:rPr lang="en-US" sz="26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B </a:t>
            </a:r>
            <a:r>
              <a:rPr lang="en-US" sz="26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cấp</a:t>
            </a:r>
            <a:r>
              <a:rPr lang="en-US" sz="26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trường</a:t>
            </a:r>
            <a:endParaRPr lang="en-US" sz="2600" dirty="0">
              <a:solidFill>
                <a:srgbClr val="002060"/>
              </a:solidFill>
              <a:effectLst/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E9B510F-1273-4959-879C-E6C08DB0A2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428E6BC-DDE6-48F2-B3CC-F380EC72CEEF}"/>
              </a:ext>
            </a:extLst>
          </p:cNvPr>
          <p:cNvSpPr/>
          <p:nvPr/>
        </p:nvSpPr>
        <p:spPr>
          <a:xfrm>
            <a:off x="2144889" y="123667"/>
            <a:ext cx="6231467" cy="520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algn="just">
              <a:lnSpc>
                <a:spcPct val="115000"/>
              </a:lnSpc>
            </a:pP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B .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Kết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quả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cuộc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thi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của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học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sinh</a:t>
            </a:r>
            <a:r>
              <a:rPr lang="en-US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: </a:t>
            </a:r>
            <a:endParaRPr lang="en-US" sz="2600" dirty="0">
              <a:solidFill>
                <a:srgbClr val="002060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0F5D269-8245-4547-8D2C-0E5B1AF4E2E4}"/>
              </a:ext>
            </a:extLst>
          </p:cNvPr>
          <p:cNvSpPr/>
          <p:nvPr/>
        </p:nvSpPr>
        <p:spPr>
          <a:xfrm>
            <a:off x="237963" y="711557"/>
            <a:ext cx="8811889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l-NL" sz="22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- Cấp Quận: </a:t>
            </a:r>
            <a:r>
              <a:rPr lang="nl-NL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01giải Nhì Hội thi “Chiến sĩ nhí Thủ đô phòng chống Covid-19” </a:t>
            </a:r>
          </a:p>
          <a:p>
            <a:pPr algn="just"/>
            <a:r>
              <a:rPr lang="nl-NL" sz="22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- Cấp TP:</a:t>
            </a:r>
            <a:r>
              <a:rPr lang="en-US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01 </a:t>
            </a:r>
            <a:r>
              <a:rPr lang="en-US" sz="22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giải</a:t>
            </a:r>
            <a:r>
              <a:rPr lang="en-US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, 04 </a:t>
            </a:r>
            <a:r>
              <a:rPr lang="en-US" sz="22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giải</a:t>
            </a:r>
            <a:r>
              <a:rPr lang="en-US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Nhì</a:t>
            </a:r>
            <a:r>
              <a:rPr lang="en-US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, 4 </a:t>
            </a:r>
            <a:r>
              <a:rPr lang="en-US" sz="22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giải</a:t>
            </a:r>
            <a:r>
              <a:rPr lang="en-US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Ba, 6 </a:t>
            </a:r>
            <a:r>
              <a:rPr lang="en-US" sz="22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giải</a:t>
            </a:r>
            <a:r>
              <a:rPr lang="en-US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KK </a:t>
            </a:r>
            <a:r>
              <a:rPr lang="en-US" sz="22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thi</a:t>
            </a:r>
            <a:r>
              <a:rPr lang="en-US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Trạng</a:t>
            </a:r>
            <a:r>
              <a:rPr lang="en-US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nguyên</a:t>
            </a:r>
            <a:r>
              <a:rPr lang="en-US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Tiếng</a:t>
            </a:r>
            <a:r>
              <a:rPr lang="en-US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Việt</a:t>
            </a:r>
            <a:endParaRPr lang="en-US" sz="2200" dirty="0">
              <a:solidFill>
                <a:srgbClr val="002060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- </a:t>
            </a:r>
            <a:r>
              <a:rPr lang="en-US" sz="22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Cấp</a:t>
            </a:r>
            <a:r>
              <a:rPr lang="en-US" sz="22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Quốc</a:t>
            </a:r>
            <a:r>
              <a:rPr lang="en-US" sz="22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tế</a:t>
            </a:r>
            <a:r>
              <a:rPr lang="en-US" sz="22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: </a:t>
            </a:r>
            <a:endParaRPr lang="en-US" sz="2200" dirty="0">
              <a:solidFill>
                <a:srgbClr val="002060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+ </a:t>
            </a:r>
            <a:r>
              <a:rPr lang="en-US" sz="22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Thách</a:t>
            </a:r>
            <a:r>
              <a:rPr lang="en-US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tư</a:t>
            </a:r>
            <a:r>
              <a:rPr lang="en-US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duy</a:t>
            </a:r>
            <a:r>
              <a:rPr lang="en-US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Bebras 20</a:t>
            </a:r>
            <a:r>
              <a:rPr lang="en-US" sz="2200" dirty="0" smtClean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22: </a:t>
            </a:r>
            <a:r>
              <a:rPr lang="nl-NL" sz="2200" dirty="0" smtClean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nl-NL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02 huy chương Vàng,  10 giải Giỏi</a:t>
            </a:r>
            <a:endParaRPr lang="en-US" sz="2200" dirty="0">
              <a:solidFill>
                <a:srgbClr val="002060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nl-NL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+ Thi Olympic tiếng Anh toàn cầu </a:t>
            </a:r>
            <a:r>
              <a:rPr lang="nl-NL" sz="2200" dirty="0" smtClean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2022: </a:t>
            </a:r>
            <a:r>
              <a:rPr lang="nl-NL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04 HS đạt giải Khuyến khích</a:t>
            </a:r>
            <a:endParaRPr lang="en-US" sz="2200" dirty="0">
              <a:solidFill>
                <a:srgbClr val="002060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nl-NL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+ Thi “Đấu trường toán châu Á- AIMO </a:t>
            </a:r>
            <a:r>
              <a:rPr lang="nl-NL" sz="2200" dirty="0" smtClean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2022”: </a:t>
            </a:r>
            <a:r>
              <a:rPr lang="nl-NL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01 huy chương Bạc,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nl-NL" sz="22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03 huy chương </a:t>
            </a:r>
            <a:r>
              <a:rPr lang="nl-NL" sz="2200" dirty="0" smtClean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Đồng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nl-NL" sz="2200" dirty="0" smtClean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+ Violympic cấp Quốc gia: 1 HC Vàng, 4 giải Khuyến khích</a:t>
            </a:r>
            <a:endParaRPr lang="en-US" sz="2200" dirty="0">
              <a:solidFill>
                <a:srgbClr val="002060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2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C84AB78-B6E4-4D81-AFF5-0A76A13321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1E87424-6D18-4D31-9979-8656940FAEE3}"/>
              </a:ext>
            </a:extLst>
          </p:cNvPr>
          <p:cNvSpPr/>
          <p:nvPr/>
        </p:nvSpPr>
        <p:spPr>
          <a:xfrm>
            <a:off x="838200" y="491639"/>
            <a:ext cx="7467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nl-NL" sz="2600" b="1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C. Kết quả chung của nhà trường năm học </a:t>
            </a:r>
            <a:r>
              <a:rPr lang="nl-NL" sz="2600" b="1" dirty="0" smtClean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2021- 2022: </a:t>
            </a:r>
            <a:endParaRPr lang="en-US" sz="2600" dirty="0">
              <a:solidFill>
                <a:srgbClr val="002060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nl-NL" sz="26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- Đề nghị xét công nhận tập thể LĐTT.</a:t>
            </a:r>
            <a:endParaRPr lang="en-US" sz="2600" dirty="0">
              <a:solidFill>
                <a:srgbClr val="002060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nl-NL" sz="26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- Công đoàn Hoàn thành Tốt nhiệm vụ.</a:t>
            </a:r>
            <a:endParaRPr lang="en-US" sz="2600" dirty="0">
              <a:solidFill>
                <a:srgbClr val="002060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nl-NL" sz="26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- Liên đội mạnh cấp TP.</a:t>
            </a:r>
            <a:endParaRPr lang="en-US" sz="2600" dirty="0">
              <a:solidFill>
                <a:srgbClr val="002060"/>
              </a:solidFill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nl-NL" sz="2600" dirty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- Duy trì các tiêu chí trường tiểu học CLC.</a:t>
            </a:r>
            <a:endParaRPr lang="en-US" sz="2600" dirty="0">
              <a:solidFill>
                <a:srgbClr val="002060"/>
              </a:solidFill>
              <a:effectLst/>
              <a:latin typeface="Roboto Condensed" panose="020B0604020202020204" charset="0"/>
              <a:ea typeface="Roboto Condensed" panose="020B060402020202020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4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226038" y="3307367"/>
            <a:ext cx="663217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Báo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cáo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kết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quả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năm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học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2021 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- </a:t>
            </a:r>
            <a:r>
              <a:rPr lang="en-US" altLang="zh-CN" sz="3200" dirty="0" smtClean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2022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của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tập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thể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lớp</a:t>
            </a:r>
            <a:r>
              <a:rPr lang="en-US" altLang="zh-CN" sz="3200" dirty="0">
                <a:solidFill>
                  <a:schemeClr val="bg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.</a:t>
            </a:r>
            <a:endParaRPr lang="zh-CN" altLang="en-US" sz="3200" dirty="0">
              <a:solidFill>
                <a:schemeClr val="bg1"/>
              </a:solidFill>
              <a:latin typeface="Roboto Condensed Light" panose="020B0604020202020204" charset="0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2390400" y="-106376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53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môn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– CT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endParaRPr sz="28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8" name="Google Shape;342;p23">
            <a:extLst>
              <a:ext uri="{FF2B5EF4-FFF2-40B4-BE49-F238E27FC236}">
                <a16:creationId xmlns="" xmlns:a16="http://schemas.microsoft.com/office/drawing/2014/main" id="{569AAA4F-969A-49B5-AAE1-51A0ABA4FD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86275"/>
              </p:ext>
            </p:extLst>
          </p:nvPr>
        </p:nvGraphicFramePr>
        <p:xfrm>
          <a:off x="602724" y="1143000"/>
          <a:ext cx="6359184" cy="3794690"/>
        </p:xfrm>
        <a:graphic>
          <a:graphicData uri="http://schemas.openxmlformats.org/drawingml/2006/table">
            <a:tbl>
              <a:tblPr>
                <a:noFill/>
                <a:tableStyleId>{8701D78D-9D00-479D-BF5F-37BF7044F018}</a:tableStyleId>
              </a:tblPr>
              <a:tblGrid>
                <a:gridCol w="17504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91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7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897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52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Hoàn</a:t>
                      </a:r>
                      <a:r>
                        <a:rPr lang="en-US" sz="16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thành</a:t>
                      </a:r>
                      <a:r>
                        <a:rPr lang="en-US" sz="16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tốt</a:t>
                      </a:r>
                      <a:endParaRPr sz="16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Hoàn</a:t>
                      </a:r>
                      <a:r>
                        <a:rPr lang="en-US" sz="16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thành</a:t>
                      </a:r>
                      <a:endParaRPr sz="16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Ch</a:t>
                      </a:r>
                      <a:r>
                        <a:rPr lang="vi-VN" sz="16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ư</a:t>
                      </a:r>
                      <a:r>
                        <a:rPr lang="en-US" sz="16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 </a:t>
                      </a:r>
                      <a:r>
                        <a:rPr lang="en-US" sz="16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hoàn</a:t>
                      </a:r>
                      <a:r>
                        <a:rPr lang="en-US" sz="16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thành</a:t>
                      </a:r>
                      <a:endParaRPr sz="16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28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Tiếng</a:t>
                      </a:r>
                      <a:r>
                        <a:rPr lang="en-US" sz="16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Việt</a:t>
                      </a:r>
                      <a:endParaRPr sz="16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28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8</a:t>
                      </a:r>
                      <a:endParaRPr sz="28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</a:t>
                      </a:r>
                      <a:endParaRPr sz="28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28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Toán</a:t>
                      </a:r>
                      <a:endParaRPr sz="16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28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</a:t>
                      </a:r>
                      <a:endParaRPr sz="28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</a:t>
                      </a:r>
                      <a:endParaRPr sz="28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28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Khoa học</a:t>
                      </a:r>
                      <a:endParaRPr sz="16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27</a:t>
                      </a:r>
                      <a:endParaRPr sz="28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</a:t>
                      </a:r>
                      <a:endParaRPr sz="28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</a:t>
                      </a:r>
                      <a:endParaRPr sz="28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28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LS</a:t>
                      </a:r>
                      <a:r>
                        <a:rPr lang="en-US" sz="1600" b="1" baseline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- ĐL</a:t>
                      </a:r>
                      <a:endParaRPr sz="16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28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</a:t>
                      </a:r>
                      <a:endParaRPr sz="28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</a:t>
                      </a:r>
                      <a:endParaRPr sz="28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391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Đạo</a:t>
                      </a:r>
                      <a:r>
                        <a:rPr lang="en-US" sz="16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đức</a:t>
                      </a:r>
                      <a:endParaRPr sz="16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25</a:t>
                      </a:r>
                      <a:endParaRPr sz="28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</a:t>
                      </a:r>
                      <a:endParaRPr sz="28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</a:t>
                      </a:r>
                      <a:endParaRPr sz="28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0572344"/>
                  </a:ext>
                </a:extLst>
              </a:tr>
              <a:tr h="5528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Kĩ</a:t>
                      </a:r>
                      <a:r>
                        <a:rPr lang="en-US" sz="1600" b="1" baseline="0" smtClean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thuật</a:t>
                      </a:r>
                      <a:endParaRPr sz="16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25</a:t>
                      </a:r>
                      <a:endParaRPr sz="28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</a:t>
                      </a:r>
                      <a:endParaRPr sz="28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</a:t>
                      </a:r>
                      <a:endParaRPr sz="28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904693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môn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– CT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endParaRPr sz="28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8" name="Google Shape;342;p23">
            <a:extLst>
              <a:ext uri="{FF2B5EF4-FFF2-40B4-BE49-F238E27FC236}">
                <a16:creationId xmlns="" xmlns:a16="http://schemas.microsoft.com/office/drawing/2014/main" id="{569AAA4F-969A-49B5-AAE1-51A0ABA4FD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5023485"/>
              </p:ext>
            </p:extLst>
          </p:nvPr>
        </p:nvGraphicFramePr>
        <p:xfrm>
          <a:off x="602724" y="1090671"/>
          <a:ext cx="7015276" cy="3693565"/>
        </p:xfrm>
        <a:graphic>
          <a:graphicData uri="http://schemas.openxmlformats.org/drawingml/2006/table">
            <a:tbl>
              <a:tblPr>
                <a:noFill/>
                <a:tableStyleId>{8701D78D-9D00-479D-BF5F-37BF7044F018}</a:tableStyleId>
              </a:tblPr>
              <a:tblGrid>
                <a:gridCol w="19310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66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38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538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694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Hoàn</a:t>
                      </a:r>
                      <a:r>
                        <a:rPr lang="en-US" sz="16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thành</a:t>
                      </a:r>
                      <a:r>
                        <a:rPr lang="en-US" sz="16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tốt</a:t>
                      </a:r>
                      <a:endParaRPr sz="16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Hoàn</a:t>
                      </a:r>
                      <a:r>
                        <a:rPr lang="en-US" sz="16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thành</a:t>
                      </a:r>
                      <a:endParaRPr sz="16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Ch</a:t>
                      </a:r>
                      <a:r>
                        <a:rPr lang="vi-VN" sz="16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ư</a:t>
                      </a:r>
                      <a:r>
                        <a:rPr lang="en-US" sz="16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 </a:t>
                      </a:r>
                      <a:r>
                        <a:rPr lang="en-US" sz="16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hoàn</a:t>
                      </a:r>
                      <a:r>
                        <a:rPr lang="en-US" sz="16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thành</a:t>
                      </a:r>
                      <a:endParaRPr sz="16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24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Tin </a:t>
                      </a:r>
                      <a:r>
                        <a:rPr lang="en-US" sz="18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học</a:t>
                      </a:r>
                      <a:endParaRPr sz="18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21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24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Tiếng</a:t>
                      </a:r>
                      <a:r>
                        <a:rPr lang="en-US" sz="18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Anh</a:t>
                      </a:r>
                      <a:endParaRPr sz="18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23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24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Âm</a:t>
                      </a:r>
                      <a:r>
                        <a:rPr lang="en-US" sz="18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nhạc</a:t>
                      </a:r>
                      <a:endParaRPr sz="18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21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24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Mĩ</a:t>
                      </a:r>
                      <a:r>
                        <a:rPr lang="en-US" sz="18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thuật</a:t>
                      </a:r>
                      <a:endParaRPr sz="18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23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0572344"/>
                  </a:ext>
                </a:extLst>
              </a:tr>
              <a:tr h="5924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Thể</a:t>
                      </a:r>
                      <a:r>
                        <a:rPr lang="en-US" sz="1800" b="1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dục</a:t>
                      </a:r>
                      <a:endParaRPr sz="1800" b="1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23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 smtClean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</a:t>
                      </a:r>
                      <a:endParaRPr sz="32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2366692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787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PPT_DBNAME" val="Salerio · SlidesCarnival[20200704160232453].mdb"/>
  <p:tag name="ARS_RESPONSE_PERSONNUM" val="1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SLIDE_DUENO" val="100"/>
  <p:tag name="ARS_SLIDE_PARTICIPANTNUM" val="100"/>
  <p:tag name="ARS_SLIDE_SUBMITNUM" val="0"/>
  <p:tag name="ARS_SLIDE_CORRECTNUM" val="0"/>
  <p:tag name="ARS_SLIDE_VOTEMEAN" val="0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SLIDE_DUENO" val="100"/>
  <p:tag name="ARS_SLIDE_PARTICIPANTNUM" val="100"/>
  <p:tag name="ARS_SLIDE_SUBMITNUM" val="0"/>
  <p:tag name="ARS_SLIDE_CORRECTNUM" val="0"/>
  <p:tag name="ARS_SLIDE_VOTEMEAN" val="0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SLIDE_DUENO" val="100"/>
  <p:tag name="ARS_SLIDE_PARTICIPANTNUM" val="100"/>
  <p:tag name="ARS_SLIDE_SUBMITNUM" val="0"/>
  <p:tag name="ARS_SLIDE_CORRECTNUM" val="0"/>
  <p:tag name="ARS_SLIDE_VOTEMEAN" val="0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  <p:tag name="ARS_SLIDE_DUENO" val="100"/>
  <p:tag name="ARS_SLIDE_PARTICIPANTNUM" val="100"/>
  <p:tag name="ARS_SLIDE_SUBMITNUM" val="0"/>
  <p:tag name="ARS_SLIDE_CORRECTNUM" val="0"/>
  <p:tag name="ARS_SLIDE_VOTEMEAN" val="0"/>
</p:tagLst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1033</Words>
  <Application>Microsoft Office PowerPoint</Application>
  <PresentationFormat>On-screen Show (16:9)</PresentationFormat>
  <Paragraphs>175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Roboto Condensed</vt:lpstr>
      <vt:lpstr>Roboto Condensed Light</vt:lpstr>
      <vt:lpstr>Cambria</vt:lpstr>
      <vt:lpstr>Arvo</vt:lpstr>
      <vt:lpstr>微软雅黑</vt:lpstr>
      <vt:lpstr>UTM Flamenco</vt:lpstr>
      <vt:lpstr>Times New Roman</vt:lpstr>
      <vt:lpstr>方正呐喊体</vt:lpstr>
      <vt:lpstr>Salerio template</vt:lpstr>
      <vt:lpstr>HỌP PHỤ HUYNH LỚP ….. TỔNG KẾT NĂM HỌC 2021-2022 </vt:lpstr>
      <vt:lpstr>PowerPoint Presentation</vt:lpstr>
      <vt:lpstr>Sơ kết kết quả năm học 2021 - 2022 của nhà trường</vt:lpstr>
      <vt:lpstr>PowerPoint Presentation</vt:lpstr>
      <vt:lpstr>PowerPoint Presentation</vt:lpstr>
      <vt:lpstr>PowerPoint Presentation</vt:lpstr>
      <vt:lpstr>Báo cáo kết quả năm học 2021 - 2022 của tập thể lớp.</vt:lpstr>
      <vt:lpstr>Đánh giá môn học – CT của Bộ</vt:lpstr>
      <vt:lpstr>Đánh giá môn học – CT của Bộ</vt:lpstr>
      <vt:lpstr>PowerPoint Presentation</vt:lpstr>
      <vt:lpstr>PowerPoint Presentation</vt:lpstr>
      <vt:lpstr>PowerPoint Presentation</vt:lpstr>
      <vt:lpstr>Kế hoạch hè và kế hoạch tuyển sinh</vt:lpstr>
      <vt:lpstr>PowerPoint Presentation</vt:lpstr>
      <vt:lpstr>PowerPoint Presentation</vt:lpstr>
      <vt:lpstr>PowerPoint Presentation</vt:lpstr>
      <vt:lpstr>PowerPoint Presentation</vt:lpstr>
      <vt:lpstr>Trao đổi – Thảo luận của BPH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thuvienhoclieu.com</dc:title>
  <dc:creator/>
  <cp:keywords>thuvienhoclieu.com</cp:keywords>
  <dc:description>thuvienhoclieu.com</dc:description>
  <cp:lastModifiedBy/>
  <cp:revision>1</cp:revision>
  <dcterms:modified xsi:type="dcterms:W3CDTF">2022-05-14T07:37:13Z</dcterms:modified>
</cp:coreProperties>
</file>