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sldIdLst>
    <p:sldId id="270" r:id="rId2"/>
    <p:sldId id="262" r:id="rId3"/>
    <p:sldId id="259" r:id="rId4"/>
    <p:sldId id="276" r:id="rId5"/>
    <p:sldId id="261" r:id="rId6"/>
    <p:sldId id="277" r:id="rId7"/>
    <p:sldId id="282" r:id="rId8"/>
    <p:sldId id="273" r:id="rId9"/>
    <p:sldId id="281" r:id="rId10"/>
    <p:sldId id="283" r:id="rId11"/>
    <p:sldId id="263" r:id="rId12"/>
    <p:sldId id="279" r:id="rId13"/>
    <p:sldId id="275"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3333CC"/>
    <a:srgbClr val="FF00FF"/>
    <a:srgbClr val="CC0000"/>
    <a:srgbClr val="FFCCFF"/>
    <a:srgbClr val="FFFFCC"/>
    <a:srgbClr val="41719C"/>
    <a:srgbClr val="CC00CC"/>
    <a:srgbClr val="FF99FF"/>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82"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5B6116D-D749-4333-8A20-75867DF24F75}" type="datetimeFigureOut">
              <a:rPr lang="en-US" smtClean="0"/>
              <a:t>8/4/2022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31201B-8794-4824-A58C-9FDADAEC2125}" type="slidenum">
              <a:rPr lang="en-US" smtClean="0"/>
              <a:t>‹#›</a:t>
            </a:fld>
            <a:endParaRPr lang="en-US"/>
          </a:p>
        </p:txBody>
      </p:sp>
    </p:spTree>
    <p:extLst>
      <p:ext uri="{BB962C8B-B14F-4D97-AF65-F5344CB8AC3E}">
        <p14:creationId xmlns:p14="http://schemas.microsoft.com/office/powerpoint/2010/main" val="826003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B6116D-D749-4333-8A20-75867DF24F75}" type="datetimeFigureOut">
              <a:rPr lang="en-US" smtClean="0"/>
              <a:t>8/4/2022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31201B-8794-4824-A58C-9FDADAEC2125}" type="slidenum">
              <a:rPr lang="en-US" smtClean="0"/>
              <a:t>‹#›</a:t>
            </a:fld>
            <a:endParaRPr lang="en-US"/>
          </a:p>
        </p:txBody>
      </p:sp>
    </p:spTree>
    <p:extLst>
      <p:ext uri="{BB962C8B-B14F-4D97-AF65-F5344CB8AC3E}">
        <p14:creationId xmlns:p14="http://schemas.microsoft.com/office/powerpoint/2010/main" val="2339259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B6116D-D749-4333-8A20-75867DF24F75}" type="datetimeFigureOut">
              <a:rPr lang="en-US" smtClean="0"/>
              <a:t>8/4/2022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31201B-8794-4824-A58C-9FDADAEC2125}" type="slidenum">
              <a:rPr lang="en-US" smtClean="0"/>
              <a:t>‹#›</a:t>
            </a:fld>
            <a:endParaRPr lang="en-US"/>
          </a:p>
        </p:txBody>
      </p:sp>
    </p:spTree>
    <p:extLst>
      <p:ext uri="{BB962C8B-B14F-4D97-AF65-F5344CB8AC3E}">
        <p14:creationId xmlns:p14="http://schemas.microsoft.com/office/powerpoint/2010/main" val="285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B6116D-D749-4333-8A20-75867DF24F75}" type="datetimeFigureOut">
              <a:rPr lang="en-US" smtClean="0"/>
              <a:t>8/4/2022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31201B-8794-4824-A58C-9FDADAEC2125}" type="slidenum">
              <a:rPr lang="en-US" smtClean="0"/>
              <a:t>‹#›</a:t>
            </a:fld>
            <a:endParaRPr lang="en-US"/>
          </a:p>
        </p:txBody>
      </p:sp>
    </p:spTree>
    <p:extLst>
      <p:ext uri="{BB962C8B-B14F-4D97-AF65-F5344CB8AC3E}">
        <p14:creationId xmlns:p14="http://schemas.microsoft.com/office/powerpoint/2010/main" val="1954362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B6116D-D749-4333-8A20-75867DF24F75}" type="datetimeFigureOut">
              <a:rPr lang="en-US" smtClean="0"/>
              <a:t>8/4/2022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31201B-8794-4824-A58C-9FDADAEC2125}" type="slidenum">
              <a:rPr lang="en-US" smtClean="0"/>
              <a:t>‹#›</a:t>
            </a:fld>
            <a:endParaRPr lang="en-US"/>
          </a:p>
        </p:txBody>
      </p:sp>
    </p:spTree>
    <p:extLst>
      <p:ext uri="{BB962C8B-B14F-4D97-AF65-F5344CB8AC3E}">
        <p14:creationId xmlns:p14="http://schemas.microsoft.com/office/powerpoint/2010/main" val="3661958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5B6116D-D749-4333-8A20-75867DF24F75}" type="datetimeFigureOut">
              <a:rPr lang="en-US" smtClean="0"/>
              <a:t>8/4/2022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31201B-8794-4824-A58C-9FDADAEC2125}" type="slidenum">
              <a:rPr lang="en-US" smtClean="0"/>
              <a:t>‹#›</a:t>
            </a:fld>
            <a:endParaRPr lang="en-US"/>
          </a:p>
        </p:txBody>
      </p:sp>
    </p:spTree>
    <p:extLst>
      <p:ext uri="{BB962C8B-B14F-4D97-AF65-F5344CB8AC3E}">
        <p14:creationId xmlns:p14="http://schemas.microsoft.com/office/powerpoint/2010/main" val="3877375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5B6116D-D749-4333-8A20-75867DF24F75}" type="datetimeFigureOut">
              <a:rPr lang="en-US" smtClean="0"/>
              <a:t>8/4/2022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31201B-8794-4824-A58C-9FDADAEC2125}" type="slidenum">
              <a:rPr lang="en-US" smtClean="0"/>
              <a:t>‹#›</a:t>
            </a:fld>
            <a:endParaRPr lang="en-US"/>
          </a:p>
        </p:txBody>
      </p:sp>
    </p:spTree>
    <p:extLst>
      <p:ext uri="{BB962C8B-B14F-4D97-AF65-F5344CB8AC3E}">
        <p14:creationId xmlns:p14="http://schemas.microsoft.com/office/powerpoint/2010/main" val="2431143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5B6116D-D749-4333-8A20-75867DF24F75}" type="datetimeFigureOut">
              <a:rPr lang="en-US" smtClean="0"/>
              <a:t>8/4/2022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31201B-8794-4824-A58C-9FDADAEC2125}" type="slidenum">
              <a:rPr lang="en-US" smtClean="0"/>
              <a:t>‹#›</a:t>
            </a:fld>
            <a:endParaRPr lang="en-US"/>
          </a:p>
        </p:txBody>
      </p:sp>
    </p:spTree>
    <p:extLst>
      <p:ext uri="{BB962C8B-B14F-4D97-AF65-F5344CB8AC3E}">
        <p14:creationId xmlns:p14="http://schemas.microsoft.com/office/powerpoint/2010/main" val="3828863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B6116D-D749-4333-8A20-75867DF24F75}" type="datetimeFigureOut">
              <a:rPr lang="en-US" smtClean="0"/>
              <a:t>8/4/2022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31201B-8794-4824-A58C-9FDADAEC2125}" type="slidenum">
              <a:rPr lang="en-US" smtClean="0"/>
              <a:t>‹#›</a:t>
            </a:fld>
            <a:endParaRPr lang="en-US"/>
          </a:p>
        </p:txBody>
      </p:sp>
    </p:spTree>
    <p:extLst>
      <p:ext uri="{BB962C8B-B14F-4D97-AF65-F5344CB8AC3E}">
        <p14:creationId xmlns:p14="http://schemas.microsoft.com/office/powerpoint/2010/main" val="3809041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B6116D-D749-4333-8A20-75867DF24F75}" type="datetimeFigureOut">
              <a:rPr lang="en-US" smtClean="0"/>
              <a:t>8/4/2022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31201B-8794-4824-A58C-9FDADAEC2125}" type="slidenum">
              <a:rPr lang="en-US" smtClean="0"/>
              <a:t>‹#›</a:t>
            </a:fld>
            <a:endParaRPr lang="en-US"/>
          </a:p>
        </p:txBody>
      </p:sp>
    </p:spTree>
    <p:extLst>
      <p:ext uri="{BB962C8B-B14F-4D97-AF65-F5344CB8AC3E}">
        <p14:creationId xmlns:p14="http://schemas.microsoft.com/office/powerpoint/2010/main" val="3030252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B6116D-D749-4333-8A20-75867DF24F75}" type="datetimeFigureOut">
              <a:rPr lang="en-US" smtClean="0"/>
              <a:t>8/4/2022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31201B-8794-4824-A58C-9FDADAEC2125}" type="slidenum">
              <a:rPr lang="en-US" smtClean="0"/>
              <a:t>‹#›</a:t>
            </a:fld>
            <a:endParaRPr lang="en-US"/>
          </a:p>
        </p:txBody>
      </p:sp>
    </p:spTree>
    <p:extLst>
      <p:ext uri="{BB962C8B-B14F-4D97-AF65-F5344CB8AC3E}">
        <p14:creationId xmlns:p14="http://schemas.microsoft.com/office/powerpoint/2010/main" val="176750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B6116D-D749-4333-8A20-75867DF24F75}" type="datetimeFigureOut">
              <a:rPr lang="en-US" smtClean="0"/>
              <a:t>8/4/2022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31201B-8794-4824-A58C-9FDADAEC2125}" type="slidenum">
              <a:rPr lang="en-US" smtClean="0"/>
              <a:t>‹#›</a:t>
            </a:fld>
            <a:endParaRPr lang="en-US"/>
          </a:p>
        </p:txBody>
      </p:sp>
    </p:spTree>
    <p:extLst>
      <p:ext uri="{BB962C8B-B14F-4D97-AF65-F5344CB8AC3E}">
        <p14:creationId xmlns:p14="http://schemas.microsoft.com/office/powerpoint/2010/main" val="34412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2356143" y="-7466"/>
            <a:ext cx="7003010" cy="5247769"/>
          </a:xfrm>
          <a:prstGeom prst="rect">
            <a:avLst/>
          </a:prstGeom>
        </p:spPr>
      </p:pic>
      <p:pic>
        <p:nvPicPr>
          <p:cNvPr id="5" name="Picture 4"/>
          <p:cNvPicPr>
            <a:picLocks noChangeAspect="1"/>
          </p:cNvPicPr>
          <p:nvPr/>
        </p:nvPicPr>
        <p:blipFill>
          <a:blip r:embed="rId4"/>
          <a:stretch>
            <a:fillRect/>
          </a:stretch>
        </p:blipFill>
        <p:spPr>
          <a:xfrm>
            <a:off x="3267635" y="5196761"/>
            <a:ext cx="8162364" cy="1701580"/>
          </a:xfrm>
          <a:prstGeom prst="rect">
            <a:avLst/>
          </a:prstGeom>
        </p:spPr>
      </p:pic>
      <p:pic>
        <p:nvPicPr>
          <p:cNvPr id="6" name="Picture 5"/>
          <p:cNvPicPr>
            <a:picLocks noChangeAspect="1"/>
          </p:cNvPicPr>
          <p:nvPr/>
        </p:nvPicPr>
        <p:blipFill>
          <a:blip r:embed="rId5">
            <a:extLst>
              <a:ext uri="{BEBA8EAE-BF5A-486C-A8C5-ECC9F3942E4B}">
                <a14:imgProps xmlns:a14="http://schemas.microsoft.com/office/drawing/2010/main">
                  <a14:imgLayer r:embed="rId6">
                    <a14:imgEffect>
                      <a14:backgroundRemoval t="9804" b="89216" l="3759" r="89474"/>
                    </a14:imgEffect>
                  </a14:imgLayer>
                </a14:imgProps>
              </a:ext>
            </a:extLst>
          </a:blip>
          <a:stretch>
            <a:fillRect/>
          </a:stretch>
        </p:blipFill>
        <p:spPr>
          <a:xfrm>
            <a:off x="9088809" y="5437126"/>
            <a:ext cx="1574707" cy="1086378"/>
          </a:xfrm>
          <a:prstGeom prst="rect">
            <a:avLst/>
          </a:prstGeom>
        </p:spPr>
      </p:pic>
      <p:sp>
        <p:nvSpPr>
          <p:cNvPr id="3" name="Rectangle 2"/>
          <p:cNvSpPr/>
          <p:nvPr/>
        </p:nvSpPr>
        <p:spPr>
          <a:xfrm>
            <a:off x="2944906" y="661180"/>
            <a:ext cx="5983941" cy="3573195"/>
          </a:xfrm>
          <a:prstGeom prst="rect">
            <a:avLst/>
          </a:prstGeom>
          <a:solidFill>
            <a:srgbClr val="FFCC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a:solidFill>
                  <a:schemeClr val="tx1"/>
                </a:solidFill>
                <a:latin typeface="Times New Roman" panose="02020603050405020304" pitchFamily="18" charset="0"/>
                <a:cs typeface="Times New Roman" panose="02020603050405020304" pitchFamily="18" charset="0"/>
              </a:rPr>
              <a:t>BÀI </a:t>
            </a:r>
            <a:r>
              <a:rPr lang="en-US" sz="4800" b="1" smtClean="0">
                <a:solidFill>
                  <a:schemeClr val="tx1"/>
                </a:solidFill>
                <a:latin typeface="Times New Roman" panose="02020603050405020304" pitchFamily="18" charset="0"/>
                <a:cs typeface="Times New Roman" panose="02020603050405020304" pitchFamily="18" charset="0"/>
              </a:rPr>
              <a:t>6</a:t>
            </a:r>
          </a:p>
          <a:p>
            <a:pPr algn="ctr"/>
            <a:r>
              <a:rPr lang="en-US" sz="4800" b="1" smtClean="0">
                <a:solidFill>
                  <a:schemeClr val="tx1"/>
                </a:solidFill>
                <a:latin typeface="Times New Roman" panose="02020603050405020304" pitchFamily="18" charset="0"/>
                <a:cs typeface="Times New Roman" panose="02020603050405020304" pitchFamily="18" charset="0"/>
              </a:rPr>
              <a:t>THỰC </a:t>
            </a:r>
            <a:r>
              <a:rPr lang="en-US" sz="4800" b="1">
                <a:solidFill>
                  <a:schemeClr val="tx1"/>
                </a:solidFill>
                <a:latin typeface="Times New Roman" panose="02020603050405020304" pitchFamily="18" charset="0"/>
                <a:cs typeface="Times New Roman" panose="02020603050405020304" pitchFamily="18" charset="0"/>
              </a:rPr>
              <a:t>HÀNH THAO TÁC VỚI TỆP VÀ THƯ MỤC</a:t>
            </a:r>
            <a:endParaRPr lang="en-US" sz="48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11879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211918" y="1567181"/>
            <a:ext cx="9856416" cy="2739211"/>
          </a:xfrm>
          <a:prstGeom prst="rect">
            <a:avLst/>
          </a:prstGeom>
          <a:noFill/>
        </p:spPr>
        <p:txBody>
          <a:bodyPr wrap="square" rtlCol="0">
            <a:spAutoFit/>
          </a:bodyPr>
          <a:lstStyle/>
          <a:p>
            <a:pPr>
              <a:spcBef>
                <a:spcPts val="1200"/>
              </a:spcBef>
              <a:spcAft>
                <a:spcPts val="1200"/>
              </a:spcAft>
            </a:pPr>
            <a:r>
              <a:rPr lang="en-US" sz="2800" smtClean="0">
                <a:latin typeface="Times New Roman" panose="02020603050405020304" pitchFamily="18" charset="0"/>
                <a:cs typeface="Times New Roman" panose="02020603050405020304" pitchFamily="18" charset="0"/>
              </a:rPr>
              <a:t>B1. Chọn ThuMucMoi</a:t>
            </a:r>
          </a:p>
          <a:p>
            <a:pPr>
              <a:spcBef>
                <a:spcPts val="1200"/>
              </a:spcBef>
              <a:spcAft>
                <a:spcPts val="1200"/>
              </a:spcAft>
            </a:pPr>
            <a:r>
              <a:rPr lang="en-US" sz="2800" smtClean="0">
                <a:latin typeface="Times New Roman" panose="02020603050405020304" pitchFamily="18" charset="0"/>
                <a:cs typeface="Times New Roman" panose="02020603050405020304" pitchFamily="18" charset="0"/>
              </a:rPr>
              <a:t>B2. Nhấn Ctrl+X</a:t>
            </a:r>
          </a:p>
          <a:p>
            <a:pPr>
              <a:spcBef>
                <a:spcPts val="1200"/>
              </a:spcBef>
              <a:spcAft>
                <a:spcPts val="1200"/>
              </a:spcAft>
            </a:pPr>
            <a:r>
              <a:rPr lang="en-US" sz="2800" smtClean="0">
                <a:latin typeface="Times New Roman" panose="02020603050405020304" pitchFamily="18" charset="0"/>
                <a:cs typeface="Times New Roman" panose="02020603050405020304" pitchFamily="18" charset="0"/>
              </a:rPr>
              <a:t>B3. Di chuyển đến thư mục Documents</a:t>
            </a:r>
          </a:p>
          <a:p>
            <a:pPr>
              <a:spcBef>
                <a:spcPts val="1200"/>
              </a:spcBef>
              <a:spcAft>
                <a:spcPts val="1200"/>
              </a:spcAft>
            </a:pPr>
            <a:r>
              <a:rPr lang="en-US" sz="2800" smtClean="0">
                <a:latin typeface="Times New Roman" panose="02020603050405020304" pitchFamily="18" charset="0"/>
                <a:cs typeface="Times New Roman" panose="02020603050405020304" pitchFamily="18" charset="0"/>
              </a:rPr>
              <a:t>B4. Nhấn Ctrl+V</a:t>
            </a:r>
            <a:endParaRPr lang="en-US" sz="2800">
              <a:latin typeface="Times New Roman" panose="02020603050405020304" pitchFamily="18" charset="0"/>
              <a:cs typeface="Times New Roman" panose="02020603050405020304" pitchFamily="18" charset="0"/>
            </a:endParaRPr>
          </a:p>
        </p:txBody>
      </p:sp>
      <p:sp>
        <p:nvSpPr>
          <p:cNvPr id="3" name="Rectangle 2"/>
          <p:cNvSpPr/>
          <p:nvPr/>
        </p:nvSpPr>
        <p:spPr>
          <a:xfrm>
            <a:off x="1961225" y="756315"/>
            <a:ext cx="2109873" cy="523220"/>
          </a:xfrm>
          <a:prstGeom prst="rect">
            <a:avLst/>
          </a:prstGeom>
        </p:spPr>
        <p:txBody>
          <a:bodyPr wrap="none">
            <a:spAutoFit/>
          </a:bodyPr>
          <a:lstStyle/>
          <a:p>
            <a:r>
              <a:rPr lang="en-US" sz="2800" b="1" i="1">
                <a:solidFill>
                  <a:srgbClr val="0070C0"/>
                </a:solidFill>
                <a:latin typeface="Times New Roman" panose="02020603050405020304" pitchFamily="18" charset="0"/>
                <a:ea typeface="Times New Roman" panose="02020603050405020304" pitchFamily="18" charset="0"/>
              </a:rPr>
              <a:t>Nhiệm vụ </a:t>
            </a:r>
            <a:r>
              <a:rPr lang="en-US" sz="2800" b="1" i="1" smtClean="0">
                <a:solidFill>
                  <a:srgbClr val="0070C0"/>
                </a:solidFill>
                <a:latin typeface="Times New Roman" panose="02020603050405020304" pitchFamily="18" charset="0"/>
                <a:ea typeface="Times New Roman" panose="02020603050405020304" pitchFamily="18" charset="0"/>
              </a:rPr>
              <a:t>2: </a:t>
            </a:r>
            <a:endParaRPr lang="en-US" sz="2800">
              <a:solidFill>
                <a:srgbClr val="0070C0"/>
              </a:solidFill>
            </a:endParaRPr>
          </a:p>
        </p:txBody>
      </p:sp>
    </p:spTree>
    <p:extLst>
      <p:ext uri="{BB962C8B-B14F-4D97-AF65-F5344CB8AC3E}">
        <p14:creationId xmlns:p14="http://schemas.microsoft.com/office/powerpoint/2010/main" val="4010097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Rounded Rectangle 12"/>
          <p:cNvSpPr/>
          <p:nvPr/>
        </p:nvSpPr>
        <p:spPr>
          <a:xfrm>
            <a:off x="470647" y="1132363"/>
            <a:ext cx="11228294" cy="542595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p:cNvGrpSpPr/>
          <p:nvPr/>
        </p:nvGrpSpPr>
        <p:grpSpPr>
          <a:xfrm>
            <a:off x="3865174" y="232761"/>
            <a:ext cx="4353220" cy="595086"/>
            <a:chOff x="3865174" y="232761"/>
            <a:chExt cx="4353220" cy="595086"/>
          </a:xfrm>
        </p:grpSpPr>
        <p:sp>
          <p:nvSpPr>
            <p:cNvPr id="11" name="Rounded Rectangle 10"/>
            <p:cNvSpPr/>
            <p:nvPr/>
          </p:nvSpPr>
          <p:spPr>
            <a:xfrm>
              <a:off x="3865174" y="232761"/>
              <a:ext cx="4353220" cy="595086"/>
            </a:xfrm>
            <a:prstGeom prst="round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41719C"/>
                  </a:solidFill>
                  <a:latin typeface="Tahoma" panose="020B0604030504040204" pitchFamily="34" charset="0"/>
                  <a:ea typeface="Tahoma" panose="020B0604030504040204" pitchFamily="34" charset="0"/>
                  <a:cs typeface="Tahoma" panose="020B0604030504040204" pitchFamily="34" charset="0"/>
                </a:rPr>
                <a:t>      </a:t>
              </a:r>
              <a:r>
                <a:rPr lang="en-US" sz="3200" b="1" dirty="0" smtClean="0">
                  <a:solidFill>
                    <a:srgbClr val="CC0000"/>
                  </a:solidFill>
                  <a:latin typeface="Tahoma" panose="020B0604030504040204" pitchFamily="34" charset="0"/>
                  <a:ea typeface="Tahoma" panose="020B0604030504040204" pitchFamily="34" charset="0"/>
                  <a:cs typeface="Tahoma" panose="020B0604030504040204" pitchFamily="34" charset="0"/>
                </a:rPr>
                <a:t>KHÁM PHÁ</a:t>
              </a:r>
              <a:endParaRPr lang="en-US" sz="3200" b="1" dirty="0">
                <a:solidFill>
                  <a:srgbClr val="CC0000"/>
                </a:solidFill>
                <a:latin typeface="Tahoma" panose="020B0604030504040204" pitchFamily="34" charset="0"/>
                <a:ea typeface="Tahoma" panose="020B0604030504040204" pitchFamily="34" charset="0"/>
                <a:cs typeface="Tahoma" panose="020B0604030504040204" pitchFamily="34" charset="0"/>
              </a:endParaRPr>
            </a:p>
          </p:txBody>
        </p:sp>
        <p:pic>
          <p:nvPicPr>
            <p:cNvPr id="12" name="Picture 11"/>
            <p:cNvPicPr>
              <a:picLocks noChangeAspect="1"/>
            </p:cNvPicPr>
            <p:nvPr/>
          </p:nvPicPr>
          <p:blipFill>
            <a:blip r:embed="rId3"/>
            <a:stretch>
              <a:fillRect/>
            </a:stretch>
          </p:blipFill>
          <p:spPr>
            <a:xfrm>
              <a:off x="4663621" y="254079"/>
              <a:ext cx="571500" cy="552450"/>
            </a:xfrm>
            <a:prstGeom prst="rect">
              <a:avLst/>
            </a:prstGeom>
          </p:spPr>
        </p:pic>
      </p:grpSp>
      <p:sp>
        <p:nvSpPr>
          <p:cNvPr id="3" name="Rectangle 2"/>
          <p:cNvSpPr/>
          <p:nvPr/>
        </p:nvSpPr>
        <p:spPr>
          <a:xfrm>
            <a:off x="1233378" y="2368779"/>
            <a:ext cx="9654362" cy="2862322"/>
          </a:xfrm>
          <a:prstGeom prst="rect">
            <a:avLst/>
          </a:prstGeom>
        </p:spPr>
        <p:txBody>
          <a:bodyPr wrap="square">
            <a:spAutoFit/>
          </a:bodyPr>
          <a:lstStyle/>
          <a:p>
            <a:pPr algn="just">
              <a:spcBef>
                <a:spcPts val="1200"/>
              </a:spcBef>
              <a:spcAft>
                <a:spcPts val="1200"/>
              </a:spcAft>
            </a:pPr>
            <a:r>
              <a:rPr lang="en-US" sz="2800" b="1" i="1">
                <a:latin typeface="Times New Roman" panose="02020603050405020304" pitchFamily="18" charset="0"/>
                <a:ea typeface="Times New Roman" panose="02020603050405020304" pitchFamily="18" charset="0"/>
              </a:rPr>
              <a:t>Bài 4. </a:t>
            </a:r>
            <a:r>
              <a:rPr lang="en-US" sz="2800">
                <a:latin typeface="Times New Roman" panose="02020603050405020304" pitchFamily="18" charset="0"/>
                <a:ea typeface="Times New Roman" panose="02020603050405020304" pitchFamily="18" charset="0"/>
              </a:rPr>
              <a:t>Đổi tên tệp, thư mục</a:t>
            </a:r>
          </a:p>
          <a:p>
            <a:pPr algn="just">
              <a:spcBef>
                <a:spcPts val="1200"/>
              </a:spcBef>
              <a:spcAft>
                <a:spcPts val="1200"/>
              </a:spcAft>
            </a:pPr>
            <a:r>
              <a:rPr lang="en-US" sz="2800" b="1" i="1">
                <a:latin typeface="Times New Roman" panose="02020603050405020304" pitchFamily="18" charset="0"/>
                <a:ea typeface="Times New Roman" panose="02020603050405020304" pitchFamily="18" charset="0"/>
              </a:rPr>
              <a:t>Nhiệm vụ 1: </a:t>
            </a:r>
            <a:r>
              <a:rPr lang="en-US" sz="2800">
                <a:latin typeface="Times New Roman" panose="02020603050405020304" pitchFamily="18" charset="0"/>
                <a:ea typeface="Times New Roman" panose="02020603050405020304" pitchFamily="18" charset="0"/>
              </a:rPr>
              <a:t>Đổi tên vài tệp đang có trong thư mục Documents\ThuMucMoi, thêm vào cuối tên “_tam” hoặc tên mới khác tùy ý. Chú ý không thay đổi phần đuôi mở rộng</a:t>
            </a:r>
          </a:p>
          <a:p>
            <a:pPr algn="just">
              <a:spcBef>
                <a:spcPts val="1200"/>
              </a:spcBef>
              <a:spcAft>
                <a:spcPts val="1200"/>
              </a:spcAft>
            </a:pPr>
            <a:r>
              <a:rPr lang="en-US" sz="2800" b="1" i="1">
                <a:latin typeface="Times New Roman" panose="02020603050405020304" pitchFamily="18" charset="0"/>
                <a:ea typeface="Times New Roman" panose="02020603050405020304" pitchFamily="18" charset="0"/>
              </a:rPr>
              <a:t>Nhiệm vụ </a:t>
            </a:r>
            <a:r>
              <a:rPr lang="en-US" sz="2800" b="1" i="1" smtClean="0">
                <a:latin typeface="Times New Roman" panose="02020603050405020304" pitchFamily="18" charset="0"/>
                <a:ea typeface="Times New Roman" panose="02020603050405020304" pitchFamily="18" charset="0"/>
              </a:rPr>
              <a:t>2:</a:t>
            </a:r>
            <a:r>
              <a:rPr lang="en-US" sz="2800" smtClean="0">
                <a:latin typeface="Times New Roman" panose="02020603050405020304" pitchFamily="18" charset="0"/>
                <a:ea typeface="Times New Roman" panose="02020603050405020304" pitchFamily="18" charset="0"/>
              </a:rPr>
              <a:t> </a:t>
            </a:r>
            <a:r>
              <a:rPr lang="en-US" sz="2800">
                <a:latin typeface="Times New Roman" panose="02020603050405020304" pitchFamily="18" charset="0"/>
                <a:ea typeface="Times New Roman" panose="02020603050405020304" pitchFamily="18" charset="0"/>
              </a:rPr>
              <a:t>Đổi tên ThuMucMoi thành ThuMucXoa </a:t>
            </a:r>
          </a:p>
        </p:txBody>
      </p:sp>
    </p:spTree>
    <p:extLst>
      <p:ext uri="{BB962C8B-B14F-4D97-AF65-F5344CB8AC3E}">
        <p14:creationId xmlns:p14="http://schemas.microsoft.com/office/powerpoint/2010/main" val="32878105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028550" y="2555181"/>
            <a:ext cx="5345723" cy="2000548"/>
          </a:xfrm>
          <a:prstGeom prst="rect">
            <a:avLst/>
          </a:prstGeom>
          <a:noFill/>
        </p:spPr>
        <p:txBody>
          <a:bodyPr wrap="square" rtlCol="0">
            <a:spAutoFit/>
          </a:bodyPr>
          <a:lstStyle/>
          <a:p>
            <a:pPr>
              <a:spcBef>
                <a:spcPts val="1200"/>
              </a:spcBef>
              <a:spcAft>
                <a:spcPts val="1200"/>
              </a:spcAft>
            </a:pPr>
            <a:r>
              <a:rPr lang="en-US" sz="2800" smtClean="0">
                <a:latin typeface="Times New Roman" panose="02020603050405020304" pitchFamily="18" charset="0"/>
                <a:cs typeface="Times New Roman" panose="02020603050405020304" pitchFamily="18" charset="0"/>
              </a:rPr>
              <a:t>B1. Chọn tên tệp cần đổi tên</a:t>
            </a:r>
          </a:p>
          <a:p>
            <a:pPr>
              <a:spcBef>
                <a:spcPts val="1200"/>
              </a:spcBef>
              <a:spcAft>
                <a:spcPts val="1200"/>
              </a:spcAft>
            </a:pPr>
            <a:r>
              <a:rPr lang="en-US" sz="2800" smtClean="0">
                <a:latin typeface="Times New Roman" panose="02020603050405020304" pitchFamily="18" charset="0"/>
                <a:cs typeface="Times New Roman" panose="02020603050405020304" pitchFamily="18" charset="0"/>
              </a:rPr>
              <a:t>B2. Nhấn phím F2</a:t>
            </a:r>
          </a:p>
          <a:p>
            <a:pPr>
              <a:spcBef>
                <a:spcPts val="1200"/>
              </a:spcBef>
              <a:spcAft>
                <a:spcPts val="1200"/>
              </a:spcAft>
            </a:pPr>
            <a:r>
              <a:rPr lang="en-US" sz="2800" smtClean="0">
                <a:latin typeface="Times New Roman" panose="02020603050405020304" pitchFamily="18" charset="0"/>
                <a:cs typeface="Times New Roman" panose="02020603050405020304" pitchFamily="18" charset="0"/>
              </a:rPr>
              <a:t>B3. Đổi tên tệp rồi nhấn Enter</a:t>
            </a:r>
            <a:endParaRPr lang="en-US" sz="2800">
              <a:latin typeface="Times New Roman" panose="02020603050405020304" pitchFamily="18" charset="0"/>
              <a:cs typeface="Times New Roman" panose="02020603050405020304" pitchFamily="18" charset="0"/>
            </a:endParaRPr>
          </a:p>
        </p:txBody>
      </p:sp>
      <p:sp>
        <p:nvSpPr>
          <p:cNvPr id="2" name="Rectangle 1"/>
          <p:cNvSpPr/>
          <p:nvPr/>
        </p:nvSpPr>
        <p:spPr>
          <a:xfrm>
            <a:off x="2045698" y="735051"/>
            <a:ext cx="2109873" cy="523220"/>
          </a:xfrm>
          <a:prstGeom prst="rect">
            <a:avLst/>
          </a:prstGeom>
        </p:spPr>
        <p:txBody>
          <a:bodyPr wrap="none">
            <a:spAutoFit/>
          </a:bodyPr>
          <a:lstStyle/>
          <a:p>
            <a:r>
              <a:rPr lang="en-US" sz="2800" b="1" i="1">
                <a:solidFill>
                  <a:srgbClr val="0070C0"/>
                </a:solidFill>
                <a:latin typeface="Times New Roman" panose="02020603050405020304" pitchFamily="18" charset="0"/>
                <a:ea typeface="Times New Roman" panose="02020603050405020304" pitchFamily="18" charset="0"/>
              </a:rPr>
              <a:t>Nhiệm vụ 1: </a:t>
            </a:r>
            <a:endParaRPr lang="en-US" sz="2800">
              <a:solidFill>
                <a:srgbClr val="0070C0"/>
              </a:solidFill>
            </a:endParaRPr>
          </a:p>
        </p:txBody>
      </p:sp>
      <p:sp>
        <p:nvSpPr>
          <p:cNvPr id="3" name="Rectangle 2"/>
          <p:cNvSpPr/>
          <p:nvPr/>
        </p:nvSpPr>
        <p:spPr>
          <a:xfrm>
            <a:off x="7277502" y="888939"/>
            <a:ext cx="2109873" cy="523220"/>
          </a:xfrm>
          <a:prstGeom prst="rect">
            <a:avLst/>
          </a:prstGeom>
        </p:spPr>
        <p:txBody>
          <a:bodyPr wrap="none">
            <a:spAutoFit/>
          </a:bodyPr>
          <a:lstStyle/>
          <a:p>
            <a:r>
              <a:rPr lang="en-US" sz="2800" b="1" i="1">
                <a:solidFill>
                  <a:srgbClr val="0070C0"/>
                </a:solidFill>
                <a:latin typeface="Times New Roman" panose="02020603050405020304" pitchFamily="18" charset="0"/>
                <a:ea typeface="Times New Roman" panose="02020603050405020304" pitchFamily="18" charset="0"/>
              </a:rPr>
              <a:t>Nhiệm vụ 2:</a:t>
            </a:r>
            <a:r>
              <a:rPr lang="en-US" sz="2800">
                <a:solidFill>
                  <a:srgbClr val="0070C0"/>
                </a:solidFill>
                <a:latin typeface="Times New Roman" panose="02020603050405020304" pitchFamily="18" charset="0"/>
                <a:ea typeface="Times New Roman" panose="02020603050405020304" pitchFamily="18" charset="0"/>
              </a:rPr>
              <a:t> </a:t>
            </a:r>
            <a:endParaRPr lang="en-US" sz="2800">
              <a:solidFill>
                <a:srgbClr val="0070C0"/>
              </a:solidFill>
            </a:endParaRPr>
          </a:p>
        </p:txBody>
      </p:sp>
      <p:sp>
        <p:nvSpPr>
          <p:cNvPr id="10" name="TextBox 9"/>
          <p:cNvSpPr txBox="1"/>
          <p:nvPr/>
        </p:nvSpPr>
        <p:spPr>
          <a:xfrm>
            <a:off x="6374273" y="2124294"/>
            <a:ext cx="5345723" cy="2862322"/>
          </a:xfrm>
          <a:prstGeom prst="rect">
            <a:avLst/>
          </a:prstGeom>
          <a:noFill/>
        </p:spPr>
        <p:txBody>
          <a:bodyPr wrap="square" rtlCol="0">
            <a:spAutoFit/>
          </a:bodyPr>
          <a:lstStyle/>
          <a:p>
            <a:pPr>
              <a:spcBef>
                <a:spcPts val="1200"/>
              </a:spcBef>
              <a:spcAft>
                <a:spcPts val="1200"/>
              </a:spcAft>
            </a:pPr>
            <a:r>
              <a:rPr lang="en-US" sz="2800" smtClean="0">
                <a:latin typeface="Times New Roman" panose="02020603050405020304" pitchFamily="18" charset="0"/>
                <a:cs typeface="Times New Roman" panose="02020603050405020304" pitchFamily="18" charset="0"/>
              </a:rPr>
              <a:t>B1. Chọn tên thư mục </a:t>
            </a:r>
            <a:r>
              <a:rPr lang="en-US" sz="2800">
                <a:latin typeface="Times New Roman" panose="02020603050405020304" pitchFamily="18" charset="0"/>
                <a:ea typeface="Times New Roman" panose="02020603050405020304" pitchFamily="18" charset="0"/>
              </a:rPr>
              <a:t>ThuMucMoi </a:t>
            </a:r>
            <a:r>
              <a:rPr lang="en-US" sz="2800" smtClean="0">
                <a:latin typeface="Times New Roman" panose="02020603050405020304" pitchFamily="18" charset="0"/>
                <a:cs typeface="Times New Roman" panose="02020603050405020304" pitchFamily="18" charset="0"/>
              </a:rPr>
              <a:t>cần đổi tên</a:t>
            </a:r>
          </a:p>
          <a:p>
            <a:pPr>
              <a:spcBef>
                <a:spcPts val="1200"/>
              </a:spcBef>
              <a:spcAft>
                <a:spcPts val="1200"/>
              </a:spcAft>
            </a:pPr>
            <a:r>
              <a:rPr lang="en-US" sz="2800" smtClean="0">
                <a:latin typeface="Times New Roman" panose="02020603050405020304" pitchFamily="18" charset="0"/>
                <a:cs typeface="Times New Roman" panose="02020603050405020304" pitchFamily="18" charset="0"/>
              </a:rPr>
              <a:t>B2. Nhấn phím F2</a:t>
            </a:r>
          </a:p>
          <a:p>
            <a:pPr>
              <a:spcBef>
                <a:spcPts val="1200"/>
              </a:spcBef>
              <a:spcAft>
                <a:spcPts val="1200"/>
              </a:spcAft>
            </a:pPr>
            <a:r>
              <a:rPr lang="en-US" sz="2800" smtClean="0">
                <a:latin typeface="Times New Roman" panose="02020603050405020304" pitchFamily="18" charset="0"/>
                <a:cs typeface="Times New Roman" panose="02020603050405020304" pitchFamily="18" charset="0"/>
              </a:rPr>
              <a:t>B3. Đổi tên thành </a:t>
            </a:r>
            <a:r>
              <a:rPr lang="en-US" sz="2800">
                <a:latin typeface="Times New Roman" panose="02020603050405020304" pitchFamily="18" charset="0"/>
                <a:ea typeface="Times New Roman" panose="02020603050405020304" pitchFamily="18" charset="0"/>
              </a:rPr>
              <a:t>ThuMucXoa</a:t>
            </a:r>
            <a:r>
              <a:rPr lang="en-US" sz="2800" smtClean="0">
                <a:latin typeface="Times New Roman" panose="02020603050405020304" pitchFamily="18" charset="0"/>
                <a:cs typeface="Times New Roman" panose="02020603050405020304" pitchFamily="18" charset="0"/>
              </a:rPr>
              <a:t> rồi nhấn Enter</a:t>
            </a:r>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67998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Rounded Rectangle 12"/>
          <p:cNvSpPr/>
          <p:nvPr/>
        </p:nvSpPr>
        <p:spPr>
          <a:xfrm>
            <a:off x="511590" y="1132363"/>
            <a:ext cx="11228294" cy="542595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p:cNvGrpSpPr/>
          <p:nvPr/>
        </p:nvGrpSpPr>
        <p:grpSpPr>
          <a:xfrm>
            <a:off x="3865174" y="232761"/>
            <a:ext cx="4353220" cy="595086"/>
            <a:chOff x="3865174" y="232761"/>
            <a:chExt cx="4353220" cy="595086"/>
          </a:xfrm>
        </p:grpSpPr>
        <p:sp>
          <p:nvSpPr>
            <p:cNvPr id="11" name="Rounded Rectangle 10"/>
            <p:cNvSpPr/>
            <p:nvPr/>
          </p:nvSpPr>
          <p:spPr>
            <a:xfrm>
              <a:off x="3865174" y="232761"/>
              <a:ext cx="4353220" cy="595086"/>
            </a:xfrm>
            <a:prstGeom prst="round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41719C"/>
                  </a:solidFill>
                  <a:latin typeface="Tahoma" panose="020B0604030504040204" pitchFamily="34" charset="0"/>
                  <a:ea typeface="Tahoma" panose="020B0604030504040204" pitchFamily="34" charset="0"/>
                  <a:cs typeface="Tahoma" panose="020B0604030504040204" pitchFamily="34" charset="0"/>
                </a:rPr>
                <a:t>      </a:t>
              </a:r>
              <a:r>
                <a:rPr lang="en-US" sz="3200" b="1" dirty="0" smtClean="0">
                  <a:solidFill>
                    <a:srgbClr val="CC0000"/>
                  </a:solidFill>
                  <a:latin typeface="Tahoma" panose="020B0604030504040204" pitchFamily="34" charset="0"/>
                  <a:ea typeface="Tahoma" panose="020B0604030504040204" pitchFamily="34" charset="0"/>
                  <a:cs typeface="Tahoma" panose="020B0604030504040204" pitchFamily="34" charset="0"/>
                </a:rPr>
                <a:t>KHÁM PHÁ</a:t>
              </a:r>
              <a:endParaRPr lang="en-US" sz="3200" b="1" dirty="0">
                <a:solidFill>
                  <a:srgbClr val="CC0000"/>
                </a:solidFill>
                <a:latin typeface="Tahoma" panose="020B0604030504040204" pitchFamily="34" charset="0"/>
                <a:ea typeface="Tahoma" panose="020B0604030504040204" pitchFamily="34" charset="0"/>
                <a:cs typeface="Tahoma" panose="020B0604030504040204" pitchFamily="34" charset="0"/>
              </a:endParaRPr>
            </a:p>
          </p:txBody>
        </p:sp>
        <p:pic>
          <p:nvPicPr>
            <p:cNvPr id="12" name="Picture 11"/>
            <p:cNvPicPr>
              <a:picLocks noChangeAspect="1"/>
            </p:cNvPicPr>
            <p:nvPr/>
          </p:nvPicPr>
          <p:blipFill>
            <a:blip r:embed="rId3"/>
            <a:stretch>
              <a:fillRect/>
            </a:stretch>
          </p:blipFill>
          <p:spPr>
            <a:xfrm>
              <a:off x="4663621" y="254079"/>
              <a:ext cx="571500" cy="552450"/>
            </a:xfrm>
            <a:prstGeom prst="rect">
              <a:avLst/>
            </a:prstGeom>
          </p:spPr>
        </p:pic>
      </p:grpSp>
      <p:sp>
        <p:nvSpPr>
          <p:cNvPr id="3" name="Rectangle 2"/>
          <p:cNvSpPr/>
          <p:nvPr/>
        </p:nvSpPr>
        <p:spPr>
          <a:xfrm>
            <a:off x="1446027" y="1702161"/>
            <a:ext cx="9781953" cy="2000548"/>
          </a:xfrm>
          <a:prstGeom prst="rect">
            <a:avLst/>
          </a:prstGeom>
        </p:spPr>
        <p:txBody>
          <a:bodyPr wrap="square">
            <a:spAutoFit/>
          </a:bodyPr>
          <a:lstStyle/>
          <a:p>
            <a:pPr algn="just">
              <a:spcBef>
                <a:spcPts val="1200"/>
              </a:spcBef>
              <a:spcAft>
                <a:spcPts val="1200"/>
              </a:spcAft>
            </a:pPr>
            <a:r>
              <a:rPr lang="en-US" sz="2800" b="1" i="1">
                <a:latin typeface="Times New Roman" panose="02020603050405020304" pitchFamily="18" charset="0"/>
                <a:ea typeface="Times New Roman" panose="02020603050405020304" pitchFamily="18" charset="0"/>
              </a:rPr>
              <a:t>Bài 5. </a:t>
            </a:r>
            <a:r>
              <a:rPr lang="en-US" sz="2800">
                <a:latin typeface="Times New Roman" panose="02020603050405020304" pitchFamily="18" charset="0"/>
                <a:ea typeface="Times New Roman" panose="02020603050405020304" pitchFamily="18" charset="0"/>
              </a:rPr>
              <a:t>Xóa tệp, thư mục</a:t>
            </a:r>
          </a:p>
          <a:p>
            <a:pPr algn="just">
              <a:spcBef>
                <a:spcPts val="1200"/>
              </a:spcBef>
              <a:spcAft>
                <a:spcPts val="1200"/>
              </a:spcAft>
            </a:pPr>
            <a:r>
              <a:rPr lang="en-US" sz="2800" b="1" i="1">
                <a:latin typeface="Times New Roman" panose="02020603050405020304" pitchFamily="18" charset="0"/>
                <a:ea typeface="Times New Roman" panose="02020603050405020304" pitchFamily="18" charset="0"/>
              </a:rPr>
              <a:t>Nhiệm vụ 1: </a:t>
            </a:r>
            <a:r>
              <a:rPr lang="en-US" sz="2800">
                <a:latin typeface="Times New Roman" panose="02020603050405020304" pitchFamily="18" charset="0"/>
                <a:ea typeface="Times New Roman" panose="02020603050405020304" pitchFamily="18" charset="0"/>
              </a:rPr>
              <a:t>Xóa các tệp trong ThuMucXoa</a:t>
            </a:r>
          </a:p>
          <a:p>
            <a:pPr algn="just">
              <a:spcBef>
                <a:spcPts val="1200"/>
              </a:spcBef>
              <a:spcAft>
                <a:spcPts val="1200"/>
              </a:spcAft>
            </a:pPr>
            <a:r>
              <a:rPr lang="en-US" sz="2800" b="1" i="1">
                <a:latin typeface="Times New Roman" panose="02020603050405020304" pitchFamily="18" charset="0"/>
                <a:ea typeface="Times New Roman" panose="02020603050405020304" pitchFamily="18" charset="0"/>
              </a:rPr>
              <a:t>Nhiệm vụ 2.</a:t>
            </a:r>
            <a:r>
              <a:rPr lang="en-US" sz="2800">
                <a:latin typeface="Times New Roman" panose="02020603050405020304" pitchFamily="18" charset="0"/>
                <a:ea typeface="Times New Roman" panose="02020603050405020304" pitchFamily="18" charset="0"/>
              </a:rPr>
              <a:t> Xóa tất cả các thư mục vừa tạo ra trong bài thực hành</a:t>
            </a:r>
          </a:p>
        </p:txBody>
      </p:sp>
      <p:pic>
        <p:nvPicPr>
          <p:cNvPr id="21" name="Picture 20"/>
          <p:cNvPicPr/>
          <p:nvPr/>
        </p:nvPicPr>
        <p:blipFill rotWithShape="1">
          <a:blip r:embed="rId4" cstate="email">
            <a:extLst>
              <a:ext uri="{28A0092B-C50C-407E-A947-70E740481C1C}">
                <a14:useLocalDpi xmlns:a14="http://schemas.microsoft.com/office/drawing/2010/main"/>
              </a:ext>
            </a:extLst>
          </a:blip>
          <a:srcRect/>
          <a:stretch/>
        </p:blipFill>
        <p:spPr bwMode="auto">
          <a:xfrm>
            <a:off x="1553737" y="3937845"/>
            <a:ext cx="9144000" cy="238533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030170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ounded Rectangle 6"/>
          <p:cNvSpPr/>
          <p:nvPr/>
        </p:nvSpPr>
        <p:spPr>
          <a:xfrm>
            <a:off x="362073" y="1089212"/>
            <a:ext cx="11390656" cy="5580529"/>
          </a:xfrm>
          <a:prstGeom prst="roundRect">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p:cNvGrpSpPr/>
          <p:nvPr/>
        </p:nvGrpSpPr>
        <p:grpSpPr>
          <a:xfrm>
            <a:off x="3933487" y="155474"/>
            <a:ext cx="4353220" cy="645358"/>
            <a:chOff x="4041063" y="747142"/>
            <a:chExt cx="4353220" cy="645358"/>
          </a:xfrm>
        </p:grpSpPr>
        <p:sp>
          <p:nvSpPr>
            <p:cNvPr id="16" name="Rounded Rectangle 15"/>
            <p:cNvSpPr/>
            <p:nvPr/>
          </p:nvSpPr>
          <p:spPr>
            <a:xfrm>
              <a:off x="4041063" y="747142"/>
              <a:ext cx="4353220" cy="645358"/>
            </a:xfrm>
            <a:prstGeom prst="round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41719C"/>
                  </a:solidFill>
                  <a:latin typeface="Tahoma" panose="020B0604030504040204" pitchFamily="34" charset="0"/>
                  <a:ea typeface="Tahoma" panose="020B0604030504040204" pitchFamily="34" charset="0"/>
                  <a:cs typeface="Tahoma" panose="020B0604030504040204" pitchFamily="34" charset="0"/>
                </a:rPr>
                <a:t>       </a:t>
              </a:r>
              <a:r>
                <a:rPr lang="en-US" sz="3200" b="1" dirty="0" smtClean="0">
                  <a:solidFill>
                    <a:srgbClr val="C00000"/>
                  </a:solidFill>
                  <a:latin typeface="Arial" panose="020B0604020202020204" pitchFamily="34" charset="0"/>
                  <a:cs typeface="Arial" panose="020B0604020202020204" pitchFamily="34" charset="0"/>
                </a:rPr>
                <a:t>VẬN </a:t>
              </a:r>
              <a:r>
                <a:rPr lang="en-US" sz="3200" b="1" dirty="0">
                  <a:solidFill>
                    <a:srgbClr val="C00000"/>
                  </a:solidFill>
                  <a:latin typeface="Arial" panose="020B0604020202020204" pitchFamily="34" charset="0"/>
                  <a:cs typeface="Arial" panose="020B0604020202020204" pitchFamily="34" charset="0"/>
                </a:rPr>
                <a:t>DỤNG</a:t>
              </a:r>
              <a:endParaRPr lang="en-US" sz="3200" b="1" dirty="0">
                <a:solidFill>
                  <a:srgbClr val="0070C0"/>
                </a:solidFill>
                <a:latin typeface="Arial" panose="020B0604020202020204" pitchFamily="34" charset="0"/>
                <a:cs typeface="Arial" panose="020B0604020202020204" pitchFamily="34" charset="0"/>
              </a:endParaRPr>
            </a:p>
          </p:txBody>
        </p:sp>
        <p:pic>
          <p:nvPicPr>
            <p:cNvPr id="17" name="Picture 1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02348" y="773790"/>
              <a:ext cx="589389" cy="565168"/>
            </a:xfrm>
            <a:prstGeom prst="rect">
              <a:avLst/>
            </a:prstGeom>
          </p:spPr>
        </p:pic>
      </p:grpSp>
      <p:sp>
        <p:nvSpPr>
          <p:cNvPr id="3" name="Rectangle 2"/>
          <p:cNvSpPr/>
          <p:nvPr/>
        </p:nvSpPr>
        <p:spPr>
          <a:xfrm>
            <a:off x="1212112" y="2828836"/>
            <a:ext cx="9760688" cy="1815882"/>
          </a:xfrm>
          <a:prstGeom prst="rect">
            <a:avLst/>
          </a:prstGeom>
        </p:spPr>
        <p:txBody>
          <a:bodyPr wrap="square">
            <a:spAutoFit/>
          </a:bodyPr>
          <a:lstStyle/>
          <a:p>
            <a:pPr algn="just"/>
            <a:r>
              <a:rPr lang="en-US" sz="2800" smtClean="0">
                <a:latin typeface="Times New Roman" panose="02020603050405020304" pitchFamily="18" charset="0"/>
                <a:ea typeface="Times New Roman" panose="02020603050405020304" pitchFamily="18" charset="0"/>
              </a:rPr>
              <a:t>	Trong </a:t>
            </a:r>
            <a:r>
              <a:rPr lang="en-US" sz="2800">
                <a:latin typeface="Times New Roman" panose="02020603050405020304" pitchFamily="18" charset="0"/>
                <a:ea typeface="Times New Roman" panose="02020603050405020304" pitchFamily="18" charset="0"/>
              </a:rPr>
              <a:t>máy tính thường có một số tệp bài hát rải rác nhiều nơi. Hãy tìm và di chuyển tất cả các tệp bài hát ấy tới thư mục Music và tổ chức thành các thư mục con, phân loại theo cách mà em muốn để tiện truy cập.</a:t>
            </a:r>
            <a:endParaRPr lang="en-US" sz="2800"/>
          </a:p>
        </p:txBody>
      </p:sp>
    </p:spTree>
    <p:extLst>
      <p:ext uri="{BB962C8B-B14F-4D97-AF65-F5344CB8AC3E}">
        <p14:creationId xmlns:p14="http://schemas.microsoft.com/office/powerpoint/2010/main" val="25020203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 name="Rounded Rectangle 21"/>
          <p:cNvSpPr/>
          <p:nvPr/>
        </p:nvSpPr>
        <p:spPr>
          <a:xfrm>
            <a:off x="319314" y="1204686"/>
            <a:ext cx="11582400" cy="532674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p:cNvGrpSpPr/>
          <p:nvPr/>
        </p:nvGrpSpPr>
        <p:grpSpPr>
          <a:xfrm>
            <a:off x="3865174" y="334359"/>
            <a:ext cx="4353220" cy="595086"/>
            <a:chOff x="3865174" y="226783"/>
            <a:chExt cx="4353220" cy="595086"/>
          </a:xfrm>
          <a:solidFill>
            <a:srgbClr val="FFFF00"/>
          </a:solidFill>
        </p:grpSpPr>
        <p:sp>
          <p:nvSpPr>
            <p:cNvPr id="18" name="Rounded Rectangle 17"/>
            <p:cNvSpPr/>
            <p:nvPr/>
          </p:nvSpPr>
          <p:spPr>
            <a:xfrm>
              <a:off x="3865174" y="226783"/>
              <a:ext cx="4353220" cy="595086"/>
            </a:xfrm>
            <a:prstGeom prst="round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41719C"/>
                  </a:solidFill>
                  <a:latin typeface="Tahoma" panose="020B0604030504040204" pitchFamily="34" charset="0"/>
                  <a:ea typeface="Tahoma" panose="020B0604030504040204" pitchFamily="34" charset="0"/>
                  <a:cs typeface="Tahoma" panose="020B0604030504040204" pitchFamily="34" charset="0"/>
                </a:rPr>
                <a:t>      MỞ ĐẦU</a:t>
              </a:r>
              <a:endParaRPr lang="en-US" sz="3200" b="1" dirty="0">
                <a:solidFill>
                  <a:srgbClr val="41719C"/>
                </a:solidFill>
                <a:latin typeface="Tahoma" panose="020B0604030504040204" pitchFamily="34" charset="0"/>
                <a:ea typeface="Tahoma" panose="020B0604030504040204" pitchFamily="34" charset="0"/>
                <a:cs typeface="Tahoma" panose="020B0604030504040204" pitchFamily="34" charset="0"/>
              </a:endParaRPr>
            </a:p>
          </p:txBody>
        </p:sp>
        <p:pic>
          <p:nvPicPr>
            <p:cNvPr id="20" name="Picture 19"/>
            <p:cNvPicPr>
              <a:picLocks noChangeAspect="1"/>
            </p:cNvPicPr>
            <p:nvPr/>
          </p:nvPicPr>
          <p:blipFill>
            <a:blip r:embed="rId3"/>
            <a:stretch>
              <a:fillRect/>
            </a:stretch>
          </p:blipFill>
          <p:spPr>
            <a:xfrm>
              <a:off x="4753883" y="247862"/>
              <a:ext cx="561975" cy="561975"/>
            </a:xfrm>
            <a:prstGeom prst="rect">
              <a:avLst/>
            </a:prstGeom>
            <a:grpFill/>
          </p:spPr>
        </p:pic>
      </p:grpSp>
      <p:sp>
        <p:nvSpPr>
          <p:cNvPr id="2" name="Rectangle 1"/>
          <p:cNvSpPr/>
          <p:nvPr/>
        </p:nvSpPr>
        <p:spPr>
          <a:xfrm>
            <a:off x="810565" y="1544343"/>
            <a:ext cx="10462437" cy="4647426"/>
          </a:xfrm>
          <a:prstGeom prst="rect">
            <a:avLst/>
          </a:prstGeom>
        </p:spPr>
        <p:txBody>
          <a:bodyPr wrap="square">
            <a:spAutoFit/>
          </a:bodyPr>
          <a:lstStyle/>
          <a:p>
            <a:pPr algn="just">
              <a:spcBef>
                <a:spcPts val="1200"/>
              </a:spcBef>
              <a:spcAft>
                <a:spcPts val="1200"/>
              </a:spcAft>
            </a:pPr>
            <a:r>
              <a:rPr lang="en-US" sz="2800" b="1" smtClean="0">
                <a:latin typeface="Times New Roman" panose="02020603050405020304" pitchFamily="18" charset="0"/>
                <a:ea typeface="Times New Roman" panose="02020603050405020304" pitchFamily="18" charset="0"/>
              </a:rPr>
              <a:t>NHỮNG </a:t>
            </a:r>
            <a:r>
              <a:rPr lang="en-US" sz="2800" b="1">
                <a:latin typeface="Times New Roman" panose="02020603050405020304" pitchFamily="18" charset="0"/>
                <a:ea typeface="Times New Roman" panose="02020603050405020304" pitchFamily="18" charset="0"/>
              </a:rPr>
              <a:t>ĐIỀU CẦN BIẾT</a:t>
            </a:r>
            <a:endParaRPr lang="en-US" sz="2800">
              <a:latin typeface="Times New Roman" panose="02020603050405020304" pitchFamily="18" charset="0"/>
              <a:ea typeface="Times New Roman" panose="02020603050405020304" pitchFamily="18" charset="0"/>
            </a:endParaRPr>
          </a:p>
          <a:p>
            <a:pPr marL="457200" indent="-457200" algn="just">
              <a:spcBef>
                <a:spcPts val="1200"/>
              </a:spcBef>
              <a:spcAft>
                <a:spcPts val="1200"/>
              </a:spcAft>
              <a:buFontTx/>
              <a:buChar char="-"/>
            </a:pPr>
            <a:r>
              <a:rPr lang="en-US" sz="2800" smtClean="0">
                <a:latin typeface="Times New Roman" panose="02020603050405020304" pitchFamily="18" charset="0"/>
                <a:ea typeface="Times New Roman" panose="02020603050405020304" pitchFamily="18" charset="0"/>
              </a:rPr>
              <a:t>Hệ </a:t>
            </a:r>
            <a:r>
              <a:rPr lang="en-US" sz="2800">
                <a:latin typeface="Times New Roman" panose="02020603050405020304" pitchFamily="18" charset="0"/>
                <a:ea typeface="Times New Roman" panose="02020603050405020304" pitchFamily="18" charset="0"/>
              </a:rPr>
              <a:t>điều hành Windows cho phép thao tác linh hoạt theo vài cách khác nhau để nhận được cùng một kết quả. </a:t>
            </a:r>
            <a:endParaRPr lang="en-US" sz="2800" smtClean="0">
              <a:latin typeface="Times New Roman" panose="02020603050405020304" pitchFamily="18" charset="0"/>
              <a:ea typeface="Times New Roman" panose="02020603050405020304" pitchFamily="18" charset="0"/>
            </a:endParaRPr>
          </a:p>
          <a:p>
            <a:pPr marL="457200" indent="-457200" algn="just">
              <a:spcBef>
                <a:spcPts val="1200"/>
              </a:spcBef>
              <a:spcAft>
                <a:spcPts val="1200"/>
              </a:spcAft>
              <a:buFontTx/>
              <a:buChar char="-"/>
            </a:pPr>
            <a:r>
              <a:rPr lang="en-US" sz="2800" smtClean="0">
                <a:latin typeface="Times New Roman" panose="02020603050405020304" pitchFamily="18" charset="0"/>
                <a:ea typeface="Times New Roman" panose="02020603050405020304" pitchFamily="18" charset="0"/>
              </a:rPr>
              <a:t>Ví </a:t>
            </a:r>
            <a:r>
              <a:rPr lang="en-US" sz="2800">
                <a:latin typeface="Times New Roman" panose="02020603050405020304" pitchFamily="18" charset="0"/>
                <a:ea typeface="Times New Roman" panose="02020603050405020304" pitchFamily="18" charset="0"/>
              </a:rPr>
              <a:t>dụ:</a:t>
            </a:r>
          </a:p>
          <a:p>
            <a:pPr algn="just">
              <a:spcBef>
                <a:spcPts val="1200"/>
              </a:spcBef>
              <a:spcAft>
                <a:spcPts val="1200"/>
              </a:spcAft>
            </a:pPr>
            <a:r>
              <a:rPr lang="en-US" sz="2800">
                <a:latin typeface="Times New Roman" panose="02020603050405020304" pitchFamily="18" charset="0"/>
                <a:ea typeface="Times New Roman" panose="02020603050405020304" pitchFamily="18" charset="0"/>
              </a:rPr>
              <a:t> </a:t>
            </a:r>
            <a:r>
              <a:rPr lang="en-US" sz="2800" smtClean="0">
                <a:latin typeface="Times New Roman" panose="02020603050405020304" pitchFamily="18" charset="0"/>
                <a:ea typeface="Times New Roman" panose="02020603050405020304" pitchFamily="18" charset="0"/>
              </a:rPr>
              <a:t>    + </a:t>
            </a:r>
            <a:r>
              <a:rPr lang="en-US" sz="2800">
                <a:latin typeface="Times New Roman" panose="02020603050405020304" pitchFamily="18" charset="0"/>
                <a:ea typeface="Times New Roman" panose="02020603050405020304" pitchFamily="18" charset="0"/>
              </a:rPr>
              <a:t>Nháy nút lệnh có sẵn trong cửa sổ làm việc</a:t>
            </a:r>
          </a:p>
          <a:p>
            <a:pPr algn="just">
              <a:spcBef>
                <a:spcPts val="1200"/>
              </a:spcBef>
              <a:spcAft>
                <a:spcPts val="1200"/>
              </a:spcAft>
            </a:pPr>
            <a:r>
              <a:rPr lang="en-US" sz="2800" smtClean="0">
                <a:latin typeface="Times New Roman" panose="02020603050405020304" pitchFamily="18" charset="0"/>
                <a:ea typeface="Times New Roman" panose="02020603050405020304" pitchFamily="18" charset="0"/>
              </a:rPr>
              <a:t>     + </a:t>
            </a:r>
            <a:r>
              <a:rPr lang="en-US" sz="2800">
                <a:latin typeface="Times New Roman" panose="02020603050405020304" pitchFamily="18" charset="0"/>
                <a:ea typeface="Times New Roman" panose="02020603050405020304" pitchFamily="18" charset="0"/>
              </a:rPr>
              <a:t>Chọn lệnh trong bảng chọn nổi lên khi nháy chuột phải</a:t>
            </a:r>
          </a:p>
          <a:p>
            <a:pPr algn="just">
              <a:spcBef>
                <a:spcPts val="1200"/>
              </a:spcBef>
              <a:spcAft>
                <a:spcPts val="1200"/>
              </a:spcAft>
            </a:pPr>
            <a:r>
              <a:rPr lang="en-US" sz="2800" smtClean="0">
                <a:latin typeface="Times New Roman" panose="02020603050405020304" pitchFamily="18" charset="0"/>
                <a:ea typeface="Times New Roman" panose="02020603050405020304" pitchFamily="18" charset="0"/>
              </a:rPr>
              <a:t>     + </a:t>
            </a:r>
            <a:r>
              <a:rPr lang="en-US" sz="2800">
                <a:latin typeface="Times New Roman" panose="02020603050405020304" pitchFamily="18" charset="0"/>
                <a:ea typeface="Times New Roman" panose="02020603050405020304" pitchFamily="18" charset="0"/>
              </a:rPr>
              <a:t>Nhấn đồng thời 2 hoặc 3 phím (tổ hợp phím tắt)</a:t>
            </a:r>
          </a:p>
        </p:txBody>
      </p:sp>
    </p:spTree>
    <p:extLst>
      <p:ext uri="{BB962C8B-B14F-4D97-AF65-F5344CB8AC3E}">
        <p14:creationId xmlns:p14="http://schemas.microsoft.com/office/powerpoint/2010/main" val="40347068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ounded Rectangle 6"/>
          <p:cNvSpPr/>
          <p:nvPr/>
        </p:nvSpPr>
        <p:spPr>
          <a:xfrm>
            <a:off x="365760" y="1241945"/>
            <a:ext cx="11465169" cy="5240741"/>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25"/>
          <p:cNvGrpSpPr/>
          <p:nvPr/>
        </p:nvGrpSpPr>
        <p:grpSpPr>
          <a:xfrm>
            <a:off x="3865174" y="232761"/>
            <a:ext cx="4353220" cy="595086"/>
            <a:chOff x="3865174" y="232761"/>
            <a:chExt cx="4353220" cy="595086"/>
          </a:xfrm>
        </p:grpSpPr>
        <p:sp>
          <p:nvSpPr>
            <p:cNvPr id="27" name="Rounded Rectangle 26"/>
            <p:cNvSpPr/>
            <p:nvPr/>
          </p:nvSpPr>
          <p:spPr>
            <a:xfrm>
              <a:off x="3865174" y="232761"/>
              <a:ext cx="4353220" cy="595086"/>
            </a:xfrm>
            <a:prstGeom prst="round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smtClean="0">
                  <a:solidFill>
                    <a:srgbClr val="41719C"/>
                  </a:solidFill>
                  <a:latin typeface="Tahoma" panose="020B0604030504040204" pitchFamily="34" charset="0"/>
                  <a:ea typeface="Tahoma" panose="020B0604030504040204" pitchFamily="34" charset="0"/>
                  <a:cs typeface="Tahoma" panose="020B0604030504040204" pitchFamily="34" charset="0"/>
                </a:rPr>
                <a:t>THỰC HÀNH</a:t>
              </a:r>
              <a:endParaRPr lang="en-US" sz="3200" b="1" dirty="0">
                <a:solidFill>
                  <a:srgbClr val="CC0000"/>
                </a:solidFill>
                <a:latin typeface="Tahoma" panose="020B0604030504040204" pitchFamily="34" charset="0"/>
                <a:ea typeface="Tahoma" panose="020B0604030504040204" pitchFamily="34" charset="0"/>
                <a:cs typeface="Tahoma" panose="020B0604030504040204" pitchFamily="34" charset="0"/>
              </a:endParaRPr>
            </a:p>
          </p:txBody>
        </p:sp>
        <p:pic>
          <p:nvPicPr>
            <p:cNvPr id="28" name="Picture 27"/>
            <p:cNvPicPr>
              <a:picLocks noChangeAspect="1"/>
            </p:cNvPicPr>
            <p:nvPr/>
          </p:nvPicPr>
          <p:blipFill>
            <a:blip r:embed="rId3"/>
            <a:stretch>
              <a:fillRect/>
            </a:stretch>
          </p:blipFill>
          <p:spPr>
            <a:xfrm>
              <a:off x="3865174" y="254079"/>
              <a:ext cx="571500" cy="552450"/>
            </a:xfrm>
            <a:prstGeom prst="rect">
              <a:avLst/>
            </a:prstGeom>
          </p:spPr>
        </p:pic>
      </p:grpSp>
      <p:sp>
        <p:nvSpPr>
          <p:cNvPr id="2" name="Rectangle 1"/>
          <p:cNvSpPr/>
          <p:nvPr/>
        </p:nvSpPr>
        <p:spPr>
          <a:xfrm>
            <a:off x="1388673" y="1827655"/>
            <a:ext cx="9562861" cy="1083374"/>
          </a:xfrm>
          <a:prstGeom prst="rect">
            <a:avLst/>
          </a:prstGeom>
        </p:spPr>
        <p:txBody>
          <a:bodyPr wrap="square">
            <a:spAutoFit/>
          </a:bodyPr>
          <a:lstStyle/>
          <a:p>
            <a:pPr algn="just">
              <a:lnSpc>
                <a:spcPct val="115000"/>
              </a:lnSpc>
              <a:spcBef>
                <a:spcPts val="600"/>
              </a:spcBef>
              <a:spcAft>
                <a:spcPts val="600"/>
              </a:spcAft>
            </a:pPr>
            <a:r>
              <a:rPr lang="en-US" sz="2800" b="1" i="1">
                <a:latin typeface="Times New Roman" panose="02020603050405020304" pitchFamily="18" charset="0"/>
                <a:ea typeface="Times New Roman" panose="02020603050405020304" pitchFamily="18" charset="0"/>
              </a:rPr>
              <a:t>Bài 1. </a:t>
            </a:r>
            <a:r>
              <a:rPr lang="en-US" sz="2800">
                <a:latin typeface="Times New Roman" panose="02020603050405020304" pitchFamily="18" charset="0"/>
                <a:ea typeface="Times New Roman" panose="02020603050405020304" pitchFamily="18" charset="0"/>
              </a:rPr>
              <a:t>Tạo thư mục mới tên là ThuMucMoi trên màn hình nền Desktop và thư mục ThuMucTam nằm trong thư mục Documents</a:t>
            </a:r>
          </a:p>
        </p:txBody>
      </p:sp>
      <p:pic>
        <p:nvPicPr>
          <p:cNvPr id="18" name="Picture 17"/>
          <p:cNvPicPr/>
          <p:nvPr/>
        </p:nvPicPr>
        <p:blipFill rotWithShape="1">
          <a:blip r:embed="rId4" cstate="email">
            <a:extLst>
              <a:ext uri="{28A0092B-C50C-407E-A947-70E740481C1C}">
                <a14:useLocalDpi xmlns:a14="http://schemas.microsoft.com/office/drawing/2010/main"/>
              </a:ext>
            </a:extLst>
          </a:blip>
          <a:srcRect/>
          <a:stretch/>
        </p:blipFill>
        <p:spPr bwMode="auto">
          <a:xfrm>
            <a:off x="1388673" y="3325127"/>
            <a:ext cx="9442435" cy="194387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419546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420837" y="2782782"/>
            <a:ext cx="2551815" cy="2679406"/>
          </a:xfrm>
          <a:prstGeom prst="rect">
            <a:avLst/>
          </a:prstGeom>
        </p:spPr>
      </p:pic>
      <p:pic>
        <p:nvPicPr>
          <p:cNvPr id="5" name="Picture 4"/>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7588049" y="2782782"/>
            <a:ext cx="2912013" cy="2679406"/>
          </a:xfrm>
          <a:prstGeom prst="rect">
            <a:avLst/>
          </a:prstGeom>
        </p:spPr>
      </p:pic>
      <p:sp>
        <p:nvSpPr>
          <p:cNvPr id="6" name="TextBox 5"/>
          <p:cNvSpPr txBox="1"/>
          <p:nvPr/>
        </p:nvSpPr>
        <p:spPr>
          <a:xfrm>
            <a:off x="1280157" y="379826"/>
            <a:ext cx="5345723" cy="2000548"/>
          </a:xfrm>
          <a:prstGeom prst="rect">
            <a:avLst/>
          </a:prstGeom>
          <a:noFill/>
        </p:spPr>
        <p:txBody>
          <a:bodyPr wrap="square" rtlCol="0">
            <a:spAutoFit/>
          </a:bodyPr>
          <a:lstStyle/>
          <a:p>
            <a:pPr>
              <a:spcBef>
                <a:spcPts val="1200"/>
              </a:spcBef>
              <a:spcAft>
                <a:spcPts val="1200"/>
              </a:spcAft>
            </a:pPr>
            <a:r>
              <a:rPr lang="en-US" sz="2800" smtClean="0">
                <a:latin typeface="Times New Roman" panose="02020603050405020304" pitchFamily="18" charset="0"/>
                <a:cs typeface="Times New Roman" panose="02020603050405020304" pitchFamily="18" charset="0"/>
              </a:rPr>
              <a:t>B1. Ấn tổ hợp phím Ctrl+Shift+N</a:t>
            </a:r>
          </a:p>
          <a:p>
            <a:pPr>
              <a:spcBef>
                <a:spcPts val="1200"/>
              </a:spcBef>
              <a:spcAft>
                <a:spcPts val="1200"/>
              </a:spcAft>
            </a:pPr>
            <a:r>
              <a:rPr lang="en-US" sz="2800" smtClean="0">
                <a:latin typeface="Times New Roman" panose="02020603050405020304" pitchFamily="18" charset="0"/>
                <a:cs typeface="Times New Roman" panose="02020603050405020304" pitchFamily="18" charset="0"/>
              </a:rPr>
              <a:t>B2. Đổi tên thành ThuMucMoi</a:t>
            </a:r>
          </a:p>
          <a:p>
            <a:pPr>
              <a:spcBef>
                <a:spcPts val="1200"/>
              </a:spcBef>
              <a:spcAft>
                <a:spcPts val="1200"/>
              </a:spcAft>
            </a:pPr>
            <a:r>
              <a:rPr lang="en-US" sz="2800" smtClean="0">
                <a:latin typeface="Times New Roman" panose="02020603050405020304" pitchFamily="18" charset="0"/>
                <a:cs typeface="Times New Roman" panose="02020603050405020304" pitchFamily="18" charset="0"/>
              </a:rPr>
              <a:t>B3. Ấn Enter </a:t>
            </a:r>
            <a:endParaRPr lang="en-US" sz="2800">
              <a:latin typeface="Times New Roman" panose="02020603050405020304" pitchFamily="18" charset="0"/>
              <a:cs typeface="Times New Roman" panose="02020603050405020304" pitchFamily="18" charset="0"/>
            </a:endParaRPr>
          </a:p>
        </p:txBody>
      </p:sp>
      <p:sp>
        <p:nvSpPr>
          <p:cNvPr id="8" name="Right Arrow 7"/>
          <p:cNvSpPr/>
          <p:nvPr/>
        </p:nvSpPr>
        <p:spPr>
          <a:xfrm>
            <a:off x="5252812" y="3742657"/>
            <a:ext cx="1055077" cy="7596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256852" y="5864595"/>
            <a:ext cx="10102074" cy="523220"/>
          </a:xfrm>
          <a:prstGeom prst="rect">
            <a:avLst/>
          </a:prstGeom>
          <a:noFill/>
        </p:spPr>
        <p:txBody>
          <a:bodyPr wrap="square" rtlCol="0">
            <a:spAutoFit/>
          </a:bodyPr>
          <a:lstStyle/>
          <a:p>
            <a:pPr algn="just">
              <a:spcBef>
                <a:spcPts val="1200"/>
              </a:spcBef>
              <a:spcAft>
                <a:spcPts val="1200"/>
              </a:spcAft>
            </a:pPr>
            <a:r>
              <a:rPr lang="en-US" sz="2800" smtClean="0">
                <a:latin typeface="Times New Roman" panose="02020603050405020304" pitchFamily="18" charset="0"/>
                <a:cs typeface="Times New Roman" panose="02020603050405020304" pitchFamily="18" charset="0"/>
              </a:rPr>
              <a:t>Làm tương tự ta tạo được ThuMucTam trong thư mục Document</a:t>
            </a:r>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6459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9" name="Rounded Rectangle 18"/>
          <p:cNvSpPr/>
          <p:nvPr/>
        </p:nvSpPr>
        <p:spPr>
          <a:xfrm>
            <a:off x="440742" y="1186551"/>
            <a:ext cx="11309979" cy="533708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 name="Group 19"/>
          <p:cNvGrpSpPr/>
          <p:nvPr/>
        </p:nvGrpSpPr>
        <p:grpSpPr>
          <a:xfrm>
            <a:off x="3865174" y="232761"/>
            <a:ext cx="4353220" cy="595086"/>
            <a:chOff x="3865174" y="232761"/>
            <a:chExt cx="4353220" cy="595086"/>
          </a:xfrm>
        </p:grpSpPr>
        <p:sp>
          <p:nvSpPr>
            <p:cNvPr id="21" name="Rounded Rectangle 20"/>
            <p:cNvSpPr/>
            <p:nvPr/>
          </p:nvSpPr>
          <p:spPr>
            <a:xfrm>
              <a:off x="3865174" y="232761"/>
              <a:ext cx="4353220" cy="595086"/>
            </a:xfrm>
            <a:prstGeom prst="round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41719C"/>
                  </a:solidFill>
                  <a:latin typeface="Tahoma" panose="020B0604030504040204" pitchFamily="34" charset="0"/>
                  <a:ea typeface="Tahoma" panose="020B0604030504040204" pitchFamily="34" charset="0"/>
                  <a:cs typeface="Tahoma" panose="020B0604030504040204" pitchFamily="34" charset="0"/>
                </a:rPr>
                <a:t>      </a:t>
              </a:r>
              <a:r>
                <a:rPr lang="en-US" sz="3200" b="1" dirty="0" smtClean="0">
                  <a:solidFill>
                    <a:srgbClr val="CC0000"/>
                  </a:solidFill>
                  <a:latin typeface="Tahoma" panose="020B0604030504040204" pitchFamily="34" charset="0"/>
                  <a:ea typeface="Tahoma" panose="020B0604030504040204" pitchFamily="34" charset="0"/>
                  <a:cs typeface="Tahoma" panose="020B0604030504040204" pitchFamily="34" charset="0"/>
                </a:rPr>
                <a:t>KHÁM PHÁ</a:t>
              </a:r>
              <a:endParaRPr lang="en-US" sz="3200" b="1" dirty="0">
                <a:solidFill>
                  <a:srgbClr val="CC0000"/>
                </a:solidFill>
                <a:latin typeface="Tahoma" panose="020B0604030504040204" pitchFamily="34" charset="0"/>
                <a:ea typeface="Tahoma" panose="020B0604030504040204" pitchFamily="34" charset="0"/>
                <a:cs typeface="Tahoma" panose="020B0604030504040204" pitchFamily="34" charset="0"/>
              </a:endParaRPr>
            </a:p>
          </p:txBody>
        </p:sp>
        <p:pic>
          <p:nvPicPr>
            <p:cNvPr id="23" name="Picture 22"/>
            <p:cNvPicPr>
              <a:picLocks noChangeAspect="1"/>
            </p:cNvPicPr>
            <p:nvPr/>
          </p:nvPicPr>
          <p:blipFill>
            <a:blip r:embed="rId3"/>
            <a:stretch>
              <a:fillRect/>
            </a:stretch>
          </p:blipFill>
          <p:spPr>
            <a:xfrm>
              <a:off x="4663621" y="254079"/>
              <a:ext cx="571500" cy="552450"/>
            </a:xfrm>
            <a:prstGeom prst="rect">
              <a:avLst/>
            </a:prstGeom>
          </p:spPr>
        </p:pic>
      </p:grpSp>
      <p:sp>
        <p:nvSpPr>
          <p:cNvPr id="3" name="Rectangle 2"/>
          <p:cNvSpPr/>
          <p:nvPr/>
        </p:nvSpPr>
        <p:spPr>
          <a:xfrm>
            <a:off x="1084521" y="2432574"/>
            <a:ext cx="9781953" cy="2877711"/>
          </a:xfrm>
          <a:prstGeom prst="rect">
            <a:avLst/>
          </a:prstGeom>
        </p:spPr>
        <p:txBody>
          <a:bodyPr wrap="square">
            <a:spAutoFit/>
          </a:bodyPr>
          <a:lstStyle/>
          <a:p>
            <a:pPr algn="just">
              <a:spcBef>
                <a:spcPts val="1200"/>
              </a:spcBef>
              <a:spcAft>
                <a:spcPts val="1200"/>
              </a:spcAft>
            </a:pPr>
            <a:r>
              <a:rPr lang="en-US" sz="2800" b="1" i="1">
                <a:latin typeface="Times New Roman" panose="02020603050405020304" pitchFamily="18" charset="0"/>
                <a:ea typeface="Times New Roman" panose="02020603050405020304" pitchFamily="18" charset="0"/>
              </a:rPr>
              <a:t>Bài 2. </a:t>
            </a:r>
            <a:r>
              <a:rPr lang="en-US" sz="2800">
                <a:latin typeface="Times New Roman" panose="02020603050405020304" pitchFamily="18" charset="0"/>
                <a:ea typeface="Times New Roman" panose="02020603050405020304" pitchFamily="18" charset="0"/>
              </a:rPr>
              <a:t>Sao chép tệp, thư mục</a:t>
            </a:r>
          </a:p>
          <a:p>
            <a:pPr algn="just">
              <a:spcBef>
                <a:spcPts val="1200"/>
              </a:spcBef>
              <a:spcAft>
                <a:spcPts val="1200"/>
              </a:spcAft>
            </a:pPr>
            <a:r>
              <a:rPr lang="en-US" sz="2800" b="1" i="1">
                <a:latin typeface="Times New Roman" panose="02020603050405020304" pitchFamily="18" charset="0"/>
                <a:ea typeface="Times New Roman" panose="02020603050405020304" pitchFamily="18" charset="0"/>
              </a:rPr>
              <a:t>Nhiệm vụ 1: </a:t>
            </a:r>
            <a:r>
              <a:rPr lang="en-US" sz="2800">
                <a:latin typeface="Times New Roman" panose="02020603050405020304" pitchFamily="18" charset="0"/>
                <a:ea typeface="Times New Roman" panose="02020603050405020304" pitchFamily="18" charset="0"/>
              </a:rPr>
              <a:t>Sao chép vài tệp (một tệp văn bản bất kì, một tệp ảnh bất kì, …) vào thư mục ThuMucTam</a:t>
            </a:r>
          </a:p>
          <a:p>
            <a:pPr algn="just">
              <a:spcBef>
                <a:spcPts val="1200"/>
              </a:spcBef>
              <a:spcAft>
                <a:spcPts val="1200"/>
              </a:spcAft>
            </a:pPr>
            <a:r>
              <a:rPr lang="en-US" sz="2800" b="1" i="1">
                <a:latin typeface="Times New Roman" panose="02020603050405020304" pitchFamily="18" charset="0"/>
                <a:ea typeface="Times New Roman" panose="02020603050405020304" pitchFamily="18" charset="0"/>
              </a:rPr>
              <a:t>Nhiệm vụ </a:t>
            </a:r>
            <a:r>
              <a:rPr lang="en-US" sz="2800" b="1" i="1" smtClean="0">
                <a:latin typeface="Times New Roman" panose="02020603050405020304" pitchFamily="18" charset="0"/>
                <a:ea typeface="Times New Roman" panose="02020603050405020304" pitchFamily="18" charset="0"/>
              </a:rPr>
              <a:t>2:</a:t>
            </a:r>
            <a:r>
              <a:rPr lang="en-US" sz="2800" smtClean="0">
                <a:latin typeface="Times New Roman" panose="02020603050405020304" pitchFamily="18" charset="0"/>
                <a:ea typeface="Times New Roman" panose="02020603050405020304" pitchFamily="18" charset="0"/>
              </a:rPr>
              <a:t> </a:t>
            </a:r>
            <a:r>
              <a:rPr lang="en-US" sz="2800">
                <a:latin typeface="Times New Roman" panose="02020603050405020304" pitchFamily="18" charset="0"/>
                <a:ea typeface="Times New Roman" panose="02020603050405020304" pitchFamily="18" charset="0"/>
              </a:rPr>
              <a:t>Sao chép thư mục ThuMucTam vào trong thư mục ThuMucMoi trên màn hình nền.</a:t>
            </a:r>
          </a:p>
        </p:txBody>
      </p:sp>
    </p:spTree>
    <p:extLst>
      <p:ext uri="{BB962C8B-B14F-4D97-AF65-F5344CB8AC3E}">
        <p14:creationId xmlns:p14="http://schemas.microsoft.com/office/powerpoint/2010/main" val="6421740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211918" y="1567181"/>
            <a:ext cx="9856416" cy="2739211"/>
          </a:xfrm>
          <a:prstGeom prst="rect">
            <a:avLst/>
          </a:prstGeom>
          <a:noFill/>
        </p:spPr>
        <p:txBody>
          <a:bodyPr wrap="square" rtlCol="0">
            <a:spAutoFit/>
          </a:bodyPr>
          <a:lstStyle/>
          <a:p>
            <a:pPr>
              <a:spcBef>
                <a:spcPts val="1200"/>
              </a:spcBef>
              <a:spcAft>
                <a:spcPts val="1200"/>
              </a:spcAft>
            </a:pPr>
            <a:r>
              <a:rPr lang="en-US" sz="2800" smtClean="0">
                <a:latin typeface="Times New Roman" panose="02020603050405020304" pitchFamily="18" charset="0"/>
                <a:cs typeface="Times New Roman" panose="02020603050405020304" pitchFamily="18" charset="0"/>
              </a:rPr>
              <a:t>B1. Chọn tệp cần sao chép</a:t>
            </a:r>
          </a:p>
          <a:p>
            <a:pPr>
              <a:spcBef>
                <a:spcPts val="1200"/>
              </a:spcBef>
              <a:spcAft>
                <a:spcPts val="1200"/>
              </a:spcAft>
            </a:pPr>
            <a:r>
              <a:rPr lang="en-US" sz="2800" smtClean="0">
                <a:latin typeface="Times New Roman" panose="02020603050405020304" pitchFamily="18" charset="0"/>
                <a:cs typeface="Times New Roman" panose="02020603050405020304" pitchFamily="18" charset="0"/>
              </a:rPr>
              <a:t>B2. Nhấn Ctrl+C</a:t>
            </a:r>
          </a:p>
          <a:p>
            <a:pPr>
              <a:spcBef>
                <a:spcPts val="1200"/>
              </a:spcBef>
              <a:spcAft>
                <a:spcPts val="1200"/>
              </a:spcAft>
            </a:pPr>
            <a:r>
              <a:rPr lang="en-US" sz="2800" smtClean="0">
                <a:latin typeface="Times New Roman" panose="02020603050405020304" pitchFamily="18" charset="0"/>
                <a:cs typeface="Times New Roman" panose="02020603050405020304" pitchFamily="18" charset="0"/>
              </a:rPr>
              <a:t>B3. Di chuyển đến thư mục ThuMucTam</a:t>
            </a:r>
          </a:p>
          <a:p>
            <a:pPr>
              <a:spcBef>
                <a:spcPts val="1200"/>
              </a:spcBef>
              <a:spcAft>
                <a:spcPts val="1200"/>
              </a:spcAft>
            </a:pPr>
            <a:r>
              <a:rPr lang="en-US" sz="2800" smtClean="0">
                <a:latin typeface="Times New Roman" panose="02020603050405020304" pitchFamily="18" charset="0"/>
                <a:cs typeface="Times New Roman" panose="02020603050405020304" pitchFamily="18" charset="0"/>
              </a:rPr>
              <a:t>B4. Nhấn Ctrl+V</a:t>
            </a:r>
            <a:endParaRPr lang="en-US" sz="2800">
              <a:latin typeface="Times New Roman" panose="02020603050405020304" pitchFamily="18" charset="0"/>
              <a:cs typeface="Times New Roman" panose="02020603050405020304" pitchFamily="18" charset="0"/>
            </a:endParaRPr>
          </a:p>
        </p:txBody>
      </p:sp>
      <p:sp>
        <p:nvSpPr>
          <p:cNvPr id="2" name="Rectangle 1"/>
          <p:cNvSpPr/>
          <p:nvPr/>
        </p:nvSpPr>
        <p:spPr>
          <a:xfrm>
            <a:off x="1961225" y="756315"/>
            <a:ext cx="2109873" cy="523220"/>
          </a:xfrm>
          <a:prstGeom prst="rect">
            <a:avLst/>
          </a:prstGeom>
        </p:spPr>
        <p:txBody>
          <a:bodyPr wrap="none">
            <a:spAutoFit/>
          </a:bodyPr>
          <a:lstStyle/>
          <a:p>
            <a:r>
              <a:rPr lang="en-US" sz="2800" b="1" i="1">
                <a:solidFill>
                  <a:srgbClr val="0070C0"/>
                </a:solidFill>
                <a:latin typeface="Times New Roman" panose="02020603050405020304" pitchFamily="18" charset="0"/>
                <a:ea typeface="Times New Roman" panose="02020603050405020304" pitchFamily="18" charset="0"/>
              </a:rPr>
              <a:t>Nhiệm vụ 1: </a:t>
            </a:r>
            <a:endParaRPr lang="en-US" sz="2800">
              <a:solidFill>
                <a:srgbClr val="0070C0"/>
              </a:solidFill>
            </a:endParaRPr>
          </a:p>
        </p:txBody>
      </p:sp>
    </p:spTree>
    <p:extLst>
      <p:ext uri="{BB962C8B-B14F-4D97-AF65-F5344CB8AC3E}">
        <p14:creationId xmlns:p14="http://schemas.microsoft.com/office/powerpoint/2010/main" val="42047508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211918" y="1567181"/>
            <a:ext cx="9856416" cy="2739211"/>
          </a:xfrm>
          <a:prstGeom prst="rect">
            <a:avLst/>
          </a:prstGeom>
          <a:noFill/>
        </p:spPr>
        <p:txBody>
          <a:bodyPr wrap="square" rtlCol="0">
            <a:spAutoFit/>
          </a:bodyPr>
          <a:lstStyle/>
          <a:p>
            <a:pPr>
              <a:spcBef>
                <a:spcPts val="1200"/>
              </a:spcBef>
              <a:spcAft>
                <a:spcPts val="1200"/>
              </a:spcAft>
            </a:pPr>
            <a:r>
              <a:rPr lang="en-US" sz="2800" smtClean="0">
                <a:latin typeface="Times New Roman" panose="02020603050405020304" pitchFamily="18" charset="0"/>
                <a:cs typeface="Times New Roman" panose="02020603050405020304" pitchFamily="18" charset="0"/>
              </a:rPr>
              <a:t>B1. Chọn </a:t>
            </a:r>
            <a:r>
              <a:rPr lang="en-US" sz="2800">
                <a:latin typeface="Times New Roman" panose="02020603050405020304" pitchFamily="18" charset="0"/>
                <a:cs typeface="Times New Roman" panose="02020603050405020304" pitchFamily="18" charset="0"/>
              </a:rPr>
              <a:t>thư mục </a:t>
            </a:r>
            <a:r>
              <a:rPr lang="en-US" sz="2800" smtClean="0">
                <a:latin typeface="Times New Roman" panose="02020603050405020304" pitchFamily="18" charset="0"/>
                <a:cs typeface="Times New Roman" panose="02020603050405020304" pitchFamily="18" charset="0"/>
              </a:rPr>
              <a:t>ThuMucTam </a:t>
            </a:r>
          </a:p>
          <a:p>
            <a:pPr>
              <a:spcBef>
                <a:spcPts val="1200"/>
              </a:spcBef>
              <a:spcAft>
                <a:spcPts val="1200"/>
              </a:spcAft>
            </a:pPr>
            <a:r>
              <a:rPr lang="en-US" sz="2800" smtClean="0">
                <a:latin typeface="Times New Roman" panose="02020603050405020304" pitchFamily="18" charset="0"/>
                <a:cs typeface="Times New Roman" panose="02020603050405020304" pitchFamily="18" charset="0"/>
              </a:rPr>
              <a:t>B2. Nhấn Ctrl+C</a:t>
            </a:r>
          </a:p>
          <a:p>
            <a:pPr>
              <a:spcBef>
                <a:spcPts val="1200"/>
              </a:spcBef>
              <a:spcAft>
                <a:spcPts val="1200"/>
              </a:spcAft>
            </a:pPr>
            <a:r>
              <a:rPr lang="en-US" sz="2800" smtClean="0">
                <a:latin typeface="Times New Roman" panose="02020603050405020304" pitchFamily="18" charset="0"/>
                <a:cs typeface="Times New Roman" panose="02020603050405020304" pitchFamily="18" charset="0"/>
              </a:rPr>
              <a:t>B3. Di chuyển đến thư mục ThuMucMoi</a:t>
            </a:r>
          </a:p>
          <a:p>
            <a:pPr>
              <a:spcBef>
                <a:spcPts val="1200"/>
              </a:spcBef>
              <a:spcAft>
                <a:spcPts val="1200"/>
              </a:spcAft>
            </a:pPr>
            <a:r>
              <a:rPr lang="en-US" sz="2800" smtClean="0">
                <a:latin typeface="Times New Roman" panose="02020603050405020304" pitchFamily="18" charset="0"/>
                <a:cs typeface="Times New Roman" panose="02020603050405020304" pitchFamily="18" charset="0"/>
              </a:rPr>
              <a:t>B4. Nhấn Ctrl+V</a:t>
            </a:r>
            <a:endParaRPr lang="en-US" sz="2800">
              <a:latin typeface="Times New Roman" panose="02020603050405020304" pitchFamily="18" charset="0"/>
              <a:cs typeface="Times New Roman" panose="02020603050405020304" pitchFamily="18" charset="0"/>
            </a:endParaRPr>
          </a:p>
        </p:txBody>
      </p:sp>
      <p:sp>
        <p:nvSpPr>
          <p:cNvPr id="3" name="Rectangle 2"/>
          <p:cNvSpPr/>
          <p:nvPr/>
        </p:nvSpPr>
        <p:spPr>
          <a:xfrm>
            <a:off x="1961225" y="756315"/>
            <a:ext cx="2109873" cy="523220"/>
          </a:xfrm>
          <a:prstGeom prst="rect">
            <a:avLst/>
          </a:prstGeom>
        </p:spPr>
        <p:txBody>
          <a:bodyPr wrap="none">
            <a:spAutoFit/>
          </a:bodyPr>
          <a:lstStyle/>
          <a:p>
            <a:r>
              <a:rPr lang="en-US" sz="2800" b="1" i="1">
                <a:solidFill>
                  <a:srgbClr val="0070C0"/>
                </a:solidFill>
                <a:latin typeface="Times New Roman" panose="02020603050405020304" pitchFamily="18" charset="0"/>
                <a:ea typeface="Times New Roman" panose="02020603050405020304" pitchFamily="18" charset="0"/>
              </a:rPr>
              <a:t>Nhiệm vụ </a:t>
            </a:r>
            <a:r>
              <a:rPr lang="en-US" sz="2800" b="1" i="1" smtClean="0">
                <a:solidFill>
                  <a:srgbClr val="0070C0"/>
                </a:solidFill>
                <a:latin typeface="Times New Roman" panose="02020603050405020304" pitchFamily="18" charset="0"/>
                <a:ea typeface="Times New Roman" panose="02020603050405020304" pitchFamily="18" charset="0"/>
              </a:rPr>
              <a:t>2: </a:t>
            </a:r>
            <a:endParaRPr lang="en-US" sz="2800">
              <a:solidFill>
                <a:srgbClr val="0070C0"/>
              </a:solidFill>
            </a:endParaRPr>
          </a:p>
        </p:txBody>
      </p:sp>
    </p:spTree>
    <p:extLst>
      <p:ext uri="{BB962C8B-B14F-4D97-AF65-F5344CB8AC3E}">
        <p14:creationId xmlns:p14="http://schemas.microsoft.com/office/powerpoint/2010/main" val="18330245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Rounded Rectangle 9"/>
          <p:cNvSpPr/>
          <p:nvPr/>
        </p:nvSpPr>
        <p:spPr>
          <a:xfrm>
            <a:off x="416056" y="1354814"/>
            <a:ext cx="11255188" cy="505963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 name="Group 2"/>
          <p:cNvGrpSpPr/>
          <p:nvPr/>
        </p:nvGrpSpPr>
        <p:grpSpPr>
          <a:xfrm>
            <a:off x="3865174" y="232761"/>
            <a:ext cx="4353220" cy="595086"/>
            <a:chOff x="3865174" y="232761"/>
            <a:chExt cx="4353220" cy="595086"/>
          </a:xfrm>
        </p:grpSpPr>
        <p:sp>
          <p:nvSpPr>
            <p:cNvPr id="6" name="Rounded Rectangle 5"/>
            <p:cNvSpPr/>
            <p:nvPr/>
          </p:nvSpPr>
          <p:spPr>
            <a:xfrm>
              <a:off x="3865174" y="232761"/>
              <a:ext cx="4353220" cy="595086"/>
            </a:xfrm>
            <a:prstGeom prst="round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41719C"/>
                  </a:solidFill>
                  <a:latin typeface="Tahoma" panose="020B0604030504040204" pitchFamily="34" charset="0"/>
                  <a:ea typeface="Tahoma" panose="020B0604030504040204" pitchFamily="34" charset="0"/>
                  <a:cs typeface="Tahoma" panose="020B0604030504040204" pitchFamily="34" charset="0"/>
                </a:rPr>
                <a:t>      </a:t>
              </a:r>
              <a:r>
                <a:rPr lang="en-US" sz="3200" b="1" dirty="0" smtClean="0">
                  <a:solidFill>
                    <a:srgbClr val="CC0000"/>
                  </a:solidFill>
                  <a:latin typeface="Tahoma" panose="020B0604030504040204" pitchFamily="34" charset="0"/>
                  <a:ea typeface="Tahoma" panose="020B0604030504040204" pitchFamily="34" charset="0"/>
                  <a:cs typeface="Tahoma" panose="020B0604030504040204" pitchFamily="34" charset="0"/>
                </a:rPr>
                <a:t>KHÁM PHÁ</a:t>
              </a:r>
              <a:endParaRPr lang="en-US" sz="3200" b="1" dirty="0">
                <a:solidFill>
                  <a:srgbClr val="CC0000"/>
                </a:solidFill>
                <a:latin typeface="Tahoma" panose="020B0604030504040204" pitchFamily="34" charset="0"/>
                <a:ea typeface="Tahoma" panose="020B0604030504040204" pitchFamily="34" charset="0"/>
                <a:cs typeface="Tahoma" panose="020B0604030504040204" pitchFamily="34" charset="0"/>
              </a:endParaRPr>
            </a:p>
          </p:txBody>
        </p:sp>
        <p:pic>
          <p:nvPicPr>
            <p:cNvPr id="2" name="Picture 1"/>
            <p:cNvPicPr>
              <a:picLocks noChangeAspect="1"/>
            </p:cNvPicPr>
            <p:nvPr/>
          </p:nvPicPr>
          <p:blipFill>
            <a:blip r:embed="rId3"/>
            <a:stretch>
              <a:fillRect/>
            </a:stretch>
          </p:blipFill>
          <p:spPr>
            <a:xfrm>
              <a:off x="4663621" y="254079"/>
              <a:ext cx="571500" cy="552450"/>
            </a:xfrm>
            <a:prstGeom prst="rect">
              <a:avLst/>
            </a:prstGeom>
          </p:spPr>
        </p:pic>
      </p:grpSp>
      <p:sp>
        <p:nvSpPr>
          <p:cNvPr id="5" name="Rectangle 4"/>
          <p:cNvSpPr/>
          <p:nvPr/>
        </p:nvSpPr>
        <p:spPr>
          <a:xfrm>
            <a:off x="1212112" y="2432574"/>
            <a:ext cx="9675628" cy="2877711"/>
          </a:xfrm>
          <a:prstGeom prst="rect">
            <a:avLst/>
          </a:prstGeom>
        </p:spPr>
        <p:txBody>
          <a:bodyPr wrap="square">
            <a:spAutoFit/>
          </a:bodyPr>
          <a:lstStyle/>
          <a:p>
            <a:pPr algn="just">
              <a:spcBef>
                <a:spcPts val="1200"/>
              </a:spcBef>
              <a:spcAft>
                <a:spcPts val="1200"/>
              </a:spcAft>
            </a:pPr>
            <a:r>
              <a:rPr lang="en-US" sz="2800" b="1" i="1">
                <a:latin typeface="Times New Roman" panose="02020603050405020304" pitchFamily="18" charset="0"/>
                <a:ea typeface="Times New Roman" panose="02020603050405020304" pitchFamily="18" charset="0"/>
              </a:rPr>
              <a:t>Bài 3. </a:t>
            </a:r>
            <a:r>
              <a:rPr lang="en-US" sz="2800">
                <a:latin typeface="Times New Roman" panose="02020603050405020304" pitchFamily="18" charset="0"/>
                <a:ea typeface="Times New Roman" panose="02020603050405020304" pitchFamily="18" charset="0"/>
              </a:rPr>
              <a:t>Di chuyển tệp, thư mục</a:t>
            </a:r>
          </a:p>
          <a:p>
            <a:pPr algn="just">
              <a:spcBef>
                <a:spcPts val="1200"/>
              </a:spcBef>
              <a:spcAft>
                <a:spcPts val="1200"/>
              </a:spcAft>
            </a:pPr>
            <a:r>
              <a:rPr lang="en-US" sz="2800" b="1" i="1">
                <a:latin typeface="Times New Roman" panose="02020603050405020304" pitchFamily="18" charset="0"/>
                <a:ea typeface="Times New Roman" panose="02020603050405020304" pitchFamily="18" charset="0"/>
              </a:rPr>
              <a:t>Nhiệm vụ 1: </a:t>
            </a:r>
            <a:r>
              <a:rPr lang="en-US" sz="2800">
                <a:latin typeface="Times New Roman" panose="02020603050405020304" pitchFamily="18" charset="0"/>
                <a:ea typeface="Times New Roman" panose="02020603050405020304" pitchFamily="18" charset="0"/>
              </a:rPr>
              <a:t>Di chuyển các tệp đang có trong thư mục Documents\ThuMucTam sang ThuMucMoi trên màn hình nền</a:t>
            </a:r>
          </a:p>
          <a:p>
            <a:pPr algn="just">
              <a:spcBef>
                <a:spcPts val="1200"/>
              </a:spcBef>
              <a:spcAft>
                <a:spcPts val="1200"/>
              </a:spcAft>
            </a:pPr>
            <a:r>
              <a:rPr lang="en-US" sz="2800" b="1" i="1">
                <a:latin typeface="Times New Roman" panose="02020603050405020304" pitchFamily="18" charset="0"/>
                <a:ea typeface="Times New Roman" panose="02020603050405020304" pitchFamily="18" charset="0"/>
              </a:rPr>
              <a:t>Nhiệm vụ 2.</a:t>
            </a:r>
            <a:r>
              <a:rPr lang="en-US" sz="2800">
                <a:latin typeface="Times New Roman" panose="02020603050405020304" pitchFamily="18" charset="0"/>
                <a:ea typeface="Times New Roman" panose="02020603050405020304" pitchFamily="18" charset="0"/>
              </a:rPr>
              <a:t> Di chuyển ThuMucMoi thành thư mục con của Documents</a:t>
            </a:r>
          </a:p>
        </p:txBody>
      </p:sp>
    </p:spTree>
    <p:extLst>
      <p:ext uri="{BB962C8B-B14F-4D97-AF65-F5344CB8AC3E}">
        <p14:creationId xmlns:p14="http://schemas.microsoft.com/office/powerpoint/2010/main" val="2619751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211918" y="1567181"/>
            <a:ext cx="9856416" cy="2739211"/>
          </a:xfrm>
          <a:prstGeom prst="rect">
            <a:avLst/>
          </a:prstGeom>
          <a:noFill/>
        </p:spPr>
        <p:txBody>
          <a:bodyPr wrap="square" rtlCol="0">
            <a:spAutoFit/>
          </a:bodyPr>
          <a:lstStyle/>
          <a:p>
            <a:pPr>
              <a:spcBef>
                <a:spcPts val="1200"/>
              </a:spcBef>
              <a:spcAft>
                <a:spcPts val="1200"/>
              </a:spcAft>
            </a:pPr>
            <a:r>
              <a:rPr lang="en-US" sz="2800" smtClean="0">
                <a:latin typeface="Times New Roman" panose="02020603050405020304" pitchFamily="18" charset="0"/>
                <a:cs typeface="Times New Roman" panose="02020603050405020304" pitchFamily="18" charset="0"/>
              </a:rPr>
              <a:t>B1. Chọn ThuMucTam</a:t>
            </a:r>
          </a:p>
          <a:p>
            <a:pPr>
              <a:spcBef>
                <a:spcPts val="1200"/>
              </a:spcBef>
              <a:spcAft>
                <a:spcPts val="1200"/>
              </a:spcAft>
            </a:pPr>
            <a:r>
              <a:rPr lang="en-US" sz="2800" smtClean="0">
                <a:latin typeface="Times New Roman" panose="02020603050405020304" pitchFamily="18" charset="0"/>
                <a:cs typeface="Times New Roman" panose="02020603050405020304" pitchFamily="18" charset="0"/>
              </a:rPr>
              <a:t>B2. Nhấn Ctrl+X</a:t>
            </a:r>
          </a:p>
          <a:p>
            <a:pPr>
              <a:spcBef>
                <a:spcPts val="1200"/>
              </a:spcBef>
              <a:spcAft>
                <a:spcPts val="1200"/>
              </a:spcAft>
            </a:pPr>
            <a:r>
              <a:rPr lang="en-US" sz="2800" smtClean="0">
                <a:latin typeface="Times New Roman" panose="02020603050405020304" pitchFamily="18" charset="0"/>
                <a:cs typeface="Times New Roman" panose="02020603050405020304" pitchFamily="18" charset="0"/>
              </a:rPr>
              <a:t>B3. Di chuyển đến thư mục ThuMucMoi</a:t>
            </a:r>
          </a:p>
          <a:p>
            <a:pPr>
              <a:spcBef>
                <a:spcPts val="1200"/>
              </a:spcBef>
              <a:spcAft>
                <a:spcPts val="1200"/>
              </a:spcAft>
            </a:pPr>
            <a:r>
              <a:rPr lang="en-US" sz="2800" smtClean="0">
                <a:latin typeface="Times New Roman" panose="02020603050405020304" pitchFamily="18" charset="0"/>
                <a:cs typeface="Times New Roman" panose="02020603050405020304" pitchFamily="18" charset="0"/>
              </a:rPr>
              <a:t>B4. Nhấn Ctrl+V</a:t>
            </a:r>
            <a:endParaRPr lang="en-US" sz="2800">
              <a:latin typeface="Times New Roman" panose="02020603050405020304" pitchFamily="18" charset="0"/>
              <a:cs typeface="Times New Roman" panose="02020603050405020304" pitchFamily="18" charset="0"/>
            </a:endParaRPr>
          </a:p>
        </p:txBody>
      </p:sp>
      <p:sp>
        <p:nvSpPr>
          <p:cNvPr id="3" name="Rectangle 2"/>
          <p:cNvSpPr/>
          <p:nvPr/>
        </p:nvSpPr>
        <p:spPr>
          <a:xfrm>
            <a:off x="1961225" y="756315"/>
            <a:ext cx="2109873" cy="523220"/>
          </a:xfrm>
          <a:prstGeom prst="rect">
            <a:avLst/>
          </a:prstGeom>
        </p:spPr>
        <p:txBody>
          <a:bodyPr wrap="none">
            <a:spAutoFit/>
          </a:bodyPr>
          <a:lstStyle/>
          <a:p>
            <a:r>
              <a:rPr lang="en-US" sz="2800" b="1" i="1">
                <a:solidFill>
                  <a:srgbClr val="0070C0"/>
                </a:solidFill>
                <a:latin typeface="Times New Roman" panose="02020603050405020304" pitchFamily="18" charset="0"/>
                <a:ea typeface="Times New Roman" panose="02020603050405020304" pitchFamily="18" charset="0"/>
              </a:rPr>
              <a:t>Nhiệm vụ 1: </a:t>
            </a:r>
            <a:endParaRPr lang="en-US" sz="2800">
              <a:solidFill>
                <a:srgbClr val="0070C0"/>
              </a:solidFill>
            </a:endParaRPr>
          </a:p>
        </p:txBody>
      </p:sp>
    </p:spTree>
    <p:extLst>
      <p:ext uri="{BB962C8B-B14F-4D97-AF65-F5344CB8AC3E}">
        <p14:creationId xmlns:p14="http://schemas.microsoft.com/office/powerpoint/2010/main" val="3662862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494</Words>
  <Application>Microsoft Office PowerPoint</Application>
  <PresentationFormat>Custom</PresentationFormat>
  <Paragraphs>61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thuvienhoclieu.com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thuvienhoclieu.com</dc:title>
  <dc:creator>thuvienhoclieu.com</dc:creator>
  <cp:keywords>thuvienhoclieu.com</cp:keywords>
  <dc:description>thuvienhoclieu.com</dc:description>
  <cp:lastModifiedBy/>
  <cp:revision>1</cp:revision>
  <dcterms:created xsi:type="dcterms:W3CDTF">2022-08-04T14:18:38Z</dcterms:created>
  <dcterms:modified xsi:type="dcterms:W3CDTF">2022-08-04T14:18:47Z</dcterms:modified>
</cp:coreProperties>
</file>