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79" r:id="rId2"/>
    <p:sldId id="300" r:id="rId3"/>
    <p:sldId id="317" r:id="rId4"/>
    <p:sldId id="301" r:id="rId5"/>
    <p:sldId id="319" r:id="rId6"/>
    <p:sldId id="258" r:id="rId7"/>
    <p:sldId id="302" r:id="rId8"/>
    <p:sldId id="316" r:id="rId9"/>
    <p:sldId id="303" r:id="rId10"/>
    <p:sldId id="318" r:id="rId11"/>
    <p:sldId id="304" r:id="rId12"/>
    <p:sldId id="297" r:id="rId13"/>
    <p:sldId id="320" r:id="rId14"/>
    <p:sldId id="305" r:id="rId15"/>
    <p:sldId id="321" r:id="rId16"/>
    <p:sldId id="306" r:id="rId17"/>
    <p:sldId id="322" r:id="rId18"/>
    <p:sldId id="323" r:id="rId19"/>
    <p:sldId id="307" r:id="rId20"/>
    <p:sldId id="324" r:id="rId21"/>
    <p:sldId id="325" r:id="rId22"/>
    <p:sldId id="326" r:id="rId23"/>
    <p:sldId id="328" r:id="rId24"/>
    <p:sldId id="327" r:id="rId25"/>
    <p:sldId id="308" r:id="rId26"/>
    <p:sldId id="329" r:id="rId27"/>
    <p:sldId id="330" r:id="rId28"/>
    <p:sldId id="298" r:id="rId29"/>
    <p:sldId id="310" r:id="rId30"/>
    <p:sldId id="309" r:id="rId31"/>
    <p:sldId id="299" r:id="rId32"/>
    <p:sldId id="311" r:id="rId33"/>
    <p:sldId id="312" r:id="rId34"/>
    <p:sldId id="313" r:id="rId35"/>
    <p:sldId id="314" r:id="rId36"/>
    <p:sldId id="315" r:id="rId37"/>
    <p:sldId id="285" r:id="rId38"/>
    <p:sldId id="265" r:id="rId39"/>
    <p:sldId id="25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3333FF"/>
    <a:srgbClr val="3333CC"/>
    <a:srgbClr val="CC0066"/>
    <a:srgbClr val="FF00FF"/>
    <a:srgbClr val="FFCCFF"/>
    <a:srgbClr val="9900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74" d="100"/>
          <a:sy n="74" d="100"/>
        </p:scale>
        <p:origin x="-49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280240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63106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09399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401097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74831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CA2CF3-161D-4290-9691-8A065EC2791C}"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295841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CA2CF3-161D-4290-9691-8A065EC2791C}"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218683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CA2CF3-161D-4290-9691-8A065EC2791C}" type="datetimeFigureOut">
              <a:rPr lang="en-US" smtClean="0"/>
              <a:t>8/4/2022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2658981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A2CF3-161D-4290-9691-8A065EC2791C}" type="datetimeFigureOut">
              <a:rPr lang="en-US" smtClean="0"/>
              <a:t>8/4/2022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01926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A2CF3-161D-4290-9691-8A065EC2791C}"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416585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A2CF3-161D-4290-9691-8A065EC2791C}"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250373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A2CF3-161D-4290-9691-8A065EC2791C}" type="datetimeFigureOut">
              <a:rPr lang="en-US" smtClean="0"/>
              <a:t>8/4/2022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DA1D9-76DF-4E13-9ADB-F9C797BBD937}" type="slidenum">
              <a:rPr lang="en-US" smtClean="0"/>
              <a:t>‹#›</a:t>
            </a:fld>
            <a:endParaRPr lang="en-US"/>
          </a:p>
        </p:txBody>
      </p:sp>
    </p:spTree>
    <p:extLst>
      <p:ext uri="{BB962C8B-B14F-4D97-AF65-F5344CB8AC3E}">
        <p14:creationId xmlns:p14="http://schemas.microsoft.com/office/powerpoint/2010/main" val="3716558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778759" y="1963759"/>
            <a:ext cx="8498006" cy="1803571"/>
          </a:xfrm>
          <a:prstGeom prst="rect">
            <a:avLst/>
          </a:prstGeom>
        </p:spPr>
        <p:txBody>
          <a:bodyPr wrap="square">
            <a:spAutoFit/>
          </a:bodyPr>
          <a:lstStyle/>
          <a:p>
            <a:pPr algn="ctr">
              <a:lnSpc>
                <a:spcPct val="115000"/>
              </a:lnSpc>
              <a:spcBef>
                <a:spcPts val="600"/>
              </a:spcBef>
              <a:spcAft>
                <a:spcPts val="600"/>
              </a:spcAft>
            </a:pPr>
            <a:r>
              <a:rPr lang="en-US" sz="4400" b="1">
                <a:solidFill>
                  <a:srgbClr val="C00000"/>
                </a:solidFill>
                <a:latin typeface="Times New Roman" panose="02020603050405020304" pitchFamily="18" charset="0"/>
                <a:ea typeface="Times New Roman" panose="02020603050405020304" pitchFamily="18" charset="0"/>
              </a:rPr>
              <a:t>BÀI 2 </a:t>
            </a:r>
            <a:endParaRPr lang="en-US" sz="4400">
              <a:latin typeface="Times New Roman" panose="02020603050405020304" pitchFamily="18" charset="0"/>
              <a:ea typeface="Times New Roman" panose="02020603050405020304" pitchFamily="18" charset="0"/>
            </a:endParaRPr>
          </a:p>
          <a:p>
            <a:pPr algn="ctr">
              <a:lnSpc>
                <a:spcPct val="115000"/>
              </a:lnSpc>
              <a:spcBef>
                <a:spcPts val="600"/>
              </a:spcBef>
              <a:spcAft>
                <a:spcPts val="600"/>
              </a:spcAft>
            </a:pPr>
            <a:r>
              <a:rPr lang="en-US" sz="4400" b="1">
                <a:solidFill>
                  <a:srgbClr val="C00000"/>
                </a:solidFill>
                <a:latin typeface="Times New Roman" panose="02020603050405020304" pitchFamily="18" charset="0"/>
                <a:ea typeface="Times New Roman" panose="02020603050405020304" pitchFamily="18" charset="0"/>
              </a:rPr>
              <a:t>LÀM QUEN VỚI TRANG TÍNH</a:t>
            </a:r>
            <a:endParaRPr lang="en-US" sz="44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09400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3055" y="1499030"/>
            <a:ext cx="10127672" cy="400109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lgn="just">
              <a:spcBef>
                <a:spcPts val="600"/>
              </a:spcBef>
              <a:spcAft>
                <a:spcPts val="600"/>
              </a:spcAft>
            </a:pPr>
            <a:r>
              <a:rPr lang="vi-VN" sz="2800">
                <a:latin typeface="Times New Roman" panose="02020603050405020304" pitchFamily="18" charset="0"/>
                <a:ea typeface="Times New Roman" panose="02020603050405020304" pitchFamily="18" charset="0"/>
              </a:rPr>
              <a:t>Câu trả lời:</a:t>
            </a:r>
          </a:p>
          <a:p>
            <a:pPr algn="just">
              <a:spcBef>
                <a:spcPts val="600"/>
              </a:spcBef>
              <a:spcAft>
                <a:spcPts val="600"/>
              </a:spcAft>
            </a:pPr>
            <a:r>
              <a:rPr lang="vi-VN" sz="2800">
                <a:latin typeface="Times New Roman" panose="02020603050405020304" pitchFamily="18" charset="0"/>
                <a:ea typeface="Times New Roman" panose="02020603050405020304" pitchFamily="18" charset="0"/>
              </a:rPr>
              <a:t>1) Chọn một ô (hoặc một cột, một hàng), để biết được thao tác đó chọn thành công là khi xuất hiện một đường viền màu xanh lá cây bao quanh ô, cột hoặc hàng mà em đã chọn.</a:t>
            </a:r>
          </a:p>
          <a:p>
            <a:pPr algn="just">
              <a:spcBef>
                <a:spcPts val="600"/>
              </a:spcBef>
              <a:spcAft>
                <a:spcPts val="600"/>
              </a:spcAft>
            </a:pPr>
            <a:r>
              <a:rPr lang="vi-VN" sz="2800">
                <a:latin typeface="Times New Roman" panose="02020603050405020304" pitchFamily="18" charset="0"/>
                <a:ea typeface="Times New Roman" panose="02020603050405020304" pitchFamily="18" charset="0"/>
              </a:rPr>
              <a:t>2) Kéo thanh cuộn đứng xuống dưới, các tên hàng sẽ được sắp xếp theo số thứ tự tăng dần từ 1, 2, 3,...</a:t>
            </a:r>
          </a:p>
          <a:p>
            <a:pPr algn="just">
              <a:spcBef>
                <a:spcPts val="600"/>
              </a:spcBef>
              <a:spcAft>
                <a:spcPts val="600"/>
              </a:spcAft>
            </a:pPr>
            <a:r>
              <a:rPr lang="vi-VN" sz="2800">
                <a:latin typeface="Times New Roman" panose="02020603050405020304" pitchFamily="18" charset="0"/>
                <a:ea typeface="Times New Roman" panose="02020603050405020304" pitchFamily="18" charset="0"/>
              </a:rPr>
              <a:t>3) Kéo thanh cuộn ngang sang phải, các tên cột sẽ được sắp xếp theo bảng chữ cái A, B, C,...</a:t>
            </a:r>
          </a:p>
        </p:txBody>
      </p:sp>
    </p:spTree>
    <p:extLst>
      <p:ext uri="{BB962C8B-B14F-4D97-AF65-F5344CB8AC3E}">
        <p14:creationId xmlns:p14="http://schemas.microsoft.com/office/powerpoint/2010/main" val="2849459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048000" y="2823568"/>
            <a:ext cx="6096000" cy="1198626"/>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a:lnSpc>
                <a:spcPct val="115000"/>
              </a:lnSpc>
              <a:spcBef>
                <a:spcPts val="600"/>
              </a:spcBef>
              <a:spcAft>
                <a:spcPts val="600"/>
              </a:spcAft>
            </a:pPr>
            <a:r>
              <a:rPr lang="en-US" sz="2800" smtClean="0">
                <a:solidFill>
                  <a:schemeClr val="dk1"/>
                </a:solidFill>
                <a:latin typeface="Times New Roman" panose="02020603050405020304" pitchFamily="18" charset="0"/>
                <a:ea typeface="Times New Roman" panose="02020603050405020304" pitchFamily="18" charset="0"/>
              </a:rPr>
              <a:t>Em </a:t>
            </a:r>
            <a:r>
              <a:rPr lang="en-US" sz="2800">
                <a:solidFill>
                  <a:schemeClr val="dk1"/>
                </a:solidFill>
                <a:latin typeface="Times New Roman" panose="02020603050405020304" pitchFamily="18" charset="0"/>
                <a:ea typeface="Times New Roman" panose="02020603050405020304" pitchFamily="18" charset="0"/>
              </a:rPr>
              <a:t>đã biết có những thao tác nào với hàng và cột trong Excel?</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60301" y="753098"/>
            <a:ext cx="3271398" cy="1255811"/>
          </a:xfrm>
          <a:prstGeom prst="rect">
            <a:avLst/>
          </a:prstGeom>
        </p:spPr>
      </p:pic>
    </p:spTree>
    <p:extLst>
      <p:ext uri="{BB962C8B-B14F-4D97-AF65-F5344CB8AC3E}">
        <p14:creationId xmlns:p14="http://schemas.microsoft.com/office/powerpoint/2010/main" val="4106874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13736" y="1201725"/>
            <a:ext cx="4993854" cy="584775"/>
            <a:chOff x="689904" y="1364412"/>
            <a:chExt cx="4993854" cy="584775"/>
          </a:xfrm>
        </p:grpSpPr>
        <p:grpSp>
          <p:nvGrpSpPr>
            <p:cNvPr id="10" name="Group 9"/>
            <p:cNvGrpSpPr/>
            <p:nvPr/>
          </p:nvGrpSpPr>
          <p:grpSpPr>
            <a:xfrm>
              <a:off x="689904" y="1379897"/>
              <a:ext cx="429926" cy="553998"/>
              <a:chOff x="1082666" y="1379837"/>
              <a:chExt cx="429926" cy="553998"/>
            </a:xfrm>
          </p:grpSpPr>
          <p:sp>
            <p:nvSpPr>
              <p:cNvPr id="14" name="Rectangle 13"/>
              <p:cNvSpPr/>
              <p:nvPr/>
            </p:nvSpPr>
            <p:spPr>
              <a:xfrm>
                <a:off x="1089340" y="1470217"/>
                <a:ext cx="400792" cy="3983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82666" y="1379837"/>
                <a:ext cx="429926" cy="553998"/>
              </a:xfrm>
              <a:prstGeom prst="rect">
                <a:avLst/>
              </a:prstGeom>
              <a:noFill/>
            </p:spPr>
            <p:txBody>
              <a:bodyPr wrap="none" rtlCol="0">
                <a:spAutoFit/>
              </a:bodyPr>
              <a:lstStyle/>
              <a:p>
                <a:r>
                  <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rPr>
                  <a:t>2</a:t>
                </a:r>
              </a:p>
            </p:txBody>
          </p:sp>
        </p:grpSp>
        <p:sp>
          <p:nvSpPr>
            <p:cNvPr id="11" name="TextBox 10"/>
            <p:cNvSpPr txBox="1"/>
            <p:nvPr/>
          </p:nvSpPr>
          <p:spPr>
            <a:xfrm>
              <a:off x="1100452" y="1364412"/>
              <a:ext cx="4583306" cy="584775"/>
            </a:xfrm>
            <a:prstGeom prst="rect">
              <a:avLst/>
            </a:prstGeom>
            <a:noFill/>
          </p:spPr>
          <p:txBody>
            <a:bodyPr wrap="non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a:t>Thao tác với hàng và cột </a:t>
              </a:r>
              <a:endParaRPr lang="en-US" dirty="0"/>
            </a:p>
          </p:txBody>
        </p:sp>
      </p:grpSp>
      <p:grpSp>
        <p:nvGrpSpPr>
          <p:cNvPr id="4" name="Group 3"/>
          <p:cNvGrpSpPr/>
          <p:nvPr/>
        </p:nvGrpSpPr>
        <p:grpSpPr>
          <a:xfrm>
            <a:off x="4057737" y="320545"/>
            <a:ext cx="4353220" cy="701545"/>
            <a:chOff x="4168573" y="1295284"/>
            <a:chExt cx="4353220" cy="701545"/>
          </a:xfrm>
        </p:grpSpPr>
        <p:sp>
          <p:nvSpPr>
            <p:cNvPr id="13" name="Rounded Rectangle 12"/>
            <p:cNvSpPr/>
            <p:nvPr/>
          </p:nvSpPr>
          <p:spPr>
            <a:xfrm>
              <a:off x="4168573" y="1295284"/>
              <a:ext cx="4353220" cy="701545"/>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C0066"/>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CC0066"/>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4764400" y="1309140"/>
              <a:ext cx="722412" cy="665379"/>
            </a:xfrm>
            <a:prstGeom prst="rect">
              <a:avLst/>
            </a:prstGeom>
          </p:spPr>
        </p:pic>
      </p:grpSp>
      <p:sp>
        <p:nvSpPr>
          <p:cNvPr id="5" name="Rectangle 4"/>
          <p:cNvSpPr/>
          <p:nvPr/>
        </p:nvSpPr>
        <p:spPr>
          <a:xfrm>
            <a:off x="1628699" y="2332541"/>
            <a:ext cx="9180328" cy="2382191"/>
          </a:xfrm>
          <a:prstGeom prst="rect">
            <a:avLst/>
          </a:prstGeom>
        </p:spPr>
        <p:txBody>
          <a:bodyPr wrap="square">
            <a:spAutoFit/>
          </a:bodyPr>
          <a:lstStyle/>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Điều chỉnh độ rộng cột</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Trỏ chuột vào vạch phân chia giữa hai ô tên cột, chuột sẽ có hình mũi tên về hai phía</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Kéo thả chuột để điều chỉnh độ rộng cột</a:t>
            </a:r>
          </a:p>
        </p:txBody>
      </p:sp>
    </p:spTree>
    <p:extLst>
      <p:ext uri="{BB962C8B-B14F-4D97-AF65-F5344CB8AC3E}">
        <p14:creationId xmlns:p14="http://schemas.microsoft.com/office/powerpoint/2010/main" val="186993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006221" y="1146412"/>
            <a:ext cx="8536796" cy="4722125"/>
          </a:xfrm>
          <a:prstGeom prst="rect">
            <a:avLst/>
          </a:prstGeom>
        </p:spPr>
      </p:pic>
      <p:sp>
        <p:nvSpPr>
          <p:cNvPr id="6" name="Oval 5"/>
          <p:cNvSpPr/>
          <p:nvPr/>
        </p:nvSpPr>
        <p:spPr>
          <a:xfrm>
            <a:off x="2425579" y="3084394"/>
            <a:ext cx="1607127" cy="710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505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575" y="1895813"/>
            <a:ext cx="9139451" cy="2382191"/>
          </a:xfrm>
          <a:prstGeom prst="rect">
            <a:avLst/>
          </a:prstGeom>
        </p:spPr>
        <p:txBody>
          <a:bodyPr wrap="square">
            <a:spAutoFit/>
          </a:bodyPr>
          <a:lstStyle/>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Điều chỉnh độ cao hàng</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Trỏ chuột vào vạch phân chia giữa hai ô tên hàng, chuột sẽ có hình mũi tên về hai phía</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Kéo thả chuột để điều chỉnh độ cao hàng</a:t>
            </a:r>
          </a:p>
        </p:txBody>
      </p:sp>
    </p:spTree>
    <p:extLst>
      <p:ext uri="{BB962C8B-B14F-4D97-AF65-F5344CB8AC3E}">
        <p14:creationId xmlns:p14="http://schemas.microsoft.com/office/powerpoint/2010/main" val="403342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682692" y="873457"/>
            <a:ext cx="9262812" cy="5172502"/>
          </a:xfrm>
          <a:prstGeom prst="rect">
            <a:avLst/>
          </a:prstGeom>
        </p:spPr>
      </p:pic>
      <p:sp>
        <p:nvSpPr>
          <p:cNvPr id="3" name="Oval 2"/>
          <p:cNvSpPr/>
          <p:nvPr/>
        </p:nvSpPr>
        <p:spPr>
          <a:xfrm>
            <a:off x="1320110" y="4148919"/>
            <a:ext cx="1607127" cy="710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9237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9008" y="1877221"/>
            <a:ext cx="8525301" cy="2536079"/>
          </a:xfrm>
          <a:prstGeom prst="rect">
            <a:avLst/>
          </a:prstGeom>
        </p:spPr>
        <p:txBody>
          <a:bodyPr wrap="square">
            <a:spAutoFit/>
          </a:bodyPr>
          <a:lstStyle/>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Chèn thêm cột trống</a:t>
            </a:r>
          </a:p>
          <a:p>
            <a:pPr algn="just">
              <a:lnSpc>
                <a:spcPct val="115000"/>
              </a:lnSpc>
              <a:spcBef>
                <a:spcPts val="600"/>
              </a:spcBef>
              <a:spcAft>
                <a:spcPts val="600"/>
              </a:spcAft>
            </a:pPr>
            <a:r>
              <a:rPr lang="en-US" sz="2800" smtClean="0">
                <a:latin typeface="Times New Roman" panose="02020603050405020304" pitchFamily="18" charset="0"/>
                <a:ea typeface="Times New Roman" panose="02020603050405020304" pitchFamily="18" charset="0"/>
              </a:rPr>
              <a:t>- Chọn </a:t>
            </a:r>
            <a:r>
              <a:rPr lang="en-US" sz="2800">
                <a:latin typeface="Times New Roman" panose="02020603050405020304" pitchFamily="18" charset="0"/>
                <a:ea typeface="Times New Roman" panose="02020603050405020304" pitchFamily="18" charset="0"/>
              </a:rPr>
              <a:t>một cột (nháy vào tên cột</a:t>
            </a:r>
            <a:r>
              <a:rPr lang="en-US" sz="2800" smtClean="0">
                <a:latin typeface="Times New Roman" panose="02020603050405020304" pitchFamily="18" charset="0"/>
                <a:ea typeface="Times New Roman" panose="02020603050405020304" pitchFamily="18" charset="0"/>
              </a:rPr>
              <a:t>)</a:t>
            </a:r>
          </a:p>
          <a:p>
            <a:pPr algn="just">
              <a:lnSpc>
                <a:spcPct val="115000"/>
              </a:lnSpc>
              <a:spcBef>
                <a:spcPts val="600"/>
              </a:spcBef>
              <a:spcAft>
                <a:spcPts val="600"/>
              </a:spcAft>
            </a:pPr>
            <a:r>
              <a:rPr lang="en-US" sz="2800" smtClean="0">
                <a:latin typeface="Times New Roman" panose="02020603050405020304" pitchFamily="18" charset="0"/>
                <a:ea typeface="Times New Roman" panose="02020603050405020304" pitchFamily="18" charset="0"/>
              </a:rPr>
              <a:t>- Chọn  Home\Insert </a:t>
            </a:r>
            <a:r>
              <a:rPr lang="en-US" sz="2800">
                <a:latin typeface="Times New Roman" panose="02020603050405020304" pitchFamily="18" charset="0"/>
                <a:ea typeface="Times New Roman" panose="02020603050405020304" pitchFamily="18" charset="0"/>
              </a:rPr>
              <a:t>(thuộc nhóm lệnh Cells) </a:t>
            </a:r>
            <a:endParaRPr lang="en-US" sz="2800" smtClean="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smtClean="0">
                <a:latin typeface="Times New Roman" panose="02020603050405020304" pitchFamily="18" charset="0"/>
                <a:ea typeface="Times New Roman" panose="02020603050405020304" pitchFamily="18" charset="0"/>
              </a:rPr>
              <a:t>=&gt; </a:t>
            </a:r>
            <a:r>
              <a:rPr lang="en-US" sz="2800">
                <a:latin typeface="Times New Roman" panose="02020603050405020304" pitchFamily="18" charset="0"/>
                <a:ea typeface="Times New Roman" panose="02020603050405020304" pitchFamily="18" charset="0"/>
              </a:rPr>
              <a:t>cột mới được chèn phía trái cột đã chọn</a:t>
            </a:r>
          </a:p>
        </p:txBody>
      </p:sp>
    </p:spTree>
    <p:extLst>
      <p:ext uri="{BB962C8B-B14F-4D97-AF65-F5344CB8AC3E}">
        <p14:creationId xmlns:p14="http://schemas.microsoft.com/office/powerpoint/2010/main" val="168858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524836" y="777922"/>
            <a:ext cx="7697338" cy="5363570"/>
          </a:xfrm>
          <a:prstGeom prst="rect">
            <a:avLst/>
          </a:prstGeom>
        </p:spPr>
      </p:pic>
      <p:sp>
        <p:nvSpPr>
          <p:cNvPr id="3" name="Oval 2"/>
          <p:cNvSpPr/>
          <p:nvPr/>
        </p:nvSpPr>
        <p:spPr>
          <a:xfrm>
            <a:off x="7775502" y="1228298"/>
            <a:ext cx="1607127" cy="710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694499" y="1709658"/>
            <a:ext cx="1716768" cy="995422"/>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latin typeface="Times New Roman" panose="02020603050405020304" pitchFamily="18" charset="0"/>
                <a:ea typeface="Times New Roman" panose="02020603050405020304" pitchFamily="18" charset="0"/>
              </a:rPr>
              <a:t>1. Chọn một cột</a:t>
            </a:r>
            <a:endParaRPr lang="en-US" sz="2000">
              <a:latin typeface="Times New Roman" panose="02020603050405020304" pitchFamily="18" charset="0"/>
              <a:ea typeface="Times New Roman" panose="02020603050405020304" pitchFamily="18" charset="0"/>
            </a:endParaRPr>
          </a:p>
        </p:txBody>
      </p:sp>
      <p:sp>
        <p:nvSpPr>
          <p:cNvPr id="5" name="Oval 4"/>
          <p:cNvSpPr/>
          <p:nvPr/>
        </p:nvSpPr>
        <p:spPr>
          <a:xfrm>
            <a:off x="4872251" y="262502"/>
            <a:ext cx="3135263" cy="497711"/>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solidFill>
                  <a:schemeClr val="tx1"/>
                </a:solidFill>
                <a:latin typeface="Times New Roman" panose="02020603050405020304" pitchFamily="18" charset="0"/>
                <a:ea typeface="Times New Roman" panose="02020603050405020304" pitchFamily="18" charset="0"/>
              </a:rPr>
              <a:t>3. Chọn Insert Cells</a:t>
            </a:r>
            <a:endParaRPr lang="en-US" sz="2000">
              <a:solidFill>
                <a:schemeClr val="tx1"/>
              </a:solidFill>
              <a:latin typeface="Times New Roman" panose="02020603050405020304" pitchFamily="18" charset="0"/>
              <a:ea typeface="Times New Roman" panose="02020603050405020304" pitchFamily="18" charset="0"/>
            </a:endParaRPr>
          </a:p>
        </p:txBody>
      </p:sp>
      <p:cxnSp>
        <p:nvCxnSpPr>
          <p:cNvPr id="7" name="Elbow Connector 6"/>
          <p:cNvCxnSpPr>
            <a:stCxn id="5" idx="5"/>
          </p:cNvCxnSpPr>
          <p:nvPr/>
        </p:nvCxnSpPr>
        <p:spPr>
          <a:xfrm rot="16200000" flipH="1">
            <a:off x="7543433" y="692256"/>
            <a:ext cx="977704" cy="967841"/>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95115" y="280211"/>
            <a:ext cx="1384064" cy="995422"/>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solidFill>
                  <a:schemeClr val="tx1"/>
                </a:solidFill>
                <a:latin typeface="Times New Roman" panose="02020603050405020304" pitchFamily="18" charset="0"/>
                <a:ea typeface="Times New Roman" panose="02020603050405020304" pitchFamily="18" charset="0"/>
              </a:rPr>
              <a:t>2. Chọn Home</a:t>
            </a:r>
            <a:endParaRPr lang="en-US" sz="2000">
              <a:solidFill>
                <a:schemeClr val="tx1"/>
              </a:solidFill>
              <a:latin typeface="Times New Roman" panose="02020603050405020304" pitchFamily="18" charset="0"/>
              <a:ea typeface="Times New Roman" panose="02020603050405020304" pitchFamily="18" charset="0"/>
            </a:endParaRPr>
          </a:p>
        </p:txBody>
      </p:sp>
      <p:cxnSp>
        <p:nvCxnSpPr>
          <p:cNvPr id="13" name="Elbow Connector 12"/>
          <p:cNvCxnSpPr/>
          <p:nvPr/>
        </p:nvCxnSpPr>
        <p:spPr>
          <a:xfrm>
            <a:off x="2279179" y="668744"/>
            <a:ext cx="940169" cy="573201"/>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a:off x="2411267" y="2224546"/>
            <a:ext cx="4460588" cy="366255"/>
          </a:xfrm>
          <a:prstGeom prst="bentConnector3">
            <a:avLst>
              <a:gd name="adj1" fmla="val 10000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33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par>
                                <p:cTn id="24" presetID="16" presetClass="entr" presetSubtype="21"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634018" y="818865"/>
            <a:ext cx="7710986" cy="5349923"/>
          </a:xfrm>
          <a:prstGeom prst="rect">
            <a:avLst/>
          </a:prstGeom>
        </p:spPr>
      </p:pic>
      <p:sp>
        <p:nvSpPr>
          <p:cNvPr id="3" name="Down Arrow 2"/>
          <p:cNvSpPr/>
          <p:nvPr/>
        </p:nvSpPr>
        <p:spPr>
          <a:xfrm>
            <a:off x="6755642" y="95534"/>
            <a:ext cx="614149" cy="2552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326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7605" y="1308807"/>
            <a:ext cx="9717206" cy="2739211"/>
          </a:xfrm>
          <a:prstGeom prst="rect">
            <a:avLst/>
          </a:prstGeom>
        </p:spPr>
        <p:txBody>
          <a:bodyPr wrap="square">
            <a:spAutoFit/>
          </a:bodyPr>
          <a:lstStyle/>
          <a:p>
            <a:pPr algn="just">
              <a:spcBef>
                <a:spcPts val="1200"/>
              </a:spcBef>
              <a:spcAft>
                <a:spcPts val="1200"/>
              </a:spcAft>
            </a:pPr>
            <a:r>
              <a:rPr lang="en-US" sz="2800" b="1" i="1">
                <a:latin typeface="Times New Roman" panose="02020603050405020304" pitchFamily="18" charset="0"/>
                <a:ea typeface="Times New Roman" panose="02020603050405020304" pitchFamily="18" charset="0"/>
              </a:rPr>
              <a:t>Chèn thêm hàng trống</a:t>
            </a:r>
          </a:p>
          <a:p>
            <a:pPr marL="457200" indent="-457200" algn="just">
              <a:spcBef>
                <a:spcPts val="1200"/>
              </a:spcBef>
              <a:spcAft>
                <a:spcPts val="1200"/>
              </a:spcAft>
              <a:buFontTx/>
              <a:buChar char="-"/>
            </a:pPr>
            <a:r>
              <a:rPr lang="en-US" sz="2800" smtClean="0">
                <a:latin typeface="Times New Roman" panose="02020603050405020304" pitchFamily="18" charset="0"/>
                <a:ea typeface="Times New Roman" panose="02020603050405020304" pitchFamily="18" charset="0"/>
              </a:rPr>
              <a:t>Chọn </a:t>
            </a:r>
            <a:r>
              <a:rPr lang="en-US" sz="2800">
                <a:latin typeface="Times New Roman" panose="02020603050405020304" pitchFamily="18" charset="0"/>
                <a:ea typeface="Times New Roman" panose="02020603050405020304" pitchFamily="18" charset="0"/>
              </a:rPr>
              <a:t>một cột (nháy vào tên </a:t>
            </a:r>
            <a:r>
              <a:rPr lang="en-US" sz="2800" smtClean="0">
                <a:latin typeface="Times New Roman" panose="02020603050405020304" pitchFamily="18" charset="0"/>
                <a:ea typeface="Times New Roman" panose="02020603050405020304" pitchFamily="18" charset="0"/>
              </a:rPr>
              <a:t>cột</a:t>
            </a:r>
          </a:p>
          <a:p>
            <a:pPr marL="457200" indent="-457200" algn="just">
              <a:spcBef>
                <a:spcPts val="1200"/>
              </a:spcBef>
              <a:spcAft>
                <a:spcPts val="1200"/>
              </a:spcAft>
              <a:buFontTx/>
              <a:buChar char="-"/>
            </a:pPr>
            <a:r>
              <a:rPr lang="en-US" sz="2800" smtClean="0">
                <a:latin typeface="Times New Roman" panose="02020603050405020304" pitchFamily="18" charset="0"/>
                <a:ea typeface="Times New Roman" panose="02020603050405020304" pitchFamily="18" charset="0"/>
              </a:rPr>
              <a:t>Chọn </a:t>
            </a:r>
            <a:r>
              <a:rPr lang="en-US" sz="2800" b="1" i="1" smtClean="0">
                <a:latin typeface="Times New Roman" panose="02020603050405020304" pitchFamily="18" charset="0"/>
                <a:ea typeface="Times New Roman" panose="02020603050405020304" pitchFamily="18" charset="0"/>
              </a:rPr>
              <a:t>Home\Insert</a:t>
            </a:r>
            <a:r>
              <a:rPr lang="en-US" sz="2800" smtClean="0">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(thuộc nhóm lệnh Cells) </a:t>
            </a:r>
            <a:endParaRPr lang="en-US" sz="2800" smtClean="0">
              <a:latin typeface="Times New Roman" panose="02020603050405020304" pitchFamily="18" charset="0"/>
              <a:ea typeface="Times New Roman" panose="02020603050405020304" pitchFamily="18" charset="0"/>
            </a:endParaRPr>
          </a:p>
          <a:p>
            <a:pPr algn="just">
              <a:spcBef>
                <a:spcPts val="1200"/>
              </a:spcBef>
              <a:spcAft>
                <a:spcPts val="1200"/>
              </a:spcAft>
            </a:pPr>
            <a:r>
              <a:rPr lang="en-US" sz="2800" smtClean="0">
                <a:latin typeface="Times New Roman" panose="02020603050405020304" pitchFamily="18" charset="0"/>
                <a:ea typeface="Times New Roman" panose="02020603050405020304" pitchFamily="18" charset="0"/>
              </a:rPr>
              <a:t>=&gt; </a:t>
            </a:r>
            <a:r>
              <a:rPr lang="en-US" sz="2800">
                <a:latin typeface="Times New Roman" panose="02020603050405020304" pitchFamily="18" charset="0"/>
                <a:ea typeface="Times New Roman" panose="02020603050405020304" pitchFamily="18" charset="0"/>
              </a:rPr>
              <a:t>hàng mới được chèn phía trên hàng đã </a:t>
            </a:r>
            <a:r>
              <a:rPr lang="en-US" sz="2800" smtClean="0">
                <a:latin typeface="Times New Roman" panose="02020603050405020304" pitchFamily="18" charset="0"/>
                <a:ea typeface="Times New Roman" panose="02020603050405020304" pitchFamily="18" charset="0"/>
              </a:rPr>
              <a:t>chọn</a:t>
            </a:r>
            <a:endParaRPr lang="en-US" sz="28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39100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865174" y="249383"/>
            <a:ext cx="4353220" cy="626201"/>
            <a:chOff x="3865174" y="249383"/>
            <a:chExt cx="4353220" cy="626201"/>
          </a:xfrm>
        </p:grpSpPr>
        <p:sp>
          <p:nvSpPr>
            <p:cNvPr id="7" name="Rounded Rectangle 6"/>
            <p:cNvSpPr/>
            <p:nvPr/>
          </p:nvSpPr>
          <p:spPr>
            <a:xfrm>
              <a:off x="3865174" y="249383"/>
              <a:ext cx="4353220" cy="626201"/>
            </a:xfrm>
            <a:prstGeom prst="roundRect">
              <a:avLst/>
            </a:prstGeom>
            <a:solidFill>
              <a:srgbClr val="FFFF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3333CC"/>
                  </a:solidFill>
                  <a:latin typeface="Tahoma" panose="020B0604030504040204" pitchFamily="34" charset="0"/>
                  <a:ea typeface="Tahoma" panose="020B0604030504040204" pitchFamily="34" charset="0"/>
                  <a:cs typeface="Tahoma" panose="020B0604030504040204" pitchFamily="34" charset="0"/>
                </a:rPr>
                <a:t>MỞ ĐẦU</a:t>
              </a:r>
              <a:endParaRPr lang="en-US" sz="3200" b="1" dirty="0">
                <a:solidFill>
                  <a:srgbClr val="3333CC"/>
                </a:solidFill>
                <a:latin typeface="Tahoma" panose="020B0604030504040204" pitchFamily="34" charset="0"/>
                <a:ea typeface="Tahoma" panose="020B0604030504040204" pitchFamily="34" charset="0"/>
                <a:cs typeface="Tahoma" panose="020B0604030504040204" pitchFamily="34" charset="0"/>
              </a:endParaRPr>
            </a:p>
          </p:txBody>
        </p:sp>
        <p:pic>
          <p:nvPicPr>
            <p:cNvPr id="17" name="Picture 16"/>
            <p:cNvPicPr>
              <a:picLocks noChangeAspect="1"/>
            </p:cNvPicPr>
            <p:nvPr/>
          </p:nvPicPr>
          <p:blipFill>
            <a:blip r:embed="rId2"/>
            <a:stretch>
              <a:fillRect/>
            </a:stretch>
          </p:blipFill>
          <p:spPr>
            <a:xfrm>
              <a:off x="4728621" y="249783"/>
              <a:ext cx="633088" cy="600897"/>
            </a:xfrm>
            <a:prstGeom prst="rect">
              <a:avLst/>
            </a:prstGeom>
          </p:spPr>
        </p:pic>
      </p:grpSp>
      <p:sp>
        <p:nvSpPr>
          <p:cNvPr id="2" name="Cloud 1"/>
          <p:cNvSpPr/>
          <p:nvPr/>
        </p:nvSpPr>
        <p:spPr>
          <a:xfrm>
            <a:off x="2761397" y="1658566"/>
            <a:ext cx="6096000" cy="3097248"/>
          </a:xfrm>
          <a:prstGeom prst="cloud">
            <a:avLst/>
          </a:prstGeom>
        </p:spPr>
        <p:style>
          <a:lnRef idx="2">
            <a:schemeClr val="accent2"/>
          </a:lnRef>
          <a:fillRef idx="1">
            <a:schemeClr val="lt1"/>
          </a:fillRef>
          <a:effectRef idx="0">
            <a:schemeClr val="accent2"/>
          </a:effectRef>
          <a:fontRef idx="minor">
            <a:schemeClr val="dk1"/>
          </a:fontRef>
        </p:style>
        <p:txBody>
          <a:bodyPr>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Bảng trong phần mềm bảng tính có gì khác với bảng trong phần mềm soạn thảo văn bản?</a:t>
            </a:r>
          </a:p>
        </p:txBody>
      </p:sp>
    </p:spTree>
    <p:extLst>
      <p:ext uri="{BB962C8B-B14F-4D97-AF65-F5344CB8AC3E}">
        <p14:creationId xmlns:p14="http://schemas.microsoft.com/office/powerpoint/2010/main" val="38057985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511188" y="832513"/>
            <a:ext cx="7683690" cy="5308979"/>
          </a:xfrm>
          <a:prstGeom prst="rect">
            <a:avLst/>
          </a:prstGeom>
        </p:spPr>
      </p:pic>
      <p:sp>
        <p:nvSpPr>
          <p:cNvPr id="3" name="Oval 2"/>
          <p:cNvSpPr/>
          <p:nvPr/>
        </p:nvSpPr>
        <p:spPr>
          <a:xfrm>
            <a:off x="7775502" y="1228298"/>
            <a:ext cx="1607127" cy="710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562411" y="4005154"/>
            <a:ext cx="1716768" cy="995422"/>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latin typeface="Times New Roman" panose="02020603050405020304" pitchFamily="18" charset="0"/>
                <a:ea typeface="Times New Roman" panose="02020603050405020304" pitchFamily="18" charset="0"/>
              </a:rPr>
              <a:t>1. Chọn một hàng</a:t>
            </a:r>
            <a:endParaRPr lang="en-US" sz="2000">
              <a:latin typeface="Times New Roman" panose="02020603050405020304" pitchFamily="18" charset="0"/>
              <a:ea typeface="Times New Roman" panose="02020603050405020304" pitchFamily="18" charset="0"/>
            </a:endParaRPr>
          </a:p>
        </p:txBody>
      </p:sp>
      <p:sp>
        <p:nvSpPr>
          <p:cNvPr id="5" name="Oval 4"/>
          <p:cNvSpPr/>
          <p:nvPr/>
        </p:nvSpPr>
        <p:spPr>
          <a:xfrm>
            <a:off x="4872251" y="262502"/>
            <a:ext cx="3135263" cy="497711"/>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solidFill>
                  <a:schemeClr val="tx1"/>
                </a:solidFill>
                <a:latin typeface="Times New Roman" panose="02020603050405020304" pitchFamily="18" charset="0"/>
                <a:ea typeface="Times New Roman" panose="02020603050405020304" pitchFamily="18" charset="0"/>
              </a:rPr>
              <a:t>3. Chọn Insert Cells</a:t>
            </a:r>
            <a:endParaRPr lang="en-US" sz="2000">
              <a:solidFill>
                <a:schemeClr val="tx1"/>
              </a:solidFill>
              <a:latin typeface="Times New Roman" panose="02020603050405020304" pitchFamily="18" charset="0"/>
              <a:ea typeface="Times New Roman" panose="02020603050405020304" pitchFamily="18" charset="0"/>
            </a:endParaRPr>
          </a:p>
        </p:txBody>
      </p:sp>
      <p:cxnSp>
        <p:nvCxnSpPr>
          <p:cNvPr id="6" name="Straight Arrow Connector 5"/>
          <p:cNvCxnSpPr/>
          <p:nvPr/>
        </p:nvCxnSpPr>
        <p:spPr>
          <a:xfrm>
            <a:off x="2279179" y="4478666"/>
            <a:ext cx="6290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5" idx="5"/>
          </p:cNvCxnSpPr>
          <p:nvPr/>
        </p:nvCxnSpPr>
        <p:spPr>
          <a:xfrm rot="16200000" flipH="1">
            <a:off x="7543433" y="692256"/>
            <a:ext cx="977704" cy="967841"/>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895115" y="280211"/>
            <a:ext cx="1384064" cy="995422"/>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solidFill>
                  <a:schemeClr val="tx1"/>
                </a:solidFill>
                <a:latin typeface="Times New Roman" panose="02020603050405020304" pitchFamily="18" charset="0"/>
                <a:ea typeface="Times New Roman" panose="02020603050405020304" pitchFamily="18" charset="0"/>
              </a:rPr>
              <a:t>2. Chọn Home</a:t>
            </a:r>
            <a:endParaRPr lang="en-US" sz="2000">
              <a:solidFill>
                <a:schemeClr val="tx1"/>
              </a:solidFill>
              <a:latin typeface="Times New Roman" panose="02020603050405020304" pitchFamily="18" charset="0"/>
              <a:ea typeface="Times New Roman" panose="02020603050405020304" pitchFamily="18" charset="0"/>
            </a:endParaRPr>
          </a:p>
        </p:txBody>
      </p:sp>
      <p:cxnSp>
        <p:nvCxnSpPr>
          <p:cNvPr id="9" name="Elbow Connector 8"/>
          <p:cNvCxnSpPr/>
          <p:nvPr/>
        </p:nvCxnSpPr>
        <p:spPr>
          <a:xfrm>
            <a:off x="2279179" y="668744"/>
            <a:ext cx="940169" cy="573201"/>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59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par>
                                <p:cTn id="24" presetID="16" presetClass="entr" presetSubtype="21"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442949" y="859809"/>
            <a:ext cx="7670042" cy="5363571"/>
          </a:xfrm>
          <a:prstGeom prst="rect">
            <a:avLst/>
          </a:prstGeom>
        </p:spPr>
      </p:pic>
      <p:sp>
        <p:nvSpPr>
          <p:cNvPr id="4" name="Right Arrow 3"/>
          <p:cNvSpPr/>
          <p:nvPr/>
        </p:nvSpPr>
        <p:spPr>
          <a:xfrm>
            <a:off x="1501254" y="4285397"/>
            <a:ext cx="1050877" cy="504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1574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7164" y="2102770"/>
            <a:ext cx="8436178" cy="1384995"/>
          </a:xfrm>
          <a:prstGeom prst="rect">
            <a:avLst/>
          </a:prstGeom>
        </p:spPr>
        <p:txBody>
          <a:bodyPr wrap="square">
            <a:spAutoFit/>
          </a:bodyPr>
          <a:lstStyle/>
          <a:p>
            <a:pPr algn="just">
              <a:spcBef>
                <a:spcPts val="1200"/>
              </a:spcBef>
              <a:spcAft>
                <a:spcPts val="1200"/>
              </a:spcAft>
            </a:pPr>
            <a:r>
              <a:rPr lang="en-US" sz="2800" b="1" i="1">
                <a:solidFill>
                  <a:srgbClr val="0070C0"/>
                </a:solidFill>
                <a:latin typeface="Times New Roman" panose="02020603050405020304" pitchFamily="18" charset="0"/>
                <a:ea typeface="Times New Roman" panose="02020603050405020304" pitchFamily="18" charset="0"/>
              </a:rPr>
              <a:t>Chú ý: </a:t>
            </a:r>
            <a:r>
              <a:rPr lang="en-US" sz="2800">
                <a:latin typeface="Times New Roman" panose="02020603050405020304" pitchFamily="18" charset="0"/>
                <a:ea typeface="Times New Roman" panose="02020603050405020304" pitchFamily="18" charset="0"/>
              </a:rPr>
              <a:t>Nhấn giữ </a:t>
            </a:r>
            <a:r>
              <a:rPr lang="en-US" sz="2800" b="1" i="1">
                <a:latin typeface="Times New Roman" panose="02020603050405020304" pitchFamily="18" charset="0"/>
                <a:ea typeface="Times New Roman" panose="02020603050405020304" pitchFamily="18" charset="0"/>
              </a:rPr>
              <a:t>Ctrl</a:t>
            </a:r>
            <a:r>
              <a:rPr lang="en-US" sz="2800">
                <a:latin typeface="Times New Roman" panose="02020603050405020304" pitchFamily="18" charset="0"/>
                <a:ea typeface="Times New Roman" panose="02020603050405020304" pitchFamily="18" charset="0"/>
              </a:rPr>
              <a:t> và nháy chuột chọn nhiều cột (nhiều hàng) sau đó thao tác chèn thì sẽ thêm được nhiều cột (nhiều hàng) cùng một lúc.</a:t>
            </a:r>
          </a:p>
        </p:txBody>
      </p:sp>
    </p:spTree>
    <p:extLst>
      <p:ext uri="{BB962C8B-B14F-4D97-AF65-F5344CB8AC3E}">
        <p14:creationId xmlns:p14="http://schemas.microsoft.com/office/powerpoint/2010/main" val="3622032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511189" y="818866"/>
            <a:ext cx="7670041" cy="5377218"/>
          </a:xfrm>
          <a:prstGeom prst="rect">
            <a:avLst/>
          </a:prstGeom>
        </p:spPr>
      </p:pic>
      <p:sp>
        <p:nvSpPr>
          <p:cNvPr id="4" name="Oval 3"/>
          <p:cNvSpPr/>
          <p:nvPr/>
        </p:nvSpPr>
        <p:spPr>
          <a:xfrm>
            <a:off x="2330045" y="3657598"/>
            <a:ext cx="1607127" cy="12828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775502" y="1228298"/>
            <a:ext cx="1607127" cy="710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504355" y="3852078"/>
            <a:ext cx="787848" cy="893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t>1</a:t>
            </a:r>
            <a:endParaRPr lang="en-US" sz="4000" b="1"/>
          </a:p>
        </p:txBody>
      </p:sp>
      <p:sp>
        <p:nvSpPr>
          <p:cNvPr id="7" name="Down Arrow 6"/>
          <p:cNvSpPr/>
          <p:nvPr/>
        </p:nvSpPr>
        <p:spPr>
          <a:xfrm>
            <a:off x="8070789" y="327546"/>
            <a:ext cx="1016551" cy="9826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smtClean="0"/>
              <a:t>2</a:t>
            </a:r>
            <a:endParaRPr lang="en-US" sz="4000"/>
          </a:p>
        </p:txBody>
      </p:sp>
    </p:spTree>
    <p:extLst>
      <p:ext uri="{BB962C8B-B14F-4D97-AF65-F5344CB8AC3E}">
        <p14:creationId xmlns:p14="http://schemas.microsoft.com/office/powerpoint/2010/main" val="83006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456597" y="914400"/>
            <a:ext cx="7670042" cy="5336275"/>
          </a:xfrm>
          <a:prstGeom prst="rect">
            <a:avLst/>
          </a:prstGeom>
        </p:spPr>
      </p:pic>
      <p:sp>
        <p:nvSpPr>
          <p:cNvPr id="4" name="Right Arrow 3"/>
          <p:cNvSpPr/>
          <p:nvPr/>
        </p:nvSpPr>
        <p:spPr>
          <a:xfrm>
            <a:off x="1542197" y="3862316"/>
            <a:ext cx="818866"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2540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8924" y="2075574"/>
            <a:ext cx="8488907" cy="1732782"/>
          </a:xfrm>
          <a:prstGeom prst="rect">
            <a:avLst/>
          </a:prstGeom>
        </p:spPr>
        <p:txBody>
          <a:bodyPr wrap="square">
            <a:spAutoFit/>
          </a:bodyPr>
          <a:lstStyle/>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Xóa toàn bộ cột, toàn bộ hàng</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Làm tương tự như thao tác chèn, nhưng chọn </a:t>
            </a:r>
            <a:r>
              <a:rPr lang="en-US" sz="2800" b="1" i="1">
                <a:latin typeface="Times New Roman" panose="02020603050405020304" pitchFamily="18" charset="0"/>
                <a:ea typeface="Times New Roman" panose="02020603050405020304" pitchFamily="18" charset="0"/>
              </a:rPr>
              <a:t>Delete</a:t>
            </a:r>
            <a:r>
              <a:rPr lang="en-US" sz="2800">
                <a:latin typeface="Times New Roman" panose="02020603050405020304" pitchFamily="18" charset="0"/>
                <a:ea typeface="Times New Roman" panose="02020603050405020304" pitchFamily="18" charset="0"/>
              </a:rPr>
              <a:t> thay cho </a:t>
            </a:r>
            <a:r>
              <a:rPr lang="en-US" sz="2800" b="1" i="1">
                <a:latin typeface="Times New Roman" panose="02020603050405020304" pitchFamily="18" charset="0"/>
                <a:ea typeface="Times New Roman" panose="02020603050405020304" pitchFamily="18" charset="0"/>
              </a:rPr>
              <a:t>Insert</a:t>
            </a:r>
          </a:p>
        </p:txBody>
      </p:sp>
    </p:spTree>
    <p:extLst>
      <p:ext uri="{BB962C8B-B14F-4D97-AF65-F5344CB8AC3E}">
        <p14:creationId xmlns:p14="http://schemas.microsoft.com/office/powerpoint/2010/main" val="6575626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292823" y="641444"/>
            <a:ext cx="7697337" cy="5349923"/>
          </a:xfrm>
          <a:prstGeom prst="rect">
            <a:avLst/>
          </a:prstGeom>
        </p:spPr>
      </p:pic>
      <p:sp>
        <p:nvSpPr>
          <p:cNvPr id="3" name="Oval 2"/>
          <p:cNvSpPr/>
          <p:nvPr/>
        </p:nvSpPr>
        <p:spPr>
          <a:xfrm>
            <a:off x="2330045" y="3480174"/>
            <a:ext cx="1607127" cy="12828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7775502" y="1419370"/>
            <a:ext cx="1607127" cy="710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504355" y="3674654"/>
            <a:ext cx="787848" cy="893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t>1</a:t>
            </a:r>
            <a:endParaRPr lang="en-US" sz="4000" b="1"/>
          </a:p>
        </p:txBody>
      </p:sp>
      <p:sp>
        <p:nvSpPr>
          <p:cNvPr id="6" name="Down Arrow 5"/>
          <p:cNvSpPr/>
          <p:nvPr/>
        </p:nvSpPr>
        <p:spPr>
          <a:xfrm>
            <a:off x="8070789" y="436731"/>
            <a:ext cx="1016551" cy="9826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smtClean="0"/>
              <a:t>2</a:t>
            </a:r>
            <a:endParaRPr lang="en-US" sz="4000"/>
          </a:p>
        </p:txBody>
      </p:sp>
    </p:spTree>
    <p:extLst>
      <p:ext uri="{BB962C8B-B14F-4D97-AF65-F5344CB8AC3E}">
        <p14:creationId xmlns:p14="http://schemas.microsoft.com/office/powerpoint/2010/main" val="378382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306471" y="641445"/>
            <a:ext cx="7683690" cy="5349922"/>
          </a:xfrm>
          <a:prstGeom prst="rect">
            <a:avLst/>
          </a:prstGeom>
        </p:spPr>
      </p:pic>
      <p:sp>
        <p:nvSpPr>
          <p:cNvPr id="3" name="Right Arrow 2"/>
          <p:cNvSpPr/>
          <p:nvPr/>
        </p:nvSpPr>
        <p:spPr>
          <a:xfrm>
            <a:off x="1378424" y="3684896"/>
            <a:ext cx="928047" cy="777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6434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13736" y="1200909"/>
            <a:ext cx="5021106" cy="584775"/>
            <a:chOff x="689904" y="1364412"/>
            <a:chExt cx="5021106" cy="584775"/>
          </a:xfrm>
        </p:grpSpPr>
        <p:grpSp>
          <p:nvGrpSpPr>
            <p:cNvPr id="10" name="Group 9"/>
            <p:cNvGrpSpPr/>
            <p:nvPr/>
          </p:nvGrpSpPr>
          <p:grpSpPr>
            <a:xfrm>
              <a:off x="689904" y="1379897"/>
              <a:ext cx="429926" cy="553998"/>
              <a:chOff x="1082666" y="1379837"/>
              <a:chExt cx="429926" cy="553998"/>
            </a:xfrm>
          </p:grpSpPr>
          <p:sp>
            <p:nvSpPr>
              <p:cNvPr id="14" name="Rectangle 13"/>
              <p:cNvSpPr/>
              <p:nvPr/>
            </p:nvSpPr>
            <p:spPr>
              <a:xfrm>
                <a:off x="1089340" y="1470217"/>
                <a:ext cx="400792" cy="3983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82666" y="1379837"/>
                <a:ext cx="429926" cy="553998"/>
              </a:xfrm>
              <a:prstGeom prst="rect">
                <a:avLst/>
              </a:prstGeom>
              <a:noFill/>
            </p:spPr>
            <p:txBody>
              <a:bodyPr wrap="none" rtlCol="0">
                <a:spAutoFit/>
              </a:bodyPr>
              <a:lstStyle/>
              <a:p>
                <a:r>
                  <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rPr>
                  <a:t>3</a:t>
                </a:r>
              </a:p>
            </p:txBody>
          </p:sp>
        </p:grpSp>
        <p:sp>
          <p:nvSpPr>
            <p:cNvPr id="11" name="TextBox 10"/>
            <p:cNvSpPr txBox="1"/>
            <p:nvPr/>
          </p:nvSpPr>
          <p:spPr>
            <a:xfrm>
              <a:off x="1100452" y="1364412"/>
              <a:ext cx="4610558" cy="584775"/>
            </a:xfrm>
            <a:prstGeom prst="rect">
              <a:avLst/>
            </a:prstGeom>
            <a:noFill/>
          </p:spPr>
          <p:txBody>
            <a:bodyPr wrap="non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a:t>Nhập, sửa và xóa dữ liệu </a:t>
              </a:r>
              <a:endParaRPr lang="en-US" dirty="0"/>
            </a:p>
          </p:txBody>
        </p:sp>
      </p:grpSp>
      <p:grpSp>
        <p:nvGrpSpPr>
          <p:cNvPr id="4" name="Group 3"/>
          <p:cNvGrpSpPr/>
          <p:nvPr/>
        </p:nvGrpSpPr>
        <p:grpSpPr>
          <a:xfrm>
            <a:off x="4057737" y="320545"/>
            <a:ext cx="4353220" cy="701545"/>
            <a:chOff x="4168573" y="1295284"/>
            <a:chExt cx="4353220" cy="701545"/>
          </a:xfrm>
        </p:grpSpPr>
        <p:sp>
          <p:nvSpPr>
            <p:cNvPr id="13" name="Rounded Rectangle 12"/>
            <p:cNvSpPr/>
            <p:nvPr/>
          </p:nvSpPr>
          <p:spPr>
            <a:xfrm>
              <a:off x="4168573" y="1295284"/>
              <a:ext cx="4353220" cy="701545"/>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C0066"/>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CC0066"/>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4764400" y="1309140"/>
              <a:ext cx="722412" cy="665379"/>
            </a:xfrm>
            <a:prstGeom prst="rect">
              <a:avLst/>
            </a:prstGeom>
          </p:spPr>
        </p:pic>
      </p:grpSp>
      <p:sp>
        <p:nvSpPr>
          <p:cNvPr id="3" name="Rectangle 2"/>
          <p:cNvSpPr/>
          <p:nvPr/>
        </p:nvSpPr>
        <p:spPr>
          <a:xfrm>
            <a:off x="1420409" y="2303788"/>
            <a:ext cx="9374969" cy="3527119"/>
          </a:xfrm>
          <a:prstGeom prst="rect">
            <a:avLst/>
          </a:prstGeom>
        </p:spPr>
        <p:txBody>
          <a:bodyPr wrap="square">
            <a:spAutoFit/>
          </a:bodyPr>
          <a:lstStyle/>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Nhập dữ liệu </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Dữ liệu được nhập vào trang tính theo từng ô.</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Dữ liệu nhập vào là số thì sẽ được căn thẳng theo biên phải (của ô)</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Dữ liệu nhập vào là văn bản thì sẽ được căn thẳng theo biên trái (của ô)</a:t>
            </a:r>
          </a:p>
        </p:txBody>
      </p:sp>
    </p:spTree>
    <p:extLst>
      <p:ext uri="{BB962C8B-B14F-4D97-AF65-F5344CB8AC3E}">
        <p14:creationId xmlns:p14="http://schemas.microsoft.com/office/powerpoint/2010/main" val="214822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42197" y="1414788"/>
            <a:ext cx="9580728" cy="4330416"/>
          </a:xfrm>
          <a:prstGeom prst="rect">
            <a:avLst/>
          </a:prstGeom>
        </p:spPr>
        <p:txBody>
          <a:bodyPr wrap="square">
            <a:spAutoFit/>
          </a:bodyPr>
          <a:lstStyle/>
          <a:p>
            <a:pPr marL="457200" indent="-457200" algn="just">
              <a:lnSpc>
                <a:spcPct val="115000"/>
              </a:lnSpc>
              <a:spcBef>
                <a:spcPts val="600"/>
              </a:spcBef>
              <a:spcAft>
                <a:spcPts val="600"/>
              </a:spcAft>
              <a:buFontTx/>
              <a:buChar char="-"/>
            </a:pPr>
            <a:r>
              <a:rPr lang="en-US" sz="2800" smtClean="0">
                <a:latin typeface="Times New Roman" panose="02020603050405020304" pitchFamily="18" charset="0"/>
                <a:ea typeface="Times New Roman" panose="02020603050405020304" pitchFamily="18" charset="0"/>
              </a:rPr>
              <a:t>Việc </a:t>
            </a:r>
            <a:r>
              <a:rPr lang="en-US" sz="2800">
                <a:latin typeface="Times New Roman" panose="02020603050405020304" pitchFamily="18" charset="0"/>
                <a:ea typeface="Times New Roman" panose="02020603050405020304" pitchFamily="18" charset="0"/>
              </a:rPr>
              <a:t>nhập dữ liệu cho một ô sẽ kết thúc khi ta chuyển sang ô khác. </a:t>
            </a:r>
            <a:endParaRPr lang="en-US" sz="2800" smtClean="0">
              <a:latin typeface="Times New Roman" panose="02020603050405020304" pitchFamily="18" charset="0"/>
              <a:ea typeface="Times New Roman" panose="02020603050405020304" pitchFamily="18" charset="0"/>
            </a:endParaRPr>
          </a:p>
          <a:p>
            <a:pPr marL="457200" indent="-457200" algn="just">
              <a:lnSpc>
                <a:spcPct val="115000"/>
              </a:lnSpc>
              <a:spcBef>
                <a:spcPts val="600"/>
              </a:spcBef>
              <a:spcAft>
                <a:spcPts val="600"/>
              </a:spcAft>
              <a:buFontTx/>
              <a:buChar char="-"/>
            </a:pPr>
            <a:r>
              <a:rPr lang="en-US" sz="2800" smtClean="0">
                <a:latin typeface="Times New Roman" panose="02020603050405020304" pitchFamily="18" charset="0"/>
                <a:ea typeface="Times New Roman" panose="02020603050405020304" pitchFamily="18" charset="0"/>
              </a:rPr>
              <a:t>Một </a:t>
            </a:r>
            <a:r>
              <a:rPr lang="en-US" sz="2800">
                <a:latin typeface="Times New Roman" panose="02020603050405020304" pitchFamily="18" charset="0"/>
                <a:ea typeface="Times New Roman" panose="02020603050405020304" pitchFamily="18" charset="0"/>
              </a:rPr>
              <a:t>số cách chuyển sang ô khác như sau:</a:t>
            </a:r>
          </a:p>
          <a:p>
            <a:pPr algn="just">
              <a:lnSpc>
                <a:spcPct val="115000"/>
              </a:lnSpc>
              <a:spcBef>
                <a:spcPts val="600"/>
              </a:spcBef>
              <a:spcAft>
                <a:spcPts val="600"/>
              </a:spcAft>
            </a:pPr>
            <a:r>
              <a:rPr lang="en-US" sz="2800" smtClean="0">
                <a:latin typeface="Times New Roman" panose="02020603050405020304" pitchFamily="18" charset="0"/>
                <a:ea typeface="Times New Roman" panose="02020603050405020304" pitchFamily="18" charset="0"/>
              </a:rPr>
              <a:t>     + </a:t>
            </a:r>
            <a:r>
              <a:rPr lang="en-US" sz="2800">
                <a:latin typeface="Times New Roman" panose="02020603050405020304" pitchFamily="18" charset="0"/>
                <a:ea typeface="Times New Roman" panose="02020603050405020304" pitchFamily="18" charset="0"/>
              </a:rPr>
              <a:t>Nhấn Enter</a:t>
            </a:r>
          </a:p>
          <a:p>
            <a:pPr algn="just">
              <a:lnSpc>
                <a:spcPct val="115000"/>
              </a:lnSpc>
              <a:spcBef>
                <a:spcPts val="600"/>
              </a:spcBef>
              <a:spcAft>
                <a:spcPts val="600"/>
              </a:spcAft>
            </a:pPr>
            <a:r>
              <a:rPr lang="en-US" sz="2800" smtClean="0">
                <a:latin typeface="Times New Roman" panose="02020603050405020304" pitchFamily="18" charset="0"/>
                <a:ea typeface="Times New Roman" panose="02020603050405020304" pitchFamily="18" charset="0"/>
              </a:rPr>
              <a:t>     + </a:t>
            </a:r>
            <a:r>
              <a:rPr lang="en-US" sz="2800">
                <a:latin typeface="Times New Roman" panose="02020603050405020304" pitchFamily="18" charset="0"/>
                <a:ea typeface="Times New Roman" panose="02020603050405020304" pitchFamily="18" charset="0"/>
              </a:rPr>
              <a:t>Nhấn phím Tab</a:t>
            </a:r>
          </a:p>
          <a:p>
            <a:pPr algn="just">
              <a:lnSpc>
                <a:spcPct val="115000"/>
              </a:lnSpc>
              <a:spcBef>
                <a:spcPts val="600"/>
              </a:spcBef>
              <a:spcAft>
                <a:spcPts val="600"/>
              </a:spcAft>
            </a:pPr>
            <a:r>
              <a:rPr lang="en-US" sz="2800" smtClean="0">
                <a:latin typeface="Times New Roman" panose="02020603050405020304" pitchFamily="18" charset="0"/>
                <a:ea typeface="Times New Roman" panose="02020603050405020304" pitchFamily="18" charset="0"/>
              </a:rPr>
              <a:t>     + </a:t>
            </a:r>
            <a:r>
              <a:rPr lang="en-US" sz="2800">
                <a:latin typeface="Times New Roman" panose="02020603050405020304" pitchFamily="18" charset="0"/>
                <a:ea typeface="Times New Roman" panose="02020603050405020304" pitchFamily="18" charset="0"/>
              </a:rPr>
              <a:t>Nháy chuột vào ô tiếp theo muốn nhập nội dung</a:t>
            </a:r>
          </a:p>
          <a:p>
            <a:pPr algn="just">
              <a:lnSpc>
                <a:spcPct val="115000"/>
              </a:lnSpc>
              <a:spcBef>
                <a:spcPts val="600"/>
              </a:spcBef>
              <a:spcAft>
                <a:spcPts val="600"/>
              </a:spcAft>
            </a:pPr>
            <a:r>
              <a:rPr lang="en-US" sz="2800" smtClean="0">
                <a:latin typeface="Times New Roman" panose="02020603050405020304" pitchFamily="18" charset="0"/>
                <a:ea typeface="Times New Roman" panose="02020603050405020304" pitchFamily="18" charset="0"/>
              </a:rPr>
              <a:t>     + </a:t>
            </a:r>
            <a:r>
              <a:rPr lang="en-US" sz="2800">
                <a:latin typeface="Times New Roman" panose="02020603050405020304" pitchFamily="18" charset="0"/>
                <a:ea typeface="Times New Roman" panose="02020603050405020304" pitchFamily="18" charset="0"/>
              </a:rPr>
              <a:t>Sử dụng các phím mũi tên</a:t>
            </a:r>
          </a:p>
        </p:txBody>
      </p:sp>
    </p:spTree>
    <p:extLst>
      <p:ext uri="{BB962C8B-B14F-4D97-AF65-F5344CB8AC3E}">
        <p14:creationId xmlns:p14="http://schemas.microsoft.com/office/powerpoint/2010/main" val="186951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13164" y="1041922"/>
            <a:ext cx="9656618" cy="4555093"/>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lgn="just">
              <a:spcBef>
                <a:spcPts val="600"/>
              </a:spcBef>
              <a:spcAft>
                <a:spcPts val="600"/>
              </a:spcAft>
            </a:pPr>
            <a:r>
              <a:rPr lang="vi-VN" sz="2400" b="1" i="1">
                <a:solidFill>
                  <a:srgbClr val="0070C0"/>
                </a:solidFill>
                <a:latin typeface="Times New Roman" panose="02020603050405020304" pitchFamily="18" charset="0"/>
                <a:ea typeface="Times New Roman" panose="02020603050405020304" pitchFamily="18" charset="0"/>
              </a:rPr>
              <a:t>Câu trả lời:</a:t>
            </a:r>
          </a:p>
          <a:p>
            <a:pPr algn="just">
              <a:spcBef>
                <a:spcPts val="600"/>
              </a:spcBef>
              <a:spcAft>
                <a:spcPts val="600"/>
              </a:spcAft>
            </a:pPr>
            <a:r>
              <a:rPr lang="vi-VN" sz="2400">
                <a:solidFill>
                  <a:schemeClr val="dk1"/>
                </a:solidFill>
                <a:latin typeface="Times New Roman" panose="02020603050405020304" pitchFamily="18" charset="0"/>
                <a:ea typeface="Times New Roman" panose="02020603050405020304" pitchFamily="18" charset="0"/>
              </a:rPr>
              <a:t>Bảng trong phần mềm bảng tính khác với bảng trong phần mềm soạn thảo văn bản là:</a:t>
            </a:r>
          </a:p>
          <a:p>
            <a:pPr algn="just">
              <a:spcBef>
                <a:spcPts val="600"/>
              </a:spcBef>
              <a:spcAft>
                <a:spcPts val="600"/>
              </a:spcAft>
            </a:pPr>
            <a:r>
              <a:rPr lang="en-US" sz="2400" smtClean="0">
                <a:solidFill>
                  <a:schemeClr val="dk1"/>
                </a:solidFill>
                <a:latin typeface="Times New Roman" panose="02020603050405020304" pitchFamily="18" charset="0"/>
                <a:ea typeface="Times New Roman" panose="02020603050405020304" pitchFamily="18" charset="0"/>
              </a:rPr>
              <a:t>- </a:t>
            </a:r>
            <a:r>
              <a:rPr lang="vi-VN" sz="2400" smtClean="0">
                <a:solidFill>
                  <a:schemeClr val="dk1"/>
                </a:solidFill>
                <a:latin typeface="Times New Roman" panose="02020603050405020304" pitchFamily="18" charset="0"/>
                <a:ea typeface="Times New Roman" panose="02020603050405020304" pitchFamily="18" charset="0"/>
              </a:rPr>
              <a:t>Bảng </a:t>
            </a:r>
            <a:r>
              <a:rPr lang="vi-VN" sz="2400">
                <a:solidFill>
                  <a:schemeClr val="dk1"/>
                </a:solidFill>
                <a:latin typeface="Times New Roman" panose="02020603050405020304" pitchFamily="18" charset="0"/>
                <a:ea typeface="Times New Roman" panose="02020603050405020304" pitchFamily="18" charset="0"/>
              </a:rPr>
              <a:t>trong phần mềm bảng tính có khả năng tính toán và sử dụng hàm có sẵn.</a:t>
            </a:r>
          </a:p>
          <a:p>
            <a:pPr algn="just">
              <a:spcBef>
                <a:spcPts val="600"/>
              </a:spcBef>
              <a:spcAft>
                <a:spcPts val="600"/>
              </a:spcAft>
            </a:pPr>
            <a:r>
              <a:rPr lang="en-US" sz="2400" smtClean="0">
                <a:solidFill>
                  <a:schemeClr val="dk1"/>
                </a:solidFill>
                <a:latin typeface="Times New Roman" panose="02020603050405020304" pitchFamily="18" charset="0"/>
                <a:ea typeface="Times New Roman" panose="02020603050405020304" pitchFamily="18" charset="0"/>
              </a:rPr>
              <a:t>- </a:t>
            </a:r>
            <a:r>
              <a:rPr lang="vi-VN" sz="2400" smtClean="0">
                <a:solidFill>
                  <a:schemeClr val="dk1"/>
                </a:solidFill>
                <a:latin typeface="Times New Roman" panose="02020603050405020304" pitchFamily="18" charset="0"/>
                <a:ea typeface="Times New Roman" panose="02020603050405020304" pitchFamily="18" charset="0"/>
              </a:rPr>
              <a:t>Bảng </a:t>
            </a:r>
            <a:r>
              <a:rPr lang="vi-VN" sz="2400">
                <a:solidFill>
                  <a:schemeClr val="dk1"/>
                </a:solidFill>
                <a:latin typeface="Times New Roman" panose="02020603050405020304" pitchFamily="18" charset="0"/>
                <a:ea typeface="Times New Roman" panose="02020603050405020304" pitchFamily="18" charset="0"/>
              </a:rPr>
              <a:t>trong phần mềm bảng tính có khả năng sắp xếp và lọc dữ liệu.</a:t>
            </a:r>
          </a:p>
          <a:p>
            <a:pPr algn="just">
              <a:spcBef>
                <a:spcPts val="600"/>
              </a:spcBef>
              <a:spcAft>
                <a:spcPts val="600"/>
              </a:spcAft>
            </a:pPr>
            <a:r>
              <a:rPr lang="en-US" sz="2400" smtClean="0">
                <a:solidFill>
                  <a:schemeClr val="dk1"/>
                </a:solidFill>
                <a:latin typeface="Times New Roman" panose="02020603050405020304" pitchFamily="18" charset="0"/>
                <a:ea typeface="Times New Roman" panose="02020603050405020304" pitchFamily="18" charset="0"/>
              </a:rPr>
              <a:t>- </a:t>
            </a:r>
            <a:r>
              <a:rPr lang="vi-VN" sz="2400" smtClean="0">
                <a:solidFill>
                  <a:schemeClr val="dk1"/>
                </a:solidFill>
                <a:latin typeface="Times New Roman" panose="02020603050405020304" pitchFamily="18" charset="0"/>
                <a:ea typeface="Times New Roman" panose="02020603050405020304" pitchFamily="18" charset="0"/>
              </a:rPr>
              <a:t>Bảng </a:t>
            </a:r>
            <a:r>
              <a:rPr lang="vi-VN" sz="2400">
                <a:solidFill>
                  <a:schemeClr val="dk1"/>
                </a:solidFill>
                <a:latin typeface="Times New Roman" panose="02020603050405020304" pitchFamily="18" charset="0"/>
                <a:ea typeface="Times New Roman" panose="02020603050405020304" pitchFamily="18" charset="0"/>
              </a:rPr>
              <a:t>trong phần mềm bảng tính có nhiều định dạng như ngày, tháng, năm, tiền tệ, </a:t>
            </a:r>
            <a:r>
              <a:rPr lang="en-US" sz="2400" smtClean="0">
                <a:solidFill>
                  <a:schemeClr val="dk1"/>
                </a:solidFill>
                <a:latin typeface="Times New Roman" panose="02020603050405020304" pitchFamily="18" charset="0"/>
                <a:ea typeface="Times New Roman" panose="02020603050405020304" pitchFamily="18" charset="0"/>
              </a:rPr>
              <a:t>ngày </a:t>
            </a:r>
            <a:r>
              <a:rPr lang="vi-VN" sz="2400" smtClean="0">
                <a:solidFill>
                  <a:schemeClr val="dk1"/>
                </a:solidFill>
                <a:latin typeface="Times New Roman" panose="02020603050405020304" pitchFamily="18" charset="0"/>
                <a:ea typeface="Times New Roman" panose="02020603050405020304" pitchFamily="18" charset="0"/>
              </a:rPr>
              <a:t>giờ, </a:t>
            </a:r>
            <a:r>
              <a:rPr lang="vi-VN" sz="2400">
                <a:solidFill>
                  <a:schemeClr val="dk1"/>
                </a:solidFill>
                <a:latin typeface="Times New Roman" panose="02020603050405020304" pitchFamily="18" charset="0"/>
                <a:ea typeface="Times New Roman" panose="02020603050405020304" pitchFamily="18" charset="0"/>
              </a:rPr>
              <a:t>phần trăm,...</a:t>
            </a:r>
          </a:p>
          <a:p>
            <a:pPr algn="just">
              <a:spcBef>
                <a:spcPts val="600"/>
              </a:spcBef>
              <a:spcAft>
                <a:spcPts val="600"/>
              </a:spcAft>
            </a:pPr>
            <a:r>
              <a:rPr lang="en-US" sz="2400" smtClean="0">
                <a:solidFill>
                  <a:schemeClr val="dk1"/>
                </a:solidFill>
                <a:latin typeface="Times New Roman" panose="02020603050405020304" pitchFamily="18" charset="0"/>
                <a:ea typeface="Times New Roman" panose="02020603050405020304" pitchFamily="18" charset="0"/>
              </a:rPr>
              <a:t>- </a:t>
            </a:r>
            <a:r>
              <a:rPr lang="vi-VN" sz="2400" smtClean="0">
                <a:solidFill>
                  <a:schemeClr val="dk1"/>
                </a:solidFill>
                <a:latin typeface="Times New Roman" panose="02020603050405020304" pitchFamily="18" charset="0"/>
                <a:ea typeface="Times New Roman" panose="02020603050405020304" pitchFamily="18" charset="0"/>
              </a:rPr>
              <a:t>Bảng </a:t>
            </a:r>
            <a:r>
              <a:rPr lang="vi-VN" sz="2400">
                <a:solidFill>
                  <a:schemeClr val="dk1"/>
                </a:solidFill>
                <a:latin typeface="Times New Roman" panose="02020603050405020304" pitchFamily="18" charset="0"/>
                <a:ea typeface="Times New Roman" panose="02020603050405020304" pitchFamily="18" charset="0"/>
              </a:rPr>
              <a:t>trong phần mềm bảng tính có thể chuyển thành biểu đồ nhờ dữ liệu có sẵn trong bảng.</a:t>
            </a:r>
          </a:p>
        </p:txBody>
      </p:sp>
    </p:spTree>
    <p:extLst>
      <p:ext uri="{BB962C8B-B14F-4D97-AF65-F5344CB8AC3E}">
        <p14:creationId xmlns:p14="http://schemas.microsoft.com/office/powerpoint/2010/main" val="426979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barn(inVertical)">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arn(inVertic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arn(inVertical)">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barn(inVertical)">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barn(inVertical)">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barn(inVertical)">
                                      <p:cBhvr>
                                        <p:cTn id="3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1461" y="1280089"/>
            <a:ext cx="8907439" cy="3527119"/>
          </a:xfrm>
          <a:prstGeom prst="rect">
            <a:avLst/>
          </a:prstGeom>
        </p:spPr>
        <p:txBody>
          <a:bodyPr wrap="square">
            <a:spAutoFit/>
          </a:bodyPr>
          <a:lstStyle/>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Sửa dữ liệu nhập sai</a:t>
            </a:r>
          </a:p>
          <a:p>
            <a:pPr algn="just">
              <a:lnSpc>
                <a:spcPct val="115000"/>
              </a:lnSpc>
              <a:spcBef>
                <a:spcPts val="600"/>
              </a:spcBef>
              <a:spcAft>
                <a:spcPts val="600"/>
              </a:spcAft>
            </a:pPr>
            <a:r>
              <a:rPr lang="en-US" sz="2800" b="1" i="1">
                <a:solidFill>
                  <a:srgbClr val="0070C0"/>
                </a:solidFill>
                <a:latin typeface="Times New Roman" panose="02020603050405020304" pitchFamily="18" charset="0"/>
                <a:ea typeface="Times New Roman" panose="02020603050405020304" pitchFamily="18" charset="0"/>
              </a:rPr>
              <a:t>Bước 1. </a:t>
            </a:r>
            <a:r>
              <a:rPr lang="en-US" sz="2800">
                <a:latin typeface="Times New Roman" panose="02020603050405020304" pitchFamily="18" charset="0"/>
                <a:ea typeface="Times New Roman" panose="02020603050405020304" pitchFamily="18" charset="0"/>
              </a:rPr>
              <a:t>Đưa con trỏ soạn thảo vào o dữ liệu cần sửa, nháy đúp chuột hoặc chọn ô rồi nhấn F2</a:t>
            </a:r>
          </a:p>
          <a:p>
            <a:pPr algn="just">
              <a:lnSpc>
                <a:spcPct val="115000"/>
              </a:lnSpc>
              <a:spcBef>
                <a:spcPts val="600"/>
              </a:spcBef>
              <a:spcAft>
                <a:spcPts val="600"/>
              </a:spcAft>
            </a:pPr>
            <a:r>
              <a:rPr lang="en-US" sz="2800" b="1" i="1">
                <a:solidFill>
                  <a:srgbClr val="0070C0"/>
                </a:solidFill>
                <a:latin typeface="Times New Roman" panose="02020603050405020304" pitchFamily="18" charset="0"/>
                <a:ea typeface="Times New Roman" panose="02020603050405020304" pitchFamily="18" charset="0"/>
              </a:rPr>
              <a:t>Bước 2. </a:t>
            </a:r>
            <a:r>
              <a:rPr lang="en-US" sz="2800">
                <a:latin typeface="Times New Roman" panose="02020603050405020304" pitchFamily="18" charset="0"/>
                <a:ea typeface="Times New Roman" panose="02020603050405020304" pitchFamily="18" charset="0"/>
              </a:rPr>
              <a:t>Di chuyển con trỏ đến vị trí sai, sửa lại chỗ sai</a:t>
            </a:r>
          </a:p>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Xóa dữ liệu: </a:t>
            </a:r>
            <a:r>
              <a:rPr lang="en-US" sz="2800">
                <a:latin typeface="Times New Roman" panose="02020603050405020304" pitchFamily="18" charset="0"/>
                <a:ea typeface="Times New Roman" panose="02020603050405020304" pitchFamily="18" charset="0"/>
              </a:rPr>
              <a:t>Chọn ô có dữ liệu muốn xóa và nhấn </a:t>
            </a:r>
            <a:r>
              <a:rPr lang="en-US" sz="2800" b="1" i="1">
                <a:latin typeface="Times New Roman" panose="02020603050405020304" pitchFamily="18" charset="0"/>
                <a:ea typeface="Times New Roman" panose="02020603050405020304" pitchFamily="18" charset="0"/>
              </a:rPr>
              <a:t>Delete</a:t>
            </a:r>
            <a:r>
              <a:rPr lang="en-US" sz="2800">
                <a:latin typeface="Times New Roman" panose="02020603050405020304" pitchFamily="18" charset="0"/>
                <a:ea typeface="Times New Roman" panose="02020603050405020304" pitchFamily="18" charset="0"/>
              </a:rPr>
              <a:t> hoặc phím </a:t>
            </a:r>
            <a:r>
              <a:rPr lang="en-US" sz="2800" b="1" i="1">
                <a:latin typeface="Times New Roman" panose="02020603050405020304" pitchFamily="18" charset="0"/>
                <a:ea typeface="Times New Roman" panose="02020603050405020304" pitchFamily="18" charset="0"/>
              </a:rPr>
              <a:t>Backspace</a:t>
            </a:r>
          </a:p>
        </p:txBody>
      </p:sp>
    </p:spTree>
    <p:extLst>
      <p:ext uri="{BB962C8B-B14F-4D97-AF65-F5344CB8AC3E}">
        <p14:creationId xmlns:p14="http://schemas.microsoft.com/office/powerpoint/2010/main" val="89520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13736" y="1284855"/>
            <a:ext cx="4928131" cy="584775"/>
            <a:chOff x="689904" y="1364412"/>
            <a:chExt cx="4928131" cy="584775"/>
          </a:xfrm>
        </p:grpSpPr>
        <p:grpSp>
          <p:nvGrpSpPr>
            <p:cNvPr id="10" name="Group 9"/>
            <p:cNvGrpSpPr/>
            <p:nvPr/>
          </p:nvGrpSpPr>
          <p:grpSpPr>
            <a:xfrm>
              <a:off x="689904" y="1379897"/>
              <a:ext cx="429926" cy="553998"/>
              <a:chOff x="1082666" y="1379837"/>
              <a:chExt cx="429926" cy="553998"/>
            </a:xfrm>
          </p:grpSpPr>
          <p:sp>
            <p:nvSpPr>
              <p:cNvPr id="14" name="Rectangle 13"/>
              <p:cNvSpPr/>
              <p:nvPr/>
            </p:nvSpPr>
            <p:spPr>
              <a:xfrm>
                <a:off x="1089340" y="1470217"/>
                <a:ext cx="400792" cy="3983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82666" y="1379837"/>
                <a:ext cx="429926" cy="553998"/>
              </a:xfrm>
              <a:prstGeom prst="rect">
                <a:avLst/>
              </a:prstGeom>
              <a:noFill/>
            </p:spPr>
            <p:txBody>
              <a:bodyPr wrap="none" rtlCol="0">
                <a:spAutoFit/>
              </a:bodyPr>
              <a:lstStyle/>
              <a:p>
                <a:r>
                  <a:rPr lang="en-US" sz="3000" b="1" smtClean="0">
                    <a:solidFill>
                      <a:schemeClr val="bg1"/>
                    </a:solidFill>
                    <a:latin typeface="Tahoma" panose="020B0604030504040204" pitchFamily="34" charset="0"/>
                    <a:ea typeface="Tahoma" panose="020B0604030504040204" pitchFamily="34" charset="0"/>
                    <a:cs typeface="Tahoma" panose="020B0604030504040204" pitchFamily="34" charset="0"/>
                  </a:rPr>
                  <a:t>4</a:t>
                </a:r>
                <a:endPar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11" name="TextBox 10"/>
            <p:cNvSpPr txBox="1"/>
            <p:nvPr/>
          </p:nvSpPr>
          <p:spPr>
            <a:xfrm>
              <a:off x="1100452" y="1364412"/>
              <a:ext cx="4517583" cy="584775"/>
            </a:xfrm>
            <a:prstGeom prst="rect">
              <a:avLst/>
            </a:prstGeom>
            <a:noFill/>
          </p:spPr>
          <p:txBody>
            <a:bodyPr wrap="non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a:t>Thực hành nhập dữ liệu </a:t>
              </a:r>
              <a:endParaRPr lang="en-US" dirty="0"/>
            </a:p>
          </p:txBody>
        </p:sp>
      </p:grpSp>
      <p:grpSp>
        <p:nvGrpSpPr>
          <p:cNvPr id="4" name="Group 3"/>
          <p:cNvGrpSpPr/>
          <p:nvPr/>
        </p:nvGrpSpPr>
        <p:grpSpPr>
          <a:xfrm>
            <a:off x="4057737" y="320545"/>
            <a:ext cx="4353220" cy="701545"/>
            <a:chOff x="4168573" y="1295284"/>
            <a:chExt cx="4353220" cy="701545"/>
          </a:xfrm>
        </p:grpSpPr>
        <p:sp>
          <p:nvSpPr>
            <p:cNvPr id="13" name="Rounded Rectangle 12"/>
            <p:cNvSpPr/>
            <p:nvPr/>
          </p:nvSpPr>
          <p:spPr>
            <a:xfrm>
              <a:off x="4168573" y="1295284"/>
              <a:ext cx="4353220" cy="701545"/>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C0066"/>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CC0066"/>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4764400" y="1309140"/>
              <a:ext cx="722412" cy="665379"/>
            </a:xfrm>
            <a:prstGeom prst="rect">
              <a:avLst/>
            </a:prstGeom>
          </p:spPr>
        </p:pic>
      </p:grpSp>
      <p:pic>
        <p:nvPicPr>
          <p:cNvPr id="15" name="Pictur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957929" y="0"/>
            <a:ext cx="1234071" cy="1146293"/>
          </a:xfrm>
          <a:prstGeom prst="rect">
            <a:avLst/>
          </a:prstGeom>
        </p:spPr>
      </p:pic>
      <p:sp>
        <p:nvSpPr>
          <p:cNvPr id="3" name="Rectangle 2"/>
          <p:cNvSpPr/>
          <p:nvPr/>
        </p:nvSpPr>
        <p:spPr>
          <a:xfrm>
            <a:off x="1555845" y="2668792"/>
            <a:ext cx="9402084" cy="2228302"/>
          </a:xfrm>
          <a:prstGeom prst="rect">
            <a:avLst/>
          </a:prstGeom>
        </p:spPr>
        <p:txBody>
          <a:bodyPr wrap="square">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Mở bảng tính “ThucHanh.xlsx” để nhập thêm một số ô dữ liệu vào bảng đã có</a:t>
            </a:r>
          </a:p>
          <a:p>
            <a:pPr algn="just">
              <a:lnSpc>
                <a:spcPct val="115000"/>
              </a:lnSpc>
              <a:spcBef>
                <a:spcPts val="600"/>
              </a:spcBef>
              <a:spcAft>
                <a:spcPts val="600"/>
              </a:spcAft>
            </a:pPr>
            <a:r>
              <a:rPr lang="en-US" sz="2800" b="1" i="1">
                <a:solidFill>
                  <a:srgbClr val="0070C0"/>
                </a:solidFill>
                <a:latin typeface="Times New Roman" panose="02020603050405020304" pitchFamily="18" charset="0"/>
                <a:ea typeface="Times New Roman" panose="02020603050405020304" pitchFamily="18" charset="0"/>
              </a:rPr>
              <a:t>Bài 1. </a:t>
            </a:r>
            <a:r>
              <a:rPr lang="en-US" sz="2800">
                <a:latin typeface="Times New Roman" panose="02020603050405020304" pitchFamily="18" charset="0"/>
                <a:ea typeface="Times New Roman" panose="02020603050405020304" pitchFamily="18" charset="0"/>
              </a:rPr>
              <a:t>Thêm cột Điện Thoại cho Bảng chỉ số BMI của một nhóm và nhập liệu</a:t>
            </a:r>
          </a:p>
        </p:txBody>
      </p:sp>
    </p:spTree>
    <p:extLst>
      <p:ext uri="{BB962C8B-B14F-4D97-AF65-F5344CB8AC3E}">
        <p14:creationId xmlns:p14="http://schemas.microsoft.com/office/powerpoint/2010/main" val="375166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cstate="email">
            <a:extLst>
              <a:ext uri="{28A0092B-C50C-407E-A947-70E740481C1C}">
                <a14:useLocalDpi xmlns:a14="http://schemas.microsoft.com/office/drawing/2010/main"/>
              </a:ext>
            </a:extLst>
          </a:blip>
          <a:srcRect/>
          <a:stretch/>
        </p:blipFill>
        <p:spPr bwMode="auto">
          <a:xfrm>
            <a:off x="2022764" y="1131281"/>
            <a:ext cx="8419119" cy="44798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788783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6618" y="1990611"/>
            <a:ext cx="8631382" cy="2074414"/>
          </a:xfrm>
          <a:prstGeom prst="rect">
            <a:avLst/>
          </a:prstGeom>
        </p:spPr>
        <p:txBody>
          <a:bodyPr wrap="square">
            <a:spAutoFit/>
          </a:bodyPr>
          <a:lstStyle/>
          <a:p>
            <a:pPr algn="just">
              <a:lnSpc>
                <a:spcPct val="115000"/>
              </a:lnSpc>
              <a:spcBef>
                <a:spcPts val="600"/>
              </a:spcBef>
              <a:spcAft>
                <a:spcPts val="600"/>
              </a:spcAft>
            </a:pPr>
            <a:r>
              <a:rPr lang="en-US" sz="2800" b="1" i="1">
                <a:solidFill>
                  <a:srgbClr val="0070C0"/>
                </a:solidFill>
                <a:latin typeface="Times New Roman" panose="02020603050405020304" pitchFamily="18" charset="0"/>
                <a:ea typeface="Times New Roman" panose="02020603050405020304" pitchFamily="18" charset="0"/>
              </a:rPr>
              <a:t>Bài 2. </a:t>
            </a:r>
            <a:r>
              <a:rPr lang="en-US" sz="2800">
                <a:latin typeface="Times New Roman" panose="02020603050405020304" pitchFamily="18" charset="0"/>
                <a:ea typeface="Times New Roman" panose="02020603050405020304" pitchFamily="18" charset="0"/>
              </a:rPr>
              <a:t>Chèn thêm một hàng mới ngay bên dưới hàng dữ liệu của Nguyễn Thảo Hoa, sau đó nhập dữ liệu. Tạm bỏ trống các ô BMI, Đánh giá; sau này sẽ tự động cập nhật theo công thức.</a:t>
            </a:r>
          </a:p>
        </p:txBody>
      </p:sp>
    </p:spTree>
    <p:extLst>
      <p:ext uri="{BB962C8B-B14F-4D97-AF65-F5344CB8AC3E}">
        <p14:creationId xmlns:p14="http://schemas.microsoft.com/office/powerpoint/2010/main" val="37351248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cstate="email">
            <a:extLst>
              <a:ext uri="{28A0092B-C50C-407E-A947-70E740481C1C}">
                <a14:useLocalDpi xmlns:a14="http://schemas.microsoft.com/office/drawing/2010/main"/>
              </a:ext>
            </a:extLst>
          </a:blip>
          <a:srcRect/>
          <a:stretch/>
        </p:blipFill>
        <p:spPr bwMode="auto">
          <a:xfrm>
            <a:off x="1593271" y="831273"/>
            <a:ext cx="9421091" cy="5306291"/>
          </a:xfrm>
          <a:prstGeom prst="rect">
            <a:avLst/>
          </a:prstGeom>
          <a:ln>
            <a:noFill/>
          </a:ln>
          <a:extLst>
            <a:ext uri="{53640926-AAD7-44D8-BBD7-CCE9431645EC}">
              <a14:shadowObscured xmlns:a14="http://schemas.microsoft.com/office/drawing/2010/main"/>
            </a:ext>
          </a:extLst>
        </p:spPr>
      </p:pic>
      <p:sp>
        <p:nvSpPr>
          <p:cNvPr id="3" name="Right Arrow 2"/>
          <p:cNvSpPr/>
          <p:nvPr/>
        </p:nvSpPr>
        <p:spPr>
          <a:xfrm>
            <a:off x="1177634" y="4599709"/>
            <a:ext cx="845129" cy="443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42243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2654" y="2104525"/>
            <a:ext cx="9088581" cy="1732782"/>
          </a:xfrm>
          <a:prstGeom prst="rect">
            <a:avLst/>
          </a:prstGeom>
        </p:spPr>
        <p:txBody>
          <a:bodyPr wrap="square">
            <a:spAutoFit/>
          </a:bodyPr>
          <a:lstStyle/>
          <a:p>
            <a:pPr algn="just">
              <a:lnSpc>
                <a:spcPct val="115000"/>
              </a:lnSpc>
              <a:spcBef>
                <a:spcPts val="600"/>
              </a:spcBef>
              <a:spcAft>
                <a:spcPts val="600"/>
              </a:spcAft>
            </a:pPr>
            <a:r>
              <a:rPr lang="en-US" sz="2800" b="1" i="1">
                <a:solidFill>
                  <a:srgbClr val="0070C0"/>
                </a:solidFill>
                <a:latin typeface="Times New Roman" panose="02020603050405020304" pitchFamily="18" charset="0"/>
                <a:ea typeface="Times New Roman" panose="02020603050405020304" pitchFamily="18" charset="0"/>
              </a:rPr>
              <a:t>Bài 3. </a:t>
            </a:r>
            <a:r>
              <a:rPr lang="en-US" sz="2800">
                <a:latin typeface="Times New Roman" panose="02020603050405020304" pitchFamily="18" charset="0"/>
                <a:ea typeface="Times New Roman" panose="02020603050405020304" pitchFamily="18" charset="0"/>
              </a:rPr>
              <a:t>Đặt tên trang tính và lưu các cập nhật mới thực hiện</a:t>
            </a:r>
          </a:p>
          <a:p>
            <a:pPr algn="just">
              <a:lnSpc>
                <a:spcPct val="115000"/>
              </a:lnSpc>
              <a:spcBef>
                <a:spcPts val="600"/>
              </a:spcBef>
              <a:spcAft>
                <a:spcPts val="600"/>
              </a:spcAft>
            </a:pPr>
            <a:r>
              <a:rPr lang="en-US" sz="2800" b="1" i="1">
                <a:solidFill>
                  <a:srgbClr val="0070C0"/>
                </a:solidFill>
                <a:latin typeface="Times New Roman" panose="02020603050405020304" pitchFamily="18" charset="0"/>
                <a:ea typeface="Times New Roman" panose="02020603050405020304" pitchFamily="18" charset="0"/>
              </a:rPr>
              <a:t>Hướng dẫn: </a:t>
            </a:r>
            <a:r>
              <a:rPr lang="en-US" sz="2800">
                <a:latin typeface="Times New Roman" panose="02020603050405020304" pitchFamily="18" charset="0"/>
                <a:ea typeface="Times New Roman" panose="02020603050405020304" pitchFamily="18" charset="0"/>
              </a:rPr>
              <a:t>Nháy đúp chuột vào chữ Sheet; con trỏ soạn thảo xuất hiện; gõ nhập tên mới là BMI và lưu tệp</a:t>
            </a:r>
          </a:p>
        </p:txBody>
      </p:sp>
    </p:spTree>
    <p:extLst>
      <p:ext uri="{BB962C8B-B14F-4D97-AF65-F5344CB8AC3E}">
        <p14:creationId xmlns:p14="http://schemas.microsoft.com/office/powerpoint/2010/main" val="27367714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cstate="email">
            <a:extLst>
              <a:ext uri="{28A0092B-C50C-407E-A947-70E740481C1C}">
                <a14:useLocalDpi xmlns:a14="http://schemas.microsoft.com/office/drawing/2010/main"/>
              </a:ext>
            </a:extLst>
          </a:blip>
          <a:srcRect/>
          <a:stretch/>
        </p:blipFill>
        <p:spPr bwMode="auto">
          <a:xfrm>
            <a:off x="1884217" y="1802533"/>
            <a:ext cx="8617527" cy="35037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248938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4057737" y="320545"/>
            <a:ext cx="4353220" cy="701545"/>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LUYỆN TẬP</a:t>
            </a:r>
            <a:endParaRPr lang="en-US" sz="32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4672572" y="347467"/>
            <a:ext cx="695325" cy="647700"/>
          </a:xfrm>
          <a:prstGeom prst="rect">
            <a:avLst/>
          </a:prstGeom>
        </p:spPr>
      </p:pic>
      <p:sp>
        <p:nvSpPr>
          <p:cNvPr id="4" name="Rectangle 3"/>
          <p:cNvSpPr/>
          <p:nvPr/>
        </p:nvSpPr>
        <p:spPr>
          <a:xfrm>
            <a:off x="1925782" y="2392393"/>
            <a:ext cx="8991600" cy="1578894"/>
          </a:xfrm>
          <a:prstGeom prst="rect">
            <a:avLst/>
          </a:prstGeom>
        </p:spPr>
        <p:txBody>
          <a:bodyPr wrap="square">
            <a:spAutoFit/>
          </a:bodyPr>
          <a:lstStyle/>
          <a:p>
            <a:pPr algn="just">
              <a:lnSpc>
                <a:spcPct val="115000"/>
              </a:lnSpc>
              <a:spcBef>
                <a:spcPts val="600"/>
              </a:spcBef>
              <a:spcAft>
                <a:spcPts val="600"/>
              </a:spcAft>
            </a:pPr>
            <a:r>
              <a:rPr lang="en-US" sz="2800" b="1" i="1">
                <a:solidFill>
                  <a:srgbClr val="0070C0"/>
                </a:solidFill>
                <a:latin typeface="Times New Roman" panose="02020603050405020304" pitchFamily="18" charset="0"/>
                <a:ea typeface="Times New Roman" panose="02020603050405020304" pitchFamily="18" charset="0"/>
              </a:rPr>
              <a:t>Bài 1. </a:t>
            </a:r>
            <a:r>
              <a:rPr lang="en-US" sz="2800">
                <a:latin typeface="Times New Roman" panose="02020603050405020304" pitchFamily="18" charset="0"/>
                <a:ea typeface="Times New Roman" panose="02020603050405020304" pitchFamily="18" charset="0"/>
              </a:rPr>
              <a:t>Tạo bảng Excel tương tự để tính chỉ số BMI của mọi người trong gia đình em (hoặc trong tổ em) ở trang Sheet2 và đổi tên trang thành “MySheet”</a:t>
            </a:r>
          </a:p>
        </p:txBody>
      </p:sp>
    </p:spTree>
    <p:extLst>
      <p:ext uri="{BB962C8B-B14F-4D97-AF65-F5344CB8AC3E}">
        <p14:creationId xmlns:p14="http://schemas.microsoft.com/office/powerpoint/2010/main" val="9856161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057737" y="320545"/>
            <a:ext cx="4353220" cy="701545"/>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VẬN DỤNG</a:t>
            </a:r>
            <a:endPar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2"/>
          <a:stretch>
            <a:fillRect/>
          </a:stretch>
        </p:blipFill>
        <p:spPr>
          <a:xfrm>
            <a:off x="4694959" y="326765"/>
            <a:ext cx="723900" cy="695325"/>
          </a:xfrm>
          <a:prstGeom prst="rect">
            <a:avLst/>
          </a:prstGeom>
        </p:spPr>
      </p:pic>
      <p:sp>
        <p:nvSpPr>
          <p:cNvPr id="2" name="Rectangle 1"/>
          <p:cNvSpPr/>
          <p:nvPr/>
        </p:nvSpPr>
        <p:spPr>
          <a:xfrm>
            <a:off x="1496290" y="1939992"/>
            <a:ext cx="9725891" cy="3031599"/>
          </a:xfrm>
          <a:prstGeom prst="rect">
            <a:avLst/>
          </a:prstGeom>
        </p:spPr>
        <p:txBody>
          <a:bodyPr wrap="square">
            <a:spAutoFit/>
          </a:bodyPr>
          <a:lstStyle/>
          <a:p>
            <a:pPr algn="just">
              <a:lnSpc>
                <a:spcPct val="115000"/>
              </a:lnSpc>
              <a:spcBef>
                <a:spcPts val="600"/>
              </a:spcBef>
              <a:spcAft>
                <a:spcPts val="600"/>
              </a:spcAft>
            </a:pPr>
            <a:r>
              <a:rPr lang="en-US" sz="2800" b="1" i="1">
                <a:solidFill>
                  <a:srgbClr val="0070C0"/>
                </a:solidFill>
                <a:latin typeface="Times New Roman" panose="02020603050405020304" pitchFamily="18" charset="0"/>
                <a:ea typeface="Times New Roman" panose="02020603050405020304" pitchFamily="18" charset="0"/>
              </a:rPr>
              <a:t>Câu 1. </a:t>
            </a:r>
            <a:r>
              <a:rPr lang="en-US" sz="2800">
                <a:latin typeface="Times New Roman" panose="02020603050405020304" pitchFamily="18" charset="0"/>
                <a:ea typeface="Times New Roman" panose="02020603050405020304" pitchFamily="18" charset="0"/>
              </a:rPr>
              <a:t>Các cột trong trang tính được đặt tên như thế nào?</a:t>
            </a:r>
          </a:p>
          <a:p>
            <a:pPr algn="just">
              <a:lnSpc>
                <a:spcPct val="115000"/>
              </a:lnSpc>
              <a:spcBef>
                <a:spcPts val="600"/>
              </a:spcBef>
              <a:spcAft>
                <a:spcPts val="600"/>
              </a:spcAft>
            </a:pPr>
            <a:r>
              <a:rPr lang="en-US" sz="2800" b="1" i="1">
                <a:solidFill>
                  <a:srgbClr val="0070C0"/>
                </a:solidFill>
                <a:latin typeface="Times New Roman" panose="02020603050405020304" pitchFamily="18" charset="0"/>
                <a:ea typeface="Times New Roman" panose="02020603050405020304" pitchFamily="18" charset="0"/>
              </a:rPr>
              <a:t>Câu 2. </a:t>
            </a:r>
            <a:r>
              <a:rPr lang="en-US" sz="2800">
                <a:latin typeface="Times New Roman" panose="02020603050405020304" pitchFamily="18" charset="0"/>
                <a:ea typeface="Times New Roman" panose="02020603050405020304" pitchFamily="18" charset="0"/>
              </a:rPr>
              <a:t>Các hàng trong trang tính được đặt tên như thế nào?</a:t>
            </a:r>
          </a:p>
          <a:p>
            <a:pPr algn="just">
              <a:lnSpc>
                <a:spcPct val="115000"/>
              </a:lnSpc>
              <a:spcBef>
                <a:spcPts val="600"/>
              </a:spcBef>
              <a:spcAft>
                <a:spcPts val="600"/>
              </a:spcAft>
            </a:pPr>
            <a:r>
              <a:rPr lang="en-US" sz="2800" b="1" i="1">
                <a:solidFill>
                  <a:srgbClr val="0070C0"/>
                </a:solidFill>
                <a:latin typeface="Times New Roman" panose="02020603050405020304" pitchFamily="18" charset="0"/>
                <a:ea typeface="Times New Roman" panose="02020603050405020304" pitchFamily="18" charset="0"/>
              </a:rPr>
              <a:t>Câu 3. </a:t>
            </a:r>
            <a:r>
              <a:rPr lang="en-US" sz="2800">
                <a:latin typeface="Times New Roman" panose="02020603050405020304" pitchFamily="18" charset="0"/>
                <a:ea typeface="Times New Roman" panose="02020603050405020304" pitchFamily="18" charset="0"/>
              </a:rPr>
              <a:t>Một ô trong trang tính được đặt địa chỉ như thế nào?</a:t>
            </a:r>
          </a:p>
          <a:p>
            <a:pPr algn="just">
              <a:lnSpc>
                <a:spcPct val="115000"/>
              </a:lnSpc>
              <a:spcBef>
                <a:spcPts val="600"/>
              </a:spcBef>
              <a:spcAft>
                <a:spcPts val="600"/>
              </a:spcAft>
            </a:pPr>
            <a:r>
              <a:rPr lang="en-US" sz="2800" b="1" i="1">
                <a:solidFill>
                  <a:srgbClr val="0070C0"/>
                </a:solidFill>
                <a:latin typeface="Times New Roman" panose="02020603050405020304" pitchFamily="18" charset="0"/>
                <a:ea typeface="Times New Roman" panose="02020603050405020304" pitchFamily="18" charset="0"/>
              </a:rPr>
              <a:t>Câu 4. </a:t>
            </a:r>
            <a:r>
              <a:rPr lang="en-US" sz="2800">
                <a:latin typeface="Times New Roman" panose="02020603050405020304" pitchFamily="18" charset="0"/>
                <a:ea typeface="Times New Roman" panose="02020603050405020304" pitchFamily="18" charset="0"/>
              </a:rPr>
              <a:t>Thao tác gõ nhập dữ liệu mới vào một ô có gì khác với sửa chữa dữ liệu trong ô?</a:t>
            </a:r>
          </a:p>
        </p:txBody>
      </p:sp>
    </p:spTree>
    <p:extLst>
      <p:ext uri="{BB962C8B-B14F-4D97-AF65-F5344CB8AC3E}">
        <p14:creationId xmlns:p14="http://schemas.microsoft.com/office/powerpoint/2010/main" val="323143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4813" y="-223838"/>
            <a:ext cx="13001625" cy="7305675"/>
          </a:xfrm>
          <a:prstGeom prst="rect">
            <a:avLst/>
          </a:prstGeom>
        </p:spPr>
      </p:pic>
    </p:spTree>
    <p:extLst>
      <p:ext uri="{BB962C8B-B14F-4D97-AF65-F5344CB8AC3E}">
        <p14:creationId xmlns:p14="http://schemas.microsoft.com/office/powerpoint/2010/main" val="1477281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596789" y="2118384"/>
            <a:ext cx="9430602" cy="2403461"/>
          </a:xfrm>
          <a:prstGeom prst="cloud">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15000"/>
              </a:lnSpc>
              <a:spcBef>
                <a:spcPts val="600"/>
              </a:spcBef>
              <a:spcAft>
                <a:spcPts val="600"/>
              </a:spcAft>
            </a:pPr>
            <a:r>
              <a:rPr lang="en-US" sz="2800" smtClean="0">
                <a:solidFill>
                  <a:schemeClr val="dk1"/>
                </a:solidFill>
                <a:latin typeface="Times New Roman" panose="02020603050405020304" pitchFamily="18" charset="0"/>
                <a:ea typeface="Times New Roman" panose="02020603050405020304" pitchFamily="18" charset="0"/>
              </a:rPr>
              <a:t>Em </a:t>
            </a:r>
            <a:r>
              <a:rPr lang="en-US" sz="2800">
                <a:solidFill>
                  <a:schemeClr val="dk1"/>
                </a:solidFill>
                <a:latin typeface="Times New Roman" panose="02020603050405020304" pitchFamily="18" charset="0"/>
                <a:ea typeface="Times New Roman" panose="02020603050405020304" pitchFamily="18" charset="0"/>
              </a:rPr>
              <a:t>hãy quan sát cửa sổ làm việc của excel và chỉ rõ các thành phần cơ bản trên trang tính</a:t>
            </a:r>
          </a:p>
        </p:txBody>
      </p:sp>
      <p:sp>
        <p:nvSpPr>
          <p:cNvPr id="2" name="Rectangle 1"/>
          <p:cNvSpPr/>
          <p:nvPr/>
        </p:nvSpPr>
        <p:spPr>
          <a:xfrm>
            <a:off x="4351214" y="780609"/>
            <a:ext cx="2719591" cy="613245"/>
          </a:xfrm>
          <a:prstGeom prst="rect">
            <a:avLst/>
          </a:prstGeom>
        </p:spPr>
        <p:txBody>
          <a:bodyPr wrap="none">
            <a:spAutoFit/>
          </a:bodyPr>
          <a:lstStyle/>
          <a:p>
            <a:pPr algn="just">
              <a:lnSpc>
                <a:spcPct val="115000"/>
              </a:lnSpc>
              <a:spcBef>
                <a:spcPts val="600"/>
              </a:spcBef>
              <a:spcAft>
                <a:spcPts val="600"/>
              </a:spcAft>
            </a:pPr>
            <a:r>
              <a:rPr lang="en-US" sz="3200" b="1" smtClean="0">
                <a:solidFill>
                  <a:srgbClr val="0070C0"/>
                </a:solidFill>
                <a:latin typeface="Times New Roman" panose="02020603050405020304" pitchFamily="18" charset="0"/>
                <a:ea typeface="Times New Roman" panose="02020603050405020304" pitchFamily="18" charset="0"/>
              </a:rPr>
              <a:t>HOẠT ĐỘNG</a:t>
            </a:r>
            <a:endParaRPr lang="en-US" sz="3200" b="1">
              <a:solidFill>
                <a:srgbClr val="0070C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32066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9679488" y="4692670"/>
            <a:ext cx="1811414" cy="995422"/>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solidFill>
                  <a:schemeClr val="tx1"/>
                </a:solidFill>
                <a:latin typeface="Times New Roman" panose="02020603050405020304" pitchFamily="18" charset="0"/>
                <a:ea typeface="Times New Roman" panose="02020603050405020304" pitchFamily="18" charset="0"/>
              </a:rPr>
              <a:t>Thanh Trạng thái</a:t>
            </a:r>
            <a:endParaRPr lang="en-US" sz="2000">
              <a:solidFill>
                <a:schemeClr val="tx1"/>
              </a:solidFill>
              <a:latin typeface="Times New Roman" panose="02020603050405020304" pitchFamily="18" charset="0"/>
              <a:ea typeface="Times New Roman" panose="02020603050405020304" pitchFamily="18" charset="0"/>
            </a:endParaRPr>
          </a:p>
        </p:txBody>
      </p:sp>
      <p:pic>
        <p:nvPicPr>
          <p:cNvPr id="18" name="Picture 1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969002" y="1353430"/>
            <a:ext cx="6419104" cy="4252774"/>
          </a:xfrm>
          <a:prstGeom prst="rect">
            <a:avLst/>
          </a:prstGeom>
        </p:spPr>
      </p:pic>
      <p:sp>
        <p:nvSpPr>
          <p:cNvPr id="5" name="Oval 4"/>
          <p:cNvSpPr/>
          <p:nvPr/>
        </p:nvSpPr>
        <p:spPr>
          <a:xfrm>
            <a:off x="1120412" y="4794863"/>
            <a:ext cx="1716768" cy="995422"/>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latin typeface="Times New Roman" panose="02020603050405020304" pitchFamily="18" charset="0"/>
                <a:ea typeface="Times New Roman" panose="02020603050405020304" pitchFamily="18" charset="0"/>
              </a:rPr>
              <a:t>Thanh điều hướng</a:t>
            </a:r>
            <a:endParaRPr lang="en-US" sz="2000">
              <a:latin typeface="Times New Roman" panose="02020603050405020304" pitchFamily="18" charset="0"/>
              <a:ea typeface="Times New Roman" panose="02020603050405020304" pitchFamily="18" charset="0"/>
            </a:endParaRPr>
          </a:p>
        </p:txBody>
      </p:sp>
      <p:sp>
        <p:nvSpPr>
          <p:cNvPr id="6" name="Oval 5"/>
          <p:cNvSpPr/>
          <p:nvPr/>
        </p:nvSpPr>
        <p:spPr>
          <a:xfrm>
            <a:off x="1415309" y="4084714"/>
            <a:ext cx="1262311" cy="457769"/>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solidFill>
                  <a:schemeClr val="tx1"/>
                </a:solidFill>
                <a:latin typeface="Times New Roman" panose="02020603050405020304" pitchFamily="18" charset="0"/>
                <a:ea typeface="Times New Roman" panose="02020603050405020304" pitchFamily="18" charset="0"/>
              </a:rPr>
              <a:t>Hàng 6</a:t>
            </a:r>
            <a:endParaRPr lang="en-US" sz="2000">
              <a:solidFill>
                <a:schemeClr val="tx1"/>
              </a:solidFill>
              <a:latin typeface="Times New Roman" panose="02020603050405020304" pitchFamily="18" charset="0"/>
              <a:ea typeface="Times New Roman" panose="02020603050405020304" pitchFamily="18" charset="0"/>
            </a:endParaRPr>
          </a:p>
        </p:txBody>
      </p:sp>
      <p:sp>
        <p:nvSpPr>
          <p:cNvPr id="7" name="Oval 6"/>
          <p:cNvSpPr/>
          <p:nvPr/>
        </p:nvSpPr>
        <p:spPr>
          <a:xfrm>
            <a:off x="9650450" y="2071128"/>
            <a:ext cx="1547252" cy="995422"/>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latin typeface="Times New Roman" panose="02020603050405020304" pitchFamily="18" charset="0"/>
                <a:cs typeface="Times New Roman" panose="02020603050405020304" pitchFamily="18" charset="0"/>
              </a:rPr>
              <a:t>Thanh cuộn dọc</a:t>
            </a:r>
            <a:endParaRPr lang="en-US" sz="2000">
              <a:latin typeface="Times New Roman" panose="02020603050405020304" pitchFamily="18" charset="0"/>
              <a:cs typeface="Times New Roman" panose="02020603050405020304" pitchFamily="18" charset="0"/>
            </a:endParaRPr>
          </a:p>
        </p:txBody>
      </p:sp>
      <p:sp>
        <p:nvSpPr>
          <p:cNvPr id="8" name="Oval 7"/>
          <p:cNvSpPr/>
          <p:nvPr/>
        </p:nvSpPr>
        <p:spPr>
          <a:xfrm>
            <a:off x="1356439" y="2908818"/>
            <a:ext cx="1397648" cy="995422"/>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solidFill>
                  <a:schemeClr val="tx1"/>
                </a:solidFill>
                <a:latin typeface="Times New Roman" panose="02020603050405020304" pitchFamily="18" charset="0"/>
                <a:ea typeface="Times New Roman" panose="02020603050405020304" pitchFamily="18" charset="0"/>
              </a:rPr>
              <a:t>Tên trang tính</a:t>
            </a:r>
            <a:endParaRPr lang="en-US" sz="2000">
              <a:solidFill>
                <a:schemeClr val="tx1"/>
              </a:solidFill>
              <a:latin typeface="Times New Roman" panose="02020603050405020304" pitchFamily="18" charset="0"/>
              <a:ea typeface="Times New Roman" panose="02020603050405020304" pitchFamily="18" charset="0"/>
            </a:endParaRPr>
          </a:p>
        </p:txBody>
      </p:sp>
      <p:cxnSp>
        <p:nvCxnSpPr>
          <p:cNvPr id="10" name="Straight Arrow Connector 9"/>
          <p:cNvCxnSpPr/>
          <p:nvPr/>
        </p:nvCxnSpPr>
        <p:spPr>
          <a:xfrm>
            <a:off x="2837180" y="5254383"/>
            <a:ext cx="6290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79548" y="1555329"/>
            <a:ext cx="2452186" cy="995422"/>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solidFill>
                  <a:schemeClr val="tx1"/>
                </a:solidFill>
                <a:latin typeface="Times New Roman" panose="02020603050405020304" pitchFamily="18" charset="0"/>
                <a:ea typeface="Times New Roman" panose="02020603050405020304" pitchFamily="18" charset="0"/>
              </a:rPr>
              <a:t>Địa chỉ ô tính đang được chọn</a:t>
            </a:r>
            <a:endParaRPr lang="en-US" sz="2000">
              <a:solidFill>
                <a:schemeClr val="tx1"/>
              </a:solidFill>
              <a:latin typeface="Times New Roman" panose="02020603050405020304" pitchFamily="18" charset="0"/>
              <a:ea typeface="Times New Roman" panose="02020603050405020304" pitchFamily="18" charset="0"/>
            </a:endParaRPr>
          </a:p>
        </p:txBody>
      </p:sp>
      <p:sp>
        <p:nvSpPr>
          <p:cNvPr id="15" name="Oval 14"/>
          <p:cNvSpPr/>
          <p:nvPr/>
        </p:nvSpPr>
        <p:spPr>
          <a:xfrm>
            <a:off x="9679488" y="1124545"/>
            <a:ext cx="1045914" cy="457769"/>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solidFill>
                  <a:schemeClr val="tx1"/>
                </a:solidFill>
                <a:latin typeface="Times New Roman" panose="02020603050405020304" pitchFamily="18" charset="0"/>
                <a:ea typeface="Times New Roman" panose="02020603050405020304" pitchFamily="18" charset="0"/>
              </a:rPr>
              <a:t>Cột H</a:t>
            </a:r>
            <a:endParaRPr lang="en-US" sz="2000">
              <a:solidFill>
                <a:schemeClr val="tx1"/>
              </a:solidFill>
              <a:latin typeface="Times New Roman" panose="02020603050405020304" pitchFamily="18" charset="0"/>
              <a:ea typeface="Times New Roman" panose="02020603050405020304" pitchFamily="18" charset="0"/>
            </a:endParaRPr>
          </a:p>
        </p:txBody>
      </p:sp>
      <p:sp>
        <p:nvSpPr>
          <p:cNvPr id="16" name="Oval 15"/>
          <p:cNvSpPr/>
          <p:nvPr/>
        </p:nvSpPr>
        <p:spPr>
          <a:xfrm>
            <a:off x="9603020" y="3318176"/>
            <a:ext cx="1727032" cy="995422"/>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solidFill>
                  <a:schemeClr val="tx1"/>
                </a:solidFill>
                <a:latin typeface="Times New Roman" panose="02020603050405020304" pitchFamily="18" charset="0"/>
                <a:ea typeface="Times New Roman" panose="02020603050405020304" pitchFamily="18" charset="0"/>
              </a:rPr>
              <a:t>Thanh cuộn ngang</a:t>
            </a:r>
            <a:endParaRPr lang="en-US" sz="2000">
              <a:solidFill>
                <a:schemeClr val="tx1"/>
              </a:solidFill>
              <a:latin typeface="Times New Roman" panose="02020603050405020304" pitchFamily="18" charset="0"/>
              <a:ea typeface="Times New Roman" panose="02020603050405020304" pitchFamily="18" charset="0"/>
            </a:endParaRPr>
          </a:p>
        </p:txBody>
      </p:sp>
      <p:cxnSp>
        <p:nvCxnSpPr>
          <p:cNvPr id="40" name="Elbow Connector 39"/>
          <p:cNvCxnSpPr>
            <a:stCxn id="15" idx="2"/>
          </p:cNvCxnSpPr>
          <p:nvPr/>
        </p:nvCxnSpPr>
        <p:spPr>
          <a:xfrm rot="10800000" flipV="1">
            <a:off x="7451682" y="1353430"/>
            <a:ext cx="2227806" cy="1964746"/>
          </a:xfrm>
          <a:prstGeom prst="bentConnector3">
            <a:avLst>
              <a:gd name="adj1" fmla="val 10023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8" idx="6"/>
          </p:cNvCxnSpPr>
          <p:nvPr/>
        </p:nvCxnSpPr>
        <p:spPr>
          <a:xfrm>
            <a:off x="2754087" y="3406529"/>
            <a:ext cx="1922117" cy="1662614"/>
          </a:xfrm>
          <a:prstGeom prst="bentConnector3">
            <a:avLst>
              <a:gd name="adj1" fmla="val 9970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6" idx="2"/>
          </p:cNvCxnSpPr>
          <p:nvPr/>
        </p:nvCxnSpPr>
        <p:spPr>
          <a:xfrm rot="10800000" flipV="1">
            <a:off x="8180518" y="3815887"/>
            <a:ext cx="1422503" cy="1394220"/>
          </a:xfrm>
          <a:prstGeom prst="bentConnector3">
            <a:avLst>
              <a:gd name="adj1" fmla="val 9893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7" idx="2"/>
          </p:cNvCxnSpPr>
          <p:nvPr/>
        </p:nvCxnSpPr>
        <p:spPr>
          <a:xfrm rot="10800000" flipV="1">
            <a:off x="9290706" y="2568839"/>
            <a:ext cx="359745" cy="1127238"/>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7" idx="2"/>
          </p:cNvCxnSpPr>
          <p:nvPr/>
        </p:nvCxnSpPr>
        <p:spPr>
          <a:xfrm rot="10800000" flipV="1">
            <a:off x="9290706" y="5190380"/>
            <a:ext cx="388782" cy="296013"/>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4" idx="5"/>
          </p:cNvCxnSpPr>
          <p:nvPr/>
        </p:nvCxnSpPr>
        <p:spPr>
          <a:xfrm rot="16200000" flipH="1">
            <a:off x="2712155" y="2565439"/>
            <a:ext cx="723884" cy="402955"/>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6" idx="5"/>
          </p:cNvCxnSpPr>
          <p:nvPr/>
        </p:nvCxnSpPr>
        <p:spPr>
          <a:xfrm rot="16200000" flipH="1">
            <a:off x="2631966" y="4336237"/>
            <a:ext cx="312568" cy="590982"/>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57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inVertical)">
                                      <p:cBhvr>
                                        <p:cTn id="15" dur="500"/>
                                        <p:tgtEl>
                                          <p:spTgt spid="17"/>
                                        </p:tgtEl>
                                      </p:cBhvr>
                                    </p:animEffect>
                                  </p:childTnLst>
                                </p:cTn>
                              </p:par>
                              <p:par>
                                <p:cTn id="16" presetID="16" presetClass="entr" presetSubtype="21"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barn(inVertical)">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arn(inVertical)">
                                      <p:cBhvr>
                                        <p:cTn id="23" dur="500"/>
                                        <p:tgtEl>
                                          <p:spTgt spid="16"/>
                                        </p:tgtEl>
                                      </p:cBhvr>
                                    </p:animEffect>
                                  </p:childTnLst>
                                </p:cTn>
                              </p:par>
                              <p:par>
                                <p:cTn id="24" presetID="16" presetClass="entr" presetSubtype="21"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barn(inVertical)">
                                      <p:cBhvr>
                                        <p:cTn id="26" dur="5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par>
                                <p:cTn id="32" presetID="16" presetClass="entr" presetSubtype="21"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barn(inVertical)">
                                      <p:cBhvr>
                                        <p:cTn id="34" dur="500"/>
                                        <p:tgtEl>
                                          <p:spTgt spid="4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arn(inVertical)">
                                      <p:cBhvr>
                                        <p:cTn id="39" dur="500"/>
                                        <p:tgtEl>
                                          <p:spTgt spid="15"/>
                                        </p:tgtEl>
                                      </p:cBhvr>
                                    </p:animEffect>
                                  </p:childTnLst>
                                </p:cTn>
                              </p:par>
                              <p:par>
                                <p:cTn id="40" presetID="16" presetClass="entr" presetSubtype="21"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arn(inVertical)">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arn(inVertical)">
                                      <p:cBhvr>
                                        <p:cTn id="47" dur="500"/>
                                        <p:tgtEl>
                                          <p:spTgt spid="6"/>
                                        </p:tgtEl>
                                      </p:cBhvr>
                                    </p:animEffect>
                                  </p:childTnLst>
                                </p:cTn>
                              </p:par>
                              <p:par>
                                <p:cTn id="48" presetID="16" presetClass="entr" presetSubtype="21" fill="hold"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barn(inVertical)">
                                      <p:cBhvr>
                                        <p:cTn id="50" dur="500"/>
                                        <p:tgtEl>
                                          <p:spTgt spid="64"/>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barn(inVertical)">
                                      <p:cBhvr>
                                        <p:cTn id="55" dur="500"/>
                                        <p:tgtEl>
                                          <p:spTgt spid="14"/>
                                        </p:tgtEl>
                                      </p:cBhvr>
                                    </p:animEffect>
                                  </p:childTnLst>
                                </p:cTn>
                              </p:par>
                              <p:par>
                                <p:cTn id="56" presetID="16" presetClass="entr" presetSubtype="21" fill="hold"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barn(inVertical)">
                                      <p:cBhvr>
                                        <p:cTn id="58" dur="500"/>
                                        <p:tgtEl>
                                          <p:spTgt spid="59"/>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barn(inVertical)">
                                      <p:cBhvr>
                                        <p:cTn id="63" dur="500"/>
                                        <p:tgtEl>
                                          <p:spTgt spid="8"/>
                                        </p:tgtEl>
                                      </p:cBhvr>
                                    </p:animEffect>
                                  </p:childTnLst>
                                </p:cTn>
                              </p:par>
                              <p:par>
                                <p:cTn id="64" presetID="16" presetClass="entr" presetSubtype="21" fill="hold"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barn(inVertical)">
                                      <p:cBhvr>
                                        <p:cTn id="6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animBg="1"/>
      <p:bldP spid="7" grpId="0" animBg="1"/>
      <p:bldP spid="8"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97690" y="1643077"/>
            <a:ext cx="9068687" cy="584775"/>
            <a:chOff x="689904" y="1378060"/>
            <a:chExt cx="9068687" cy="584775"/>
          </a:xfrm>
        </p:grpSpPr>
        <p:grpSp>
          <p:nvGrpSpPr>
            <p:cNvPr id="10" name="Group 9"/>
            <p:cNvGrpSpPr/>
            <p:nvPr/>
          </p:nvGrpSpPr>
          <p:grpSpPr>
            <a:xfrm>
              <a:off x="689904" y="1379897"/>
              <a:ext cx="429926" cy="553998"/>
              <a:chOff x="1082666" y="1379837"/>
              <a:chExt cx="429926" cy="553998"/>
            </a:xfrm>
          </p:grpSpPr>
          <p:sp>
            <p:nvSpPr>
              <p:cNvPr id="14" name="Rectangle 13"/>
              <p:cNvSpPr/>
              <p:nvPr/>
            </p:nvSpPr>
            <p:spPr>
              <a:xfrm>
                <a:off x="1089340" y="1470217"/>
                <a:ext cx="400792" cy="3983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82666" y="1379837"/>
                <a:ext cx="429926" cy="553998"/>
              </a:xfrm>
              <a:prstGeom prst="rect">
                <a:avLst/>
              </a:prstGeom>
              <a:noFill/>
            </p:spPr>
            <p:txBody>
              <a:bodyPr wrap="none" rtlCol="0">
                <a:spAutoFit/>
              </a:bodyPr>
              <a:lstStyle/>
              <a:p>
                <a:r>
                  <a:rPr lang="en-US" sz="3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11" name="TextBox 10"/>
            <p:cNvSpPr txBox="1"/>
            <p:nvPr/>
          </p:nvSpPr>
          <p:spPr>
            <a:xfrm>
              <a:off x="1100452" y="1378060"/>
              <a:ext cx="8658139" cy="584775"/>
            </a:xfrm>
            <a:prstGeom prst="rect">
              <a:avLst/>
            </a:prstGeom>
            <a:noFill/>
          </p:spPr>
          <p:txBody>
            <a:bodyPr wrap="none" rtlCol="0">
              <a:spAutoFit/>
            </a:bodyPr>
            <a:lstStyle/>
            <a:p>
              <a:r>
                <a:rPr lang="en-US" sz="3200" b="1">
                  <a:latin typeface="Times New Roman" panose="02020603050405020304" pitchFamily="18" charset="0"/>
                  <a:cs typeface="Times New Roman" panose="02020603050405020304" pitchFamily="18" charset="0"/>
                </a:rPr>
                <a:t>Sổ tính, trang tính và một số thành phần cơ bản </a:t>
              </a:r>
              <a:endParaRPr lang="en-US" sz="3200" b="1" dirty="0">
                <a:solidFill>
                  <a:srgbClr val="3333CC"/>
                </a:solidFill>
                <a:latin typeface="Times New Roman" panose="02020603050405020304" pitchFamily="18" charset="0"/>
                <a:cs typeface="Times New Roman" panose="02020603050405020304" pitchFamily="18" charset="0"/>
              </a:endParaRPr>
            </a:p>
          </p:txBody>
        </p:sp>
      </p:grpSp>
      <p:grpSp>
        <p:nvGrpSpPr>
          <p:cNvPr id="4" name="Group 3"/>
          <p:cNvGrpSpPr/>
          <p:nvPr/>
        </p:nvGrpSpPr>
        <p:grpSpPr>
          <a:xfrm>
            <a:off x="4057737" y="320545"/>
            <a:ext cx="4353220" cy="701545"/>
            <a:chOff x="4168573" y="1295284"/>
            <a:chExt cx="4353220" cy="701545"/>
          </a:xfrm>
        </p:grpSpPr>
        <p:sp>
          <p:nvSpPr>
            <p:cNvPr id="13" name="Rounded Rectangle 12"/>
            <p:cNvSpPr/>
            <p:nvPr/>
          </p:nvSpPr>
          <p:spPr>
            <a:xfrm>
              <a:off x="4168573" y="1295284"/>
              <a:ext cx="4353220" cy="701545"/>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C0066"/>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CC0066"/>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4764400" y="1309140"/>
              <a:ext cx="722412" cy="665379"/>
            </a:xfrm>
            <a:prstGeom prst="rect">
              <a:avLst/>
            </a:prstGeom>
          </p:spPr>
        </p:pic>
      </p:grpSp>
      <p:sp>
        <p:nvSpPr>
          <p:cNvPr id="12" name="Rectangle 11"/>
          <p:cNvSpPr/>
          <p:nvPr/>
        </p:nvSpPr>
        <p:spPr>
          <a:xfrm>
            <a:off x="1754629" y="2638923"/>
            <a:ext cx="9294125" cy="3031599"/>
          </a:xfrm>
          <a:prstGeom prst="rect">
            <a:avLst/>
          </a:prstGeom>
        </p:spPr>
        <p:txBody>
          <a:bodyPr wrap="square">
            <a:spAutoFit/>
          </a:bodyPr>
          <a:lstStyle/>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 Cửa sổ làm việc của Excel gồm: </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Thanh điều hướng có các nút tiến, lùi và nhãn chữ (Sheet 1, Sheet 2, Sheet 3)</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Thanh cuộn ngang</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Thanh Trạng Thái</a:t>
            </a:r>
          </a:p>
        </p:txBody>
      </p:sp>
    </p:spTree>
    <p:extLst>
      <p:ext uri="{BB962C8B-B14F-4D97-AF65-F5344CB8AC3E}">
        <p14:creationId xmlns:p14="http://schemas.microsoft.com/office/powerpoint/2010/main" val="177205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barn(inVertical)">
                                      <p:cBhvr>
                                        <p:cTn id="11" dur="500"/>
                                        <p:tgtEl>
                                          <p:spTgt spid="1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Effect transition="in" filter="barn(inVertical)">
                                      <p:cBhvr>
                                        <p:cTn id="16" dur="500"/>
                                        <p:tgtEl>
                                          <p:spTgt spid="1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barn(inVertical)">
                                      <p:cBhvr>
                                        <p:cTn id="21" dur="500"/>
                                        <p:tgtEl>
                                          <p:spTgt spid="1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2">
                                            <p:txEl>
                                              <p:pRg st="3" end="3"/>
                                            </p:txEl>
                                          </p:spTgt>
                                        </p:tgtEl>
                                        <p:attrNameLst>
                                          <p:attrName>style.visibility</p:attrName>
                                        </p:attrNameLst>
                                      </p:cBhvr>
                                      <p:to>
                                        <p:strVal val="visible"/>
                                      </p:to>
                                    </p:set>
                                    <p:animEffect transition="in" filter="barn(inVertical)">
                                      <p:cBhvr>
                                        <p:cTn id="26"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3015" y="1882597"/>
            <a:ext cx="9676263" cy="2723823"/>
          </a:xfrm>
          <a:prstGeom prst="rect">
            <a:avLst/>
          </a:prstGeom>
        </p:spPr>
        <p:txBody>
          <a:bodyPr wrap="square">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a:t>
            </a:r>
            <a:r>
              <a:rPr lang="en-US" sz="2800" b="1" i="1">
                <a:latin typeface="Times New Roman" panose="02020603050405020304" pitchFamily="18" charset="0"/>
                <a:ea typeface="Times New Roman" panose="02020603050405020304" pitchFamily="18" charset="0"/>
              </a:rPr>
              <a:t>Sổ tính: </a:t>
            </a:r>
            <a:r>
              <a:rPr lang="en-US" sz="2800">
                <a:latin typeface="Times New Roman" panose="02020603050405020304" pitchFamily="18" charset="0"/>
                <a:ea typeface="Times New Roman" panose="02020603050405020304" pitchFamily="18" charset="0"/>
              </a:rPr>
              <a:t>một tệp của chương trình bảng tính điện tử, gồm nhiều trang tính.</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a:t>
            </a:r>
            <a:r>
              <a:rPr lang="en-US" sz="2800" b="1" i="1">
                <a:latin typeface="Times New Roman" panose="02020603050405020304" pitchFamily="18" charset="0"/>
                <a:ea typeface="Times New Roman" panose="02020603050405020304" pitchFamily="18" charset="0"/>
              </a:rPr>
              <a:t>Trang tính </a:t>
            </a:r>
            <a:r>
              <a:rPr lang="en-US" sz="2800">
                <a:latin typeface="Times New Roman" panose="02020603050405020304" pitchFamily="18" charset="0"/>
                <a:ea typeface="Times New Roman" panose="02020603050405020304" pitchFamily="18" charset="0"/>
              </a:rPr>
              <a:t>là một lưới kẻ ô gồm các hàng và các cột. Các cột của trang tính được xếp thứ tự theo chữ cái A, B, C, … các chữ cái </a:t>
            </a:r>
            <a:r>
              <a:rPr lang="en-US" sz="2800" smtClean="0">
                <a:latin typeface="Times New Roman" panose="02020603050405020304" pitchFamily="18" charset="0"/>
                <a:ea typeface="Times New Roman" panose="02020603050405020304" pitchFamily="18" charset="0"/>
              </a:rPr>
              <a:t>này </a:t>
            </a:r>
            <a:r>
              <a:rPr lang="en-US" sz="2800">
                <a:latin typeface="Times New Roman" panose="02020603050405020304" pitchFamily="18" charset="0"/>
                <a:ea typeface="Times New Roman" panose="02020603050405020304" pitchFamily="18" charset="0"/>
              </a:rPr>
              <a:t>đồng thời là tên cột</a:t>
            </a:r>
            <a:r>
              <a:rPr lang="en-US" sz="2800" smtClean="0">
                <a:latin typeface="Times New Roman" panose="02020603050405020304" pitchFamily="18" charset="0"/>
                <a:ea typeface="Times New Roman" panose="02020603050405020304" pitchFamily="18" charset="0"/>
              </a:rPr>
              <a:t>.</a:t>
            </a:r>
            <a:endParaRPr lang="en-US" sz="28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9358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19368" y="1677880"/>
            <a:ext cx="9414888" cy="3373231"/>
          </a:xfrm>
          <a:prstGeom prst="rect">
            <a:avLst/>
          </a:prstGeom>
        </p:spPr>
        <p:txBody>
          <a:bodyPr wrap="square">
            <a:spAutoFit/>
          </a:bodyPr>
          <a:lstStyle/>
          <a:p>
            <a:pPr algn="just">
              <a:lnSpc>
                <a:spcPct val="115000"/>
              </a:lnSpc>
              <a:spcBef>
                <a:spcPts val="600"/>
              </a:spcBef>
              <a:spcAft>
                <a:spcPts val="600"/>
              </a:spcAft>
            </a:pPr>
            <a:r>
              <a:rPr lang="en-US" sz="2800" smtClean="0">
                <a:latin typeface="Times New Roman" panose="02020603050405020304" pitchFamily="18" charset="0"/>
                <a:ea typeface="Times New Roman" panose="02020603050405020304" pitchFamily="18" charset="0"/>
              </a:rPr>
              <a:t>- </a:t>
            </a:r>
            <a:r>
              <a:rPr lang="en-US" sz="2800" b="1" i="1">
                <a:latin typeface="Times New Roman" panose="02020603050405020304" pitchFamily="18" charset="0"/>
                <a:ea typeface="Times New Roman" panose="02020603050405020304" pitchFamily="18" charset="0"/>
              </a:rPr>
              <a:t>Các hàng </a:t>
            </a:r>
            <a:r>
              <a:rPr lang="en-US" sz="2800">
                <a:latin typeface="Times New Roman" panose="02020603050405020304" pitchFamily="18" charset="0"/>
                <a:ea typeface="Times New Roman" panose="02020603050405020304" pitchFamily="18" charset="0"/>
              </a:rPr>
              <a:t>của trang tính được xếp thứ tự 1, 2, 3, .. các số này đồng thời là tên hàng.</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a:t>
            </a:r>
            <a:r>
              <a:rPr lang="en-US" sz="2800" b="1" i="1">
                <a:latin typeface="Times New Roman" panose="02020603050405020304" pitchFamily="18" charset="0"/>
                <a:ea typeface="Times New Roman" panose="02020603050405020304" pitchFamily="18" charset="0"/>
              </a:rPr>
              <a:t>Mỗi ô</a:t>
            </a:r>
            <a:r>
              <a:rPr lang="en-US" sz="2800">
                <a:latin typeface="Times New Roman" panose="02020603050405020304" pitchFamily="18" charset="0"/>
                <a:ea typeface="Times New Roman" panose="02020603050405020304" pitchFamily="18" charset="0"/>
              </a:rPr>
              <a:t> là giao của một cột với một hàng. Ghép tên cột với tên hàng ta được tên ô (hay địa chỉ ô). Ví dụ ô A3, B5, …</a:t>
            </a:r>
          </a:p>
          <a:p>
            <a:pPr algn="just">
              <a:lnSpc>
                <a:spcPct val="115000"/>
              </a:lnSpc>
              <a:spcBef>
                <a:spcPts val="600"/>
              </a:spcBef>
              <a:spcAft>
                <a:spcPts val="600"/>
              </a:spcAft>
            </a:pPr>
            <a:r>
              <a:rPr lang="en-US" sz="2800" b="1" i="1">
                <a:solidFill>
                  <a:srgbClr val="0070C0"/>
                </a:solidFill>
                <a:latin typeface="Times New Roman" panose="02020603050405020304" pitchFamily="18" charset="0"/>
                <a:ea typeface="Times New Roman" panose="02020603050405020304" pitchFamily="18" charset="0"/>
              </a:rPr>
              <a:t>Ghi nhớ: </a:t>
            </a:r>
            <a:r>
              <a:rPr lang="en-US" sz="2800">
                <a:latin typeface="Times New Roman" panose="02020603050405020304" pitchFamily="18" charset="0"/>
                <a:ea typeface="Times New Roman" panose="02020603050405020304" pitchFamily="18" charset="0"/>
              </a:rPr>
              <a:t>Tên cột là các chữ cái, tên hàng là các </a:t>
            </a:r>
            <a:r>
              <a:rPr lang="en-US" sz="2800" smtClean="0">
                <a:latin typeface="Times New Roman" panose="02020603050405020304" pitchFamily="18" charset="0"/>
                <a:ea typeface="Times New Roman" panose="02020603050405020304" pitchFamily="18" charset="0"/>
              </a:rPr>
              <a:t>số, </a:t>
            </a:r>
            <a:r>
              <a:rPr lang="en-US" sz="2800">
                <a:latin typeface="Times New Roman" panose="02020603050405020304" pitchFamily="18" charset="0"/>
                <a:ea typeface="Times New Roman" panose="02020603050405020304" pitchFamily="18" charset="0"/>
              </a:rPr>
              <a:t>tên ô (địa chỉ ô) là ghép liền tên cột với tên hàng.</a:t>
            </a:r>
          </a:p>
        </p:txBody>
      </p:sp>
    </p:spTree>
    <p:extLst>
      <p:ext uri="{BB962C8B-B14F-4D97-AF65-F5344CB8AC3E}">
        <p14:creationId xmlns:p14="http://schemas.microsoft.com/office/powerpoint/2010/main" val="4211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59527" y="2130957"/>
            <a:ext cx="9282546" cy="3950018"/>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Bef>
                <a:spcPts val="600"/>
              </a:spcBef>
              <a:spcAft>
                <a:spcPts val="600"/>
              </a:spcAft>
            </a:pPr>
            <a:r>
              <a:rPr lang="en-US" sz="2800">
                <a:latin typeface="Times New Roman" panose="02020603050405020304" pitchFamily="18" charset="0"/>
                <a:ea typeface="Times New Roman" panose="02020603050405020304" pitchFamily="18" charset="0"/>
              </a:rPr>
              <a:t>Thực hiện mỗi thao tác và trả lời câu hỏi:</a:t>
            </a:r>
          </a:p>
          <a:p>
            <a:pPr marL="514350" indent="-514350" algn="just">
              <a:spcBef>
                <a:spcPts val="600"/>
              </a:spcBef>
              <a:spcAft>
                <a:spcPts val="600"/>
              </a:spcAft>
              <a:buFont typeface="+mj-lt"/>
              <a:buAutoNum type="arabicPeriod"/>
            </a:pPr>
            <a:r>
              <a:rPr lang="en-US" sz="2800">
                <a:latin typeface="Times New Roman" panose="02020603050405020304" pitchFamily="18" charset="0"/>
                <a:ea typeface="Times New Roman" panose="02020603050405020304" pitchFamily="18" charset="0"/>
              </a:rPr>
              <a:t>Chọn một ô (hoặc một cột, một hàng), điều gì cho em biết thao tác chọn đó đã thành công?</a:t>
            </a:r>
          </a:p>
          <a:p>
            <a:pPr marL="514350" indent="-514350" algn="just">
              <a:spcBef>
                <a:spcPts val="600"/>
              </a:spcBef>
              <a:spcAft>
                <a:spcPts val="600"/>
              </a:spcAft>
              <a:buFont typeface="+mj-lt"/>
              <a:buAutoNum type="arabicPeriod"/>
            </a:pPr>
            <a:r>
              <a:rPr lang="en-US" sz="2800">
                <a:latin typeface="Times New Roman" panose="02020603050405020304" pitchFamily="18" charset="0"/>
                <a:ea typeface="Times New Roman" panose="02020603050405020304" pitchFamily="18" charset="0"/>
              </a:rPr>
              <a:t>Kéo thanh cuộn đứng xuống dưới, các tên hàng sẽ thay đổi như thế nào?</a:t>
            </a:r>
          </a:p>
          <a:p>
            <a:pPr marL="514350" indent="-514350" algn="just">
              <a:spcBef>
                <a:spcPts val="600"/>
              </a:spcBef>
              <a:spcAft>
                <a:spcPts val="600"/>
              </a:spcAft>
              <a:buFont typeface="+mj-lt"/>
              <a:buAutoNum type="arabicPeriod"/>
            </a:pPr>
            <a:r>
              <a:rPr lang="en-US" sz="2800">
                <a:latin typeface="Times New Roman" panose="02020603050405020304" pitchFamily="18" charset="0"/>
                <a:ea typeface="Times New Roman" panose="02020603050405020304" pitchFamily="18" charset="0"/>
              </a:rPr>
              <a:t>Kéo thanh cuộn ngang sang phải, các tên cột sẽ thay đổi như thế nào?</a:t>
            </a: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60301" y="753098"/>
            <a:ext cx="3271398" cy="1255811"/>
          </a:xfrm>
          <a:prstGeom prst="rect">
            <a:avLst/>
          </a:prstGeom>
        </p:spPr>
      </p:pic>
    </p:spTree>
    <p:extLst>
      <p:ext uri="{BB962C8B-B14F-4D97-AF65-F5344CB8AC3E}">
        <p14:creationId xmlns:p14="http://schemas.microsoft.com/office/powerpoint/2010/main" val="616621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1249</Words>
  <Application>Microsoft Office PowerPoint</Application>
  <PresentationFormat>Custom</PresentationFormat>
  <Paragraphs>103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thuvienhoclieu.com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thuvienhoclieu.com</dc:title>
  <dc:creator>thuvienhoclieu.com</dc:creator>
  <cp:keywords>thuvienhoclieu.com</cp:keywords>
  <dc:description>thuvienhoclieu.com</dc:description>
  <cp:lastModifiedBy/>
  <cp:revision>1</cp:revision>
  <dcterms:created xsi:type="dcterms:W3CDTF">2022-08-04T14:21:14Z</dcterms:created>
  <dcterms:modified xsi:type="dcterms:W3CDTF">2022-08-04T14:21:24Z</dcterms:modified>
</cp:coreProperties>
</file>