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79" r:id="rId2"/>
    <p:sldId id="306" r:id="rId3"/>
    <p:sldId id="338" r:id="rId4"/>
    <p:sldId id="301" r:id="rId5"/>
    <p:sldId id="339" r:id="rId6"/>
    <p:sldId id="334" r:id="rId7"/>
    <p:sldId id="335" r:id="rId8"/>
    <p:sldId id="332" r:id="rId9"/>
    <p:sldId id="323" r:id="rId10"/>
    <p:sldId id="336" r:id="rId11"/>
    <p:sldId id="337" r:id="rId12"/>
    <p:sldId id="285" r:id="rId13"/>
    <p:sldId id="265" r:id="rId14"/>
    <p:sldId id="3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2270"/>
    <a:srgbClr val="3333CC"/>
    <a:srgbClr val="FF0066"/>
    <a:srgbClr val="CC00CC"/>
    <a:srgbClr val="3333FF"/>
    <a:srgbClr val="CC0066"/>
    <a:srgbClr val="FF00FF"/>
    <a:srgbClr val="FFCCFF"/>
    <a:srgbClr val="9900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9" d="100"/>
          <a:sy n="69" d="100"/>
        </p:scale>
        <p:origin x="-78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8024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63106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9399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0109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CA2CF3-161D-4290-9691-8A065EC2791C}"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74831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95841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CA2CF3-161D-4290-9691-8A065EC2791C}" type="datetimeFigureOut">
              <a:rPr lang="en-US" smtClean="0"/>
              <a:t>8/4/2022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18683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CA2CF3-161D-4290-9691-8A065EC2791C}" type="datetimeFigureOut">
              <a:rPr lang="en-US" smtClean="0"/>
              <a:t>8/4/2022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265898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A2CF3-161D-4290-9691-8A065EC2791C}" type="datetimeFigureOut">
              <a:rPr lang="en-US" smtClean="0"/>
              <a:t>8/4/2022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01926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416585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A2CF3-161D-4290-9691-8A065EC2791C}" type="datetimeFigureOut">
              <a:rPr lang="en-US" smtClean="0"/>
              <a:t>8/4/2022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DA1D9-76DF-4E13-9ADB-F9C797BBD937}" type="slidenum">
              <a:rPr lang="en-US" smtClean="0"/>
              <a:t>‹#›</a:t>
            </a:fld>
            <a:endParaRPr lang="en-US"/>
          </a:p>
        </p:txBody>
      </p:sp>
    </p:spTree>
    <p:extLst>
      <p:ext uri="{BB962C8B-B14F-4D97-AF65-F5344CB8AC3E}">
        <p14:creationId xmlns:p14="http://schemas.microsoft.com/office/powerpoint/2010/main" val="325037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A2CF3-161D-4290-9691-8A065EC2791C}" type="datetimeFigureOut">
              <a:rPr lang="en-US" smtClean="0"/>
              <a:t>8/4/2022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A1D9-76DF-4E13-9ADB-F9C797BBD937}" type="slidenum">
              <a:rPr lang="en-US" smtClean="0"/>
              <a:t>‹#›</a:t>
            </a:fld>
            <a:endParaRPr lang="en-US"/>
          </a:p>
        </p:txBody>
      </p:sp>
    </p:spTree>
    <p:extLst>
      <p:ext uri="{BB962C8B-B14F-4D97-AF65-F5344CB8AC3E}">
        <p14:creationId xmlns:p14="http://schemas.microsoft.com/office/powerpoint/2010/main" val="371655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3976048" y="1540678"/>
            <a:ext cx="6096000" cy="2519857"/>
          </a:xfrm>
          <a:prstGeom prst="rect">
            <a:avLst/>
          </a:prstGeom>
        </p:spPr>
        <p:txBody>
          <a:bodyPr>
            <a:spAutoFit/>
          </a:bodyPr>
          <a:lstStyle/>
          <a:p>
            <a:pPr algn="ctr">
              <a:lnSpc>
                <a:spcPct val="115000"/>
              </a:lnSpc>
              <a:spcBef>
                <a:spcPts val="600"/>
              </a:spcBef>
              <a:spcAft>
                <a:spcPts val="600"/>
              </a:spcAft>
            </a:pPr>
            <a:r>
              <a:rPr lang="en-US" sz="4400" b="1">
                <a:solidFill>
                  <a:srgbClr val="C00000"/>
                </a:solidFill>
                <a:latin typeface="Times New Roman" panose="02020603050405020304" pitchFamily="18" charset="0"/>
                <a:ea typeface="Times New Roman" panose="02020603050405020304" pitchFamily="18" charset="0"/>
              </a:rPr>
              <a:t>BÀI 4 </a:t>
            </a:r>
            <a:endParaRPr lang="en-US" sz="4400">
              <a:latin typeface="Times New Roman" panose="02020603050405020304" pitchFamily="18" charset="0"/>
              <a:ea typeface="Times New Roman" panose="02020603050405020304" pitchFamily="18" charset="0"/>
            </a:endParaRPr>
          </a:p>
          <a:p>
            <a:pPr algn="ctr">
              <a:lnSpc>
                <a:spcPct val="115000"/>
              </a:lnSpc>
              <a:spcBef>
                <a:spcPts val="600"/>
              </a:spcBef>
              <a:spcAft>
                <a:spcPts val="600"/>
              </a:spcAft>
            </a:pPr>
            <a:r>
              <a:rPr lang="en-US" sz="4400" b="1">
                <a:solidFill>
                  <a:srgbClr val="C00000"/>
                </a:solidFill>
                <a:latin typeface="Times New Roman" panose="02020603050405020304" pitchFamily="18" charset="0"/>
                <a:ea typeface="Times New Roman" panose="02020603050405020304" pitchFamily="18" charset="0"/>
              </a:rPr>
              <a:t>ĐỊNH DẠNG HIỂN THỊ DỮ LIỆU SỐ</a:t>
            </a:r>
            <a:endParaRPr lang="en-US" sz="44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9400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email">
            <a:extLst>
              <a:ext uri="{28A0092B-C50C-407E-A947-70E740481C1C}">
                <a14:useLocalDpi xmlns:a14="http://schemas.microsoft.com/office/drawing/2010/main"/>
              </a:ext>
            </a:extLst>
          </a:blip>
          <a:srcRect/>
          <a:stretch/>
        </p:blipFill>
        <p:spPr bwMode="auto">
          <a:xfrm>
            <a:off x="1436915" y="601026"/>
            <a:ext cx="9927771" cy="56546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7744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email">
            <a:extLst>
              <a:ext uri="{28A0092B-C50C-407E-A947-70E740481C1C}">
                <a14:useLocalDpi xmlns:a14="http://schemas.microsoft.com/office/drawing/2010/main"/>
              </a:ext>
            </a:extLst>
          </a:blip>
          <a:srcRect/>
          <a:stretch/>
        </p:blipFill>
        <p:spPr bwMode="auto">
          <a:xfrm>
            <a:off x="1101634" y="1684019"/>
            <a:ext cx="10150112" cy="35360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49430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057737" y="320545"/>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LUYỆN TẬP</a:t>
            </a:r>
            <a:endParaRPr lang="en-US" sz="32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672572" y="347467"/>
            <a:ext cx="695325" cy="647700"/>
          </a:xfrm>
          <a:prstGeom prst="rect">
            <a:avLst/>
          </a:prstGeom>
        </p:spPr>
      </p:pic>
      <p:sp>
        <p:nvSpPr>
          <p:cNvPr id="5" name="Rectangle 4"/>
          <p:cNvSpPr/>
          <p:nvPr/>
        </p:nvSpPr>
        <p:spPr>
          <a:xfrm>
            <a:off x="1287438" y="2149734"/>
            <a:ext cx="9658065" cy="2246769"/>
          </a:xfrm>
          <a:prstGeom prst="rect">
            <a:avLst/>
          </a:prstGeom>
        </p:spPr>
        <p:txBody>
          <a:bodyPr wrap="square">
            <a:spAutoFit/>
          </a:bodyPr>
          <a:lstStyle/>
          <a:p>
            <a:pPr algn="just"/>
            <a:r>
              <a:rPr lang="en-US" sz="2800" smtClean="0">
                <a:latin typeface="Times New Roman" panose="02020603050405020304" pitchFamily="18" charset="0"/>
                <a:ea typeface="Times New Roman" panose="02020603050405020304" pitchFamily="18" charset="0"/>
              </a:rPr>
              <a:t>	Thiết </a:t>
            </a:r>
            <a:r>
              <a:rPr lang="en-US" sz="2800">
                <a:latin typeface="Times New Roman" panose="02020603050405020304" pitchFamily="18" charset="0"/>
                <a:ea typeface="Times New Roman" panose="02020603050405020304" pitchFamily="18" charset="0"/>
              </a:rPr>
              <a:t>kế một bảng Excel để theo dõi kết quả học tập của em và dự kiến định dạng hiển thị dữ liệu cho các cột. Gợi ý các thông tin cần có: môn học nào; hình thức kiểm tra, đánh giá là gì; thời gian (làm bài kiểm tra); điểm số; hệ số điểm; … Tạo bảng trong trang MySheet và nhập dữ liệu.</a:t>
            </a:r>
          </a:p>
        </p:txBody>
      </p:sp>
    </p:spTree>
    <p:extLst>
      <p:ext uri="{BB962C8B-B14F-4D97-AF65-F5344CB8AC3E}">
        <p14:creationId xmlns:p14="http://schemas.microsoft.com/office/powerpoint/2010/main" val="985616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057737" y="320545"/>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VẬN DỤNG</a:t>
            </a:r>
            <a:endPar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a:stretch>
            <a:fillRect/>
          </a:stretch>
        </p:blipFill>
        <p:spPr>
          <a:xfrm>
            <a:off x="4694959" y="326765"/>
            <a:ext cx="723900" cy="695325"/>
          </a:xfrm>
          <a:prstGeom prst="rect">
            <a:avLst/>
          </a:prstGeom>
        </p:spPr>
      </p:pic>
      <p:sp>
        <p:nvSpPr>
          <p:cNvPr id="2" name="Rectangle 1"/>
          <p:cNvSpPr/>
          <p:nvPr/>
        </p:nvSpPr>
        <p:spPr>
          <a:xfrm>
            <a:off x="1351128" y="2609703"/>
            <a:ext cx="9498842" cy="1692771"/>
          </a:xfrm>
          <a:prstGeom prst="rect">
            <a:avLst/>
          </a:prstGeom>
        </p:spPr>
        <p:txBody>
          <a:bodyPr wrap="square">
            <a:spAutoFit/>
          </a:bodyPr>
          <a:lstStyle/>
          <a:p>
            <a:pPr algn="just">
              <a:spcBef>
                <a:spcPts val="1200"/>
              </a:spcBef>
              <a:spcAft>
                <a:spcPts val="1200"/>
              </a:spcAft>
            </a:pPr>
            <a:r>
              <a:rPr lang="en-US" sz="2800" b="1" i="1">
                <a:solidFill>
                  <a:srgbClr val="B62270"/>
                </a:solidFill>
                <a:latin typeface="Times New Roman" panose="02020603050405020304" pitchFamily="18" charset="0"/>
                <a:ea typeface="Times New Roman" panose="02020603050405020304" pitchFamily="18" charset="0"/>
              </a:rPr>
              <a:t>Câu 1. </a:t>
            </a:r>
            <a:r>
              <a:rPr lang="en-US" sz="2800">
                <a:latin typeface="Times New Roman" panose="02020603050405020304" pitchFamily="18" charset="0"/>
                <a:ea typeface="Times New Roman" panose="02020603050405020304" pitchFamily="18" charset="0"/>
              </a:rPr>
              <a:t>Định dạng hiển thị General trong Excel có ý nghĩa gì?</a:t>
            </a:r>
          </a:p>
          <a:p>
            <a:pPr algn="just">
              <a:spcBef>
                <a:spcPts val="1200"/>
              </a:spcBef>
              <a:spcAft>
                <a:spcPts val="1200"/>
              </a:spcAft>
            </a:pPr>
            <a:r>
              <a:rPr lang="en-US" sz="2800" b="1" i="1">
                <a:solidFill>
                  <a:srgbClr val="B62270"/>
                </a:solidFill>
                <a:latin typeface="Times New Roman" panose="02020603050405020304" pitchFamily="18" charset="0"/>
                <a:ea typeface="Times New Roman" panose="02020603050405020304" pitchFamily="18" charset="0"/>
              </a:rPr>
              <a:t>Câu 2. </a:t>
            </a:r>
            <a:r>
              <a:rPr lang="en-US" sz="2800">
                <a:latin typeface="Times New Roman" panose="02020603050405020304" pitchFamily="18" charset="0"/>
                <a:ea typeface="Times New Roman" panose="02020603050405020304" pitchFamily="18" charset="0"/>
              </a:rPr>
              <a:t>Các lệnh nào trong nhóm lệnh Number để thao tác nhanh chọn một định dạng số? Tác dụng của các lệnh đó là gì?</a:t>
            </a:r>
          </a:p>
        </p:txBody>
      </p:sp>
    </p:spTree>
    <p:extLst>
      <p:ext uri="{BB962C8B-B14F-4D97-AF65-F5344CB8AC3E}">
        <p14:creationId xmlns:p14="http://schemas.microsoft.com/office/powerpoint/2010/main" val="323143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3838"/>
            <a:ext cx="12192000" cy="7305675"/>
          </a:xfrm>
          <a:prstGeom prst="rect">
            <a:avLst/>
          </a:prstGeom>
        </p:spPr>
      </p:pic>
    </p:spTree>
    <p:extLst>
      <p:ext uri="{BB962C8B-B14F-4D97-AF65-F5344CB8AC3E}">
        <p14:creationId xmlns:p14="http://schemas.microsoft.com/office/powerpoint/2010/main" val="639362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865174" y="249383"/>
            <a:ext cx="4353220" cy="626201"/>
            <a:chOff x="3865174" y="249383"/>
            <a:chExt cx="4353220" cy="626201"/>
          </a:xfrm>
        </p:grpSpPr>
        <p:sp>
          <p:nvSpPr>
            <p:cNvPr id="7" name="Rounded Rectangle 6"/>
            <p:cNvSpPr/>
            <p:nvPr/>
          </p:nvSpPr>
          <p:spPr>
            <a:xfrm>
              <a:off x="3865174" y="249383"/>
              <a:ext cx="4353220" cy="626201"/>
            </a:xfrm>
            <a:prstGeom prst="roundRect">
              <a:avLst/>
            </a:prstGeom>
            <a:solidFill>
              <a:srgbClr val="FFFF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3333CC"/>
                  </a:solidFill>
                  <a:latin typeface="Tahoma" panose="020B0604030504040204" pitchFamily="34" charset="0"/>
                  <a:ea typeface="Tahoma" panose="020B0604030504040204" pitchFamily="34" charset="0"/>
                  <a:cs typeface="Tahoma" panose="020B0604030504040204" pitchFamily="34" charset="0"/>
                </a:rPr>
                <a:t>MỞ ĐẦU</a:t>
              </a:r>
              <a:endParaRPr lang="en-US" sz="3200" b="1" dirty="0">
                <a:solidFill>
                  <a:srgbClr val="3333CC"/>
                </a:solidFill>
                <a:latin typeface="Tahoma" panose="020B0604030504040204" pitchFamily="34" charset="0"/>
                <a:ea typeface="Tahoma" panose="020B0604030504040204" pitchFamily="34" charset="0"/>
                <a:cs typeface="Tahoma" panose="020B0604030504040204" pitchFamily="34" charset="0"/>
              </a:endParaRPr>
            </a:p>
          </p:txBody>
        </p:sp>
        <p:pic>
          <p:nvPicPr>
            <p:cNvPr id="17" name="Picture 16"/>
            <p:cNvPicPr>
              <a:picLocks noChangeAspect="1"/>
            </p:cNvPicPr>
            <p:nvPr/>
          </p:nvPicPr>
          <p:blipFill>
            <a:blip r:embed="rId2"/>
            <a:stretch>
              <a:fillRect/>
            </a:stretch>
          </p:blipFill>
          <p:spPr>
            <a:xfrm>
              <a:off x="4728621" y="249783"/>
              <a:ext cx="633088" cy="600897"/>
            </a:xfrm>
            <a:prstGeom prst="rect">
              <a:avLst/>
            </a:prstGeom>
          </p:spPr>
        </p:pic>
      </p:gr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75885" y="4258696"/>
            <a:ext cx="2018262" cy="2047512"/>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2344" y="3944255"/>
            <a:ext cx="2101324" cy="2361953"/>
          </a:xfrm>
          <a:prstGeom prst="rect">
            <a:avLst/>
          </a:prstGeom>
        </p:spPr>
      </p:pic>
      <p:sp>
        <p:nvSpPr>
          <p:cNvPr id="2" name="Cloud 1"/>
          <p:cNvSpPr/>
          <p:nvPr/>
        </p:nvSpPr>
        <p:spPr>
          <a:xfrm>
            <a:off x="2679885" y="1069120"/>
            <a:ext cx="6096000" cy="3420130"/>
          </a:xfrm>
          <a:prstGeom prst="cloud">
            <a:avLst/>
          </a:prstGeom>
        </p:spPr>
        <p:style>
          <a:lnRef idx="2">
            <a:schemeClr val="accent2"/>
          </a:lnRef>
          <a:fillRef idx="1">
            <a:schemeClr val="lt1"/>
          </a:fillRef>
          <a:effectRef idx="0">
            <a:schemeClr val="accent2"/>
          </a:effectRef>
          <a:fontRef idx="minor">
            <a:schemeClr val="dk1"/>
          </a:fontRef>
        </p:style>
        <p:txBody>
          <a:bodyPr>
            <a:spAutoFit/>
          </a:bodyPr>
          <a:lstStyle/>
          <a:p>
            <a:pPr algn="just"/>
            <a:r>
              <a:rPr lang="en-US" sz="2800">
                <a:latin typeface="Times New Roman" panose="02020603050405020304" pitchFamily="18" charset="0"/>
                <a:ea typeface="Times New Roman" panose="02020603050405020304" pitchFamily="18" charset="0"/>
              </a:rPr>
              <a:t>Làm cách nào để Excel nhận biết có những số liệu không áp dụng cộng trừ nhân chia được, ví dụ như số điện thoại?</a:t>
            </a:r>
            <a:endParaRPr lang="en-US" sz="2800"/>
          </a:p>
        </p:txBody>
      </p:sp>
    </p:spTree>
    <p:extLst>
      <p:ext uri="{BB962C8B-B14F-4D97-AF65-F5344CB8AC3E}">
        <p14:creationId xmlns:p14="http://schemas.microsoft.com/office/powerpoint/2010/main" val="4014031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9009" y="1857822"/>
            <a:ext cx="8347880" cy="2554545"/>
          </a:xfrm>
          <a:prstGeom prst="rect">
            <a:avLst/>
          </a:prstGeom>
        </p:spPr>
        <p:txBody>
          <a:bodyPr wrap="square">
            <a:spAutoFit/>
          </a:bodyPr>
          <a:lstStyle/>
          <a:p>
            <a:pPr algn="just">
              <a:spcBef>
                <a:spcPts val="1200"/>
              </a:spcBef>
              <a:spcAft>
                <a:spcPts val="1200"/>
              </a:spcAft>
            </a:pPr>
            <a:r>
              <a:rPr lang="vi-VN" sz="2800" b="1" i="1" u="sng">
                <a:latin typeface="+mj-lt"/>
              </a:rPr>
              <a:t>Câu trả lời:</a:t>
            </a:r>
            <a:endParaRPr lang="vi-VN" sz="2800">
              <a:latin typeface="+mj-lt"/>
            </a:endParaRPr>
          </a:p>
          <a:p>
            <a:pPr algn="just">
              <a:spcBef>
                <a:spcPts val="1200"/>
              </a:spcBef>
              <a:spcAft>
                <a:spcPts val="1200"/>
              </a:spcAft>
            </a:pPr>
            <a:r>
              <a:rPr lang="en-US" sz="2800" smtClean="0">
                <a:latin typeface="+mj-lt"/>
              </a:rPr>
              <a:t>	</a:t>
            </a:r>
            <a:r>
              <a:rPr lang="vi-VN" sz="2800" smtClean="0">
                <a:latin typeface="+mj-lt"/>
              </a:rPr>
              <a:t>Để </a:t>
            </a:r>
            <a:r>
              <a:rPr lang="vi-VN" sz="2800">
                <a:latin typeface="+mj-lt"/>
              </a:rPr>
              <a:t>Excel nhận biết có những số liệu không áp dụng cộng trừ nhân chia được, ví dụ số điện thoại thì </a:t>
            </a:r>
            <a:r>
              <a:rPr lang="en-US" sz="2800" smtClean="0">
                <a:latin typeface="Times New Roman" panose="02020603050405020304" pitchFamily="18" charset="0"/>
                <a:cs typeface="Times New Roman" panose="02020603050405020304" pitchFamily="18" charset="0"/>
              </a:rPr>
              <a:t>ta</a:t>
            </a:r>
            <a:r>
              <a:rPr lang="vi-VN" sz="2800" smtClean="0">
                <a:latin typeface="+mj-lt"/>
              </a:rPr>
              <a:t> </a:t>
            </a:r>
            <a:r>
              <a:rPr lang="vi-VN" sz="2800">
                <a:latin typeface="+mj-lt"/>
              </a:rPr>
              <a:t>có thể chọn kiểu định dạng hiển thị trong Excel, ví dụ định dạng số, định dạng mặc định, định dạng ngày giờ.</a:t>
            </a:r>
            <a:endParaRPr lang="vi-VN" sz="2800" b="0" i="0">
              <a:effectLst/>
              <a:latin typeface="+mj-lt"/>
            </a:endParaRPr>
          </a:p>
        </p:txBody>
      </p:sp>
    </p:spTree>
    <p:extLst>
      <p:ext uri="{BB962C8B-B14F-4D97-AF65-F5344CB8AC3E}">
        <p14:creationId xmlns:p14="http://schemas.microsoft.com/office/powerpoint/2010/main" val="291910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292713" y="1214458"/>
            <a:ext cx="7001515" cy="584775"/>
            <a:chOff x="689904" y="1364508"/>
            <a:chExt cx="7001515" cy="584775"/>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11" name="TextBox 10"/>
            <p:cNvSpPr txBox="1"/>
            <p:nvPr/>
          </p:nvSpPr>
          <p:spPr>
            <a:xfrm>
              <a:off x="1097370" y="1364508"/>
              <a:ext cx="6594049" cy="584775"/>
            </a:xfrm>
            <a:prstGeom prst="rect">
              <a:avLst/>
            </a:prstGeom>
            <a:noFill/>
          </p:spPr>
          <p:txBody>
            <a:bodyPr wrap="none" rtlCol="0">
              <a:spAutoFit/>
            </a:bodyPr>
            <a:lstStyle/>
            <a:p>
              <a:r>
                <a:rPr lang="en-US" sz="3200" b="1">
                  <a:latin typeface="Times New Roman" panose="02020603050405020304" pitchFamily="18" charset="0"/>
                  <a:cs typeface="Times New Roman" panose="02020603050405020304" pitchFamily="18" charset="0"/>
                </a:rPr>
                <a:t>Các dạng hiển thị số liệu trong Excel</a:t>
              </a:r>
              <a:endParaRPr lang="en-US" sz="3200" b="1" dirty="0">
                <a:latin typeface="Times New Roman" panose="02020603050405020304" pitchFamily="18" charset="0"/>
                <a:cs typeface="Times New Roman" panose="02020603050405020304" pitchFamily="18" charset="0"/>
              </a:endParaRPr>
            </a:p>
          </p:txBody>
        </p:sp>
      </p:grpSp>
      <p:grpSp>
        <p:nvGrpSpPr>
          <p:cNvPr id="4" name="Group 3"/>
          <p:cNvGrpSpPr/>
          <p:nvPr/>
        </p:nvGrpSpPr>
        <p:grpSpPr>
          <a:xfrm>
            <a:off x="4057737" y="320545"/>
            <a:ext cx="4353220" cy="701545"/>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3" name="Rectangle 2"/>
          <p:cNvSpPr/>
          <p:nvPr/>
        </p:nvSpPr>
        <p:spPr>
          <a:xfrm>
            <a:off x="1292713" y="2323392"/>
            <a:ext cx="9680087" cy="2228302"/>
          </a:xfrm>
          <a:prstGeom prst="rect">
            <a:avLst/>
          </a:prstGeom>
        </p:spPr>
        <p:txBody>
          <a:bodyPr wrap="square">
            <a:spAutoFit/>
          </a:bodyPr>
          <a:lstStyle/>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Các ô trong trang tính chứa dữ liệu. Đó là văn bản và số để tính toán nhưng thể hiện nội dung khác nhau</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Khi mở trang tính mới, các ô có định dạng hiển thị </a:t>
            </a:r>
            <a:r>
              <a:rPr lang="en-US" sz="2800" b="1">
                <a:latin typeface="Times New Roman" panose="02020603050405020304" pitchFamily="18" charset="0"/>
                <a:ea typeface="Times New Roman" panose="02020603050405020304" pitchFamily="18" charset="0"/>
              </a:rPr>
              <a:t>General</a:t>
            </a:r>
            <a:r>
              <a:rPr lang="en-US" sz="2800">
                <a:latin typeface="Times New Roman" panose="02020603050405020304" pitchFamily="18" charset="0"/>
                <a:ea typeface="Times New Roman" panose="02020603050405020304" pitchFamily="18" charset="0"/>
              </a:rPr>
              <a:t> theo mặc định</a:t>
            </a:r>
            <a:r>
              <a:rPr lang="en-US" sz="2800" smtClean="0">
                <a:latin typeface="Times New Roman" panose="02020603050405020304" pitchFamily="18" charset="0"/>
                <a:ea typeface="Times New Roman" panose="02020603050405020304" pitchFamily="18" charset="0"/>
              </a:rPr>
              <a:t>.</a:t>
            </a:r>
            <a:endParaRPr lang="en-US" sz="2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414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7263" y="797660"/>
            <a:ext cx="9680087" cy="548099"/>
          </a:xfrm>
          <a:prstGeom prst="rect">
            <a:avLst/>
          </a:prstGeom>
        </p:spPr>
        <p:txBody>
          <a:bodyPr wrap="square">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Các lệnh trong nhóm lệnh </a:t>
            </a:r>
            <a:r>
              <a:rPr lang="en-US" sz="2800" b="1">
                <a:latin typeface="Times New Roman" panose="02020603050405020304" pitchFamily="18" charset="0"/>
                <a:ea typeface="Times New Roman" panose="02020603050405020304" pitchFamily="18" charset="0"/>
              </a:rPr>
              <a:t>Numbe</a:t>
            </a:r>
            <a:r>
              <a:rPr lang="en-US" sz="2800">
                <a:latin typeface="Times New Roman" panose="02020603050405020304" pitchFamily="18" charset="0"/>
                <a:ea typeface="Times New Roman" panose="02020603050405020304" pitchFamily="18" charset="0"/>
              </a:rPr>
              <a:t>r của dải lệnh </a:t>
            </a:r>
            <a:r>
              <a:rPr lang="en-US" sz="2800" b="1">
                <a:latin typeface="Times New Roman" panose="02020603050405020304" pitchFamily="18" charset="0"/>
                <a:ea typeface="Times New Roman" panose="02020603050405020304" pitchFamily="18" charset="0"/>
              </a:rPr>
              <a:t>Home</a:t>
            </a:r>
            <a:endParaRPr lang="en-US" sz="2800">
              <a:latin typeface="Times New Roman" panose="02020603050405020304" pitchFamily="18" charset="0"/>
              <a:ea typeface="Times New Roman" panose="02020603050405020304" pitchFamily="18" charset="0"/>
            </a:endParaRPr>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424264" y="2409228"/>
            <a:ext cx="2666289" cy="1781529"/>
          </a:xfrm>
          <a:prstGeom prst="rect">
            <a:avLst/>
          </a:prstGeom>
        </p:spPr>
      </p:pic>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89487" y="1509143"/>
            <a:ext cx="1973942" cy="4746172"/>
          </a:xfrm>
          <a:prstGeom prst="rect">
            <a:avLst/>
          </a:prstGeom>
        </p:spPr>
      </p:pic>
      <p:sp>
        <p:nvSpPr>
          <p:cNvPr id="15" name="Oval 14"/>
          <p:cNvSpPr/>
          <p:nvPr/>
        </p:nvSpPr>
        <p:spPr>
          <a:xfrm>
            <a:off x="9215613" y="2840437"/>
            <a:ext cx="2203754" cy="1493133"/>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latin typeface="Times New Roman" panose="02020603050405020304" pitchFamily="18" charset="0"/>
                <a:ea typeface="Times New Roman" panose="02020603050405020304" pitchFamily="18" charset="0"/>
              </a:rPr>
              <a:t>Một phần danh sách kiểu định dạng</a:t>
            </a:r>
            <a:endParaRPr lang="en-US" sz="2000">
              <a:latin typeface="Times New Roman" panose="02020603050405020304" pitchFamily="18" charset="0"/>
              <a:ea typeface="Times New Roman" panose="02020603050405020304" pitchFamily="18" charset="0"/>
            </a:endParaRPr>
          </a:p>
        </p:txBody>
      </p:sp>
      <p:sp>
        <p:nvSpPr>
          <p:cNvPr id="17" name="Oval 16"/>
          <p:cNvSpPr/>
          <p:nvPr/>
        </p:nvSpPr>
        <p:spPr>
          <a:xfrm>
            <a:off x="765545" y="3567034"/>
            <a:ext cx="2698882" cy="1493133"/>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Hộp thoại chọn chi tiết về hiển thị số liệu</a:t>
            </a:r>
            <a:endParaRPr lang="en-US" sz="2000">
              <a:solidFill>
                <a:schemeClr val="tx1"/>
              </a:solidFill>
              <a:latin typeface="Times New Roman" panose="02020603050405020304" pitchFamily="18" charset="0"/>
              <a:ea typeface="Times New Roman" panose="02020603050405020304" pitchFamily="18" charset="0"/>
            </a:endParaRPr>
          </a:p>
        </p:txBody>
      </p:sp>
      <p:sp>
        <p:nvSpPr>
          <p:cNvPr id="18" name="Oval 17"/>
          <p:cNvSpPr/>
          <p:nvPr/>
        </p:nvSpPr>
        <p:spPr>
          <a:xfrm>
            <a:off x="987263" y="1551107"/>
            <a:ext cx="2184454" cy="995422"/>
          </a:xfrm>
          <a:prstGeom prst="ellipse">
            <a:avLst/>
          </a:prstGeom>
        </p:spPr>
        <p:style>
          <a:lnRef idx="1">
            <a:schemeClr val="accent4"/>
          </a:lnRef>
          <a:fillRef idx="2">
            <a:schemeClr val="accent4"/>
          </a:fillRef>
          <a:effectRef idx="1">
            <a:schemeClr val="accent4"/>
          </a:effectRef>
          <a:fontRef idx="minor">
            <a:schemeClr val="dk1"/>
          </a:fontRef>
        </p:style>
        <p:txBody>
          <a:bodyPr wrap="square" lIns="0" tIns="0" rIns="0" bIns="0" anchor="ctr" anchorCtr="0">
            <a:spAutoFit/>
          </a:bodyPr>
          <a:lstStyle/>
          <a:p>
            <a:pPr algn="ctr">
              <a:lnSpc>
                <a:spcPct val="115000"/>
              </a:lnSpc>
              <a:spcBef>
                <a:spcPts val="600"/>
              </a:spcBef>
              <a:spcAft>
                <a:spcPts val="600"/>
              </a:spcAft>
            </a:pPr>
            <a:r>
              <a:rPr lang="en-US" sz="2000" smtClean="0">
                <a:solidFill>
                  <a:schemeClr val="tx1"/>
                </a:solidFill>
                <a:latin typeface="Times New Roman" panose="02020603050405020304" pitchFamily="18" charset="0"/>
                <a:ea typeface="Times New Roman" panose="02020603050405020304" pitchFamily="18" charset="0"/>
              </a:rPr>
              <a:t>Danh sách các kiểu định dạng</a:t>
            </a:r>
            <a:endParaRPr lang="en-US" sz="2000">
              <a:solidFill>
                <a:schemeClr val="tx1"/>
              </a:solidFill>
              <a:latin typeface="Times New Roman" panose="02020603050405020304" pitchFamily="18" charset="0"/>
              <a:ea typeface="Times New Roman" panose="02020603050405020304" pitchFamily="18" charset="0"/>
            </a:endParaRPr>
          </a:p>
        </p:txBody>
      </p:sp>
      <p:cxnSp>
        <p:nvCxnSpPr>
          <p:cNvPr id="19" name="Straight Arrow Connector 18"/>
          <p:cNvCxnSpPr/>
          <p:nvPr/>
        </p:nvCxnSpPr>
        <p:spPr>
          <a:xfrm rot="10800000">
            <a:off x="8563429" y="3567637"/>
            <a:ext cx="6290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3171717" y="1985023"/>
            <a:ext cx="2718940" cy="771650"/>
          </a:xfrm>
          <a:prstGeom prst="bentConnector3">
            <a:avLst>
              <a:gd name="adj1" fmla="val 10005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5"/>
          </p:cNvCxnSpPr>
          <p:nvPr/>
        </p:nvCxnSpPr>
        <p:spPr>
          <a:xfrm rot="5400000" flipH="1" flipV="1">
            <a:off x="4103619" y="2984672"/>
            <a:ext cx="822396" cy="2891265"/>
          </a:xfrm>
          <a:prstGeom prst="bentConnector4">
            <a:avLst>
              <a:gd name="adj1" fmla="val -27797"/>
              <a:gd name="adj2" fmla="val 10022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3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par>
                                <p:cTn id="16" presetID="16" presetClass="entr" presetSubtype="21"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par>
                                <p:cTn id="24" presetID="16" presetClass="entr" presetSubtype="21"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inVertic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9828" y="1108167"/>
            <a:ext cx="9739085" cy="4022640"/>
          </a:xfrm>
          <a:prstGeom prst="rect">
            <a:avLst/>
          </a:prstGeom>
        </p:spPr>
        <p:txBody>
          <a:bodyPr wrap="square">
            <a:spAutoFit/>
          </a:bodyPr>
          <a:lstStyle/>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a) Number (định dạng hiển thị số)</a:t>
            </a:r>
            <a:endParaRPr lang="en-US" sz="2800" b="1">
              <a:solidFill>
                <a:srgbClr val="0070C0"/>
              </a:solidFill>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Quy định số chữ số thập phân mặc định là 2.</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Muốn tăng (giảm) số chữ số thập phân thực hiện: </a:t>
            </a:r>
            <a:r>
              <a:rPr lang="en-US" sz="2800" b="1">
                <a:latin typeface="Times New Roman" panose="02020603050405020304" pitchFamily="18" charset="0"/>
                <a:ea typeface="Times New Roman" panose="02020603050405020304" pitchFamily="18" charset="0"/>
              </a:rPr>
              <a:t>Home\trong nhóm lệnh Number\Increase Decimal/Decrease Decimal</a:t>
            </a:r>
            <a:endParaRPr lang="en-US" sz="2800">
              <a:latin typeface="Times New Roman" panose="02020603050405020304" pitchFamily="18" charset="0"/>
              <a:ea typeface="Times New Roman" panose="02020603050405020304" pitchFamily="18" charset="0"/>
            </a:endParaRPr>
          </a:p>
          <a:p>
            <a:pPr algn="just">
              <a:lnSpc>
                <a:spcPct val="115000"/>
              </a:lnSpc>
              <a:spcBef>
                <a:spcPts val="600"/>
              </a:spcBef>
              <a:spcAft>
                <a:spcPts val="600"/>
              </a:spcAft>
            </a:pPr>
            <a:r>
              <a:rPr lang="en-US" sz="2800" b="1">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Quy định phân cách từng nhóm 3 chữ số (nghìn, triệu, tỉ) bằng dấu “,” hay dấu “.”. Thao tác nhanh bằng lệnh Comma style trong nhóm lệnh Number</a:t>
            </a:r>
          </a:p>
        </p:txBody>
      </p:sp>
    </p:spTree>
    <p:extLst>
      <p:ext uri="{BB962C8B-B14F-4D97-AF65-F5344CB8AC3E}">
        <p14:creationId xmlns:p14="http://schemas.microsoft.com/office/powerpoint/2010/main" val="149784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1" y="1587562"/>
            <a:ext cx="9855200" cy="2890022"/>
          </a:xfrm>
          <a:prstGeom prst="rect">
            <a:avLst/>
          </a:prstGeom>
        </p:spPr>
        <p:txBody>
          <a:bodyPr wrap="square">
            <a:spAutoFit/>
          </a:bodyPr>
          <a:lstStyle/>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b) Currency (kí hiệu tiền tệ)</a:t>
            </a:r>
          </a:p>
          <a:p>
            <a:pPr algn="just">
              <a:lnSpc>
                <a:spcPct val="115000"/>
              </a:lnSpc>
              <a:spcBef>
                <a:spcPts val="600"/>
              </a:spcBef>
              <a:spcAft>
                <a:spcPts val="600"/>
              </a:spcAft>
            </a:pPr>
            <a:r>
              <a:rPr lang="en-US" sz="2800">
                <a:latin typeface="Times New Roman" panose="02020603050405020304" pitchFamily="18" charset="0"/>
                <a:ea typeface="Times New Roman" panose="02020603050405020304" pitchFamily="18" charset="0"/>
              </a:rPr>
              <a:t>- Mặc định dùng kí hiệu đô la ($) (chọn </a:t>
            </a:r>
            <a:r>
              <a:rPr lang="en-US" sz="2800" b="1">
                <a:latin typeface="Times New Roman" panose="02020603050405020304" pitchFamily="18" charset="0"/>
                <a:ea typeface="Times New Roman" panose="02020603050405020304" pitchFamily="18" charset="0"/>
              </a:rPr>
              <a:t>Home/Accounting Number Format</a:t>
            </a:r>
            <a:r>
              <a:rPr lang="en-US" sz="2800">
                <a:latin typeface="Times New Roman" panose="02020603050405020304" pitchFamily="18" charset="0"/>
                <a:ea typeface="Times New Roman" panose="02020603050405020304" pitchFamily="18" charset="0"/>
              </a:rPr>
              <a:t> để thao tác nhanh)</a:t>
            </a:r>
          </a:p>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c) Percentage (hiển thị số liệu dưới dạng phần trăm)</a:t>
            </a:r>
          </a:p>
          <a:p>
            <a:r>
              <a:rPr lang="en-US" sz="2800">
                <a:latin typeface="Times New Roman" panose="02020603050405020304" pitchFamily="18" charset="0"/>
                <a:ea typeface="Times New Roman" panose="02020603050405020304" pitchFamily="18" charset="0"/>
              </a:rPr>
              <a:t>- Thao tác nhanh bằng lệnh “%” </a:t>
            </a:r>
            <a:r>
              <a:rPr lang="en-US" sz="2800" smtClean="0">
                <a:latin typeface="Times New Roman" panose="02020603050405020304" pitchFamily="18" charset="0"/>
                <a:ea typeface="Times New Roman" panose="02020603050405020304" pitchFamily="18" charset="0"/>
              </a:rPr>
              <a:t>(</a:t>
            </a:r>
            <a:r>
              <a:rPr lang="en-US" sz="2800" b="1" smtClean="0">
                <a:latin typeface="Times New Roman" panose="02020603050405020304" pitchFamily="18" charset="0"/>
                <a:ea typeface="Times New Roman" panose="02020603050405020304" pitchFamily="18" charset="0"/>
              </a:rPr>
              <a:t>Home\Percentage Style</a:t>
            </a:r>
            <a:r>
              <a:rPr lang="en-US" sz="2800" smtClean="0">
                <a:latin typeface="Times New Roman" panose="02020603050405020304" pitchFamily="18" charset="0"/>
                <a:ea typeface="Times New Roman" panose="02020603050405020304" pitchFamily="18" charset="0"/>
              </a:rPr>
              <a:t>) </a:t>
            </a:r>
            <a:endParaRPr lang="en-US" sz="2800"/>
          </a:p>
        </p:txBody>
      </p:sp>
    </p:spTree>
    <p:extLst>
      <p:ext uri="{BB962C8B-B14F-4D97-AF65-F5344CB8AC3E}">
        <p14:creationId xmlns:p14="http://schemas.microsoft.com/office/powerpoint/2010/main" val="126719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364776" y="1141052"/>
            <a:ext cx="9280478" cy="4998815"/>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15000"/>
              </a:lnSpc>
              <a:spcBef>
                <a:spcPts val="600"/>
              </a:spcBef>
              <a:spcAft>
                <a:spcPts val="600"/>
              </a:spcAft>
            </a:pPr>
            <a:r>
              <a:rPr lang="en-US" sz="2800" smtClean="0">
                <a:latin typeface="Times New Roman" panose="02020603050405020304" pitchFamily="18" charset="0"/>
                <a:ea typeface="Times New Roman" panose="02020603050405020304" pitchFamily="18" charset="0"/>
                <a:cs typeface="Times New Roman" panose="02020603050405020304" pitchFamily="18" charset="0"/>
              </a:rPr>
              <a:t>Mở </a:t>
            </a:r>
            <a:r>
              <a:rPr lang="en-US" sz="2800">
                <a:latin typeface="Times New Roman" panose="02020603050405020304" pitchFamily="18" charset="0"/>
                <a:ea typeface="Times New Roman" panose="02020603050405020304" pitchFamily="18" charset="0"/>
                <a:cs typeface="Times New Roman" panose="02020603050405020304" pitchFamily="18" charset="0"/>
              </a:rPr>
              <a:t>trang tính có một cột số bất kì hoặc nhập một cột số liệu tùy ý. Chọn một khối ô số liệu trong cột này. Cho biết kết quả khi lựa chọn hiển thị số với các thao tác sau:</a:t>
            </a:r>
          </a:p>
          <a:p>
            <a:pPr marL="342900" marR="0" lvl="0" indent="-342900" algn="just">
              <a:lnSpc>
                <a:spcPct val="115000"/>
              </a:lnSpc>
              <a:spcBef>
                <a:spcPts val="600"/>
              </a:spcBef>
              <a:spcAft>
                <a:spcPts val="600"/>
              </a:spcAft>
              <a:buFont typeface="+mj-lt"/>
              <a:buAutoNum type="arabicParenR"/>
            </a:pPr>
            <a:r>
              <a:rPr lang="en-US" sz="2800">
                <a:latin typeface="Times New Roman" panose="02020603050405020304" pitchFamily="18" charset="0"/>
                <a:ea typeface="Times New Roman" panose="02020603050405020304" pitchFamily="18" charset="0"/>
                <a:cs typeface="Times New Roman" panose="02020603050405020304" pitchFamily="18" charset="0"/>
              </a:rPr>
              <a:t>Nháy chuột vào các lệnh $”; “%”; “,”</a:t>
            </a:r>
          </a:p>
          <a:p>
            <a:pPr marL="342900" marR="0" lvl="0" indent="-342900" algn="just">
              <a:lnSpc>
                <a:spcPct val="115000"/>
              </a:lnSpc>
              <a:spcBef>
                <a:spcPts val="600"/>
              </a:spcBef>
              <a:spcAft>
                <a:spcPts val="600"/>
              </a:spcAft>
              <a:buFont typeface="+mj-lt"/>
              <a:buAutoNum type="arabicParenR"/>
            </a:pPr>
            <a:r>
              <a:rPr lang="en-US" sz="2800">
                <a:latin typeface="Times New Roman" panose="02020603050405020304" pitchFamily="18" charset="0"/>
                <a:ea typeface="Times New Roman" panose="02020603050405020304" pitchFamily="18" charset="0"/>
                <a:cs typeface="Times New Roman" panose="02020603050405020304" pitchFamily="18" charset="0"/>
              </a:rPr>
              <a:t>Chọn áp dụng định dạng Number cho khối ô: mở danh sách thả xuống của hộp </a:t>
            </a:r>
            <a:r>
              <a:rPr lang="en-US" sz="2800" smtClean="0">
                <a:latin typeface="Times New Roman" panose="02020603050405020304" pitchFamily="18" charset="0"/>
                <a:ea typeface="Times New Roman" panose="02020603050405020304" pitchFamily="18" charset="0"/>
                <a:cs typeface="Times New Roman" panose="02020603050405020304" pitchFamily="18" charset="0"/>
              </a:rPr>
              <a:t>General </a:t>
            </a:r>
            <a:r>
              <a:rPr lang="en-US" sz="2800">
                <a:latin typeface="Times New Roman" panose="02020603050405020304" pitchFamily="18" charset="0"/>
                <a:ea typeface="Times New Roman" panose="02020603050405020304" pitchFamily="18" charset="0"/>
                <a:cs typeface="Times New Roman" panose="02020603050405020304" pitchFamily="18" charset="0"/>
              </a:rPr>
              <a:t>và nháy chọn </a:t>
            </a:r>
            <a:r>
              <a:rPr lang="en-US" sz="2800" smtClean="0">
                <a:latin typeface="Times New Roman" panose="02020603050405020304" pitchFamily="18" charset="0"/>
                <a:ea typeface="Times New Roman" panose="02020603050405020304" pitchFamily="18" charset="0"/>
                <a:cs typeface="Times New Roman" panose="02020603050405020304" pitchFamily="18" charset="0"/>
              </a:rPr>
              <a:t>Number</a:t>
            </a:r>
          </a:p>
          <a:p>
            <a:pPr marL="342900" indent="-342900" algn="just">
              <a:lnSpc>
                <a:spcPct val="115000"/>
              </a:lnSpc>
              <a:spcBef>
                <a:spcPts val="600"/>
              </a:spcBef>
              <a:spcAft>
                <a:spcPts val="600"/>
              </a:spcAft>
              <a:buFont typeface="+mj-lt"/>
              <a:buAutoNum type="arabicParenR"/>
            </a:pPr>
            <a:r>
              <a:rPr lang="en-US" sz="2800">
                <a:latin typeface="Times New Roman" panose="02020603050405020304" pitchFamily="18" charset="0"/>
                <a:cs typeface="Times New Roman" panose="02020603050405020304" pitchFamily="18" charset="0"/>
              </a:rPr>
              <a:t>Nháy chuột vào lệnh </a:t>
            </a:r>
            <a:r>
              <a:rPr lang="en-US" sz="2800" smtClean="0">
                <a:latin typeface="Times New Roman" panose="02020603050405020304" pitchFamily="18" charset="0"/>
                <a:cs typeface="Times New Roman" panose="02020603050405020304" pitchFamily="18" charset="0"/>
              </a:rPr>
              <a:t>           để </a:t>
            </a:r>
            <a:r>
              <a:rPr lang="en-US" sz="2800">
                <a:latin typeface="Times New Roman" panose="02020603050405020304" pitchFamily="18" charset="0"/>
                <a:cs typeface="Times New Roman" panose="02020603050405020304" pitchFamily="18" charset="0"/>
              </a:rPr>
              <a:t>tăng, giảm độ dài phần thập phân</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pic>
        <p:nvPicPr>
          <p:cNvPr id="8" name="Picture 7"/>
          <p:cNvPicPr/>
          <p:nvPr/>
        </p:nvPicPr>
        <p:blipFill rotWithShape="1">
          <a:blip r:embed="rId2" cstate="email">
            <a:extLst>
              <a:ext uri="{28A0092B-C50C-407E-A947-70E740481C1C}">
                <a14:useLocalDpi xmlns:a14="http://schemas.microsoft.com/office/drawing/2010/main"/>
              </a:ext>
            </a:extLst>
          </a:blip>
          <a:srcRect/>
          <a:stretch/>
        </p:blipFill>
        <p:spPr bwMode="auto">
          <a:xfrm>
            <a:off x="5347392" y="4864224"/>
            <a:ext cx="784043" cy="449954"/>
          </a:xfrm>
          <a:prstGeom prst="rect">
            <a:avLst/>
          </a:prstGeom>
          <a:ln>
            <a:noFill/>
          </a:ln>
          <a:extLst>
            <a:ext uri="{53640926-AAD7-44D8-BBD7-CCE9431645EC}">
              <a14:shadowObscured xmlns:a14="http://schemas.microsoft.com/office/drawing/2010/main"/>
            </a:ext>
          </a:extLst>
        </p:spPr>
      </p:pic>
      <p:sp>
        <p:nvSpPr>
          <p:cNvPr id="5" name="Rounded Rectangle 4"/>
          <p:cNvSpPr/>
          <p:nvPr/>
        </p:nvSpPr>
        <p:spPr>
          <a:xfrm>
            <a:off x="4069359" y="47142"/>
            <a:ext cx="3340111"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C0066"/>
                </a:solidFill>
                <a:latin typeface="Tahoma" panose="020B0604030504040204" pitchFamily="34" charset="0"/>
                <a:ea typeface="Tahoma" panose="020B0604030504040204" pitchFamily="34" charset="0"/>
                <a:cs typeface="Tahoma" panose="020B0604030504040204" pitchFamily="34" charset="0"/>
              </a:rPr>
              <a:t>HOẠT ĐỘNG</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89600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292713" y="1195464"/>
            <a:ext cx="7573228" cy="588381"/>
            <a:chOff x="689904" y="1345514"/>
            <a:chExt cx="7573228" cy="588381"/>
          </a:xfrm>
        </p:grpSpPr>
        <p:grpSp>
          <p:nvGrpSpPr>
            <p:cNvPr id="10" name="Group 9"/>
            <p:cNvGrpSpPr/>
            <p:nvPr/>
          </p:nvGrpSpPr>
          <p:grpSpPr>
            <a:xfrm>
              <a:off x="689904" y="1379897"/>
              <a:ext cx="429926" cy="553998"/>
              <a:chOff x="1082666" y="1379837"/>
              <a:chExt cx="429926" cy="553998"/>
            </a:xfrm>
          </p:grpSpPr>
          <p:sp>
            <p:nvSpPr>
              <p:cNvPr id="14" name="Rectangle 13"/>
              <p:cNvSpPr/>
              <p:nvPr/>
            </p:nvSpPr>
            <p:spPr>
              <a:xfrm>
                <a:off x="1089340" y="1470217"/>
                <a:ext cx="400792" cy="39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82666" y="1379837"/>
                <a:ext cx="429926" cy="553998"/>
              </a:xfrm>
              <a:prstGeom prst="rect">
                <a:avLst/>
              </a:prstGeom>
              <a:noFill/>
            </p:spPr>
            <p:txBody>
              <a:bodyPr wrap="none" rtlCol="0">
                <a:spAutoFit/>
              </a:bodyPr>
              <a:lstStyle/>
              <a:p>
                <a:r>
                  <a:rPr lang="en-US" sz="3000" b="1" dirty="0">
                    <a:solidFill>
                      <a:schemeClr val="bg1"/>
                    </a:solidFill>
                    <a:latin typeface="Tahoma" panose="020B0604030504040204" pitchFamily="34" charset="0"/>
                    <a:ea typeface="Tahoma" panose="020B0604030504040204" pitchFamily="34" charset="0"/>
                    <a:cs typeface="Tahoma" panose="020B0604030504040204" pitchFamily="34" charset="0"/>
                  </a:rPr>
                  <a:t>2</a:t>
                </a:r>
              </a:p>
            </p:txBody>
          </p:sp>
        </p:grpSp>
        <p:sp>
          <p:nvSpPr>
            <p:cNvPr id="11" name="TextBox 10"/>
            <p:cNvSpPr txBox="1"/>
            <p:nvPr/>
          </p:nvSpPr>
          <p:spPr>
            <a:xfrm>
              <a:off x="1119830" y="1345514"/>
              <a:ext cx="7143302" cy="584775"/>
            </a:xfrm>
            <a:prstGeom prst="rect">
              <a:avLst/>
            </a:prstGeom>
            <a:noFill/>
          </p:spPr>
          <p:txBody>
            <a:bodyPr wrap="non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t>Thực hành với các dạng hiển thị số liệu </a:t>
              </a:r>
              <a:endParaRPr lang="en-US" dirty="0"/>
            </a:p>
          </p:txBody>
        </p:sp>
      </p:grpSp>
      <p:grpSp>
        <p:nvGrpSpPr>
          <p:cNvPr id="4" name="Group 3"/>
          <p:cNvGrpSpPr/>
          <p:nvPr/>
        </p:nvGrpSpPr>
        <p:grpSpPr>
          <a:xfrm>
            <a:off x="4057737" y="320545"/>
            <a:ext cx="4353220" cy="701545"/>
            <a:chOff x="4168573" y="1295284"/>
            <a:chExt cx="4353220" cy="701545"/>
          </a:xfrm>
        </p:grpSpPr>
        <p:sp>
          <p:nvSpPr>
            <p:cNvPr id="13" name="Rounded Rectangle 12"/>
            <p:cNvSpPr/>
            <p:nvPr/>
          </p:nvSpPr>
          <p:spPr>
            <a:xfrm>
              <a:off x="4168573" y="1295284"/>
              <a:ext cx="4353220" cy="701545"/>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41719C"/>
                  </a:solidFill>
                  <a:latin typeface="Tahoma" panose="020B0604030504040204" pitchFamily="34" charset="0"/>
                  <a:ea typeface="Tahoma" panose="020B0604030504040204" pitchFamily="34" charset="0"/>
                  <a:cs typeface="Tahoma" panose="020B0604030504040204" pitchFamily="34" charset="0"/>
                </a:rPr>
                <a:t>      </a:t>
              </a:r>
              <a:r>
                <a:rPr lang="en-US" sz="3200" b="1" dirty="0" smtClean="0">
                  <a:solidFill>
                    <a:srgbClr val="CC0066"/>
                  </a:solidFill>
                  <a:latin typeface="Tahoma" panose="020B0604030504040204" pitchFamily="34" charset="0"/>
                  <a:ea typeface="Tahoma" panose="020B0604030504040204" pitchFamily="34" charset="0"/>
                  <a:cs typeface="Tahoma" panose="020B0604030504040204" pitchFamily="34" charset="0"/>
                </a:rPr>
                <a:t>KHÁM PHÁ</a:t>
              </a:r>
              <a:endParaRPr lang="en-US" sz="3200" b="1"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4764400" y="1309140"/>
              <a:ext cx="722412" cy="665379"/>
            </a:xfrm>
            <a:prstGeom prst="rect">
              <a:avLst/>
            </a:prstGeom>
          </p:spPr>
        </p:pic>
      </p:grpSp>
      <p:sp>
        <p:nvSpPr>
          <p:cNvPr id="3" name="Rectangle 2"/>
          <p:cNvSpPr/>
          <p:nvPr/>
        </p:nvSpPr>
        <p:spPr>
          <a:xfrm>
            <a:off x="1299387" y="2223988"/>
            <a:ext cx="9644384" cy="3065455"/>
          </a:xfrm>
          <a:prstGeom prst="rect">
            <a:avLst/>
          </a:prstGeom>
        </p:spPr>
        <p:txBody>
          <a:bodyPr wrap="square">
            <a:spAutoFit/>
          </a:bodyPr>
          <a:lstStyle/>
          <a:p>
            <a:pPr algn="just">
              <a:lnSpc>
                <a:spcPct val="115000"/>
              </a:lnSpc>
              <a:spcBef>
                <a:spcPts val="600"/>
              </a:spcBef>
              <a:spcAft>
                <a:spcPts val="600"/>
              </a:spcAft>
            </a:pPr>
            <a:r>
              <a:rPr lang="en-US" sz="2800" b="1" i="1">
                <a:solidFill>
                  <a:srgbClr val="0070C0"/>
                </a:solidFill>
                <a:latin typeface="Times New Roman" panose="02020603050405020304" pitchFamily="18" charset="0"/>
                <a:ea typeface="Times New Roman" panose="02020603050405020304" pitchFamily="18" charset="0"/>
              </a:rPr>
              <a:t>Nhiệm vụ:</a:t>
            </a:r>
            <a:r>
              <a:rPr lang="en-US" sz="2800">
                <a:solidFill>
                  <a:srgbClr val="0070C0"/>
                </a:solidFill>
                <a:latin typeface="Times New Roman" panose="02020603050405020304" pitchFamily="18" charset="0"/>
                <a:ea typeface="Times New Roman" panose="02020603050405020304" pitchFamily="18" charset="0"/>
              </a:rPr>
              <a:t> </a:t>
            </a:r>
            <a:r>
              <a:rPr lang="en-US" sz="2800">
                <a:latin typeface="Times New Roman" panose="02020603050405020304" pitchFamily="18" charset="0"/>
                <a:ea typeface="Times New Roman" panose="02020603050405020304" pitchFamily="18" charset="0"/>
              </a:rPr>
              <a:t>Tệp “ThucHanh.xlsx” có bảng được sao chép từ Word nên các ô số liệu đều ở dạng mặc định </a:t>
            </a:r>
            <a:r>
              <a:rPr lang="en-US" sz="2800" b="1">
                <a:latin typeface="Times New Roman" panose="02020603050405020304" pitchFamily="18" charset="0"/>
                <a:ea typeface="Times New Roman" panose="02020603050405020304" pitchFamily="18" charset="0"/>
              </a:rPr>
              <a:t>General</a:t>
            </a:r>
            <a:r>
              <a:rPr lang="en-US" sz="2800">
                <a:latin typeface="Times New Roman" panose="02020603050405020304" pitchFamily="18" charset="0"/>
                <a:ea typeface="Times New Roman" panose="02020603050405020304" pitchFamily="18" charset="0"/>
              </a:rPr>
              <a:t>. Hãy áp dụng định dạng số liệu của Excel sao cho thích hợp với các cột số liệu. Ví dụ, chiều cao là số có một chữ số phần thập phân; cân nặng là số không có chữ số phần thập phân; BMI là số có hai chữ số phần thập phân.</a:t>
            </a:r>
          </a:p>
        </p:txBody>
      </p:sp>
    </p:spTree>
    <p:extLst>
      <p:ext uri="{BB962C8B-B14F-4D97-AF65-F5344CB8AC3E}">
        <p14:creationId xmlns:p14="http://schemas.microsoft.com/office/powerpoint/2010/main" val="2661968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Words>
  <Application>Microsoft Office PowerPoint</Application>
  <PresentationFormat>Custom</PresentationFormat>
  <Paragraphs>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thuvienhoclieu.com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thuvienhoclieu.com</dc:title>
  <dc:creator>thuvienhoclieu.com</dc:creator>
  <cp:keywords>thuvienhoclieu.com</cp:keywords>
  <dc:description>thuvienhoclieu.com</dc:description>
  <cp:lastModifiedBy/>
  <cp:revision>1</cp:revision>
  <dcterms:created xsi:type="dcterms:W3CDTF">2022-08-04T14:21:59Z</dcterms:created>
  <dcterms:modified xsi:type="dcterms:W3CDTF">2022-08-04T14:22:08Z</dcterms:modified>
</cp:coreProperties>
</file>