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9" r:id="rId2"/>
    <p:sldId id="301" r:id="rId3"/>
    <p:sldId id="344" r:id="rId4"/>
    <p:sldId id="345" r:id="rId5"/>
    <p:sldId id="337" r:id="rId6"/>
    <p:sldId id="340" r:id="rId7"/>
    <p:sldId id="341" r:id="rId8"/>
    <p:sldId id="342" r:id="rId9"/>
    <p:sldId id="343" r:id="rId10"/>
    <p:sldId id="346" r:id="rId11"/>
    <p:sldId id="347" r:id="rId12"/>
    <p:sldId id="334" r:id="rId13"/>
    <p:sldId id="32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3333FF"/>
    <a:srgbClr val="FF0066"/>
    <a:srgbClr val="FF00FF"/>
    <a:srgbClr val="FFCCFF"/>
    <a:srgbClr val="CC00CC"/>
    <a:srgbClr val="CC0066"/>
    <a:srgbClr val="9900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4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6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9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7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1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3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8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6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5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7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5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84394" y="1265142"/>
            <a:ext cx="7956645" cy="258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6 </a:t>
            </a:r>
            <a:endParaRPr lang="en-US" sz="4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SỔ 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THEO </a:t>
            </a:r>
            <a:r>
              <a:rPr lang="en-US" sz="4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DÕI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THU CHI </a:t>
            </a:r>
            <a:r>
              <a:rPr lang="en-US" sz="4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endParaRPr lang="en-US" sz="4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59619" y="1251761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Ví dụ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9618" y="2275366"/>
            <a:ext cx="9373363" cy="32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3139" y="529113"/>
            <a:ext cx="9184945" cy="545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57737" y="320545"/>
            <a:ext cx="4353220" cy="701545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4171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sz="3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 DỤNG</a:t>
            </a:r>
            <a:endParaRPr lang="en-US" sz="32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959" y="326765"/>
            <a:ext cx="723900" cy="6953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7480" y="1737274"/>
            <a:ext cx="9553433" cy="368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Em hãy trả lời các câu hỏi sau: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Lệnh nào để thao tác nhanh chọn định dạng số tiền?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Cần làm gì để định dạng cột số tiền theo cách thông dụng ở Việt Nam?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Để mở hộp thoại </a:t>
            </a:r>
            <a:r>
              <a:rPr lang="en-US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Forrmat Cells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 cần làm gì?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Cần làm gì để định dạng ngày tháng theo kiểu Việt Nam?</a:t>
            </a:r>
          </a:p>
        </p:txBody>
      </p:sp>
    </p:spTree>
    <p:extLst>
      <p:ext uri="{BB962C8B-B14F-4D97-AF65-F5344CB8AC3E}">
        <p14:creationId xmlns:p14="http://schemas.microsoft.com/office/powerpoint/2010/main" val="265013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3838"/>
            <a:ext cx="12192000" cy="73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92713" y="1199070"/>
            <a:ext cx="4591625" cy="584775"/>
            <a:chOff x="689904" y="1349120"/>
            <a:chExt cx="4591625" cy="584775"/>
          </a:xfrm>
        </p:grpSpPr>
        <p:grpSp>
          <p:nvGrpSpPr>
            <p:cNvPr id="10" name="Group 9"/>
            <p:cNvGrpSpPr/>
            <p:nvPr/>
          </p:nvGrpSpPr>
          <p:grpSpPr>
            <a:xfrm>
              <a:off x="689904" y="1379897"/>
              <a:ext cx="429926" cy="553998"/>
              <a:chOff x="1082666" y="1379837"/>
              <a:chExt cx="429926" cy="55399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89340" y="1470217"/>
                <a:ext cx="400792" cy="39838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82666" y="1379837"/>
                <a:ext cx="42992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30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097370" y="1349120"/>
              <a:ext cx="41841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Mục đích và nhiệm vụ </a:t>
              </a:r>
              <a:endPara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57737" y="320545"/>
            <a:ext cx="4353220" cy="701545"/>
            <a:chOff x="4168573" y="1295284"/>
            <a:chExt cx="4353220" cy="701545"/>
          </a:xfrm>
        </p:grpSpPr>
        <p:sp>
          <p:nvSpPr>
            <p:cNvPr id="13" name="Rounded Rectangle 12"/>
            <p:cNvSpPr/>
            <p:nvPr/>
          </p:nvSpPr>
          <p:spPr>
            <a:xfrm>
              <a:off x="4168573" y="1295284"/>
              <a:ext cx="4353220" cy="7015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41719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 </a:t>
              </a:r>
              <a:r>
                <a:rPr lang="en-US" sz="3200" b="1" dirty="0" smtClean="0">
                  <a:solidFill>
                    <a:srgbClr val="CC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KHÁM PHÁ</a:t>
              </a:r>
              <a:endParaRPr lang="en-US" sz="3200" b="1" dirty="0">
                <a:solidFill>
                  <a:srgbClr val="CC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4400" y="1309140"/>
              <a:ext cx="722412" cy="665379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1292713" y="2341246"/>
            <a:ext cx="9482344" cy="222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i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Mục đích: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Tự quản lí tài chính cá nhân có kế hoạch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i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Nhiệm vụ: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Phác thảo thiết kế và tạo lập một sổ tính Excel phục vụ mục đích lên kế hoạch và theo dõi thực hiện thu chi cá nhân theo tuần</a:t>
            </a:r>
          </a:p>
        </p:txBody>
      </p:sp>
    </p:spTree>
    <p:extLst>
      <p:ext uri="{BB962C8B-B14F-4D97-AF65-F5344CB8AC3E}">
        <p14:creationId xmlns:p14="http://schemas.microsoft.com/office/powerpoint/2010/main" val="392414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57737" y="320545"/>
            <a:ext cx="4353220" cy="701545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4171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sz="3200" b="1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 HÀNH</a:t>
            </a:r>
            <a:endParaRPr lang="en-US" sz="32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959" y="326765"/>
            <a:ext cx="723900" cy="69532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279606" y="2415654"/>
            <a:ext cx="5909481" cy="174691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THI: AI NHANH HƠN?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8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05" y="571768"/>
            <a:ext cx="10515600" cy="700088"/>
          </a:xfrm>
        </p:spPr>
        <p:txBody>
          <a:bodyPr>
            <a:normAutofit/>
          </a:bodyPr>
          <a:lstStyle/>
          <a:p>
            <a:pPr algn="ctr"/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NHÓM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8473" y="4471514"/>
            <a:ext cx="3657599" cy="65039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7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4</a:t>
            </a:r>
            <a:r>
              <a:rPr lang="en-US" sz="2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7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429301" y="5696960"/>
            <a:ext cx="6810233" cy="365125"/>
          </a:xfrm>
        </p:spPr>
        <p:txBody>
          <a:bodyPr/>
          <a:lstStyle/>
          <a:p>
            <a:pPr algn="ctr">
              <a:defRPr/>
            </a:pPr>
            <a:r>
              <a:rPr lang="en-US" altLang="en-US" sz="28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yêu cầu và hướng dẫn ở phần sau</a:t>
            </a:r>
            <a:endParaRPr lang="en-US" altLang="en-US" sz="28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1751" y="1535143"/>
            <a:ext cx="10393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Chia lớp thành 4 nhóm</a:t>
            </a:r>
            <a:r>
              <a:rPr lang="en-US" sz="28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mỗi nhóm thực hiện một nhiệm vụ </a:t>
            </a:r>
            <a:r>
              <a:rPr lang="en-US" sz="2800" smtClean="0">
                <a:latin typeface="Times New Roman" panose="02020603050405020304" pitchFamily="18" charset="0"/>
              </a:rPr>
              <a:t>được yêu cầu trong Bài 1 và Bài 2 dưới đây.</a:t>
            </a:r>
            <a:endParaRPr lang="en-US" sz="28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89881" y="3221664"/>
            <a:ext cx="3245893" cy="6308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Nhóm 1. </a:t>
            </a:r>
            <a:endParaRPr lang="en-US" sz="27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78472" y="3183425"/>
            <a:ext cx="3657600" cy="65039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2. </a:t>
            </a:r>
            <a:endParaRPr lang="en-US" sz="28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89881" y="4471514"/>
            <a:ext cx="3245893" cy="6064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Nhóm 3. </a:t>
            </a:r>
            <a:endParaRPr lang="en-US" sz="28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057737" y="320545"/>
            <a:ext cx="4353220" cy="701545"/>
            <a:chOff x="4168573" y="1295284"/>
            <a:chExt cx="4353220" cy="701545"/>
          </a:xfrm>
        </p:grpSpPr>
        <p:sp>
          <p:nvSpPr>
            <p:cNvPr id="12" name="Rounded Rectangle 11"/>
            <p:cNvSpPr/>
            <p:nvPr/>
          </p:nvSpPr>
          <p:spPr>
            <a:xfrm>
              <a:off x="4168573" y="1295284"/>
              <a:ext cx="4353220" cy="7015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41719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 </a:t>
              </a:r>
              <a:r>
                <a:rPr lang="en-US" sz="3200" b="1" dirty="0" smtClean="0">
                  <a:solidFill>
                    <a:srgbClr val="CC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KHÁM PHÁ</a:t>
              </a:r>
              <a:endParaRPr lang="en-US" sz="3200" b="1" dirty="0">
                <a:solidFill>
                  <a:srgbClr val="CC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4400" y="1309140"/>
              <a:ext cx="722412" cy="66537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183531" y="1975727"/>
            <a:ext cx="9557257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Bài </a:t>
            </a:r>
            <a:r>
              <a:rPr lang="en-US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 Phác thảo thiết kế sổ tính Excel về tài chính cá nhân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i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Hướng dẫn: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Sổ tính đơn giản ban đầu gồm một trang tính, chứa hai bảng trong hai khối ô khác nhau: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- Bảng theo dõi từng khoản chi theo tuần (Hình 1)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02507" y="4357919"/>
            <a:ext cx="5711967" cy="19200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1292713" y="1199070"/>
            <a:ext cx="2536593" cy="584775"/>
            <a:chOff x="689904" y="1349120"/>
            <a:chExt cx="2536593" cy="584775"/>
          </a:xfrm>
        </p:grpSpPr>
        <p:grpSp>
          <p:nvGrpSpPr>
            <p:cNvPr id="15" name="Group 14"/>
            <p:cNvGrpSpPr/>
            <p:nvPr/>
          </p:nvGrpSpPr>
          <p:grpSpPr>
            <a:xfrm>
              <a:off x="689904" y="1379897"/>
              <a:ext cx="429926" cy="553998"/>
              <a:chOff x="1082666" y="1379837"/>
              <a:chExt cx="429926" cy="55399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089340" y="1470217"/>
                <a:ext cx="400792" cy="39838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82666" y="1379837"/>
                <a:ext cx="42992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119830" y="1349120"/>
              <a:ext cx="21066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/>
                <a:t>Thực hành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314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4095" y="835569"/>
            <a:ext cx="6324167" cy="548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- Bảng tổng hợp thu chi theo tuần (Hình 2)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92072" y="1616233"/>
            <a:ext cx="9075761" cy="46207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410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2847" y="1481729"/>
            <a:ext cx="9562532" cy="337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+ Ở nhóm dòng </a:t>
            </a:r>
            <a:r>
              <a:rPr lang="en-US" sz="2800" b="1" i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quản lí việc thu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: cột </a:t>
            </a:r>
            <a:r>
              <a:rPr lang="en-US" sz="2800" i="1">
                <a:latin typeface="Times New Roman" panose="02020603050405020304" pitchFamily="18" charset="0"/>
                <a:ea typeface="Times New Roman" panose="02020603050405020304" pitchFamily="18" charset="0"/>
              </a:rPr>
              <a:t>Kế hoạch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 ghi số tiền dự kiến thu được, cuối tuần điền số liệu cho cột </a:t>
            </a:r>
            <a:r>
              <a:rPr lang="en-US" sz="2800" i="1">
                <a:latin typeface="Times New Roman" panose="02020603050405020304" pitchFamily="18" charset="0"/>
                <a:ea typeface="Times New Roman" panose="02020603050405020304" pitchFamily="18" charset="0"/>
              </a:rPr>
              <a:t>Thực tế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 và </a:t>
            </a:r>
            <a:r>
              <a:rPr lang="en-US" sz="2800" i="1">
                <a:latin typeface="Times New Roman" panose="02020603050405020304" pitchFamily="18" charset="0"/>
                <a:ea typeface="Times New Roman" panose="02020603050405020304" pitchFamily="18" charset="0"/>
              </a:rPr>
              <a:t>Sai lệch</a:t>
            </a:r>
            <a:endParaRPr lang="en-US" sz="2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+ Ở nhóm dòng </a:t>
            </a:r>
            <a:r>
              <a:rPr lang="en-US" sz="2800" b="1" i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quản lí việc chi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: cột </a:t>
            </a:r>
            <a:r>
              <a:rPr lang="en-US" sz="2800" i="1">
                <a:latin typeface="Times New Roman" panose="02020603050405020304" pitchFamily="18" charset="0"/>
                <a:ea typeface="Times New Roman" panose="02020603050405020304" pitchFamily="18" charset="0"/>
              </a:rPr>
              <a:t>Kế hoạch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 ghi số tiền dự kiến chi, số liệu ở cột </a:t>
            </a:r>
            <a:r>
              <a:rPr lang="en-US" sz="2800" i="1">
                <a:latin typeface="Times New Roman" panose="02020603050405020304" pitchFamily="18" charset="0"/>
                <a:ea typeface="Times New Roman" panose="02020603050405020304" pitchFamily="18" charset="0"/>
              </a:rPr>
              <a:t>Thực tế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 và </a:t>
            </a:r>
            <a:r>
              <a:rPr lang="en-US" sz="2800" i="1">
                <a:latin typeface="Times New Roman" panose="02020603050405020304" pitchFamily="18" charset="0"/>
                <a:ea typeface="Times New Roman" panose="02020603050405020304" pitchFamily="18" charset="0"/>
              </a:rPr>
              <a:t>Sai lệch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 được tính dựa vào số liệu ở bảng theo dõi từng khoản chi theo tuần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800" i="1">
                <a:latin typeface="Times New Roman" panose="02020603050405020304" pitchFamily="18" charset="0"/>
                <a:ea typeface="Times New Roman" panose="02020603050405020304" pitchFamily="18" charset="0"/>
              </a:rPr>
              <a:t>Tổng thu, Tổng chi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 được tính theo các số liệu đã có</a:t>
            </a:r>
          </a:p>
        </p:txBody>
      </p:sp>
    </p:spTree>
    <p:extLst>
      <p:ext uri="{BB962C8B-B14F-4D97-AF65-F5344CB8AC3E}">
        <p14:creationId xmlns:p14="http://schemas.microsoft.com/office/powerpoint/2010/main" val="411044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6494" y="1282247"/>
            <a:ext cx="9671713" cy="368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Bài 2.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 Tạo lập sổ tính Excel theo thiết kế và nhập dữ liệu giả định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i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Hướng dẫn tạo lập Bảng theo dõi từng khoản chi</a:t>
            </a:r>
            <a:endParaRPr lang="en-US" sz="2800" i="1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i="1">
                <a:latin typeface="Times New Roman" panose="02020603050405020304" pitchFamily="18" charset="0"/>
                <a:ea typeface="Times New Roman" panose="02020603050405020304" pitchFamily="18" charset="0"/>
              </a:rPr>
              <a:t>Bước 1.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Tạo lập Bảng theo dõi từng khoản chi có các cột theo thiết kế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i="1">
                <a:latin typeface="Times New Roman" panose="02020603050405020304" pitchFamily="18" charset="0"/>
                <a:ea typeface="Times New Roman" panose="02020603050405020304" pitchFamily="18" charset="0"/>
              </a:rPr>
              <a:t>Bước 2.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Nhập một số hàng dữ liệu (giả định) vào các ô trong bảng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i="1">
                <a:latin typeface="Times New Roman" panose="02020603050405020304" pitchFamily="18" charset="0"/>
                <a:ea typeface="Times New Roman" panose="02020603050405020304" pitchFamily="18" charset="0"/>
              </a:rPr>
              <a:t>Bước 3.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Định dạng các cột dữ liệu </a:t>
            </a:r>
            <a:r>
              <a:rPr lang="en-US" sz="2800" i="1">
                <a:latin typeface="Times New Roman" panose="02020603050405020304" pitchFamily="18" charset="0"/>
                <a:ea typeface="Times New Roman" panose="02020603050405020304" pitchFamily="18" charset="0"/>
              </a:rPr>
              <a:t>Ngày tháng, Số tiền</a:t>
            </a:r>
            <a:endParaRPr lang="en-US" sz="28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94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7438" y="1525750"/>
            <a:ext cx="9576179" cy="332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Hướng dẫn tạo lập Bảng tổng hợp thu – chi theo tuần</a:t>
            </a:r>
            <a:endParaRPr lang="en-US" sz="280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i="1">
                <a:latin typeface="Times New Roman" panose="02020603050405020304" pitchFamily="18" charset="0"/>
                <a:ea typeface="Times New Roman" panose="02020603050405020304" pitchFamily="18" charset="0"/>
              </a:rPr>
              <a:t>Bước 1.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Tạo lập Bảng theo thiết kế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i="1">
                <a:latin typeface="Times New Roman" panose="02020603050405020304" pitchFamily="18" charset="0"/>
                <a:ea typeface="Times New Roman" panose="02020603050405020304" pitchFamily="18" charset="0"/>
              </a:rPr>
              <a:t>Bước 2.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Nhập một số hàng dữ liệu (giả định) ít nhất một tuần vào các ô trong cột </a:t>
            </a:r>
            <a:r>
              <a:rPr lang="en-US" sz="2800" i="1">
                <a:latin typeface="Times New Roman" panose="02020603050405020304" pitchFamily="18" charset="0"/>
                <a:ea typeface="Times New Roman" panose="02020603050405020304" pitchFamily="18" charset="0"/>
              </a:rPr>
              <a:t>Kế hoạch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 ở phần thu và phần chi</a:t>
            </a:r>
          </a:p>
          <a:p>
            <a:r>
              <a:rPr lang="en-US" sz="2800" b="1" i="1">
                <a:latin typeface="Times New Roman" panose="02020603050405020304" pitchFamily="18" charset="0"/>
                <a:ea typeface="Times New Roman" panose="02020603050405020304" pitchFamily="18" charset="0"/>
              </a:rPr>
              <a:t>Bước 3.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Định dạng các cột dữ liệu liên quan phù hợp với quy ước trong văn bản tiếng Việt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6330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Custom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HOẠT ĐỘNG NHÓM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thuvienhoclieu.com</dc:title>
  <dc:creator/>
  <cp:keywords>thuvienhoclieu.com</cp:keywords>
  <dc:description>thuvienhoclieu.com</dc:description>
  <cp:lastModifiedBy/>
  <cp:revision>1</cp:revision>
  <dcterms:created xsi:type="dcterms:W3CDTF">2022-08-04T14:22:39Z</dcterms:created>
  <dcterms:modified xsi:type="dcterms:W3CDTF">2022-08-04T23:10:26Z</dcterms:modified>
</cp:coreProperties>
</file>