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79" r:id="rId2"/>
    <p:sldId id="306" r:id="rId3"/>
    <p:sldId id="349" r:id="rId4"/>
    <p:sldId id="301" r:id="rId5"/>
    <p:sldId id="350" r:id="rId6"/>
    <p:sldId id="351" r:id="rId7"/>
    <p:sldId id="340" r:id="rId8"/>
    <p:sldId id="358" r:id="rId9"/>
    <p:sldId id="342" r:id="rId10"/>
    <p:sldId id="352" r:id="rId11"/>
    <p:sldId id="353" r:id="rId12"/>
    <p:sldId id="354" r:id="rId13"/>
    <p:sldId id="359" r:id="rId14"/>
    <p:sldId id="343" r:id="rId15"/>
    <p:sldId id="355" r:id="rId16"/>
    <p:sldId id="356" r:id="rId17"/>
    <p:sldId id="357" r:id="rId18"/>
    <p:sldId id="285" r:id="rId19"/>
    <p:sldId id="265"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3333CC"/>
    <a:srgbClr val="FF0066"/>
    <a:srgbClr val="3333FF"/>
    <a:srgbClr val="FF00FF"/>
    <a:srgbClr val="FFCCFF"/>
    <a:srgbClr val="CC00CC"/>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330052" y="1408407"/>
            <a:ext cx="7219665" cy="2582245"/>
          </a:xfrm>
          <a:prstGeom prst="rect">
            <a:avLst/>
          </a:prstGeom>
        </p:spPr>
        <p:txBody>
          <a:bodyPr wrap="square">
            <a:spAutoFit/>
          </a:bodyPr>
          <a:lstStyle/>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BÀI </a:t>
            </a:r>
            <a:r>
              <a:rPr lang="en-US" sz="4400" b="1" smtClean="0">
                <a:solidFill>
                  <a:srgbClr val="C00000"/>
                </a:solidFill>
                <a:latin typeface="Times New Roman" panose="02020603050405020304" pitchFamily="18" charset="0"/>
                <a:ea typeface="Times New Roman" panose="02020603050405020304" pitchFamily="18" charset="0"/>
              </a:rPr>
              <a:t>8</a:t>
            </a:r>
          </a:p>
          <a:p>
            <a:pPr algn="ctr">
              <a:lnSpc>
                <a:spcPct val="115000"/>
              </a:lnSpc>
              <a:spcBef>
                <a:spcPts val="600"/>
              </a:spcBef>
              <a:spcAft>
                <a:spcPts val="600"/>
              </a:spcAft>
            </a:pPr>
            <a:r>
              <a:rPr lang="en-US" sz="4400" b="1" smtClean="0">
                <a:solidFill>
                  <a:srgbClr val="C00000"/>
                </a:solidFill>
                <a:latin typeface="Times New Roman" panose="02020603050405020304" pitchFamily="18" charset="0"/>
                <a:ea typeface="Times New Roman" panose="02020603050405020304" pitchFamily="18" charset="0"/>
              </a:rPr>
              <a:t>SỬ </a:t>
            </a:r>
            <a:r>
              <a:rPr lang="en-US" sz="4400" b="1">
                <a:solidFill>
                  <a:srgbClr val="C00000"/>
                </a:solidFill>
                <a:latin typeface="Times New Roman" panose="02020603050405020304" pitchFamily="18" charset="0"/>
                <a:ea typeface="Times New Roman" panose="02020603050405020304" pitchFamily="18" charset="0"/>
              </a:rPr>
              <a:t>DỤNG MỘT SỐ HÀM CÓ SẴN</a:t>
            </a:r>
            <a:endParaRPr lang="en-US" sz="44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0185" y="1877222"/>
            <a:ext cx="9321420" cy="2228302"/>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Địa chỉ ô và địa chỉ khối ô:</a:t>
            </a:r>
            <a:r>
              <a:rPr lang="en-US" sz="2800">
                <a:latin typeface="Times New Roman" panose="02020603050405020304" pitchFamily="18" charset="0"/>
                <a:ea typeface="Times New Roman" panose="02020603050405020304" pitchFamily="18" charset="0"/>
              </a:rPr>
              <a:t> Địa chỉ khối ô dùng dấu “:” ở giữa hoàn toàn tương tự với dãy liệt kê đầy đủ các địa chỉ ô trong khối.</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Ví dụ: =SUM(C3,C4,C5,C6,C7) cũng chính là =SUM(C3:C7)</a:t>
            </a:r>
          </a:p>
        </p:txBody>
      </p:sp>
    </p:spTree>
    <p:extLst>
      <p:ext uri="{BB962C8B-B14F-4D97-AF65-F5344CB8AC3E}">
        <p14:creationId xmlns:p14="http://schemas.microsoft.com/office/powerpoint/2010/main" val="296026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719" y="1491171"/>
            <a:ext cx="9648967" cy="3600986"/>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 Dùng lệnh thao tác nhanh:</a:t>
            </a:r>
            <a:endParaRPr lang="en-US" sz="2800">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800" i="1">
                <a:solidFill>
                  <a:srgbClr val="0070C0"/>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Nhấn chuột vào ô đầu, kéo thả chuột đến ô cuối để chọn khối ô là một đoạn liền</a:t>
            </a:r>
          </a:p>
          <a:p>
            <a:pPr algn="just">
              <a:spcBef>
                <a:spcPts val="1200"/>
              </a:spcBef>
              <a:spcAft>
                <a:spcPts val="1200"/>
              </a:spcAft>
            </a:pPr>
            <a:r>
              <a:rPr lang="en-US" sz="2800" i="1">
                <a:solidFill>
                  <a:srgbClr val="0070C0"/>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Nháy lệnh ∑ trong nhóm lệnh Editing của dải lệnh Home</a:t>
            </a:r>
          </a:p>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Ghi nhớ:</a:t>
            </a: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Chọn ô trống kế tiếp liền sau khối ô số liệu, nháy nút lệnh ∑</a:t>
            </a:r>
          </a:p>
        </p:txBody>
      </p:sp>
    </p:spTree>
    <p:extLst>
      <p:ext uri="{BB962C8B-B14F-4D97-AF65-F5344CB8AC3E}">
        <p14:creationId xmlns:p14="http://schemas.microsoft.com/office/powerpoint/2010/main" val="38196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9077" y="853360"/>
            <a:ext cx="9123221" cy="1083374"/>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a:t>
            </a:r>
            <a:r>
              <a:rPr lang="en-US" sz="2800" b="1" i="1">
                <a:latin typeface="Times New Roman" panose="02020603050405020304" pitchFamily="18" charset="0"/>
                <a:ea typeface="Times New Roman" panose="02020603050405020304" pitchFamily="18" charset="0"/>
              </a:rPr>
              <a:t> Điền địa chỉ các ô rời rạc: </a:t>
            </a:r>
            <a:r>
              <a:rPr lang="en-US" sz="2800">
                <a:latin typeface="Times New Roman" panose="02020603050405020304" pitchFamily="18" charset="0"/>
                <a:ea typeface="Times New Roman" panose="02020603050405020304" pitchFamily="18" charset="0"/>
              </a:rPr>
              <a:t>điền từng địa chỉ ô tại vị trí con trỏ soạn thảo đang nhấp nháy </a:t>
            </a:r>
            <a:r>
              <a:rPr lang="en-US" sz="2800" smtClean="0">
                <a:latin typeface="Times New Roman" panose="02020603050405020304" pitchFamily="18" charset="0"/>
                <a:ea typeface="Times New Roman" panose="02020603050405020304" pitchFamily="18" charset="0"/>
              </a:rPr>
              <a:t>chờ</a:t>
            </a:r>
            <a:endParaRPr lang="en-US" sz="2800">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20159" y="2255871"/>
            <a:ext cx="7292426" cy="3189586"/>
          </a:xfrm>
          <a:prstGeom prst="rect">
            <a:avLst/>
          </a:prstGeom>
        </p:spPr>
      </p:pic>
    </p:spTree>
    <p:extLst>
      <p:ext uri="{BB962C8B-B14F-4D97-AF65-F5344CB8AC3E}">
        <p14:creationId xmlns:p14="http://schemas.microsoft.com/office/powerpoint/2010/main" val="37702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837" y="979573"/>
            <a:ext cx="6666625" cy="4961358"/>
          </a:xfrm>
          <a:prstGeom prst="rect">
            <a:avLst/>
          </a:prstGeom>
        </p:spPr>
        <p:txBody>
          <a:bodyPr wrap="square">
            <a:spAutoFit/>
          </a:bodyPr>
          <a:lstStyle/>
          <a:p>
            <a:pPr algn="just">
              <a:lnSpc>
                <a:spcPct val="115000"/>
              </a:lnSpc>
              <a:spcBef>
                <a:spcPts val="600"/>
              </a:spcBef>
              <a:spcAft>
                <a:spcPts val="600"/>
              </a:spcAft>
            </a:pPr>
            <a:r>
              <a:rPr lang="en-US" sz="2800" b="1" i="1" smtClean="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Sử dụng các hàm AVERAGE, MIN, MAX, COUNT bằng nút lệnh thao tác nhanh</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Bước 1. </a:t>
            </a:r>
            <a:r>
              <a:rPr lang="en-US" sz="2800">
                <a:latin typeface="Times New Roman" panose="02020603050405020304" pitchFamily="18" charset="0"/>
                <a:ea typeface="Times New Roman" panose="02020603050405020304" pitchFamily="18" charset="0"/>
              </a:rPr>
              <a:t>Nhấn chuột vào ô đầu khối, kéo thả chuột để chọn khối ô là một đoạn liền</a:t>
            </a: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Nháy chuột vào dấu trỏ xuống bên phải nút lệnh ∑</a:t>
            </a:r>
          </a:p>
          <a:p>
            <a:pPr algn="just">
              <a:lnSpc>
                <a:spcPct val="115000"/>
              </a:lnSpc>
              <a:spcBef>
                <a:spcPts val="600"/>
              </a:spcBef>
              <a:spcAft>
                <a:spcPts val="600"/>
              </a:spcAft>
            </a:pPr>
            <a:r>
              <a:rPr lang="en-US" sz="2800" i="1">
                <a:solidFill>
                  <a:srgbClr val="0070C0"/>
                </a:solidFill>
                <a:latin typeface="Times New Roman" panose="02020603050405020304" pitchFamily="18" charset="0"/>
                <a:ea typeface="Times New Roman" panose="02020603050405020304" pitchFamily="18" charset="0"/>
              </a:rPr>
              <a:t>Bước 3. </a:t>
            </a:r>
            <a:r>
              <a:rPr lang="en-US" sz="2800">
                <a:latin typeface="Times New Roman" panose="02020603050405020304" pitchFamily="18" charset="0"/>
                <a:ea typeface="Times New Roman" panose="02020603050405020304" pitchFamily="18" charset="0"/>
              </a:rPr>
              <a:t>Nháy chuột vào lệnh cần dùng</a:t>
            </a:r>
          </a:p>
          <a:p>
            <a:pPr algn="just"/>
            <a:r>
              <a:rPr lang="en-US" sz="2800" b="1" i="1">
                <a:solidFill>
                  <a:srgbClr val="0070C0"/>
                </a:solidFill>
                <a:latin typeface="Times New Roman" panose="02020603050405020304" pitchFamily="18" charset="0"/>
                <a:ea typeface="Times New Roman" panose="02020603050405020304" pitchFamily="18" charset="0"/>
              </a:rPr>
              <a:t>Ghi chú: </a:t>
            </a:r>
            <a:r>
              <a:rPr lang="en-US" sz="2800">
                <a:latin typeface="Times New Roman" panose="02020603050405020304" pitchFamily="18" charset="0"/>
                <a:ea typeface="Times New Roman" panose="02020603050405020304" pitchFamily="18" charset="0"/>
              </a:rPr>
              <a:t>Chọn ô trống kế tiếp liền sau khối ô số liệu; thực hiện tiếp Bước 2</a:t>
            </a:r>
            <a:endParaRPr lang="en-US" sz="2800"/>
          </a:p>
        </p:txBody>
      </p:sp>
      <p:pic>
        <p:nvPicPr>
          <p:cNvPr id="3" name="Picture 2"/>
          <p:cNvPicPr/>
          <p:nvPr/>
        </p:nvPicPr>
        <p:blipFill rotWithShape="1">
          <a:blip r:embed="rId2" cstate="email">
            <a:extLst>
              <a:ext uri="{28A0092B-C50C-407E-A947-70E740481C1C}">
                <a14:useLocalDpi xmlns:a14="http://schemas.microsoft.com/office/drawing/2010/main"/>
              </a:ext>
            </a:extLst>
          </a:blip>
          <a:srcRect/>
          <a:stretch/>
        </p:blipFill>
        <p:spPr bwMode="auto">
          <a:xfrm>
            <a:off x="8229601" y="1212056"/>
            <a:ext cx="2735703" cy="44963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457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10326" y="1028794"/>
            <a:ext cx="2536593" cy="584775"/>
            <a:chOff x="689904" y="1349120"/>
            <a:chExt cx="2536593"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3</a:t>
                </a:r>
              </a:p>
            </p:txBody>
          </p:sp>
        </p:grpSp>
        <p:sp>
          <p:nvSpPr>
            <p:cNvPr id="11" name="TextBox 10"/>
            <p:cNvSpPr txBox="1"/>
            <p:nvPr/>
          </p:nvSpPr>
          <p:spPr>
            <a:xfrm>
              <a:off x="1119830" y="1349120"/>
              <a:ext cx="2106667"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Thực hành</a:t>
              </a:r>
              <a:endParaRPr lang="en-US" dirty="0"/>
            </a:p>
          </p:txBody>
        </p:sp>
      </p:grpSp>
      <p:grpSp>
        <p:nvGrpSpPr>
          <p:cNvPr id="4" name="Group 3"/>
          <p:cNvGrpSpPr/>
          <p:nvPr/>
        </p:nvGrpSpPr>
        <p:grpSpPr>
          <a:xfrm>
            <a:off x="4044289" y="161366"/>
            <a:ext cx="4306335" cy="712808"/>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19" name="Rectangle 18"/>
          <p:cNvSpPr/>
          <p:nvPr/>
        </p:nvSpPr>
        <p:spPr>
          <a:xfrm>
            <a:off x="1477236" y="1768189"/>
            <a:ext cx="9359085" cy="1578894"/>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1.</a:t>
            </a:r>
            <a:r>
              <a:rPr lang="en-US" sz="2800">
                <a:latin typeface="Times New Roman" panose="02020603050405020304" pitchFamily="18" charset="0"/>
                <a:ea typeface="Times New Roman" panose="02020603050405020304" pitchFamily="18" charset="0"/>
              </a:rPr>
              <a:t> Mở tệp “ThucHanh.xlsx” điền thêm giá trị nhỏ nhất của mỗi cột số liệu Chiều cao, Cân nặng, BMI vào các ô dưới cùng của cột tương ứng</a:t>
            </a:r>
          </a:p>
        </p:txBody>
      </p:sp>
      <p:pic>
        <p:nvPicPr>
          <p:cNvPr id="20" name="Picture 19"/>
          <p:cNvPicPr/>
          <p:nvPr/>
        </p:nvPicPr>
        <p:blipFill rotWithShape="1">
          <a:blip r:embed="rId3" cstate="email">
            <a:extLst>
              <a:ext uri="{28A0092B-C50C-407E-A947-70E740481C1C}">
                <a14:useLocalDpi xmlns:a14="http://schemas.microsoft.com/office/drawing/2010/main"/>
              </a:ext>
            </a:extLst>
          </a:blip>
          <a:srcRect/>
          <a:stretch/>
        </p:blipFill>
        <p:spPr bwMode="auto">
          <a:xfrm>
            <a:off x="3546919" y="3347083"/>
            <a:ext cx="5496928" cy="28626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21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8424" y="1164072"/>
            <a:ext cx="9457898" cy="2074414"/>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Bài 2.</a:t>
            </a:r>
            <a:r>
              <a:rPr lang="en-US" sz="2800">
                <a:latin typeface="Times New Roman" panose="02020603050405020304" pitchFamily="18" charset="0"/>
                <a:ea typeface="Times New Roman" panose="02020603050405020304" pitchFamily="18" charset="0"/>
              </a:rPr>
              <a:t> Sửa lại một ô số liệu bất kì trong 5 hàng đầu tiên của bảng để không còn là số nữa, ví dụ thêm chữ cái X vào trước. Kết quả đầu ra của các hàm gộp liên quan đến ô này thay đổi thế nào? Giải thích tại sao.</a:t>
            </a:r>
          </a:p>
        </p:txBody>
      </p:sp>
      <p:pic>
        <p:nvPicPr>
          <p:cNvPr id="5" name="Picture 4"/>
          <p:cNvPicPr/>
          <p:nvPr/>
        </p:nvPicPr>
        <p:blipFill rotWithShape="1">
          <a:blip r:embed="rId2" cstate="email">
            <a:extLst>
              <a:ext uri="{28A0092B-C50C-407E-A947-70E740481C1C}">
                <a14:useLocalDpi xmlns:a14="http://schemas.microsoft.com/office/drawing/2010/main"/>
              </a:ext>
            </a:extLst>
          </a:blip>
          <a:srcRect l="-253"/>
          <a:stretch/>
        </p:blipFill>
        <p:spPr bwMode="auto">
          <a:xfrm>
            <a:off x="2937510" y="3238486"/>
            <a:ext cx="6339726" cy="30592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81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7940" y="1489013"/>
            <a:ext cx="8607187" cy="2671501"/>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Trả lời:</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Các ô tính MIN sẽ loại đi ô có giá trị thay đổi thêm X và không tính ô đó</a:t>
            </a:r>
          </a:p>
          <a:p>
            <a:r>
              <a:rPr lang="en-US" sz="2800">
                <a:latin typeface="Times New Roman" panose="02020603050405020304" pitchFamily="18" charset="0"/>
                <a:ea typeface="Times New Roman" panose="02020603050405020304" pitchFamily="18" charset="0"/>
              </a:rPr>
              <a:t>- Riêng cột BMI vì có liên quan đến công thức tính chỉ số BMI nên báo lỗi</a:t>
            </a:r>
            <a:endParaRPr lang="en-US" sz="2800"/>
          </a:p>
        </p:txBody>
      </p:sp>
    </p:spTree>
    <p:extLst>
      <p:ext uri="{BB962C8B-B14F-4D97-AF65-F5344CB8AC3E}">
        <p14:creationId xmlns:p14="http://schemas.microsoft.com/office/powerpoint/2010/main" val="82928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405721" y="1482118"/>
            <a:ext cx="9265152" cy="3867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3657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672572" y="347467"/>
            <a:ext cx="695325" cy="647700"/>
          </a:xfrm>
          <a:prstGeom prst="rect">
            <a:avLst/>
          </a:prstGeom>
        </p:spPr>
      </p:pic>
      <p:sp>
        <p:nvSpPr>
          <p:cNvPr id="3" name="Rectangle 2"/>
          <p:cNvSpPr/>
          <p:nvPr/>
        </p:nvSpPr>
        <p:spPr>
          <a:xfrm>
            <a:off x="1532694" y="2381896"/>
            <a:ext cx="9403306" cy="1083374"/>
          </a:xfrm>
          <a:prstGeom prst="rect">
            <a:avLst/>
          </a:prstGeom>
        </p:spPr>
        <p:txBody>
          <a:bodyPr wrap="square">
            <a:spAutoFit/>
          </a:bodyPr>
          <a:lstStyle/>
          <a:p>
            <a:pPr>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Điền công thức tính tổng thu, tổng chi vào bảng tổng hợp thu chi theo tuần của em trong MySheet</a:t>
            </a:r>
          </a:p>
        </p:txBody>
      </p:sp>
    </p:spTree>
    <p:extLst>
      <p:ext uri="{BB962C8B-B14F-4D97-AF65-F5344CB8AC3E}">
        <p14:creationId xmlns:p14="http://schemas.microsoft.com/office/powerpoint/2010/main" val="985616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VẬN DỤNG</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4694959" y="326765"/>
            <a:ext cx="723900" cy="695325"/>
          </a:xfrm>
          <a:prstGeom prst="rect">
            <a:avLst/>
          </a:prstGeom>
        </p:spPr>
      </p:pic>
      <p:sp>
        <p:nvSpPr>
          <p:cNvPr id="3" name="Rectangle 2"/>
          <p:cNvSpPr/>
          <p:nvPr/>
        </p:nvSpPr>
        <p:spPr>
          <a:xfrm>
            <a:off x="1282889" y="1995846"/>
            <a:ext cx="9498841" cy="2877711"/>
          </a:xfrm>
          <a:prstGeom prst="rect">
            <a:avLst/>
          </a:prstGeom>
        </p:spPr>
        <p:txBody>
          <a:bodyPr wrap="square">
            <a:spAutoFit/>
          </a:bodyPr>
          <a:lstStyle/>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Quy tắc chung viết một hàm trong công thức là gì?</a:t>
            </a:r>
          </a:p>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Đầu vào cho các hàm gộp SUM, AGERAGE, MAX, MIN, COUNT là gì?</a:t>
            </a:r>
          </a:p>
          <a:p>
            <a:pPr algn="just">
              <a:lnSpc>
                <a:spcPct val="115000"/>
              </a:lnSpc>
              <a:spcBef>
                <a:spcPts val="600"/>
              </a:spcBef>
              <a:spcAft>
                <a:spcPts val="600"/>
              </a:spcAft>
            </a:pPr>
            <a:r>
              <a:rPr lang="en-US" sz="2800" b="1" i="1">
                <a:solidFill>
                  <a:srgbClr val="C00000"/>
                </a:solidFill>
                <a:latin typeface="Times New Roman" panose="02020603050405020304" pitchFamily="18" charset="0"/>
                <a:ea typeface="Times New Roman" panose="02020603050405020304" pitchFamily="18" charset="0"/>
              </a:rPr>
              <a:t>Câu 3. </a:t>
            </a:r>
            <a:r>
              <a:rPr lang="en-US" sz="2800">
                <a:latin typeface="Times New Roman" panose="02020603050405020304" pitchFamily="18" charset="0"/>
                <a:ea typeface="Times New Roman" panose="02020603050405020304" pitchFamily="18" charset="0"/>
              </a:rPr>
              <a:t>Làm thế nào để Excel tự động điền hàm SUM (hoặc AGERAGGE, MAX, MIN&lt; COUNT)?</a:t>
            </a:r>
          </a:p>
        </p:txBody>
      </p:sp>
    </p:spTree>
    <p:extLst>
      <p:ext uri="{BB962C8B-B14F-4D97-AF65-F5344CB8AC3E}">
        <p14:creationId xmlns:p14="http://schemas.microsoft.com/office/powerpoint/2010/main" val="32314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937587" y="167497"/>
            <a:ext cx="4353220" cy="626201"/>
            <a:chOff x="3865174" y="249383"/>
            <a:chExt cx="4353220" cy="626201"/>
          </a:xfrm>
        </p:grpSpPr>
        <p:sp>
          <p:nvSpPr>
            <p:cNvPr id="7" name="Rounded Rectangle 6"/>
            <p:cNvSpPr/>
            <p:nvPr/>
          </p:nvSpPr>
          <p:spPr>
            <a:xfrm>
              <a:off x="3865174" y="249383"/>
              <a:ext cx="4353220" cy="626201"/>
            </a:xfrm>
            <a:prstGeom prst="roundRect">
              <a:avLst/>
            </a:prstGeom>
            <a:solidFill>
              <a:srgbClr val="FFFF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MỞ ĐẦU</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17" name="Picture 16"/>
            <p:cNvPicPr>
              <a:picLocks noChangeAspect="1"/>
            </p:cNvPicPr>
            <p:nvPr/>
          </p:nvPicPr>
          <p:blipFill>
            <a:blip r:embed="rId2"/>
            <a:stretch>
              <a:fillRect/>
            </a:stretch>
          </p:blipFill>
          <p:spPr>
            <a:xfrm>
              <a:off x="4728621" y="249783"/>
              <a:ext cx="633088" cy="600897"/>
            </a:xfrm>
            <a:prstGeom prst="rect">
              <a:avLst/>
            </a:prstGeom>
          </p:spPr>
        </p:pic>
      </p:grpSp>
      <p:sp>
        <p:nvSpPr>
          <p:cNvPr id="2" name="Cloud 1"/>
          <p:cNvSpPr/>
          <p:nvPr/>
        </p:nvSpPr>
        <p:spPr>
          <a:xfrm>
            <a:off x="1201003" y="1324471"/>
            <a:ext cx="9826388" cy="3912066"/>
          </a:xfrm>
          <a:prstGeom prst="cloud">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Nháy chuột vào lệnh </a:t>
            </a:r>
            <a:r>
              <a:rPr lang="en-US" sz="2800" i="1">
                <a:latin typeface="Times New Roman" panose="02020603050405020304" pitchFamily="18" charset="0"/>
                <a:ea typeface="Times New Roman" panose="02020603050405020304" pitchFamily="18" charset="0"/>
              </a:rPr>
              <a:t>f</a:t>
            </a:r>
            <a:r>
              <a:rPr lang="en-US" sz="2800" i="1" baseline="-25000">
                <a:latin typeface="Times New Roman" panose="02020603050405020304" pitchFamily="18" charset="0"/>
                <a:ea typeface="Times New Roman" panose="02020603050405020304" pitchFamily="18" charset="0"/>
              </a:rPr>
              <a:t>x</a:t>
            </a:r>
            <a:r>
              <a:rPr lang="en-US" sz="2800" i="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em sẽ thấy xuất hiện danh sách tên các hàm của Excel trong đó có một vài hàm em từng sử dụng. Hãy cho biết chức năng và cách sử dụng của một trong số những hàm đó.</a:t>
            </a:r>
          </a:p>
        </p:txBody>
      </p:sp>
    </p:spTree>
    <p:extLst>
      <p:ext uri="{BB962C8B-B14F-4D97-AF65-F5344CB8AC3E}">
        <p14:creationId xmlns:p14="http://schemas.microsoft.com/office/powerpoint/2010/main" val="40140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3838"/>
            <a:ext cx="12192000" cy="7305675"/>
          </a:xfrm>
          <a:prstGeom prst="rect">
            <a:avLst/>
          </a:prstGeom>
        </p:spPr>
      </p:pic>
    </p:spTree>
    <p:extLst>
      <p:ext uri="{BB962C8B-B14F-4D97-AF65-F5344CB8AC3E}">
        <p14:creationId xmlns:p14="http://schemas.microsoft.com/office/powerpoint/2010/main" val="639362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a:xfrm>
            <a:off x="2543033" y="1426553"/>
            <a:ext cx="6096000" cy="3912066"/>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Thao </a:t>
            </a:r>
            <a:r>
              <a:rPr lang="en-US" sz="2800">
                <a:latin typeface="Times New Roman" panose="02020603050405020304" pitchFamily="18" charset="0"/>
                <a:ea typeface="Times New Roman" panose="02020603050405020304" pitchFamily="18" charset="0"/>
              </a:rPr>
              <a:t>tác, quan sát và cho biết kết quả khi gõ dấu “=” và một chữ cái trên thanh công thức. Ví dụ gõ “=S”, gõ “=A”,…</a:t>
            </a:r>
          </a:p>
        </p:txBody>
      </p:sp>
      <p:sp>
        <p:nvSpPr>
          <p:cNvPr id="4" name="Rounded Rectangle 3"/>
          <p:cNvSpPr/>
          <p:nvPr/>
        </p:nvSpPr>
        <p:spPr>
          <a:xfrm>
            <a:off x="4189863" y="167497"/>
            <a:ext cx="4100944" cy="626201"/>
          </a:xfrm>
          <a:prstGeom prst="roundRect">
            <a:avLst/>
          </a:prstGeom>
          <a:solidFill>
            <a:srgbClr val="FFFF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3333CC"/>
                </a:solidFill>
                <a:latin typeface="Tahoma" panose="020B0604030504040204" pitchFamily="34" charset="0"/>
                <a:ea typeface="Tahoma" panose="020B0604030504040204" pitchFamily="34" charset="0"/>
                <a:cs typeface="Tahoma" panose="020B0604030504040204" pitchFamily="34" charset="0"/>
              </a:rPr>
              <a:t>HOẠT ĐỘNG 1</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539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96679" y="1136252"/>
            <a:ext cx="5578067" cy="584775"/>
            <a:chOff x="689904" y="1349120"/>
            <a:chExt cx="5578067"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1" name="TextBox 10"/>
            <p:cNvSpPr txBox="1"/>
            <p:nvPr/>
          </p:nvSpPr>
          <p:spPr>
            <a:xfrm>
              <a:off x="1119830" y="1349120"/>
              <a:ext cx="5148141" cy="584775"/>
            </a:xfrm>
            <a:prstGeom prst="rect">
              <a:avLst/>
            </a:prstGeom>
            <a:noFill/>
          </p:spPr>
          <p:txBody>
            <a:bodyPr wrap="none" rtlCol="0">
              <a:spAutoFit/>
            </a:bodyPr>
            <a:lstStyle/>
            <a:p>
              <a:r>
                <a:rPr lang="en-US" sz="3200" b="1">
                  <a:latin typeface="Times New Roman" panose="02020603050405020304" pitchFamily="18" charset="0"/>
                  <a:cs typeface="Times New Roman" panose="02020603050405020304" pitchFamily="18" charset="0"/>
                </a:rPr>
                <a:t>Các hàm có sẵn trong Excel </a:t>
              </a:r>
              <a:endParaRPr lang="en-US" sz="3200" b="1" dirty="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4044289" y="161366"/>
            <a:ext cx="4306335" cy="712808"/>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003353" y="2141764"/>
            <a:ext cx="10037686" cy="3527119"/>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Quy tắc chung viết một hàm trong công thức:</a:t>
            </a:r>
          </a:p>
          <a:p>
            <a:pPr algn="ctr">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tên hàm(danh sách đầu vào)</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Danh sách đầu vào có thể là dãy số liệu trực tiếp, địa chỉ một ô, địa chỉ khối ô,…</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Dấu phân cách giữa các tham số trong hàm có thể là dấu “;” hoặc dấu “,” tùy thuộc vào cấu hình trên máy.</a:t>
            </a:r>
          </a:p>
        </p:txBody>
      </p:sp>
    </p:spTree>
    <p:extLst>
      <p:ext uri="{BB962C8B-B14F-4D97-AF65-F5344CB8AC3E}">
        <p14:creationId xmlns:p14="http://schemas.microsoft.com/office/powerpoint/2010/main" val="39241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8125" y="949916"/>
            <a:ext cx="1358000" cy="548099"/>
          </a:xfrm>
          <a:prstGeom prst="rect">
            <a:avLst/>
          </a:prstGeom>
        </p:spPr>
        <p:txBody>
          <a:bodyPr wrap="none">
            <a:spAutoFit/>
          </a:bodyPr>
          <a:lstStyle/>
          <a:p>
            <a:pPr algn="just">
              <a:lnSpc>
                <a:spcPct val="115000"/>
              </a:lnSpc>
              <a:spcBef>
                <a:spcPts val="600"/>
              </a:spcBef>
              <a:spcAft>
                <a:spcPts val="600"/>
              </a:spcAft>
            </a:pPr>
            <a:r>
              <a:rPr lang="en-US" sz="2800" b="1">
                <a:solidFill>
                  <a:srgbClr val="CC0066"/>
                </a:solidFill>
                <a:latin typeface="Times New Roman" panose="02020603050405020304" pitchFamily="18" charset="0"/>
                <a:ea typeface="Times New Roman" panose="02020603050405020304" pitchFamily="18" charset="0"/>
              </a:rPr>
              <a:t>- Ví dụ:</a:t>
            </a:r>
          </a:p>
        </p:txBody>
      </p:sp>
      <p:pic>
        <p:nvPicPr>
          <p:cNvPr id="5" name="Picture 4"/>
          <p:cNvPicPr/>
          <p:nvPr/>
        </p:nvPicPr>
        <p:blipFill rotWithShape="1">
          <a:blip r:embed="rId2" cstate="email">
            <a:extLst>
              <a:ext uri="{28A0092B-C50C-407E-A947-70E740481C1C}">
                <a14:useLocalDpi xmlns:a14="http://schemas.microsoft.com/office/drawing/2010/main"/>
              </a:ext>
            </a:extLst>
          </a:blip>
          <a:srcRect/>
          <a:stretch/>
        </p:blipFill>
        <p:spPr bwMode="auto">
          <a:xfrm>
            <a:off x="2552131" y="1596793"/>
            <a:ext cx="6828714" cy="4012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6506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2393749" y="2131738"/>
            <a:ext cx="7459093" cy="1649159"/>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ctr">
              <a:lnSpc>
                <a:spcPct val="115000"/>
              </a:lnSpc>
              <a:spcBef>
                <a:spcPts val="600"/>
              </a:spcBef>
              <a:spcAft>
                <a:spcPts val="600"/>
              </a:spcAft>
            </a:pPr>
            <a:r>
              <a:rPr lang="en-US" sz="2800" smtClean="0">
                <a:solidFill>
                  <a:schemeClr val="dk1"/>
                </a:solidFill>
                <a:latin typeface="Times New Roman" panose="02020603050405020304" pitchFamily="18" charset="0"/>
                <a:ea typeface="Times New Roman" panose="02020603050405020304" pitchFamily="18" charset="0"/>
              </a:rPr>
              <a:t>Hãy </a:t>
            </a:r>
            <a:r>
              <a:rPr lang="en-US" sz="2800">
                <a:solidFill>
                  <a:schemeClr val="dk1"/>
                </a:solidFill>
                <a:latin typeface="Times New Roman" panose="02020603050405020304" pitchFamily="18" charset="0"/>
                <a:ea typeface="Times New Roman" panose="02020603050405020304" pitchFamily="18" charset="0"/>
              </a:rPr>
              <a:t>kể tên các hàm gộp và cách sử dụng nó?</a:t>
            </a:r>
          </a:p>
        </p:txBody>
      </p:sp>
      <p:sp>
        <p:nvSpPr>
          <p:cNvPr id="3" name="Rounded Rectangle 2"/>
          <p:cNvSpPr/>
          <p:nvPr/>
        </p:nvSpPr>
        <p:spPr>
          <a:xfrm>
            <a:off x="4189863" y="167497"/>
            <a:ext cx="4100944" cy="626201"/>
          </a:xfrm>
          <a:prstGeom prst="roundRect">
            <a:avLst/>
          </a:prstGeom>
          <a:solidFill>
            <a:srgbClr val="FFFF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3333CC"/>
                </a:solidFill>
                <a:latin typeface="Tahoma" panose="020B0604030504040204" pitchFamily="34" charset="0"/>
                <a:ea typeface="Tahoma" panose="020B0604030504040204" pitchFamily="34" charset="0"/>
                <a:cs typeface="Tahoma" panose="020B0604030504040204" pitchFamily="34" charset="0"/>
              </a:rPr>
              <a:t>HOẠT ĐỘNG 2</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86270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57737" y="238657"/>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grpSp>
        <p:nvGrpSpPr>
          <p:cNvPr id="17" name="Group 16"/>
          <p:cNvGrpSpPr/>
          <p:nvPr/>
        </p:nvGrpSpPr>
        <p:grpSpPr>
          <a:xfrm>
            <a:off x="942088" y="1294413"/>
            <a:ext cx="10038454" cy="584775"/>
            <a:chOff x="689904" y="1364508"/>
            <a:chExt cx="10038454" cy="584775"/>
          </a:xfrm>
        </p:grpSpPr>
        <p:grpSp>
          <p:nvGrpSpPr>
            <p:cNvPr id="18" name="Group 17"/>
            <p:cNvGrpSpPr/>
            <p:nvPr/>
          </p:nvGrpSpPr>
          <p:grpSpPr>
            <a:xfrm>
              <a:off x="689904" y="1379897"/>
              <a:ext cx="429926" cy="553998"/>
              <a:chOff x="1082666" y="1379837"/>
              <a:chExt cx="429926" cy="553998"/>
            </a:xfrm>
          </p:grpSpPr>
          <p:sp>
            <p:nvSpPr>
              <p:cNvPr id="20" name="Rectangle 19"/>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9" name="TextBox 18"/>
            <p:cNvSpPr txBox="1"/>
            <p:nvPr/>
          </p:nvSpPr>
          <p:spPr>
            <a:xfrm>
              <a:off x="1119830" y="1364508"/>
              <a:ext cx="9608528"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Các hàm gộp SUM, AVERAGE, MIN, MAX, COUNT</a:t>
              </a:r>
              <a:endParaRPr lang="en-US" dirty="0"/>
            </a:p>
          </p:txBody>
        </p:sp>
      </p:grpSp>
      <p:sp>
        <p:nvSpPr>
          <p:cNvPr id="3" name="Rectangle 2"/>
          <p:cNvSpPr/>
          <p:nvPr/>
        </p:nvSpPr>
        <p:spPr>
          <a:xfrm>
            <a:off x="986164" y="1951056"/>
            <a:ext cx="9809215" cy="954107"/>
          </a:xfrm>
          <a:prstGeom prst="rect">
            <a:avLst/>
          </a:prstGeom>
        </p:spPr>
        <p:txBody>
          <a:bodyPr wrap="square">
            <a:spAutoFit/>
          </a:bodyPr>
          <a:lstStyle/>
          <a:p>
            <a:pPr algn="just">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Hàm gộp</a:t>
            </a:r>
            <a:r>
              <a:rPr lang="en-US" sz="2800">
                <a:latin typeface="Times New Roman" panose="02020603050405020304" pitchFamily="18" charset="0"/>
                <a:ea typeface="Times New Roman" panose="02020603050405020304" pitchFamily="18" charset="0"/>
              </a:rPr>
              <a:t> là tên gọi chung các hàm nhận đầu vào là một dãy nhiều số, cho kết quả đầu ra là một số</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448310" y="3115052"/>
            <a:ext cx="4962647" cy="2614549"/>
          </a:xfrm>
          <a:prstGeom prst="rect">
            <a:avLst/>
          </a:prstGeom>
        </p:spPr>
      </p:pic>
      <p:sp>
        <p:nvSpPr>
          <p:cNvPr id="15" name="Rectangle 14"/>
          <p:cNvSpPr/>
          <p:nvPr/>
        </p:nvSpPr>
        <p:spPr>
          <a:xfrm>
            <a:off x="1997236" y="5729601"/>
            <a:ext cx="7365129" cy="483017"/>
          </a:xfrm>
          <a:prstGeom prst="rect">
            <a:avLst/>
          </a:prstGeom>
        </p:spPr>
        <p:txBody>
          <a:bodyPr wrap="square">
            <a:spAutoFit/>
          </a:bodyPr>
          <a:lstStyle/>
          <a:p>
            <a:pPr algn="ctr">
              <a:lnSpc>
                <a:spcPct val="115000"/>
              </a:lnSpc>
              <a:spcBef>
                <a:spcPts val="600"/>
              </a:spcBef>
              <a:spcAft>
                <a:spcPts val="600"/>
              </a:spcAft>
            </a:pPr>
            <a:r>
              <a:rPr lang="en-US" sz="2400" i="1" smtClean="0">
                <a:solidFill>
                  <a:srgbClr val="0070C0"/>
                </a:solidFill>
                <a:latin typeface="Times New Roman" panose="02020603050405020304" pitchFamily="18" charset="0"/>
                <a:ea typeface="Times New Roman" panose="02020603050405020304" pitchFamily="18" charset="0"/>
              </a:rPr>
              <a:t>Hình 2. Ví dụ minh họa ý nghĩa của hàm</a:t>
            </a:r>
            <a:endParaRPr lang="en-US" sz="2400" i="1">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097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4289" y="161366"/>
            <a:ext cx="4306335" cy="712808"/>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364776" y="1333367"/>
            <a:ext cx="9457898" cy="4330416"/>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Chức năng các hàm:</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Hàm</a:t>
            </a:r>
            <a:r>
              <a:rPr lang="en-US" sz="2800" b="1">
                <a:latin typeface="Times New Roman" panose="02020603050405020304" pitchFamily="18" charset="0"/>
                <a:ea typeface="Times New Roman" panose="02020603050405020304" pitchFamily="18" charset="0"/>
              </a:rPr>
              <a:t> SUM: </a:t>
            </a:r>
            <a:r>
              <a:rPr lang="en-US" sz="2800">
                <a:latin typeface="Times New Roman" panose="02020603050405020304" pitchFamily="18" charset="0"/>
                <a:ea typeface="Times New Roman" panose="02020603050405020304" pitchFamily="18" charset="0"/>
              </a:rPr>
              <a:t>tính tổng</a:t>
            </a:r>
            <a:r>
              <a:rPr lang="en-US" sz="2800" b="1">
                <a:latin typeface="Times New Roman" panose="02020603050405020304" pitchFamily="18" charset="0"/>
                <a:ea typeface="Times New Roman" panose="02020603050405020304" pitchFamily="18" charset="0"/>
              </a:rPr>
              <a:t> </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Hàm</a:t>
            </a:r>
            <a:r>
              <a:rPr lang="en-US" sz="2800" b="1">
                <a:latin typeface="Times New Roman" panose="02020603050405020304" pitchFamily="18" charset="0"/>
                <a:ea typeface="Times New Roman" panose="02020603050405020304" pitchFamily="18" charset="0"/>
              </a:rPr>
              <a:t> AVERAGE: </a:t>
            </a:r>
            <a:r>
              <a:rPr lang="en-US" sz="2800">
                <a:latin typeface="Times New Roman" panose="02020603050405020304" pitchFamily="18" charset="0"/>
                <a:ea typeface="Times New Roman" panose="02020603050405020304" pitchFamily="18" charset="0"/>
              </a:rPr>
              <a:t>tính trung bình cộng</a:t>
            </a: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Hàm</a:t>
            </a:r>
            <a:r>
              <a:rPr lang="en-US" sz="2800" b="1">
                <a:latin typeface="Times New Roman" panose="02020603050405020304" pitchFamily="18" charset="0"/>
                <a:ea typeface="Times New Roman" panose="02020603050405020304" pitchFamily="18" charset="0"/>
              </a:rPr>
              <a:t> MIN, MAX: </a:t>
            </a:r>
            <a:r>
              <a:rPr lang="en-US" sz="2800">
                <a:latin typeface="Times New Roman" panose="02020603050405020304" pitchFamily="18" charset="0"/>
                <a:ea typeface="Times New Roman" panose="02020603050405020304" pitchFamily="18" charset="0"/>
              </a:rPr>
              <a:t>tìm giá trị nhỏ nhất, lớn nhất</a:t>
            </a: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Hàm</a:t>
            </a:r>
            <a:r>
              <a:rPr lang="en-US" sz="2800" b="1">
                <a:latin typeface="Times New Roman" panose="02020603050405020304" pitchFamily="18" charset="0"/>
                <a:ea typeface="Times New Roman" panose="02020603050405020304" pitchFamily="18" charset="0"/>
              </a:rPr>
              <a:t> COUNT: </a:t>
            </a:r>
            <a:r>
              <a:rPr lang="en-US" sz="2800">
                <a:latin typeface="Times New Roman" panose="02020603050405020304" pitchFamily="18" charset="0"/>
                <a:ea typeface="Times New Roman" panose="02020603050405020304" pitchFamily="18" charset="0"/>
              </a:rPr>
              <a:t>đếm số lượng số</a:t>
            </a:r>
          </a:p>
          <a:p>
            <a:pPr algn="just">
              <a:lnSpc>
                <a:spcPct val="115000"/>
              </a:lnSpc>
              <a:spcBef>
                <a:spcPts val="600"/>
              </a:spcBef>
              <a:spcAft>
                <a:spcPts val="600"/>
              </a:spcAft>
            </a:pPr>
            <a:r>
              <a:rPr lang="en-US" sz="2800" b="1" i="1">
                <a:latin typeface="Times New Roman" panose="02020603050405020304" pitchFamily="18" charset="0"/>
                <a:ea typeface="Times New Roman" panose="02020603050405020304" pitchFamily="18" charset="0"/>
              </a:rPr>
              <a:t>Chú ý:</a:t>
            </a: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Áp dụng cho danh sách đầu vào là các ô số hoặc công thức tính ra </a:t>
            </a:r>
            <a:r>
              <a:rPr lang="en-US" sz="2800" smtClean="0">
                <a:latin typeface="Times New Roman" panose="02020603050405020304" pitchFamily="18" charset="0"/>
                <a:ea typeface="Times New Roman" panose="02020603050405020304" pitchFamily="18" charset="0"/>
              </a:rPr>
              <a:t>số</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062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4289" y="161366"/>
            <a:ext cx="4306335" cy="712808"/>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468507" y="1483493"/>
            <a:ext cx="9457898" cy="1732782"/>
          </a:xfrm>
          <a:prstGeom prst="rect">
            <a:avLst/>
          </a:prstGeom>
        </p:spPr>
        <p:txBody>
          <a:bodyPr wrap="square">
            <a:spAutoFit/>
          </a:bodyPr>
          <a:lstStyle/>
          <a:p>
            <a:pPr algn="just">
              <a:lnSpc>
                <a:spcPct val="115000"/>
              </a:lnSpc>
              <a:spcBef>
                <a:spcPts val="600"/>
              </a:spcBef>
              <a:spcAft>
                <a:spcPts val="600"/>
              </a:spcAft>
            </a:pPr>
            <a:r>
              <a:rPr lang="en-US" sz="2800" i="1" smtClean="0">
                <a:latin typeface="Times New Roman" panose="02020603050405020304" pitchFamily="18" charset="0"/>
                <a:ea typeface="Times New Roman" panose="02020603050405020304" pitchFamily="18" charset="0"/>
              </a:rPr>
              <a:t>- </a:t>
            </a:r>
            <a:r>
              <a:rPr lang="en-US" sz="2800" b="1" i="1">
                <a:latin typeface="Times New Roman" panose="02020603050405020304" pitchFamily="18" charset="0"/>
                <a:ea typeface="Times New Roman" panose="02020603050405020304" pitchFamily="18" charset="0"/>
              </a:rPr>
              <a:t>Đầu vào của các hàm:</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Danh sách đầu vào là dãy bao gồm các, địa chỉ ô, địa chỉ khối ô được viết cách nhau bởi dấu “;” hoặc dấu “,”</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132096" y="3216275"/>
            <a:ext cx="4130720" cy="2400283"/>
          </a:xfrm>
          <a:prstGeom prst="rect">
            <a:avLst/>
          </a:prstGeom>
        </p:spPr>
      </p:pic>
      <p:sp>
        <p:nvSpPr>
          <p:cNvPr id="7" name="Oval 6"/>
          <p:cNvSpPr/>
          <p:nvPr/>
        </p:nvSpPr>
        <p:spPr>
          <a:xfrm>
            <a:off x="3770912" y="5749116"/>
            <a:ext cx="1384064" cy="457769"/>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Tên hàm</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8" name="Elbow Connector 7"/>
          <p:cNvCxnSpPr>
            <a:stCxn id="7" idx="0"/>
          </p:cNvCxnSpPr>
          <p:nvPr/>
        </p:nvCxnSpPr>
        <p:spPr>
          <a:xfrm rot="5400000" flipH="1" flipV="1">
            <a:off x="4353836" y="5581862"/>
            <a:ext cx="276362" cy="58147"/>
          </a:xfrm>
          <a:prstGeom prst="bentConnector3">
            <a:avLst>
              <a:gd name="adj1" fmla="val 61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285179" y="5668230"/>
            <a:ext cx="2957921" cy="497711"/>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Danh sách đầu vào</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11" name="Elbow Connector 10"/>
          <p:cNvCxnSpPr>
            <a:stCxn id="10" idx="2"/>
          </p:cNvCxnSpPr>
          <p:nvPr/>
        </p:nvCxnSpPr>
        <p:spPr>
          <a:xfrm rot="10800000">
            <a:off x="6100551" y="5489808"/>
            <a:ext cx="1184629" cy="427278"/>
          </a:xfrm>
          <a:prstGeom prst="bentConnector3">
            <a:avLst>
              <a:gd name="adj1" fmla="val 9953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95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Words>
  <Application>Microsoft Office PowerPoint</Application>
  <PresentationFormat>Custom</PresentationFormat>
  <Paragraphs>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2022-08-04T14:23:21Z</dcterms:created>
  <dcterms:modified xsi:type="dcterms:W3CDTF">2022-08-04T14:23:31Z</dcterms:modified>
</cp:coreProperties>
</file>