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2"/>
  </p:notesMasterIdLst>
  <p:sldIdLst>
    <p:sldId id="279" r:id="rId2"/>
    <p:sldId id="295" r:id="rId3"/>
    <p:sldId id="348" r:id="rId4"/>
    <p:sldId id="301" r:id="rId5"/>
    <p:sldId id="350" r:id="rId6"/>
    <p:sldId id="359" r:id="rId7"/>
    <p:sldId id="347" r:id="rId8"/>
    <p:sldId id="351" r:id="rId9"/>
    <p:sldId id="352" r:id="rId10"/>
    <p:sldId id="345" r:id="rId11"/>
    <p:sldId id="353" r:id="rId12"/>
    <p:sldId id="354" r:id="rId13"/>
    <p:sldId id="355" r:id="rId14"/>
    <p:sldId id="356" r:id="rId15"/>
    <p:sldId id="357" r:id="rId16"/>
    <p:sldId id="358" r:id="rId17"/>
    <p:sldId id="285" r:id="rId18"/>
    <p:sldId id="265" r:id="rId19"/>
    <p:sldId id="360" r:id="rId20"/>
    <p:sldId id="32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3333FF"/>
    <a:srgbClr val="3333CC"/>
    <a:srgbClr val="FF0000"/>
    <a:srgbClr val="FF0066"/>
    <a:srgbClr val="CC0066"/>
    <a:srgbClr val="FF00FF"/>
    <a:srgbClr val="FFCCFF"/>
    <a:srgbClr val="9900CC"/>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9" d="100"/>
          <a:sy n="69" d="100"/>
        </p:scale>
        <p:origin x="-780"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E907CA-8C46-46C3-AE5A-20978CE22B24}" type="datetimeFigureOut">
              <a:rPr lang="en-US" smtClean="0"/>
              <a:t>8/4/2022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EDB108-CF2B-4BA7-9F7A-E3008B016067}" type="slidenum">
              <a:rPr lang="en-US" smtClean="0"/>
              <a:t>‹#›</a:t>
            </a:fld>
            <a:endParaRPr lang="en-US"/>
          </a:p>
        </p:txBody>
      </p:sp>
    </p:spTree>
    <p:extLst>
      <p:ext uri="{BB962C8B-B14F-4D97-AF65-F5344CB8AC3E}">
        <p14:creationId xmlns:p14="http://schemas.microsoft.com/office/powerpoint/2010/main" val="1913704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EDB108-CF2B-4BA7-9F7A-E3008B016067}" type="slidenum">
              <a:rPr lang="en-US" smtClean="0"/>
              <a:t>1</a:t>
            </a:fld>
            <a:endParaRPr lang="en-US"/>
          </a:p>
        </p:txBody>
      </p:sp>
    </p:spTree>
    <p:extLst>
      <p:ext uri="{BB962C8B-B14F-4D97-AF65-F5344CB8AC3E}">
        <p14:creationId xmlns:p14="http://schemas.microsoft.com/office/powerpoint/2010/main" val="3207674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EDB108-CF2B-4BA7-9F7A-E3008B016067}" type="slidenum">
              <a:rPr lang="en-US" smtClean="0"/>
              <a:t>2</a:t>
            </a:fld>
            <a:endParaRPr lang="en-US"/>
          </a:p>
        </p:txBody>
      </p:sp>
    </p:spTree>
    <p:extLst>
      <p:ext uri="{BB962C8B-B14F-4D97-AF65-F5344CB8AC3E}">
        <p14:creationId xmlns:p14="http://schemas.microsoft.com/office/powerpoint/2010/main" val="1880502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EDB108-CF2B-4BA7-9F7A-E3008B016067}" type="slidenum">
              <a:rPr lang="en-US" smtClean="0"/>
              <a:t>4</a:t>
            </a:fld>
            <a:endParaRPr lang="en-US"/>
          </a:p>
        </p:txBody>
      </p:sp>
    </p:spTree>
    <p:extLst>
      <p:ext uri="{BB962C8B-B14F-4D97-AF65-F5344CB8AC3E}">
        <p14:creationId xmlns:p14="http://schemas.microsoft.com/office/powerpoint/2010/main" val="3783762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EDB108-CF2B-4BA7-9F7A-E3008B016067}" type="slidenum">
              <a:rPr lang="en-US" smtClean="0"/>
              <a:t>5</a:t>
            </a:fld>
            <a:endParaRPr lang="en-US"/>
          </a:p>
        </p:txBody>
      </p:sp>
    </p:spTree>
    <p:extLst>
      <p:ext uri="{BB962C8B-B14F-4D97-AF65-F5344CB8AC3E}">
        <p14:creationId xmlns:p14="http://schemas.microsoft.com/office/powerpoint/2010/main" val="3885553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EDB108-CF2B-4BA7-9F7A-E3008B016067}" type="slidenum">
              <a:rPr lang="en-US" smtClean="0"/>
              <a:t>7</a:t>
            </a:fld>
            <a:endParaRPr lang="en-US"/>
          </a:p>
        </p:txBody>
      </p:sp>
    </p:spTree>
    <p:extLst>
      <p:ext uri="{BB962C8B-B14F-4D97-AF65-F5344CB8AC3E}">
        <p14:creationId xmlns:p14="http://schemas.microsoft.com/office/powerpoint/2010/main" val="1289291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EDB108-CF2B-4BA7-9F7A-E3008B016067}" type="slidenum">
              <a:rPr lang="en-US" smtClean="0"/>
              <a:t>10</a:t>
            </a:fld>
            <a:endParaRPr lang="en-US"/>
          </a:p>
        </p:txBody>
      </p:sp>
    </p:spTree>
    <p:extLst>
      <p:ext uri="{BB962C8B-B14F-4D97-AF65-F5344CB8AC3E}">
        <p14:creationId xmlns:p14="http://schemas.microsoft.com/office/powerpoint/2010/main" val="4174575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EDB108-CF2B-4BA7-9F7A-E3008B016067}" type="slidenum">
              <a:rPr lang="en-US" smtClean="0"/>
              <a:t>17</a:t>
            </a:fld>
            <a:endParaRPr lang="en-US"/>
          </a:p>
        </p:txBody>
      </p:sp>
    </p:spTree>
    <p:extLst>
      <p:ext uri="{BB962C8B-B14F-4D97-AF65-F5344CB8AC3E}">
        <p14:creationId xmlns:p14="http://schemas.microsoft.com/office/powerpoint/2010/main" val="3739165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EDB108-CF2B-4BA7-9F7A-E3008B016067}" type="slidenum">
              <a:rPr lang="en-US" smtClean="0"/>
              <a:t>18</a:t>
            </a:fld>
            <a:endParaRPr lang="en-US"/>
          </a:p>
        </p:txBody>
      </p:sp>
    </p:spTree>
    <p:extLst>
      <p:ext uri="{BB962C8B-B14F-4D97-AF65-F5344CB8AC3E}">
        <p14:creationId xmlns:p14="http://schemas.microsoft.com/office/powerpoint/2010/main" val="1034658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EDB108-CF2B-4BA7-9F7A-E3008B016067}" type="slidenum">
              <a:rPr lang="en-US" smtClean="0"/>
              <a:t>20</a:t>
            </a:fld>
            <a:endParaRPr lang="en-US"/>
          </a:p>
        </p:txBody>
      </p:sp>
    </p:spTree>
    <p:extLst>
      <p:ext uri="{BB962C8B-B14F-4D97-AF65-F5344CB8AC3E}">
        <p14:creationId xmlns:p14="http://schemas.microsoft.com/office/powerpoint/2010/main" val="2419264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CA2CF3-161D-4290-9691-8A065EC2791C}"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3280240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CA2CF3-161D-4290-9691-8A065EC2791C}"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3631064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CA2CF3-161D-4290-9691-8A065EC2791C}"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3093999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CA2CF3-161D-4290-9691-8A065EC2791C}"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4010976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CA2CF3-161D-4290-9691-8A065EC2791C}"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3748312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CA2CF3-161D-4290-9691-8A065EC2791C}" type="datetimeFigureOut">
              <a:rPr lang="en-US" smtClean="0"/>
              <a:t>8/4/2022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2958411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CA2CF3-161D-4290-9691-8A065EC2791C}" type="datetimeFigureOut">
              <a:rPr lang="en-US" smtClean="0"/>
              <a:t>8/4/2022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2186831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CA2CF3-161D-4290-9691-8A065EC2791C}" type="datetimeFigureOut">
              <a:rPr lang="en-US" smtClean="0"/>
              <a:t>8/4/2022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2658981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CA2CF3-161D-4290-9691-8A065EC2791C}" type="datetimeFigureOut">
              <a:rPr lang="en-US" smtClean="0"/>
              <a:t>8/4/2022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3019267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CA2CF3-161D-4290-9691-8A065EC2791C}" type="datetimeFigureOut">
              <a:rPr lang="en-US" smtClean="0"/>
              <a:t>8/4/2022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4165855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CA2CF3-161D-4290-9691-8A065EC2791C}" type="datetimeFigureOut">
              <a:rPr lang="en-US" smtClean="0"/>
              <a:t>8/4/2022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3250373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CA2CF3-161D-4290-9691-8A065EC2791C}" type="datetimeFigureOut">
              <a:rPr lang="en-US" smtClean="0"/>
              <a:t>8/4/2022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0DA1D9-76DF-4E13-9ADB-F9C797BBD937}" type="slidenum">
              <a:rPr lang="en-US" smtClean="0"/>
              <a:t>‹#›</a:t>
            </a:fld>
            <a:endParaRPr lang="en-US"/>
          </a:p>
        </p:txBody>
      </p:sp>
    </p:spTree>
    <p:extLst>
      <p:ext uri="{BB962C8B-B14F-4D97-AF65-F5344CB8AC3E}">
        <p14:creationId xmlns:p14="http://schemas.microsoft.com/office/powerpoint/2010/main" val="3716558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5647233" y="2074902"/>
            <a:ext cx="6096000" cy="2582245"/>
          </a:xfrm>
          <a:prstGeom prst="rect">
            <a:avLst/>
          </a:prstGeom>
        </p:spPr>
        <p:txBody>
          <a:bodyPr>
            <a:spAutoFit/>
          </a:bodyPr>
          <a:lstStyle/>
          <a:p>
            <a:pPr algn="ctr">
              <a:lnSpc>
                <a:spcPct val="115000"/>
              </a:lnSpc>
              <a:spcBef>
                <a:spcPts val="600"/>
              </a:spcBef>
              <a:spcAft>
                <a:spcPts val="600"/>
              </a:spcAft>
            </a:pPr>
            <a:r>
              <a:rPr lang="en-US" sz="4400" b="1">
                <a:latin typeface="Times New Roman" panose="02020603050405020304" pitchFamily="18" charset="0"/>
                <a:ea typeface="Times New Roman" panose="02020603050405020304" pitchFamily="18" charset="0"/>
              </a:rPr>
              <a:t>BÀI 9</a:t>
            </a:r>
            <a:endParaRPr lang="en-US" sz="4400">
              <a:latin typeface="Times New Roman" panose="02020603050405020304" pitchFamily="18" charset="0"/>
              <a:ea typeface="Times New Roman" panose="02020603050405020304" pitchFamily="18" charset="0"/>
            </a:endParaRPr>
          </a:p>
          <a:p>
            <a:pPr algn="ctr">
              <a:lnSpc>
                <a:spcPct val="115000"/>
              </a:lnSpc>
              <a:spcBef>
                <a:spcPts val="600"/>
              </a:spcBef>
              <a:spcAft>
                <a:spcPts val="600"/>
              </a:spcAft>
            </a:pPr>
            <a:r>
              <a:rPr lang="en-US" sz="4400" b="1">
                <a:latin typeface="Times New Roman" panose="02020603050405020304" pitchFamily="18" charset="0"/>
                <a:ea typeface="Times New Roman" panose="02020603050405020304" pitchFamily="18" charset="0"/>
              </a:rPr>
              <a:t>ĐỊNH DẠNG TRANG TÍNH VÀ IN</a:t>
            </a:r>
            <a:endParaRPr lang="en-US" sz="440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094002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801385" y="1228106"/>
            <a:ext cx="5513369" cy="584775"/>
            <a:chOff x="689904" y="1364508"/>
            <a:chExt cx="5513369" cy="584775"/>
          </a:xfrm>
        </p:grpSpPr>
        <p:grpSp>
          <p:nvGrpSpPr>
            <p:cNvPr id="20" name="Group 19"/>
            <p:cNvGrpSpPr/>
            <p:nvPr/>
          </p:nvGrpSpPr>
          <p:grpSpPr>
            <a:xfrm>
              <a:off x="689904" y="1379897"/>
              <a:ext cx="429926" cy="553998"/>
              <a:chOff x="1082666" y="1379837"/>
              <a:chExt cx="429926" cy="553998"/>
            </a:xfrm>
          </p:grpSpPr>
          <p:sp>
            <p:nvSpPr>
              <p:cNvPr id="22" name="Rectangle 21"/>
              <p:cNvSpPr/>
              <p:nvPr/>
            </p:nvSpPr>
            <p:spPr>
              <a:xfrm>
                <a:off x="1089340" y="1470217"/>
                <a:ext cx="400792" cy="3983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082666" y="1379837"/>
                <a:ext cx="429926" cy="553998"/>
              </a:xfrm>
              <a:prstGeom prst="rect">
                <a:avLst/>
              </a:prstGeom>
              <a:noFill/>
            </p:spPr>
            <p:txBody>
              <a:bodyPr wrap="none" rtlCol="0">
                <a:spAutoFit/>
              </a:bodyPr>
              <a:lstStyle/>
              <a:p>
                <a:r>
                  <a:rPr lang="en-US" sz="3000" b="1" dirty="0">
                    <a:solidFill>
                      <a:schemeClr val="bg1"/>
                    </a:solidFill>
                    <a:latin typeface="Tahoma" panose="020B0604030504040204" pitchFamily="34" charset="0"/>
                    <a:ea typeface="Tahoma" panose="020B0604030504040204" pitchFamily="34" charset="0"/>
                    <a:cs typeface="Tahoma" panose="020B0604030504040204" pitchFamily="34" charset="0"/>
                  </a:rPr>
                  <a:t>3</a:t>
                </a:r>
              </a:p>
            </p:txBody>
          </p:sp>
        </p:grpSp>
        <p:sp>
          <p:nvSpPr>
            <p:cNvPr id="21" name="TextBox 20"/>
            <p:cNvSpPr txBox="1"/>
            <p:nvPr/>
          </p:nvSpPr>
          <p:spPr>
            <a:xfrm>
              <a:off x="1119830" y="1364508"/>
              <a:ext cx="5083443" cy="584775"/>
            </a:xfrm>
            <a:prstGeom prst="rect">
              <a:avLst/>
            </a:prstGeom>
            <a:noFill/>
          </p:spPr>
          <p:txBody>
            <a:bodyPr wrap="none" rtlCol="0">
              <a:spAutoFit/>
            </a:bodyPr>
            <a:lstStyle>
              <a:defPPr>
                <a:defRPr lang="en-US"/>
              </a:defPPr>
              <a:lvl1pPr>
                <a:defRPr sz="3200" b="1">
                  <a:latin typeface="Times New Roman" panose="02020603050405020304" pitchFamily="18" charset="0"/>
                  <a:cs typeface="Times New Roman" panose="02020603050405020304" pitchFamily="18" charset="0"/>
                </a:defRPr>
              </a:lvl1pPr>
            </a:lstStyle>
            <a:p>
              <a:r>
                <a:rPr lang="en-US"/>
                <a:t>Tìm hiểu cách in trang tính </a:t>
              </a:r>
              <a:endParaRPr lang="en-US" dirty="0"/>
            </a:p>
          </p:txBody>
        </p:sp>
      </p:grpSp>
      <p:grpSp>
        <p:nvGrpSpPr>
          <p:cNvPr id="24" name="Group 23"/>
          <p:cNvGrpSpPr/>
          <p:nvPr/>
        </p:nvGrpSpPr>
        <p:grpSpPr>
          <a:xfrm>
            <a:off x="3934565" y="422671"/>
            <a:ext cx="4306335" cy="641127"/>
            <a:chOff x="4168573" y="1295284"/>
            <a:chExt cx="4353220" cy="701545"/>
          </a:xfrm>
          <a:noFill/>
        </p:grpSpPr>
        <p:sp>
          <p:nvSpPr>
            <p:cNvPr id="25" name="Rounded Rectangle 24"/>
            <p:cNvSpPr/>
            <p:nvPr/>
          </p:nvSpPr>
          <p:spPr>
            <a:xfrm>
              <a:off x="4168573" y="1295284"/>
              <a:ext cx="4353220" cy="701545"/>
            </a:xfrm>
            <a:prstGeom prst="round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41719C"/>
                  </a:solidFill>
                  <a:latin typeface="Tahoma" panose="020B0604030504040204" pitchFamily="34" charset="0"/>
                  <a:ea typeface="Tahoma" panose="020B0604030504040204" pitchFamily="34" charset="0"/>
                  <a:cs typeface="Tahoma" panose="020B0604030504040204" pitchFamily="34" charset="0"/>
                </a:rPr>
                <a:t>      </a:t>
              </a:r>
              <a:r>
                <a:rPr lang="en-US" sz="3200" b="1" dirty="0" smtClean="0">
                  <a:solidFill>
                    <a:srgbClr val="3333CC"/>
                  </a:solidFill>
                  <a:latin typeface="Tahoma" panose="020B0604030504040204" pitchFamily="34" charset="0"/>
                  <a:ea typeface="Tahoma" panose="020B0604030504040204" pitchFamily="34" charset="0"/>
                  <a:cs typeface="Tahoma" panose="020B0604030504040204" pitchFamily="34" charset="0"/>
                </a:rPr>
                <a:t>KHÁM PHÁ</a:t>
              </a:r>
              <a:endParaRPr lang="en-US" sz="3200" b="1" dirty="0">
                <a:solidFill>
                  <a:srgbClr val="3333CC"/>
                </a:solidFill>
                <a:latin typeface="Tahoma" panose="020B0604030504040204" pitchFamily="34" charset="0"/>
                <a:ea typeface="Tahoma" panose="020B0604030504040204" pitchFamily="34" charset="0"/>
                <a:cs typeface="Tahoma" panose="020B0604030504040204" pitchFamily="34" charset="0"/>
              </a:endParaRPr>
            </a:p>
          </p:txBody>
        </p:sp>
        <p:pic>
          <p:nvPicPr>
            <p:cNvPr id="26" name="Picture 2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764401" y="1309140"/>
              <a:ext cx="641786" cy="665379"/>
            </a:xfrm>
            <a:prstGeom prst="rect">
              <a:avLst/>
            </a:prstGeom>
            <a:grpFill/>
            <a:ln>
              <a:noFill/>
            </a:ln>
          </p:spPr>
        </p:pic>
      </p:grpSp>
      <p:sp>
        <p:nvSpPr>
          <p:cNvPr id="2" name="Rectangle 1"/>
          <p:cNvSpPr/>
          <p:nvPr/>
        </p:nvSpPr>
        <p:spPr>
          <a:xfrm>
            <a:off x="801385" y="2432574"/>
            <a:ext cx="10476215" cy="2877711"/>
          </a:xfrm>
          <a:prstGeom prst="rect">
            <a:avLst/>
          </a:prstGeom>
        </p:spPr>
        <p:txBody>
          <a:bodyPr wrap="square">
            <a:spAutoFit/>
          </a:bodyPr>
          <a:lstStyle/>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 Trước khi in một trang tính hoặc một vùng trang tính, ta phải xem trước khi in.</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 Phần mềm bản tính tự động phân chia các trang in, nếu không vừa ý, ta có thể chỉnh lại</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 Thực hiện in: chọn lệnh </a:t>
            </a:r>
            <a:r>
              <a:rPr lang="en-US" sz="2800" b="1">
                <a:latin typeface="Times New Roman" panose="02020603050405020304" pitchFamily="18" charset="0"/>
                <a:ea typeface="Times New Roman" panose="02020603050405020304" pitchFamily="18" charset="0"/>
              </a:rPr>
              <a:t>Print</a:t>
            </a:r>
          </a:p>
        </p:txBody>
      </p:sp>
    </p:spTree>
    <p:extLst>
      <p:ext uri="{BB962C8B-B14F-4D97-AF65-F5344CB8AC3E}">
        <p14:creationId xmlns:p14="http://schemas.microsoft.com/office/powerpoint/2010/main" val="138674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49829" y="1977876"/>
            <a:ext cx="9782628" cy="2536079"/>
          </a:xfrm>
          <a:prstGeom prst="rect">
            <a:avLst/>
          </a:prstGeom>
        </p:spPr>
        <p:txBody>
          <a:bodyPr wrap="square">
            <a:spAutoFit/>
          </a:bodyPr>
          <a:lstStyle/>
          <a:p>
            <a:pPr algn="just">
              <a:lnSpc>
                <a:spcPct val="115000"/>
              </a:lnSpc>
              <a:spcBef>
                <a:spcPts val="600"/>
              </a:spcBef>
              <a:spcAft>
                <a:spcPts val="600"/>
              </a:spcAft>
            </a:pPr>
            <a:r>
              <a:rPr lang="en-US" sz="2800" b="1" i="1">
                <a:latin typeface="Times New Roman" panose="02020603050405020304" pitchFamily="18" charset="0"/>
                <a:ea typeface="Times New Roman" panose="02020603050405020304" pitchFamily="18" charset="0"/>
              </a:rPr>
              <a:t>Ví dụ 1.</a:t>
            </a:r>
            <a:r>
              <a:rPr lang="en-US" sz="2800">
                <a:latin typeface="Times New Roman" panose="02020603050405020304" pitchFamily="18" charset="0"/>
                <a:ea typeface="Times New Roman" panose="02020603050405020304" pitchFamily="18" charset="0"/>
              </a:rPr>
              <a:t> In ra 4 dòng đầu của Bảng chỉ số BMI của một nhóm.</a:t>
            </a:r>
          </a:p>
          <a:p>
            <a:pPr algn="just">
              <a:lnSpc>
                <a:spcPct val="115000"/>
              </a:lnSpc>
              <a:spcBef>
                <a:spcPts val="600"/>
              </a:spcBef>
              <a:spcAft>
                <a:spcPts val="600"/>
              </a:spcAft>
            </a:pPr>
            <a:r>
              <a:rPr lang="en-US" sz="2800" i="1">
                <a:solidFill>
                  <a:srgbClr val="CC00CC"/>
                </a:solidFill>
                <a:latin typeface="Times New Roman" panose="02020603050405020304" pitchFamily="18" charset="0"/>
                <a:ea typeface="Times New Roman" panose="02020603050405020304" pitchFamily="18" charset="0"/>
              </a:rPr>
              <a:t>Bước 1. </a:t>
            </a:r>
            <a:r>
              <a:rPr lang="en-US" sz="2800">
                <a:latin typeface="Times New Roman" panose="02020603050405020304" pitchFamily="18" charset="0"/>
                <a:ea typeface="Times New Roman" panose="02020603050405020304" pitchFamily="18" charset="0"/>
              </a:rPr>
              <a:t>Chọn khối muốn in</a:t>
            </a:r>
          </a:p>
          <a:p>
            <a:pPr algn="just">
              <a:lnSpc>
                <a:spcPct val="115000"/>
              </a:lnSpc>
              <a:spcBef>
                <a:spcPts val="600"/>
              </a:spcBef>
              <a:spcAft>
                <a:spcPts val="600"/>
              </a:spcAft>
            </a:pPr>
            <a:r>
              <a:rPr lang="en-US" sz="2800" i="1">
                <a:solidFill>
                  <a:srgbClr val="CC00CC"/>
                </a:solidFill>
                <a:latin typeface="Times New Roman" panose="02020603050405020304" pitchFamily="18" charset="0"/>
                <a:ea typeface="Times New Roman" panose="02020603050405020304" pitchFamily="18" charset="0"/>
              </a:rPr>
              <a:t>Bước 2. </a:t>
            </a:r>
            <a:r>
              <a:rPr lang="en-US" sz="2800">
                <a:latin typeface="Times New Roman" panose="02020603050405020304" pitchFamily="18" charset="0"/>
                <a:ea typeface="Times New Roman" panose="02020603050405020304" pitchFamily="18" charset="0"/>
              </a:rPr>
              <a:t>Chọn </a:t>
            </a:r>
            <a:r>
              <a:rPr lang="en-US" sz="2800" b="1">
                <a:latin typeface="Times New Roman" panose="02020603050405020304" pitchFamily="18" charset="0"/>
                <a:ea typeface="Times New Roman" panose="02020603050405020304" pitchFamily="18" charset="0"/>
              </a:rPr>
              <a:t>File/Print/Print Selection</a:t>
            </a:r>
            <a:r>
              <a:rPr lang="en-US" sz="2800">
                <a:latin typeface="Times New Roman" panose="02020603050405020304" pitchFamily="18" charset="0"/>
                <a:ea typeface="Times New Roman" panose="02020603050405020304" pitchFamily="18" charset="0"/>
              </a:rPr>
              <a:t>, xem kĩ trước khi in</a:t>
            </a:r>
          </a:p>
          <a:p>
            <a:pPr algn="just">
              <a:lnSpc>
                <a:spcPct val="115000"/>
              </a:lnSpc>
              <a:spcBef>
                <a:spcPts val="600"/>
              </a:spcBef>
              <a:spcAft>
                <a:spcPts val="600"/>
              </a:spcAft>
            </a:pPr>
            <a:r>
              <a:rPr lang="en-US" sz="2800" i="1">
                <a:solidFill>
                  <a:srgbClr val="CC00CC"/>
                </a:solidFill>
                <a:latin typeface="Times New Roman" panose="02020603050405020304" pitchFamily="18" charset="0"/>
                <a:ea typeface="Times New Roman" panose="02020603050405020304" pitchFamily="18" charset="0"/>
              </a:rPr>
              <a:t>Bước 3. </a:t>
            </a:r>
            <a:r>
              <a:rPr lang="en-US" sz="2800">
                <a:latin typeface="Times New Roman" panose="02020603050405020304" pitchFamily="18" charset="0"/>
                <a:ea typeface="Times New Roman" panose="02020603050405020304" pitchFamily="18" charset="0"/>
              </a:rPr>
              <a:t>Chọn </a:t>
            </a:r>
            <a:r>
              <a:rPr lang="en-US" sz="2800" b="1">
                <a:latin typeface="Times New Roman" panose="02020603050405020304" pitchFamily="18" charset="0"/>
                <a:ea typeface="Times New Roman" panose="02020603050405020304" pitchFamily="18" charset="0"/>
              </a:rPr>
              <a:t>Print</a:t>
            </a:r>
          </a:p>
        </p:txBody>
      </p:sp>
    </p:spTree>
    <p:extLst>
      <p:ext uri="{BB962C8B-B14F-4D97-AF65-F5344CB8AC3E}">
        <p14:creationId xmlns:p14="http://schemas.microsoft.com/office/powerpoint/2010/main" val="2057010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Vertical)">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cstate="email">
            <a:extLst>
              <a:ext uri="{28A0092B-C50C-407E-A947-70E740481C1C}">
                <a14:useLocalDpi xmlns:a14="http://schemas.microsoft.com/office/drawing/2010/main"/>
              </a:ext>
            </a:extLst>
          </a:blip>
          <a:srcRect/>
          <a:stretch/>
        </p:blipFill>
        <p:spPr bwMode="auto">
          <a:xfrm>
            <a:off x="233916" y="0"/>
            <a:ext cx="11447722" cy="5528930"/>
          </a:xfrm>
          <a:prstGeom prst="rect">
            <a:avLst/>
          </a:prstGeom>
          <a:ln>
            <a:noFill/>
          </a:ln>
          <a:extLst>
            <a:ext uri="{53640926-AAD7-44D8-BBD7-CCE9431645EC}">
              <a14:shadowObscured xmlns:a14="http://schemas.microsoft.com/office/drawing/2010/main"/>
            </a:ext>
          </a:extLst>
        </p:spPr>
      </p:pic>
      <p:sp>
        <p:nvSpPr>
          <p:cNvPr id="2" name="Rectangle 1"/>
          <p:cNvSpPr/>
          <p:nvPr/>
        </p:nvSpPr>
        <p:spPr>
          <a:xfrm>
            <a:off x="4181541" y="5753617"/>
            <a:ext cx="4240263" cy="461665"/>
          </a:xfrm>
          <a:prstGeom prst="rect">
            <a:avLst/>
          </a:prstGeom>
        </p:spPr>
        <p:txBody>
          <a:bodyPr wrap="none">
            <a:spAutoFit/>
          </a:bodyPr>
          <a:lstStyle/>
          <a:p>
            <a:r>
              <a:rPr lang="en-US" sz="2400" i="1" smtClean="0">
                <a:solidFill>
                  <a:srgbClr val="0070C0"/>
                </a:solidFill>
                <a:latin typeface="Times New Roman" panose="02020603050405020304" pitchFamily="18" charset="0"/>
                <a:ea typeface="Times New Roman" panose="02020603050405020304" pitchFamily="18" charset="0"/>
              </a:rPr>
              <a:t>Hình 2. Kết quả xem </a:t>
            </a:r>
            <a:r>
              <a:rPr lang="en-US" sz="2400" i="1">
                <a:solidFill>
                  <a:srgbClr val="0070C0"/>
                </a:solidFill>
                <a:latin typeface="Times New Roman" panose="02020603050405020304" pitchFamily="18" charset="0"/>
                <a:ea typeface="Times New Roman" panose="02020603050405020304" pitchFamily="18" charset="0"/>
              </a:rPr>
              <a:t>trước khi in</a:t>
            </a:r>
            <a:endParaRPr lang="en-US" sz="2400" i="1">
              <a:solidFill>
                <a:srgbClr val="0070C0"/>
              </a:solidFill>
            </a:endParaRPr>
          </a:p>
        </p:txBody>
      </p:sp>
    </p:spTree>
    <p:extLst>
      <p:ext uri="{BB962C8B-B14F-4D97-AF65-F5344CB8AC3E}">
        <p14:creationId xmlns:p14="http://schemas.microsoft.com/office/powerpoint/2010/main" val="53274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0228" y="1620922"/>
            <a:ext cx="10842172" cy="3868751"/>
          </a:xfrm>
          <a:prstGeom prst="rect">
            <a:avLst/>
          </a:prstGeom>
        </p:spPr>
        <p:txBody>
          <a:bodyPr wrap="square">
            <a:spAutoFit/>
          </a:bodyPr>
          <a:lstStyle/>
          <a:p>
            <a:pPr algn="just">
              <a:lnSpc>
                <a:spcPct val="115000"/>
              </a:lnSpc>
              <a:spcBef>
                <a:spcPts val="600"/>
              </a:spcBef>
              <a:spcAft>
                <a:spcPts val="600"/>
              </a:spcAft>
            </a:pPr>
            <a:r>
              <a:rPr lang="en-US" sz="2800" b="1" i="1">
                <a:latin typeface="Times New Roman" panose="02020603050405020304" pitchFamily="18" charset="0"/>
                <a:ea typeface="Times New Roman" panose="02020603050405020304" pitchFamily="18" charset="0"/>
              </a:rPr>
              <a:t>Ví dụ 2.</a:t>
            </a:r>
            <a:r>
              <a:rPr lang="en-US" sz="2800">
                <a:latin typeface="Times New Roman" panose="02020603050405020304" pitchFamily="18" charset="0"/>
                <a:ea typeface="Times New Roman" panose="02020603050405020304" pitchFamily="18" charset="0"/>
              </a:rPr>
              <a:t> Tạo bảng điểm tổng kết Học kì I của Tổ 1 trong một trang tính gồm 15 cột. Trước khi in thấy trang thiếu 8 cột bên phải của bảng điểm, ta thực hiện như sau để điều chỉnh ngắt trang</a:t>
            </a:r>
          </a:p>
          <a:p>
            <a:pPr algn="just">
              <a:lnSpc>
                <a:spcPct val="115000"/>
              </a:lnSpc>
              <a:spcBef>
                <a:spcPts val="600"/>
              </a:spcBef>
              <a:spcAft>
                <a:spcPts val="600"/>
              </a:spcAft>
            </a:pPr>
            <a:r>
              <a:rPr lang="en-US" sz="2800" i="1">
                <a:solidFill>
                  <a:srgbClr val="CC00CC"/>
                </a:solidFill>
                <a:latin typeface="Times New Roman" panose="02020603050405020304" pitchFamily="18" charset="0"/>
                <a:ea typeface="Times New Roman" panose="02020603050405020304" pitchFamily="18" charset="0"/>
              </a:rPr>
              <a:t>Bước 1. </a:t>
            </a:r>
            <a:r>
              <a:rPr lang="en-US" sz="2800">
                <a:latin typeface="Times New Roman" panose="02020603050405020304" pitchFamily="18" charset="0"/>
                <a:ea typeface="Times New Roman" panose="02020603050405020304" pitchFamily="18" charset="0"/>
              </a:rPr>
              <a:t>Vào </a:t>
            </a:r>
            <a:r>
              <a:rPr lang="en-US" sz="2800" b="1">
                <a:latin typeface="Times New Roman" panose="02020603050405020304" pitchFamily="18" charset="0"/>
                <a:ea typeface="Times New Roman" panose="02020603050405020304" pitchFamily="18" charset="0"/>
              </a:rPr>
              <a:t>View/Page/Break Preview</a:t>
            </a:r>
          </a:p>
          <a:p>
            <a:pPr algn="just">
              <a:lnSpc>
                <a:spcPct val="115000"/>
              </a:lnSpc>
              <a:spcBef>
                <a:spcPts val="600"/>
              </a:spcBef>
              <a:spcAft>
                <a:spcPts val="600"/>
              </a:spcAft>
            </a:pPr>
            <a:r>
              <a:rPr lang="en-US" sz="2800" i="1">
                <a:solidFill>
                  <a:srgbClr val="CC00CC"/>
                </a:solidFill>
                <a:latin typeface="Times New Roman" panose="02020603050405020304" pitchFamily="18" charset="0"/>
                <a:ea typeface="Times New Roman" panose="02020603050405020304" pitchFamily="18" charset="0"/>
              </a:rPr>
              <a:t>Bước 2. </a:t>
            </a:r>
            <a:r>
              <a:rPr lang="en-US" sz="2800">
                <a:latin typeface="Times New Roman" panose="02020603050405020304" pitchFamily="18" charset="0"/>
                <a:ea typeface="Times New Roman" panose="02020603050405020304" pitchFamily="18" charset="0"/>
              </a:rPr>
              <a:t>Đưa chuột vào đường phân chia </a:t>
            </a:r>
            <a:r>
              <a:rPr lang="en-US" sz="2800" smtClean="0">
                <a:latin typeface="Times New Roman" panose="02020603050405020304" pitchFamily="18" charset="0"/>
                <a:ea typeface="Times New Roman" panose="02020603050405020304" pitchFamily="18" charset="0"/>
              </a:rPr>
              <a:t>trang</a:t>
            </a:r>
            <a:r>
              <a:rPr lang="en-US" sz="2800">
                <a:latin typeface="Times New Roman" panose="02020603050405020304" pitchFamily="18" charset="0"/>
                <a:ea typeface="Times New Roman" panose="02020603050405020304" pitchFamily="18" charset="0"/>
              </a:rPr>
              <a:t>. Kéo thả chuột trên đường phân chia trang đến biên phải của cột cuối cùng, đó là vị trí ngắt trang ta muốn</a:t>
            </a:r>
          </a:p>
        </p:txBody>
      </p:sp>
    </p:spTree>
    <p:extLst>
      <p:ext uri="{BB962C8B-B14F-4D97-AF65-F5344CB8AC3E}">
        <p14:creationId xmlns:p14="http://schemas.microsoft.com/office/powerpoint/2010/main" val="3883852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cstate="email">
            <a:extLst>
              <a:ext uri="{28A0092B-C50C-407E-A947-70E740481C1C}">
                <a14:useLocalDpi xmlns:a14="http://schemas.microsoft.com/office/drawing/2010/main"/>
              </a:ext>
            </a:extLst>
          </a:blip>
          <a:srcRect/>
          <a:stretch/>
        </p:blipFill>
        <p:spPr bwMode="auto">
          <a:xfrm>
            <a:off x="2077921" y="893137"/>
            <a:ext cx="9696894" cy="5061098"/>
          </a:xfrm>
          <a:prstGeom prst="rect">
            <a:avLst/>
          </a:prstGeom>
          <a:ln>
            <a:noFill/>
          </a:ln>
          <a:extLst>
            <a:ext uri="{53640926-AAD7-44D8-BBD7-CCE9431645EC}">
              <a14:shadowObscured xmlns:a14="http://schemas.microsoft.com/office/drawing/2010/main"/>
            </a:ext>
          </a:extLst>
        </p:spPr>
      </p:pic>
      <p:sp>
        <p:nvSpPr>
          <p:cNvPr id="3" name="Rectangle 2"/>
          <p:cNvSpPr/>
          <p:nvPr/>
        </p:nvSpPr>
        <p:spPr>
          <a:xfrm>
            <a:off x="4053950" y="5954235"/>
            <a:ext cx="4592924" cy="461665"/>
          </a:xfrm>
          <a:prstGeom prst="rect">
            <a:avLst/>
          </a:prstGeom>
        </p:spPr>
        <p:txBody>
          <a:bodyPr wrap="none">
            <a:spAutoFit/>
          </a:bodyPr>
          <a:lstStyle/>
          <a:p>
            <a:r>
              <a:rPr lang="en-US" sz="2400" i="1" smtClean="0">
                <a:latin typeface="Times New Roman" panose="02020603050405020304" pitchFamily="18" charset="0"/>
                <a:ea typeface="Times New Roman" panose="02020603050405020304" pitchFamily="18" charset="0"/>
              </a:rPr>
              <a:t>Hình 5. Điều chỉnh ngắt trang để in</a:t>
            </a:r>
            <a:endParaRPr lang="en-US" sz="2400" i="1"/>
          </a:p>
        </p:txBody>
      </p:sp>
      <p:sp>
        <p:nvSpPr>
          <p:cNvPr id="4" name="Rounded Rectangle 3"/>
          <p:cNvSpPr/>
          <p:nvPr/>
        </p:nvSpPr>
        <p:spPr>
          <a:xfrm>
            <a:off x="1204686" y="300782"/>
            <a:ext cx="4623212" cy="469916"/>
          </a:xfrm>
          <a:prstGeom prst="roundRect">
            <a:avLst/>
          </a:prstGeom>
        </p:spPr>
        <p:style>
          <a:lnRef idx="1">
            <a:schemeClr val="accent5"/>
          </a:lnRef>
          <a:fillRef idx="3">
            <a:schemeClr val="accent5"/>
          </a:fillRef>
          <a:effectRef idx="2">
            <a:schemeClr val="accent5"/>
          </a:effectRef>
          <a:fontRef idx="minor">
            <a:schemeClr val="lt1"/>
          </a:fontRef>
        </p:style>
        <p:txBody>
          <a:bodyPr wrap="square" lIns="0" tIns="0" rIns="0" bIns="0" anchor="ctr" anchorCtr="0">
            <a:spAutoFit/>
          </a:bodyPr>
          <a:lstStyle/>
          <a:p>
            <a:pPr algn="ctr">
              <a:lnSpc>
                <a:spcPct val="115000"/>
              </a:lnSpc>
              <a:spcBef>
                <a:spcPts val="600"/>
              </a:spcBef>
              <a:spcAft>
                <a:spcPts val="600"/>
              </a:spcAft>
            </a:pPr>
            <a:r>
              <a:rPr lang="en-US" sz="2400">
                <a:solidFill>
                  <a:schemeClr val="bg1"/>
                </a:solidFill>
                <a:latin typeface="Times New Roman" panose="02020603050405020304" pitchFamily="18" charset="0"/>
                <a:ea typeface="Times New Roman" panose="02020603050405020304" pitchFamily="18" charset="0"/>
              </a:rPr>
              <a:t>1. Vào </a:t>
            </a:r>
            <a:r>
              <a:rPr lang="en-US" sz="2400" b="1">
                <a:solidFill>
                  <a:schemeClr val="bg1"/>
                </a:solidFill>
                <a:latin typeface="Times New Roman" panose="02020603050405020304" pitchFamily="18" charset="0"/>
                <a:ea typeface="Times New Roman" panose="02020603050405020304" pitchFamily="18" charset="0"/>
              </a:rPr>
              <a:t>View/Page/Break Preview</a:t>
            </a:r>
            <a:endParaRPr lang="en-US" sz="2400">
              <a:solidFill>
                <a:schemeClr val="bg1"/>
              </a:solidFill>
              <a:latin typeface="Times New Roman" panose="02020603050405020304" pitchFamily="18" charset="0"/>
              <a:ea typeface="Times New Roman" panose="02020603050405020304" pitchFamily="18" charset="0"/>
            </a:endParaRPr>
          </a:p>
        </p:txBody>
      </p:sp>
      <p:sp>
        <p:nvSpPr>
          <p:cNvPr id="5" name="Rounded Rectangle 4"/>
          <p:cNvSpPr/>
          <p:nvPr/>
        </p:nvSpPr>
        <p:spPr>
          <a:xfrm>
            <a:off x="53991" y="1415123"/>
            <a:ext cx="2007963" cy="5258583"/>
          </a:xfrm>
          <a:prstGeom prst="roundRect">
            <a:avLst/>
          </a:prstGeom>
        </p:spPr>
        <p:style>
          <a:lnRef idx="1">
            <a:schemeClr val="accent5"/>
          </a:lnRef>
          <a:fillRef idx="3">
            <a:schemeClr val="accent5"/>
          </a:fillRef>
          <a:effectRef idx="2">
            <a:schemeClr val="accent5"/>
          </a:effectRef>
          <a:fontRef idx="minor">
            <a:schemeClr val="lt1"/>
          </a:fontRef>
        </p:style>
        <p:txBody>
          <a:bodyPr wrap="square" lIns="0" tIns="0" rIns="0" bIns="0" anchor="ctr" anchorCtr="0">
            <a:spAutoFit/>
          </a:bodyPr>
          <a:lstStyle/>
          <a:p>
            <a:pPr algn="just">
              <a:lnSpc>
                <a:spcPct val="115000"/>
              </a:lnSpc>
              <a:spcBef>
                <a:spcPts val="600"/>
              </a:spcBef>
              <a:spcAft>
                <a:spcPts val="600"/>
              </a:spcAft>
            </a:pPr>
            <a:r>
              <a:rPr lang="en-US" sz="2400">
                <a:solidFill>
                  <a:schemeClr val="bg1"/>
                </a:solidFill>
                <a:latin typeface="Times New Roman" panose="02020603050405020304" pitchFamily="18" charset="0"/>
                <a:ea typeface="Times New Roman" panose="02020603050405020304" pitchFamily="18" charset="0"/>
              </a:rPr>
              <a:t>2. Đưa chuột vào đường phân chia trang. Kéo thả chuột trên đường phân chia trang đến biên phải của cột cuối cùng, đó là vị trí ngắt trang ta muốn</a:t>
            </a:r>
          </a:p>
        </p:txBody>
      </p:sp>
      <p:cxnSp>
        <p:nvCxnSpPr>
          <p:cNvPr id="6" name="Straight Arrow Connector 5"/>
          <p:cNvCxnSpPr/>
          <p:nvPr/>
        </p:nvCxnSpPr>
        <p:spPr>
          <a:xfrm>
            <a:off x="2829273" y="718218"/>
            <a:ext cx="12348" cy="68636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077921" y="3701233"/>
            <a:ext cx="5498536" cy="2893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83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par>
                                <p:cTn id="16" presetID="16" presetClass="entr" presetSubtype="21"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arn(inVertical)">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cstate="email">
            <a:extLst>
              <a:ext uri="{28A0092B-C50C-407E-A947-70E740481C1C}">
                <a14:useLocalDpi xmlns:a14="http://schemas.microsoft.com/office/drawing/2010/main"/>
              </a:ext>
            </a:extLst>
          </a:blip>
          <a:srcRect/>
          <a:stretch/>
        </p:blipFill>
        <p:spPr>
          <a:xfrm>
            <a:off x="4847770" y="1233714"/>
            <a:ext cx="6850743" cy="3817257"/>
          </a:xfrm>
          <a:prstGeom prst="rect">
            <a:avLst/>
          </a:prstGeom>
        </p:spPr>
      </p:pic>
      <p:sp>
        <p:nvSpPr>
          <p:cNvPr id="3" name="Rectangle 2"/>
          <p:cNvSpPr/>
          <p:nvPr/>
        </p:nvSpPr>
        <p:spPr>
          <a:xfrm>
            <a:off x="515964" y="5391901"/>
            <a:ext cx="4419251" cy="830997"/>
          </a:xfrm>
          <a:prstGeom prst="rect">
            <a:avLst/>
          </a:prstGeom>
        </p:spPr>
        <p:txBody>
          <a:bodyPr wrap="square">
            <a:spAutoFit/>
          </a:bodyPr>
          <a:lstStyle/>
          <a:p>
            <a:pPr algn="ctr"/>
            <a:r>
              <a:rPr lang="en-US" sz="2400" i="1" smtClean="0">
                <a:latin typeface="Times New Roman" panose="02020603050405020304" pitchFamily="18" charset="0"/>
                <a:ea typeface="Times New Roman" panose="02020603050405020304" pitchFamily="18" charset="0"/>
              </a:rPr>
              <a:t>Hình 3. Chọn chế độ in vùng đã đánh dấu</a:t>
            </a:r>
            <a:endParaRPr lang="en-US" sz="2400" i="1"/>
          </a:p>
        </p:txBody>
      </p:sp>
      <p:sp>
        <p:nvSpPr>
          <p:cNvPr id="4" name="Rectangle 3"/>
          <p:cNvSpPr/>
          <p:nvPr/>
        </p:nvSpPr>
        <p:spPr>
          <a:xfrm>
            <a:off x="5418834" y="5451643"/>
            <a:ext cx="5708614" cy="461665"/>
          </a:xfrm>
          <a:prstGeom prst="rect">
            <a:avLst/>
          </a:prstGeom>
        </p:spPr>
        <p:txBody>
          <a:bodyPr wrap="none">
            <a:spAutoFit/>
          </a:bodyPr>
          <a:lstStyle/>
          <a:p>
            <a:r>
              <a:rPr lang="en-US" sz="2400" i="1" smtClean="0">
                <a:latin typeface="Times New Roman" panose="02020603050405020304" pitchFamily="18" charset="0"/>
                <a:ea typeface="Times New Roman" panose="02020603050405020304" pitchFamily="18" charset="0"/>
              </a:rPr>
              <a:t>Hình 4. Xem </a:t>
            </a:r>
            <a:r>
              <a:rPr lang="en-US" sz="2400" i="1">
                <a:latin typeface="Times New Roman" panose="02020603050405020304" pitchFamily="18" charset="0"/>
                <a:ea typeface="Times New Roman" panose="02020603050405020304" pitchFamily="18" charset="0"/>
              </a:rPr>
              <a:t>trước khi </a:t>
            </a:r>
            <a:r>
              <a:rPr lang="en-US" sz="2400" i="1" smtClean="0">
                <a:latin typeface="Times New Roman" panose="02020603050405020304" pitchFamily="18" charset="0"/>
                <a:ea typeface="Times New Roman" panose="02020603050405020304" pitchFamily="18" charset="0"/>
              </a:rPr>
              <a:t>in Bảng điểm tổng kết</a:t>
            </a:r>
            <a:endParaRPr lang="en-US" sz="2400" i="1"/>
          </a:p>
        </p:txBody>
      </p:sp>
      <p:pic>
        <p:nvPicPr>
          <p:cNvPr id="5" name="Picture 4"/>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32206" y="1455999"/>
            <a:ext cx="3986768" cy="3594972"/>
          </a:xfrm>
          <a:prstGeom prst="rect">
            <a:avLst/>
          </a:prstGeom>
        </p:spPr>
      </p:pic>
    </p:spTree>
    <p:extLst>
      <p:ext uri="{BB962C8B-B14F-4D97-AF65-F5344CB8AC3E}">
        <p14:creationId xmlns:p14="http://schemas.microsoft.com/office/powerpoint/2010/main" val="394759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par>
                                <p:cTn id="16" presetID="16" presetClass="entr" presetSubtype="21"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arn(inVertical)">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cstate="email">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rcRect/>
          <a:stretch/>
        </p:blipFill>
        <p:spPr bwMode="auto">
          <a:xfrm>
            <a:off x="1364342" y="1893614"/>
            <a:ext cx="9471298" cy="338958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271330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4000585" y="439651"/>
            <a:ext cx="4353220" cy="62530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41719C"/>
                </a:solidFill>
                <a:latin typeface="Tahoma" panose="020B0604030504040204" pitchFamily="34" charset="0"/>
                <a:ea typeface="Tahoma" panose="020B0604030504040204" pitchFamily="34" charset="0"/>
                <a:cs typeface="Tahoma" panose="020B0604030504040204" pitchFamily="34" charset="0"/>
              </a:rPr>
              <a:t>      </a:t>
            </a:r>
            <a:r>
              <a:rPr lang="en-US" sz="3200" b="1" dirty="0" smtClean="0">
                <a:solidFill>
                  <a:srgbClr val="3333CC"/>
                </a:solidFill>
                <a:latin typeface="Tahoma" panose="020B0604030504040204" pitchFamily="34" charset="0"/>
                <a:ea typeface="Tahoma" panose="020B0604030504040204" pitchFamily="34" charset="0"/>
                <a:cs typeface="Tahoma" panose="020B0604030504040204" pitchFamily="34" charset="0"/>
              </a:rPr>
              <a:t>LUYỆN TẬP</a:t>
            </a:r>
            <a:endParaRPr lang="en-US" sz="3200" b="1" dirty="0">
              <a:solidFill>
                <a:srgbClr val="3333CC"/>
              </a:solidFill>
              <a:latin typeface="Tahoma" panose="020B0604030504040204" pitchFamily="34" charset="0"/>
              <a:ea typeface="Tahoma" panose="020B0604030504040204" pitchFamily="34" charset="0"/>
              <a:cs typeface="Tahoma" panose="020B0604030504040204" pitchFamily="34" charset="0"/>
            </a:endParaRPr>
          </a:p>
        </p:txBody>
      </p:sp>
      <p:pic>
        <p:nvPicPr>
          <p:cNvPr id="2" name="Pictur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72573" y="453939"/>
            <a:ext cx="642378" cy="598380"/>
          </a:xfrm>
          <a:prstGeom prst="rect">
            <a:avLst/>
          </a:prstGeom>
        </p:spPr>
      </p:pic>
      <p:grpSp>
        <p:nvGrpSpPr>
          <p:cNvPr id="3" name="Group 2"/>
          <p:cNvGrpSpPr/>
          <p:nvPr/>
        </p:nvGrpSpPr>
        <p:grpSpPr>
          <a:xfrm>
            <a:off x="2355288" y="1500817"/>
            <a:ext cx="7345925" cy="4714246"/>
            <a:chOff x="2355288" y="1500817"/>
            <a:chExt cx="7345925" cy="4714246"/>
          </a:xfrm>
        </p:grpSpPr>
        <p:grpSp>
          <p:nvGrpSpPr>
            <p:cNvPr id="6" name="Group 5"/>
            <p:cNvGrpSpPr/>
            <p:nvPr/>
          </p:nvGrpSpPr>
          <p:grpSpPr>
            <a:xfrm>
              <a:off x="2355288" y="1743074"/>
              <a:ext cx="7345925" cy="4471989"/>
              <a:chOff x="5191921" y="1621740"/>
              <a:chExt cx="6508600" cy="4471989"/>
            </a:xfrm>
          </p:grpSpPr>
          <p:sp>
            <p:nvSpPr>
              <p:cNvPr id="21" name="Rounded Rectangle 20"/>
              <p:cNvSpPr/>
              <p:nvPr/>
            </p:nvSpPr>
            <p:spPr>
              <a:xfrm>
                <a:off x="5191921" y="1621740"/>
                <a:ext cx="6508600" cy="4471989"/>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Times New Roman" panose="02020603050405020304" pitchFamily="18" charset="0"/>
                  <a:cs typeface="Times New Roman" panose="02020603050405020304" pitchFamily="18" charset="0"/>
                </a:endParaRPr>
              </a:p>
            </p:txBody>
          </p:sp>
          <p:sp>
            <p:nvSpPr>
              <p:cNvPr id="24" name="Rectangle 23"/>
              <p:cNvSpPr/>
              <p:nvPr/>
            </p:nvSpPr>
            <p:spPr>
              <a:xfrm>
                <a:off x="5254255" y="2735885"/>
                <a:ext cx="6318715" cy="2677656"/>
              </a:xfrm>
              <a:prstGeom prst="rect">
                <a:avLst/>
              </a:prstGeom>
            </p:spPr>
            <p:txBody>
              <a:bodyPr wrap="square">
                <a:spAutoFit/>
              </a:bodyPr>
              <a:lstStyle/>
              <a:p>
                <a:pPr algn="just"/>
                <a:r>
                  <a:rPr lang="en-US" sz="2800" b="1" i="1">
                    <a:solidFill>
                      <a:srgbClr val="CC00CC"/>
                    </a:solidFill>
                    <a:latin typeface="Times New Roman" panose="02020603050405020304" pitchFamily="18" charset="0"/>
                    <a:ea typeface="Times New Roman" panose="02020603050405020304" pitchFamily="18" charset="0"/>
                    <a:cs typeface="Times New Roman" panose="02020603050405020304" pitchFamily="18" charset="0"/>
                  </a:rPr>
                  <a:t>Bài 1. </a:t>
                </a:r>
                <a:r>
                  <a:rPr lang="en-US" sz="2800">
                    <a:latin typeface="Times New Roman" panose="02020603050405020304" pitchFamily="18" charset="0"/>
                    <a:cs typeface="Times New Roman" panose="02020603050405020304" pitchFamily="18" charset="0"/>
                  </a:rPr>
                  <a:t>Em hãy định dạng cho bảng tổng hợp thu – chi theo tuần của em (hoặc của tổ, của lớp, của gia đình em) trong trang MySheet để được bảng đẹp và gây được chú ý vào những thông tin quan trọng (</a:t>
                </a:r>
                <a:r>
                  <a:rPr lang="en-US" sz="2800" i="1">
                    <a:latin typeface="Times New Roman" panose="02020603050405020304" pitchFamily="18" charset="0"/>
                    <a:cs typeface="Times New Roman" panose="02020603050405020304" pitchFamily="18" charset="0"/>
                  </a:rPr>
                  <a:t>Ví dụ: Tổng số tiền đã tiêu, Tổng số tiền còn lại</a:t>
                </a:r>
                <a:r>
                  <a:rPr lang="en-US" sz="2800">
                    <a:latin typeface="Times New Roman" panose="02020603050405020304" pitchFamily="18" charset="0"/>
                    <a:cs typeface="Times New Roman" panose="02020603050405020304" pitchFamily="18" charset="0"/>
                  </a:rPr>
                  <a:t>)</a:t>
                </a:r>
              </a:p>
            </p:txBody>
          </p:sp>
        </p:grpSp>
        <p:sp>
          <p:nvSpPr>
            <p:cNvPr id="9" name="Oval 8"/>
            <p:cNvSpPr/>
            <p:nvPr/>
          </p:nvSpPr>
          <p:spPr>
            <a:xfrm>
              <a:off x="3851640" y="1500817"/>
              <a:ext cx="4353220" cy="484514"/>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smtClean="0">
                  <a:solidFill>
                    <a:schemeClr val="bg1"/>
                  </a:solidFill>
                  <a:latin typeface="Times New Roman" panose="02020603050405020304" pitchFamily="18" charset="0"/>
                  <a:cs typeface="Times New Roman" panose="02020603050405020304" pitchFamily="18" charset="0"/>
                </a:rPr>
                <a:t>Nhóm</a:t>
              </a:r>
              <a:r>
                <a:rPr lang="en-US" sz="2800" b="1" dirty="0" smtClean="0">
                  <a:solidFill>
                    <a:schemeClr val="bg1"/>
                  </a:solidFill>
                  <a:latin typeface="Times New Roman" panose="02020603050405020304" pitchFamily="18" charset="0"/>
                  <a:cs typeface="Times New Roman" panose="02020603050405020304" pitchFamily="18" charset="0"/>
                </a:rPr>
                <a:t> </a:t>
              </a:r>
              <a:r>
                <a:rPr lang="en-US" sz="2800" b="1" dirty="0" err="1" smtClean="0">
                  <a:solidFill>
                    <a:schemeClr val="bg1"/>
                  </a:solidFill>
                  <a:latin typeface="Times New Roman" panose="02020603050405020304" pitchFamily="18" charset="0"/>
                  <a:cs typeface="Times New Roman" panose="02020603050405020304" pitchFamily="18" charset="0"/>
                </a:rPr>
                <a:t>đôi</a:t>
              </a:r>
              <a:endParaRPr lang="en-US" sz="2800" b="1" dirty="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985616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3929145" y="428625"/>
            <a:ext cx="4353220" cy="59346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41719C"/>
                </a:solidFill>
                <a:latin typeface="Tahoma" panose="020B0604030504040204" pitchFamily="34" charset="0"/>
                <a:ea typeface="Tahoma" panose="020B0604030504040204" pitchFamily="34" charset="0"/>
                <a:cs typeface="Tahoma" panose="020B0604030504040204" pitchFamily="34" charset="0"/>
              </a:rPr>
              <a:t>       </a:t>
            </a:r>
            <a:r>
              <a:rPr lang="en-US" sz="3200" b="1" dirty="0" smtClean="0">
                <a:solidFill>
                  <a:srgbClr val="C00000"/>
                </a:solidFill>
                <a:latin typeface="Tahoma" panose="020B0604030504040204" pitchFamily="34" charset="0"/>
                <a:ea typeface="Tahoma" panose="020B0604030504040204" pitchFamily="34" charset="0"/>
                <a:cs typeface="Tahoma" panose="020B0604030504040204" pitchFamily="34" charset="0"/>
              </a:rPr>
              <a:t>VẬN DỤNG</a:t>
            </a:r>
            <a:endParaRPr lang="en-US" sz="3200"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37808" y="454019"/>
            <a:ext cx="591416" cy="568071"/>
          </a:xfrm>
          <a:prstGeom prst="rect">
            <a:avLst/>
          </a:prstGeom>
        </p:spPr>
      </p:pic>
      <p:sp>
        <p:nvSpPr>
          <p:cNvPr id="2" name="Rectangle 1"/>
          <p:cNvSpPr/>
          <p:nvPr/>
        </p:nvSpPr>
        <p:spPr>
          <a:xfrm>
            <a:off x="858841" y="1322656"/>
            <a:ext cx="10493828" cy="5167568"/>
          </a:xfrm>
          <a:prstGeom prst="rect">
            <a:avLst/>
          </a:prstGeom>
        </p:spPr>
        <p:txBody>
          <a:bodyPr wrap="square">
            <a:spAutoFit/>
          </a:bodyPr>
          <a:lstStyle/>
          <a:p>
            <a:pPr indent="457200"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Trong các câu sau, những câu nào đúng?</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1) Có thể chọn font, kiểu, cỡ và màu chữ cho dữ liệu trong trang tính</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2) Không thể đặt màu nền và căn biên cho các khối ô trong trang tính, chỉ có thể làm điều này trên từng ô.</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3) Việc sử dụng các công cụ định dạng trang tính có nhiều điểm tương tự như sử dụng công cụ định dạng văn bản trong phần mềm soạn thảo văn bản.</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4) Không thể điều chỉnh ngắt trang in trong việc chuẩn bị in các trang tính.</a:t>
            </a:r>
          </a:p>
        </p:txBody>
      </p:sp>
    </p:spTree>
    <p:extLst>
      <p:ext uri="{BB962C8B-B14F-4D97-AF65-F5344CB8AC3E}">
        <p14:creationId xmlns:p14="http://schemas.microsoft.com/office/powerpoint/2010/main" val="32314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45507341"/>
              </p:ext>
            </p:extLst>
          </p:nvPr>
        </p:nvGraphicFramePr>
        <p:xfrm>
          <a:off x="674370" y="1905544"/>
          <a:ext cx="10641803" cy="4133850"/>
        </p:xfrm>
        <a:graphic>
          <a:graphicData uri="http://schemas.openxmlformats.org/drawingml/2006/table">
            <a:tbl>
              <a:tblPr/>
              <a:tblGrid>
                <a:gridCol w="967437">
                  <a:extLst>
                    <a:ext uri="{9D8B030D-6E8A-4147-A177-3AD203B41FA5}">
                      <a16:colId xmlns:a16="http://schemas.microsoft.com/office/drawing/2014/main" xmlns="" val="500755998"/>
                    </a:ext>
                  </a:extLst>
                </a:gridCol>
                <a:gridCol w="7846986">
                  <a:extLst>
                    <a:ext uri="{9D8B030D-6E8A-4147-A177-3AD203B41FA5}">
                      <a16:colId xmlns:a16="http://schemas.microsoft.com/office/drawing/2014/main" xmlns="" val="4292420281"/>
                    </a:ext>
                  </a:extLst>
                </a:gridCol>
                <a:gridCol w="1827380">
                  <a:extLst>
                    <a:ext uri="{9D8B030D-6E8A-4147-A177-3AD203B41FA5}">
                      <a16:colId xmlns:a16="http://schemas.microsoft.com/office/drawing/2014/main" xmlns="" val="3275718831"/>
                    </a:ext>
                  </a:extLst>
                </a:gridCol>
              </a:tblGrid>
              <a:tr h="0">
                <a:tc>
                  <a:txBody>
                    <a:bodyPr/>
                    <a:lstStyle/>
                    <a:p>
                      <a:pPr algn="ctr" fontAlgn="t"/>
                      <a:r>
                        <a:rPr lang="vi-VN" sz="2400" b="1">
                          <a:effectLst/>
                          <a:latin typeface="+mj-lt"/>
                        </a:rPr>
                        <a:t>STT</a:t>
                      </a:r>
                      <a:endParaRPr lang="vi-VN" sz="2400">
                        <a:effectLst/>
                        <a:latin typeface="+mj-lt"/>
                      </a:endParaRPr>
                    </a:p>
                  </a:txBody>
                  <a:tcPr marL="47625" marR="47625" marT="47625" marB="47625">
                    <a:lnL w="12700" cap="flat" cmpd="sng" algn="ctr">
                      <a:solidFill>
                        <a:srgbClr val="0067EA"/>
                      </a:solidFill>
                      <a:prstDash val="solid"/>
                      <a:round/>
                      <a:headEnd type="none" w="med" len="med"/>
                      <a:tailEnd type="none" w="med" len="med"/>
                    </a:lnL>
                    <a:lnR w="12700" cap="flat" cmpd="sng" algn="ctr">
                      <a:solidFill>
                        <a:srgbClr val="0067EA"/>
                      </a:solidFill>
                      <a:prstDash val="solid"/>
                      <a:round/>
                      <a:headEnd type="none" w="med" len="med"/>
                      <a:tailEnd type="none" w="med" len="med"/>
                    </a:lnR>
                    <a:lnT w="12700" cap="flat" cmpd="sng" algn="ctr">
                      <a:solidFill>
                        <a:srgbClr val="0067EA"/>
                      </a:solidFill>
                      <a:prstDash val="solid"/>
                      <a:round/>
                      <a:headEnd type="none" w="med" len="med"/>
                      <a:tailEnd type="none" w="med" len="med"/>
                    </a:lnT>
                    <a:lnB w="12700" cap="flat" cmpd="sng" algn="ctr">
                      <a:solidFill>
                        <a:srgbClr val="C067EA"/>
                      </a:solidFill>
                      <a:prstDash val="solid"/>
                      <a:round/>
                      <a:headEnd type="none" w="med" len="med"/>
                      <a:tailEnd type="none" w="med" len="med"/>
                    </a:lnB>
                    <a:solidFill>
                      <a:srgbClr val="FFFFFF"/>
                    </a:solidFill>
                  </a:tcPr>
                </a:tc>
                <a:tc>
                  <a:txBody>
                    <a:bodyPr/>
                    <a:lstStyle/>
                    <a:p>
                      <a:pPr algn="ctr" fontAlgn="t"/>
                      <a:r>
                        <a:rPr lang="vi-VN" sz="2400" b="1">
                          <a:effectLst/>
                          <a:latin typeface="+mj-lt"/>
                        </a:rPr>
                        <a:t>Nội dung</a:t>
                      </a:r>
                      <a:endParaRPr lang="vi-VN" sz="2400">
                        <a:effectLst/>
                        <a:latin typeface="+mj-lt"/>
                      </a:endParaRPr>
                    </a:p>
                  </a:txBody>
                  <a:tcPr marL="47625" marR="47625" marT="47625" marB="47625">
                    <a:lnL w="12700" cap="flat" cmpd="sng" algn="ctr">
                      <a:solidFill>
                        <a:srgbClr val="0067EA"/>
                      </a:solidFill>
                      <a:prstDash val="solid"/>
                      <a:round/>
                      <a:headEnd type="none" w="med" len="med"/>
                      <a:tailEnd type="none" w="med" len="med"/>
                    </a:lnL>
                    <a:lnR w="12700" cap="flat" cmpd="sng" algn="ctr">
                      <a:solidFill>
                        <a:srgbClr val="0067EA"/>
                      </a:solidFill>
                      <a:prstDash val="solid"/>
                      <a:round/>
                      <a:headEnd type="none" w="med" len="med"/>
                      <a:tailEnd type="none" w="med" len="med"/>
                    </a:lnR>
                    <a:lnT w="12700" cap="flat" cmpd="sng" algn="ctr">
                      <a:solidFill>
                        <a:srgbClr val="0067EA"/>
                      </a:solidFill>
                      <a:prstDash val="solid"/>
                      <a:round/>
                      <a:headEnd type="none" w="med" len="med"/>
                      <a:tailEnd type="none" w="med" len="med"/>
                    </a:lnT>
                    <a:lnB w="12700" cap="flat" cmpd="sng" algn="ctr">
                      <a:solidFill>
                        <a:srgbClr val="C067EA"/>
                      </a:solidFill>
                      <a:prstDash val="solid"/>
                      <a:round/>
                      <a:headEnd type="none" w="med" len="med"/>
                      <a:tailEnd type="none" w="med" len="med"/>
                    </a:lnB>
                    <a:solidFill>
                      <a:srgbClr val="FFFFFF"/>
                    </a:solidFill>
                  </a:tcPr>
                </a:tc>
                <a:tc>
                  <a:txBody>
                    <a:bodyPr/>
                    <a:lstStyle/>
                    <a:p>
                      <a:pPr algn="ctr" fontAlgn="t"/>
                      <a:r>
                        <a:rPr lang="vi-VN" sz="2400" b="1">
                          <a:effectLst/>
                          <a:latin typeface="+mj-lt"/>
                        </a:rPr>
                        <a:t>Đúng/Sai</a:t>
                      </a:r>
                      <a:endParaRPr lang="vi-VN" sz="2400">
                        <a:effectLst/>
                        <a:latin typeface="+mj-lt"/>
                      </a:endParaRPr>
                    </a:p>
                  </a:txBody>
                  <a:tcPr marL="47625" marR="47625" marT="47625" marB="47625">
                    <a:lnL w="12700" cap="flat" cmpd="sng" algn="ctr">
                      <a:solidFill>
                        <a:srgbClr val="0067EA"/>
                      </a:solidFill>
                      <a:prstDash val="solid"/>
                      <a:round/>
                      <a:headEnd type="none" w="med" len="med"/>
                      <a:tailEnd type="none" w="med" len="med"/>
                    </a:lnL>
                    <a:lnR w="12700" cap="flat" cmpd="sng" algn="ctr">
                      <a:solidFill>
                        <a:srgbClr val="0067EA"/>
                      </a:solidFill>
                      <a:prstDash val="solid"/>
                      <a:round/>
                      <a:headEnd type="none" w="med" len="med"/>
                      <a:tailEnd type="none" w="med" len="med"/>
                    </a:lnR>
                    <a:lnT w="12700" cap="flat" cmpd="sng" algn="ctr">
                      <a:solidFill>
                        <a:srgbClr val="0067EA"/>
                      </a:solidFill>
                      <a:prstDash val="solid"/>
                      <a:round/>
                      <a:headEnd type="none" w="med" len="med"/>
                      <a:tailEnd type="none" w="med" len="med"/>
                    </a:lnT>
                    <a:lnB w="12700" cap="flat" cmpd="sng" algn="ctr">
                      <a:solidFill>
                        <a:srgbClr val="C067EA"/>
                      </a:solidFill>
                      <a:prstDash val="solid"/>
                      <a:round/>
                      <a:headEnd type="none" w="med" len="med"/>
                      <a:tailEnd type="none" w="med" len="med"/>
                    </a:lnB>
                    <a:solidFill>
                      <a:srgbClr val="FFFFFF"/>
                    </a:solidFill>
                  </a:tcPr>
                </a:tc>
                <a:extLst>
                  <a:ext uri="{0D108BD9-81ED-4DB2-BD59-A6C34878D82A}">
                    <a16:rowId xmlns:a16="http://schemas.microsoft.com/office/drawing/2014/main" xmlns="" val="2957831012"/>
                  </a:ext>
                </a:extLst>
              </a:tr>
              <a:tr h="0">
                <a:tc>
                  <a:txBody>
                    <a:bodyPr/>
                    <a:lstStyle/>
                    <a:p>
                      <a:pPr algn="ctr" fontAlgn="t"/>
                      <a:r>
                        <a:rPr lang="vi-VN" sz="2400">
                          <a:effectLst/>
                          <a:latin typeface="+mj-lt"/>
                        </a:rPr>
                        <a:t>1</a:t>
                      </a:r>
                    </a:p>
                  </a:txBody>
                  <a:tcPr marL="47625" marR="47625" marT="47625" marB="47625">
                    <a:lnL w="12700" cap="flat" cmpd="sng" algn="ctr">
                      <a:solidFill>
                        <a:srgbClr val="C067EA"/>
                      </a:solidFill>
                      <a:prstDash val="solid"/>
                      <a:round/>
                      <a:headEnd type="none" w="med" len="med"/>
                      <a:tailEnd type="none" w="med" len="med"/>
                    </a:lnL>
                    <a:lnR w="12700" cap="flat" cmpd="sng" algn="ctr">
                      <a:solidFill>
                        <a:srgbClr val="C067EA"/>
                      </a:solidFill>
                      <a:prstDash val="solid"/>
                      <a:round/>
                      <a:headEnd type="none" w="med" len="med"/>
                      <a:tailEnd type="none" w="med" len="med"/>
                    </a:lnR>
                    <a:lnT w="12700" cap="flat" cmpd="sng" algn="ctr">
                      <a:solidFill>
                        <a:srgbClr val="C067EA"/>
                      </a:solidFill>
                      <a:prstDash val="solid"/>
                      <a:round/>
                      <a:headEnd type="none" w="med" len="med"/>
                      <a:tailEnd type="none" w="med" len="med"/>
                    </a:lnT>
                    <a:lnB w="12700" cap="flat" cmpd="sng" algn="ctr">
                      <a:solidFill>
                        <a:srgbClr val="A065EA"/>
                      </a:solidFill>
                      <a:prstDash val="solid"/>
                      <a:round/>
                      <a:headEnd type="none" w="med" len="med"/>
                      <a:tailEnd type="none" w="med" len="med"/>
                    </a:lnB>
                    <a:solidFill>
                      <a:srgbClr val="FFFFFF"/>
                    </a:solidFill>
                  </a:tcPr>
                </a:tc>
                <a:tc>
                  <a:txBody>
                    <a:bodyPr/>
                    <a:lstStyle/>
                    <a:p>
                      <a:pPr fontAlgn="t"/>
                      <a:r>
                        <a:rPr lang="vi-VN" sz="2400">
                          <a:effectLst/>
                          <a:latin typeface="+mj-lt"/>
                        </a:rPr>
                        <a:t>Có thể chọn phông, kiểu, cỡ và màu chữ cho dữ liệu trong trang tính.</a:t>
                      </a:r>
                    </a:p>
                  </a:txBody>
                  <a:tcPr marL="47625" marR="47625" marT="47625" marB="47625">
                    <a:lnL w="12700" cap="flat" cmpd="sng" algn="ctr">
                      <a:solidFill>
                        <a:srgbClr val="C067EA"/>
                      </a:solidFill>
                      <a:prstDash val="solid"/>
                      <a:round/>
                      <a:headEnd type="none" w="med" len="med"/>
                      <a:tailEnd type="none" w="med" len="med"/>
                    </a:lnL>
                    <a:lnR w="12700" cap="flat" cmpd="sng" algn="ctr">
                      <a:solidFill>
                        <a:srgbClr val="C067EA"/>
                      </a:solidFill>
                      <a:prstDash val="solid"/>
                      <a:round/>
                      <a:headEnd type="none" w="med" len="med"/>
                      <a:tailEnd type="none" w="med" len="med"/>
                    </a:lnR>
                    <a:lnT w="12700" cap="flat" cmpd="sng" algn="ctr">
                      <a:solidFill>
                        <a:srgbClr val="C067EA"/>
                      </a:solidFill>
                      <a:prstDash val="solid"/>
                      <a:round/>
                      <a:headEnd type="none" w="med" len="med"/>
                      <a:tailEnd type="none" w="med" len="med"/>
                    </a:lnT>
                    <a:lnB w="12700" cap="flat" cmpd="sng" algn="ctr">
                      <a:solidFill>
                        <a:srgbClr val="A065EA"/>
                      </a:solidFill>
                      <a:prstDash val="solid"/>
                      <a:round/>
                      <a:headEnd type="none" w="med" len="med"/>
                      <a:tailEnd type="none" w="med" len="med"/>
                    </a:lnB>
                    <a:solidFill>
                      <a:srgbClr val="FFFFFF"/>
                    </a:solidFill>
                  </a:tcPr>
                </a:tc>
                <a:tc>
                  <a:txBody>
                    <a:bodyPr/>
                    <a:lstStyle/>
                    <a:p>
                      <a:pPr algn="ctr" fontAlgn="t"/>
                      <a:r>
                        <a:rPr lang="vi-VN" sz="2400">
                          <a:effectLst/>
                          <a:latin typeface="+mj-lt"/>
                        </a:rPr>
                        <a:t>Đúng</a:t>
                      </a:r>
                    </a:p>
                  </a:txBody>
                  <a:tcPr marL="47625" marR="47625" marT="47625" marB="47625">
                    <a:lnL w="12700" cap="flat" cmpd="sng" algn="ctr">
                      <a:solidFill>
                        <a:srgbClr val="C067EA"/>
                      </a:solidFill>
                      <a:prstDash val="solid"/>
                      <a:round/>
                      <a:headEnd type="none" w="med" len="med"/>
                      <a:tailEnd type="none" w="med" len="med"/>
                    </a:lnL>
                    <a:lnR w="12700" cap="flat" cmpd="sng" algn="ctr">
                      <a:solidFill>
                        <a:srgbClr val="C067EA"/>
                      </a:solidFill>
                      <a:prstDash val="solid"/>
                      <a:round/>
                      <a:headEnd type="none" w="med" len="med"/>
                      <a:tailEnd type="none" w="med" len="med"/>
                    </a:lnR>
                    <a:lnT w="12700" cap="flat" cmpd="sng" algn="ctr">
                      <a:solidFill>
                        <a:srgbClr val="C067EA"/>
                      </a:solidFill>
                      <a:prstDash val="solid"/>
                      <a:round/>
                      <a:headEnd type="none" w="med" len="med"/>
                      <a:tailEnd type="none" w="med" len="med"/>
                    </a:lnT>
                    <a:lnB w="12700" cap="flat" cmpd="sng" algn="ctr">
                      <a:solidFill>
                        <a:srgbClr val="A065EA"/>
                      </a:solidFill>
                      <a:prstDash val="solid"/>
                      <a:round/>
                      <a:headEnd type="none" w="med" len="med"/>
                      <a:tailEnd type="none" w="med" len="med"/>
                    </a:lnB>
                    <a:solidFill>
                      <a:srgbClr val="FFFFFF"/>
                    </a:solidFill>
                  </a:tcPr>
                </a:tc>
                <a:extLst>
                  <a:ext uri="{0D108BD9-81ED-4DB2-BD59-A6C34878D82A}">
                    <a16:rowId xmlns:a16="http://schemas.microsoft.com/office/drawing/2014/main" xmlns="" val="64866188"/>
                  </a:ext>
                </a:extLst>
              </a:tr>
              <a:tr h="0">
                <a:tc>
                  <a:txBody>
                    <a:bodyPr/>
                    <a:lstStyle/>
                    <a:p>
                      <a:pPr algn="ctr" fontAlgn="t"/>
                      <a:r>
                        <a:rPr lang="vi-VN" sz="2400">
                          <a:effectLst/>
                          <a:latin typeface="+mj-lt"/>
                        </a:rPr>
                        <a:t>2</a:t>
                      </a:r>
                    </a:p>
                  </a:txBody>
                  <a:tcPr marL="47625" marR="47625" marT="47625" marB="47625">
                    <a:lnL w="12700" cap="flat" cmpd="sng" algn="ctr">
                      <a:solidFill>
                        <a:srgbClr val="A065EA"/>
                      </a:solidFill>
                      <a:prstDash val="solid"/>
                      <a:round/>
                      <a:headEnd type="none" w="med" len="med"/>
                      <a:tailEnd type="none" w="med" len="med"/>
                    </a:lnL>
                    <a:lnR w="12700" cap="flat" cmpd="sng" algn="ctr">
                      <a:solidFill>
                        <a:srgbClr val="A065EA"/>
                      </a:solidFill>
                      <a:prstDash val="solid"/>
                      <a:round/>
                      <a:headEnd type="none" w="med" len="med"/>
                      <a:tailEnd type="none" w="med" len="med"/>
                    </a:lnR>
                    <a:lnT w="12700" cap="flat" cmpd="sng" algn="ctr">
                      <a:solidFill>
                        <a:srgbClr val="A065EA"/>
                      </a:solidFill>
                      <a:prstDash val="solid"/>
                      <a:round/>
                      <a:headEnd type="none" w="med" len="med"/>
                      <a:tailEnd type="none" w="med" len="med"/>
                    </a:lnT>
                    <a:lnB w="12700" cap="flat" cmpd="sng" algn="ctr">
                      <a:solidFill>
                        <a:srgbClr val="C067EA"/>
                      </a:solidFill>
                      <a:prstDash val="solid"/>
                      <a:round/>
                      <a:headEnd type="none" w="med" len="med"/>
                      <a:tailEnd type="none" w="med" len="med"/>
                    </a:lnB>
                    <a:solidFill>
                      <a:srgbClr val="FFFFFF"/>
                    </a:solidFill>
                  </a:tcPr>
                </a:tc>
                <a:tc>
                  <a:txBody>
                    <a:bodyPr/>
                    <a:lstStyle/>
                    <a:p>
                      <a:pPr fontAlgn="t"/>
                      <a:r>
                        <a:rPr lang="vi-VN" sz="2400">
                          <a:effectLst/>
                          <a:latin typeface="+mj-lt"/>
                        </a:rPr>
                        <a:t>Không thể đặt màu nền và căn biên cho các khối ô trong trang tính, chỉ có thể làm điều này trên từng ô.</a:t>
                      </a:r>
                    </a:p>
                  </a:txBody>
                  <a:tcPr marL="47625" marR="47625" marT="47625" marB="47625">
                    <a:lnL w="12700" cap="flat" cmpd="sng" algn="ctr">
                      <a:solidFill>
                        <a:srgbClr val="A065EA"/>
                      </a:solidFill>
                      <a:prstDash val="solid"/>
                      <a:round/>
                      <a:headEnd type="none" w="med" len="med"/>
                      <a:tailEnd type="none" w="med" len="med"/>
                    </a:lnL>
                    <a:lnR w="12700" cap="flat" cmpd="sng" algn="ctr">
                      <a:solidFill>
                        <a:srgbClr val="A065EA"/>
                      </a:solidFill>
                      <a:prstDash val="solid"/>
                      <a:round/>
                      <a:headEnd type="none" w="med" len="med"/>
                      <a:tailEnd type="none" w="med" len="med"/>
                    </a:lnR>
                    <a:lnT w="12700" cap="flat" cmpd="sng" algn="ctr">
                      <a:solidFill>
                        <a:srgbClr val="A065EA"/>
                      </a:solidFill>
                      <a:prstDash val="solid"/>
                      <a:round/>
                      <a:headEnd type="none" w="med" len="med"/>
                      <a:tailEnd type="none" w="med" len="med"/>
                    </a:lnT>
                    <a:lnB w="12700" cap="flat" cmpd="sng" algn="ctr">
                      <a:solidFill>
                        <a:srgbClr val="C067EA"/>
                      </a:solidFill>
                      <a:prstDash val="solid"/>
                      <a:round/>
                      <a:headEnd type="none" w="med" len="med"/>
                      <a:tailEnd type="none" w="med" len="med"/>
                    </a:lnB>
                    <a:solidFill>
                      <a:srgbClr val="FFFFFF"/>
                    </a:solidFill>
                  </a:tcPr>
                </a:tc>
                <a:tc>
                  <a:txBody>
                    <a:bodyPr/>
                    <a:lstStyle/>
                    <a:p>
                      <a:pPr algn="ctr" fontAlgn="t"/>
                      <a:r>
                        <a:rPr lang="vi-VN" sz="2400">
                          <a:effectLst/>
                          <a:latin typeface="+mj-lt"/>
                        </a:rPr>
                        <a:t>Sai</a:t>
                      </a:r>
                    </a:p>
                  </a:txBody>
                  <a:tcPr marL="47625" marR="47625" marT="47625" marB="47625">
                    <a:lnL w="12700" cap="flat" cmpd="sng" algn="ctr">
                      <a:solidFill>
                        <a:srgbClr val="A065EA"/>
                      </a:solidFill>
                      <a:prstDash val="solid"/>
                      <a:round/>
                      <a:headEnd type="none" w="med" len="med"/>
                      <a:tailEnd type="none" w="med" len="med"/>
                    </a:lnL>
                    <a:lnR w="12700" cap="flat" cmpd="sng" algn="ctr">
                      <a:solidFill>
                        <a:srgbClr val="A065EA"/>
                      </a:solidFill>
                      <a:prstDash val="solid"/>
                      <a:round/>
                      <a:headEnd type="none" w="med" len="med"/>
                      <a:tailEnd type="none" w="med" len="med"/>
                    </a:lnR>
                    <a:lnT w="12700" cap="flat" cmpd="sng" algn="ctr">
                      <a:solidFill>
                        <a:srgbClr val="A065EA"/>
                      </a:solidFill>
                      <a:prstDash val="solid"/>
                      <a:round/>
                      <a:headEnd type="none" w="med" len="med"/>
                      <a:tailEnd type="none" w="med" len="med"/>
                    </a:lnT>
                    <a:lnB w="12700" cap="flat" cmpd="sng" algn="ctr">
                      <a:solidFill>
                        <a:srgbClr val="C067EA"/>
                      </a:solidFill>
                      <a:prstDash val="solid"/>
                      <a:round/>
                      <a:headEnd type="none" w="med" len="med"/>
                      <a:tailEnd type="none" w="med" len="med"/>
                    </a:lnB>
                    <a:solidFill>
                      <a:srgbClr val="FFFFFF"/>
                    </a:solidFill>
                  </a:tcPr>
                </a:tc>
                <a:extLst>
                  <a:ext uri="{0D108BD9-81ED-4DB2-BD59-A6C34878D82A}">
                    <a16:rowId xmlns:a16="http://schemas.microsoft.com/office/drawing/2014/main" xmlns="" val="2522883444"/>
                  </a:ext>
                </a:extLst>
              </a:tr>
              <a:tr h="0">
                <a:tc>
                  <a:txBody>
                    <a:bodyPr/>
                    <a:lstStyle/>
                    <a:p>
                      <a:pPr algn="ctr" fontAlgn="t"/>
                      <a:r>
                        <a:rPr lang="vi-VN" sz="2400">
                          <a:effectLst/>
                          <a:latin typeface="+mj-lt"/>
                        </a:rPr>
                        <a:t>3</a:t>
                      </a:r>
                    </a:p>
                  </a:txBody>
                  <a:tcPr marL="47625" marR="47625" marT="47625" marB="47625">
                    <a:lnL w="12700" cap="flat" cmpd="sng" algn="ctr">
                      <a:solidFill>
                        <a:srgbClr val="C067EA"/>
                      </a:solidFill>
                      <a:prstDash val="solid"/>
                      <a:round/>
                      <a:headEnd type="none" w="med" len="med"/>
                      <a:tailEnd type="none" w="med" len="med"/>
                    </a:lnL>
                    <a:lnR w="12700" cap="flat" cmpd="sng" algn="ctr">
                      <a:solidFill>
                        <a:srgbClr val="C067EA"/>
                      </a:solidFill>
                      <a:prstDash val="solid"/>
                      <a:round/>
                      <a:headEnd type="none" w="med" len="med"/>
                      <a:tailEnd type="none" w="med" len="med"/>
                    </a:lnR>
                    <a:lnT w="12700" cap="flat" cmpd="sng" algn="ctr">
                      <a:solidFill>
                        <a:srgbClr val="C067EA"/>
                      </a:solidFill>
                      <a:prstDash val="solid"/>
                      <a:round/>
                      <a:headEnd type="none" w="med" len="med"/>
                      <a:tailEnd type="none" w="med" len="med"/>
                    </a:lnT>
                    <a:lnB w="12700" cap="flat" cmpd="sng" algn="ctr">
                      <a:solidFill>
                        <a:srgbClr val="C067EA"/>
                      </a:solidFill>
                      <a:prstDash val="solid"/>
                      <a:round/>
                      <a:headEnd type="none" w="med" len="med"/>
                      <a:tailEnd type="none" w="med" len="med"/>
                    </a:lnB>
                    <a:solidFill>
                      <a:srgbClr val="FFFFFF"/>
                    </a:solidFill>
                  </a:tcPr>
                </a:tc>
                <a:tc>
                  <a:txBody>
                    <a:bodyPr/>
                    <a:lstStyle/>
                    <a:p>
                      <a:pPr fontAlgn="t"/>
                      <a:r>
                        <a:rPr lang="vi-VN" sz="2400">
                          <a:effectLst/>
                          <a:latin typeface="+mj-lt"/>
                        </a:rPr>
                        <a:t>Việc sử dụng các công cụ định dạng trang tính có nhiều điểm tương tự như sử dụng công cụ định dạng văn bản trong phần mềm soạn thảo văn bản.</a:t>
                      </a:r>
                    </a:p>
                  </a:txBody>
                  <a:tcPr marL="47625" marR="47625" marT="47625" marB="47625">
                    <a:lnL w="12700" cap="flat" cmpd="sng" algn="ctr">
                      <a:solidFill>
                        <a:srgbClr val="C067EA"/>
                      </a:solidFill>
                      <a:prstDash val="solid"/>
                      <a:round/>
                      <a:headEnd type="none" w="med" len="med"/>
                      <a:tailEnd type="none" w="med" len="med"/>
                    </a:lnL>
                    <a:lnR w="12700" cap="flat" cmpd="sng" algn="ctr">
                      <a:solidFill>
                        <a:srgbClr val="C067EA"/>
                      </a:solidFill>
                      <a:prstDash val="solid"/>
                      <a:round/>
                      <a:headEnd type="none" w="med" len="med"/>
                      <a:tailEnd type="none" w="med" len="med"/>
                    </a:lnR>
                    <a:lnT w="12700" cap="flat" cmpd="sng" algn="ctr">
                      <a:solidFill>
                        <a:srgbClr val="C067EA"/>
                      </a:solidFill>
                      <a:prstDash val="solid"/>
                      <a:round/>
                      <a:headEnd type="none" w="med" len="med"/>
                      <a:tailEnd type="none" w="med" len="med"/>
                    </a:lnT>
                    <a:lnB w="12700" cap="flat" cmpd="sng" algn="ctr">
                      <a:solidFill>
                        <a:srgbClr val="C067EA"/>
                      </a:solidFill>
                      <a:prstDash val="solid"/>
                      <a:round/>
                      <a:headEnd type="none" w="med" len="med"/>
                      <a:tailEnd type="none" w="med" len="med"/>
                    </a:lnB>
                    <a:solidFill>
                      <a:srgbClr val="FFFFFF"/>
                    </a:solidFill>
                  </a:tcPr>
                </a:tc>
                <a:tc>
                  <a:txBody>
                    <a:bodyPr/>
                    <a:lstStyle/>
                    <a:p>
                      <a:pPr algn="ctr" fontAlgn="t"/>
                      <a:r>
                        <a:rPr lang="vi-VN" sz="2400">
                          <a:effectLst/>
                          <a:latin typeface="+mj-lt"/>
                        </a:rPr>
                        <a:t>Đúng</a:t>
                      </a:r>
                    </a:p>
                  </a:txBody>
                  <a:tcPr marL="47625" marR="47625" marT="47625" marB="47625">
                    <a:lnL w="12700" cap="flat" cmpd="sng" algn="ctr">
                      <a:solidFill>
                        <a:srgbClr val="C067EA"/>
                      </a:solidFill>
                      <a:prstDash val="solid"/>
                      <a:round/>
                      <a:headEnd type="none" w="med" len="med"/>
                      <a:tailEnd type="none" w="med" len="med"/>
                    </a:lnL>
                    <a:lnR w="12700" cap="flat" cmpd="sng" algn="ctr">
                      <a:solidFill>
                        <a:srgbClr val="C067EA"/>
                      </a:solidFill>
                      <a:prstDash val="solid"/>
                      <a:round/>
                      <a:headEnd type="none" w="med" len="med"/>
                      <a:tailEnd type="none" w="med" len="med"/>
                    </a:lnR>
                    <a:lnT w="12700" cap="flat" cmpd="sng" algn="ctr">
                      <a:solidFill>
                        <a:srgbClr val="C067EA"/>
                      </a:solidFill>
                      <a:prstDash val="solid"/>
                      <a:round/>
                      <a:headEnd type="none" w="med" len="med"/>
                      <a:tailEnd type="none" w="med" len="med"/>
                    </a:lnT>
                    <a:lnB w="12700" cap="flat" cmpd="sng" algn="ctr">
                      <a:solidFill>
                        <a:srgbClr val="C067EA"/>
                      </a:solidFill>
                      <a:prstDash val="solid"/>
                      <a:round/>
                      <a:headEnd type="none" w="med" len="med"/>
                      <a:tailEnd type="none" w="med" len="med"/>
                    </a:lnB>
                    <a:solidFill>
                      <a:srgbClr val="FFFFFF"/>
                    </a:solidFill>
                  </a:tcPr>
                </a:tc>
                <a:extLst>
                  <a:ext uri="{0D108BD9-81ED-4DB2-BD59-A6C34878D82A}">
                    <a16:rowId xmlns:a16="http://schemas.microsoft.com/office/drawing/2014/main" xmlns="" val="1456574413"/>
                  </a:ext>
                </a:extLst>
              </a:tr>
              <a:tr h="0">
                <a:tc>
                  <a:txBody>
                    <a:bodyPr/>
                    <a:lstStyle/>
                    <a:p>
                      <a:pPr algn="ctr" fontAlgn="t"/>
                      <a:r>
                        <a:rPr lang="vi-VN" sz="2400">
                          <a:effectLst/>
                          <a:latin typeface="+mj-lt"/>
                        </a:rPr>
                        <a:t>4</a:t>
                      </a:r>
                    </a:p>
                  </a:txBody>
                  <a:tcPr marL="47625" marR="47625" marT="47625" marB="47625">
                    <a:lnL w="12700" cap="flat" cmpd="sng" algn="ctr">
                      <a:solidFill>
                        <a:srgbClr val="C067EA"/>
                      </a:solidFill>
                      <a:prstDash val="solid"/>
                      <a:round/>
                      <a:headEnd type="none" w="med" len="med"/>
                      <a:tailEnd type="none" w="med" len="med"/>
                    </a:lnL>
                    <a:lnR w="12700" cap="flat" cmpd="sng" algn="ctr">
                      <a:solidFill>
                        <a:srgbClr val="C067EA"/>
                      </a:solidFill>
                      <a:prstDash val="solid"/>
                      <a:round/>
                      <a:headEnd type="none" w="med" len="med"/>
                      <a:tailEnd type="none" w="med" len="med"/>
                    </a:lnR>
                    <a:lnT w="12700" cap="flat" cmpd="sng" algn="ctr">
                      <a:solidFill>
                        <a:srgbClr val="C067EA"/>
                      </a:solidFill>
                      <a:prstDash val="solid"/>
                      <a:round/>
                      <a:headEnd type="none" w="med" len="med"/>
                      <a:tailEnd type="none" w="med" len="med"/>
                    </a:lnT>
                    <a:lnB w="12700" cap="flat" cmpd="sng" algn="ctr">
                      <a:solidFill>
                        <a:srgbClr val="C067EA"/>
                      </a:solidFill>
                      <a:prstDash val="solid"/>
                      <a:round/>
                      <a:headEnd type="none" w="med" len="med"/>
                      <a:tailEnd type="none" w="med" len="med"/>
                    </a:lnB>
                    <a:solidFill>
                      <a:srgbClr val="FFFFFF"/>
                    </a:solidFill>
                  </a:tcPr>
                </a:tc>
                <a:tc>
                  <a:txBody>
                    <a:bodyPr/>
                    <a:lstStyle/>
                    <a:p>
                      <a:pPr fontAlgn="t"/>
                      <a:r>
                        <a:rPr lang="vi-VN" sz="2400">
                          <a:effectLst/>
                          <a:latin typeface="+mj-lt"/>
                        </a:rPr>
                        <a:t>Không thể điều chỉnh ngắt trang in trong việc chuẩn bị in các trang tính.</a:t>
                      </a:r>
                    </a:p>
                  </a:txBody>
                  <a:tcPr marL="47625" marR="47625" marT="47625" marB="47625">
                    <a:lnL w="12700" cap="flat" cmpd="sng" algn="ctr">
                      <a:solidFill>
                        <a:srgbClr val="C067EA"/>
                      </a:solidFill>
                      <a:prstDash val="solid"/>
                      <a:round/>
                      <a:headEnd type="none" w="med" len="med"/>
                      <a:tailEnd type="none" w="med" len="med"/>
                    </a:lnL>
                    <a:lnR w="12700" cap="flat" cmpd="sng" algn="ctr">
                      <a:solidFill>
                        <a:srgbClr val="C067EA"/>
                      </a:solidFill>
                      <a:prstDash val="solid"/>
                      <a:round/>
                      <a:headEnd type="none" w="med" len="med"/>
                      <a:tailEnd type="none" w="med" len="med"/>
                    </a:lnR>
                    <a:lnT w="12700" cap="flat" cmpd="sng" algn="ctr">
                      <a:solidFill>
                        <a:srgbClr val="C067EA"/>
                      </a:solidFill>
                      <a:prstDash val="solid"/>
                      <a:round/>
                      <a:headEnd type="none" w="med" len="med"/>
                      <a:tailEnd type="none" w="med" len="med"/>
                    </a:lnT>
                    <a:lnB w="12700" cap="flat" cmpd="sng" algn="ctr">
                      <a:solidFill>
                        <a:srgbClr val="C067EA"/>
                      </a:solidFill>
                      <a:prstDash val="solid"/>
                      <a:round/>
                      <a:headEnd type="none" w="med" len="med"/>
                      <a:tailEnd type="none" w="med" len="med"/>
                    </a:lnB>
                    <a:solidFill>
                      <a:srgbClr val="FFFFFF"/>
                    </a:solidFill>
                  </a:tcPr>
                </a:tc>
                <a:tc>
                  <a:txBody>
                    <a:bodyPr/>
                    <a:lstStyle/>
                    <a:p>
                      <a:pPr algn="ctr" fontAlgn="t"/>
                      <a:r>
                        <a:rPr lang="vi-VN" sz="2400" dirty="0">
                          <a:effectLst/>
                          <a:latin typeface="+mj-lt"/>
                        </a:rPr>
                        <a:t>Sai</a:t>
                      </a:r>
                    </a:p>
                  </a:txBody>
                  <a:tcPr marL="47625" marR="47625" marT="47625" marB="47625">
                    <a:lnL w="12700" cap="flat" cmpd="sng" algn="ctr">
                      <a:solidFill>
                        <a:srgbClr val="C067EA"/>
                      </a:solidFill>
                      <a:prstDash val="solid"/>
                      <a:round/>
                      <a:headEnd type="none" w="med" len="med"/>
                      <a:tailEnd type="none" w="med" len="med"/>
                    </a:lnL>
                    <a:lnR w="12700" cap="flat" cmpd="sng" algn="ctr">
                      <a:solidFill>
                        <a:srgbClr val="C067EA"/>
                      </a:solidFill>
                      <a:prstDash val="solid"/>
                      <a:round/>
                      <a:headEnd type="none" w="med" len="med"/>
                      <a:tailEnd type="none" w="med" len="med"/>
                    </a:lnR>
                    <a:lnT w="12700" cap="flat" cmpd="sng" algn="ctr">
                      <a:solidFill>
                        <a:srgbClr val="C067EA"/>
                      </a:solidFill>
                      <a:prstDash val="solid"/>
                      <a:round/>
                      <a:headEnd type="none" w="med" len="med"/>
                      <a:tailEnd type="none" w="med" len="med"/>
                    </a:lnT>
                    <a:lnB w="12700" cap="flat" cmpd="sng" algn="ctr">
                      <a:solidFill>
                        <a:srgbClr val="C067EA"/>
                      </a:solidFill>
                      <a:prstDash val="solid"/>
                      <a:round/>
                      <a:headEnd type="none" w="med" len="med"/>
                      <a:tailEnd type="none" w="med" len="med"/>
                    </a:lnB>
                    <a:solidFill>
                      <a:srgbClr val="FFFFFF"/>
                    </a:solidFill>
                  </a:tcPr>
                </a:tc>
                <a:extLst>
                  <a:ext uri="{0D108BD9-81ED-4DB2-BD59-A6C34878D82A}">
                    <a16:rowId xmlns:a16="http://schemas.microsoft.com/office/drawing/2014/main" xmlns="" val="3966434756"/>
                  </a:ext>
                </a:extLst>
              </a:tr>
            </a:tbl>
          </a:graphicData>
        </a:graphic>
      </p:graphicFrame>
      <p:sp>
        <p:nvSpPr>
          <p:cNvPr id="5" name="Rectangle 1"/>
          <p:cNvSpPr>
            <a:spLocks noChangeArrowheads="1"/>
          </p:cNvSpPr>
          <p:nvPr/>
        </p:nvSpPr>
        <p:spPr bwMode="auto">
          <a:xfrm>
            <a:off x="674370" y="1170633"/>
            <a:ext cx="488460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1" u="sng" strike="noStrike" cap="none" normalizeH="0" baseline="0" smtClean="0">
                <a:ln>
                  <a:noFill/>
                </a:ln>
                <a:solidFill>
                  <a:srgbClr val="333333"/>
                </a:solidFill>
                <a:effectLst/>
                <a:latin typeface="Times New Roman" panose="02020603050405020304" pitchFamily="18" charset="0"/>
                <a:cs typeface="Times New Roman" panose="02020603050405020304" pitchFamily="18" charset="0"/>
              </a:rPr>
              <a:t>Câu trả lời:</a:t>
            </a:r>
            <a:endParaRPr kumimoji="0" lang="en-US" altLang="en-US"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06057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45460" y="451184"/>
            <a:ext cx="3457933" cy="59598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chemeClr val="bg1"/>
                </a:solidFill>
                <a:latin typeface="Arial" panose="020B0604020202020204" pitchFamily="34" charset="0"/>
                <a:cs typeface="Arial" panose="020B0604020202020204" pitchFamily="34" charset="0"/>
              </a:rPr>
              <a:t>MỞ ĐẦU</a:t>
            </a:r>
            <a:endParaRPr lang="en-US" sz="2800" b="1" dirty="0">
              <a:solidFill>
                <a:schemeClr val="bg1"/>
              </a:solidFill>
              <a:latin typeface="Arial" panose="020B0604020202020204" pitchFamily="34" charset="0"/>
              <a:cs typeface="Arial" panose="020B0604020202020204" pitchFamily="34" charset="0"/>
            </a:endParaRPr>
          </a:p>
        </p:txBody>
      </p:sp>
      <p:sp>
        <p:nvSpPr>
          <p:cNvPr id="2" name="Cloud 1"/>
          <p:cNvSpPr/>
          <p:nvPr/>
        </p:nvSpPr>
        <p:spPr>
          <a:xfrm>
            <a:off x="2137854" y="1766955"/>
            <a:ext cx="7630259" cy="3420130"/>
          </a:xfrm>
          <a:prstGeom prst="cloud">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800">
                <a:latin typeface="Times New Roman" panose="02020603050405020304" pitchFamily="18" charset="0"/>
                <a:cs typeface="Times New Roman" panose="02020603050405020304" pitchFamily="18" charset="0"/>
              </a:rPr>
              <a:t>Giả sử em là người làm ra phần mềm bảng tính, em có cung cấp cho người dùng một số công cụ định dạng để làm đẹp bảng số liệu trong trang tính không?</a:t>
            </a:r>
          </a:p>
        </p:txBody>
      </p:sp>
    </p:spTree>
    <p:extLst>
      <p:ext uri="{BB962C8B-B14F-4D97-AF65-F5344CB8AC3E}">
        <p14:creationId xmlns:p14="http://schemas.microsoft.com/office/powerpoint/2010/main" val="25711301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04813" y="-80963"/>
            <a:ext cx="13001625" cy="7019925"/>
          </a:xfrm>
          <a:prstGeom prst="rect">
            <a:avLst/>
          </a:prstGeom>
        </p:spPr>
      </p:pic>
      <p:sp>
        <p:nvSpPr>
          <p:cNvPr id="4" name="Rectangle 3"/>
          <p:cNvSpPr/>
          <p:nvPr/>
        </p:nvSpPr>
        <p:spPr>
          <a:xfrm>
            <a:off x="3727125" y="1633684"/>
            <a:ext cx="5452134" cy="3590629"/>
          </a:xfrm>
          <a:prstGeom prst="rect">
            <a:avLst/>
          </a:prstGeom>
          <a:noFill/>
        </p:spPr>
        <p:txBody>
          <a:bodyPr wrap="none" lIns="91440" tIns="45720" rIns="91440" bIns="45720">
            <a:prstTxWarp prst="textArchUp">
              <a:avLst/>
            </a:prstTxWarp>
            <a:spAutoFit/>
          </a:bodyPr>
          <a:lstStyle/>
          <a:p>
            <a:pPr algn="ctr"/>
            <a:r>
              <a:rPr lang="en-US" sz="66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XIN CHÀO CÁC EM</a:t>
            </a:r>
            <a:endParaRPr lang="en-US" sz="6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6393623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a:xfrm>
            <a:off x="769257" y="1373414"/>
            <a:ext cx="10624457" cy="4900624"/>
          </a:xfrm>
          <a:prstGeom prst="cloud">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15000"/>
              </a:lnSpc>
              <a:spcBef>
                <a:spcPts val="600"/>
              </a:spcBef>
              <a:spcAft>
                <a:spcPts val="600"/>
              </a:spcAft>
            </a:pPr>
            <a:r>
              <a:rPr lang="en-US" sz="2800" smtClean="0">
                <a:latin typeface="Times New Roman" panose="02020603050405020304" pitchFamily="18" charset="0"/>
                <a:ea typeface="Times New Roman" panose="02020603050405020304" pitchFamily="18" charset="0"/>
              </a:rPr>
              <a:t>1</a:t>
            </a:r>
            <a:r>
              <a:rPr lang="en-US" sz="2800">
                <a:latin typeface="Times New Roman" panose="02020603050405020304" pitchFamily="18" charset="0"/>
                <a:ea typeface="Times New Roman" panose="02020603050405020304" pitchFamily="18" charset="0"/>
              </a:rPr>
              <a:t>) Hãy quan sát cách trình bày 2 bảng tính MySheet ở Hình 1a, Hình 1b và trả lời câu hỏi sau: Em thích cách trình bày nào hơn? Vì sao?</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2) Với kinh nghiệm sử dụng phần mềm soạn thảo văn bản, em hãy tìm hiểu và trình bày trang tính như ở hình 1b</a:t>
            </a:r>
          </a:p>
        </p:txBody>
      </p:sp>
      <p:sp>
        <p:nvSpPr>
          <p:cNvPr id="3" name="Rounded Rectangle 2"/>
          <p:cNvSpPr/>
          <p:nvPr/>
        </p:nvSpPr>
        <p:spPr>
          <a:xfrm>
            <a:off x="4545460" y="451184"/>
            <a:ext cx="3457933" cy="59598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chemeClr val="bg1"/>
                </a:solidFill>
                <a:latin typeface="Tahoma" panose="020B0604030504040204" pitchFamily="34" charset="0"/>
                <a:ea typeface="Tahoma" panose="020B0604030504040204" pitchFamily="34" charset="0"/>
                <a:cs typeface="Tahoma" panose="020B0604030504040204" pitchFamily="34" charset="0"/>
              </a:rPr>
              <a:t>HOẠT ĐỘNG 1</a:t>
            </a:r>
            <a:endParaRPr lang="en-US" sz="2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158322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p:nvPr/>
        </p:nvPicPr>
        <p:blipFill rotWithShape="1">
          <a:blip r:embed="rId3" cstate="email">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a:ext>
            </a:extLst>
          </a:blip>
          <a:srcRect/>
          <a:stretch/>
        </p:blipFill>
        <p:spPr bwMode="auto">
          <a:xfrm>
            <a:off x="2104571" y="1126716"/>
            <a:ext cx="7518400" cy="496928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241485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805609" y="1233526"/>
            <a:ext cx="7396880" cy="584775"/>
            <a:chOff x="689904" y="1364508"/>
            <a:chExt cx="7396880" cy="584775"/>
          </a:xfrm>
        </p:grpSpPr>
        <p:grpSp>
          <p:nvGrpSpPr>
            <p:cNvPr id="10" name="Group 9"/>
            <p:cNvGrpSpPr/>
            <p:nvPr/>
          </p:nvGrpSpPr>
          <p:grpSpPr>
            <a:xfrm>
              <a:off x="689904" y="1379897"/>
              <a:ext cx="429926" cy="553998"/>
              <a:chOff x="1082666" y="1379837"/>
              <a:chExt cx="429926" cy="553998"/>
            </a:xfrm>
          </p:grpSpPr>
          <p:sp>
            <p:nvSpPr>
              <p:cNvPr id="14" name="Rectangle 13"/>
              <p:cNvSpPr/>
              <p:nvPr/>
            </p:nvSpPr>
            <p:spPr>
              <a:xfrm>
                <a:off x="1089340" y="1470217"/>
                <a:ext cx="400792" cy="3983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082666" y="1379837"/>
                <a:ext cx="429926" cy="553998"/>
              </a:xfrm>
              <a:prstGeom prst="rect">
                <a:avLst/>
              </a:prstGeom>
              <a:noFill/>
            </p:spPr>
            <p:txBody>
              <a:bodyPr wrap="none" rtlCol="0">
                <a:spAutoFit/>
              </a:bodyPr>
              <a:lstStyle/>
              <a:p>
                <a:r>
                  <a:rPr lang="en-US" sz="30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1</a:t>
                </a:r>
                <a:endParaRPr lang="en-US" sz="30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sp>
          <p:nvSpPr>
            <p:cNvPr id="11" name="TextBox 10"/>
            <p:cNvSpPr txBox="1"/>
            <p:nvPr/>
          </p:nvSpPr>
          <p:spPr>
            <a:xfrm>
              <a:off x="1097370" y="1364508"/>
              <a:ext cx="6989414" cy="584775"/>
            </a:xfrm>
            <a:prstGeom prst="rect">
              <a:avLst/>
            </a:prstGeom>
            <a:noFill/>
          </p:spPr>
          <p:txBody>
            <a:bodyPr wrap="none" rtlCol="0">
              <a:spAutoFit/>
            </a:bodyPr>
            <a:lstStyle/>
            <a:p>
              <a:r>
                <a:rPr lang="en-US" sz="3200" b="1">
                  <a:latin typeface="Times New Roman" panose="02020603050405020304" pitchFamily="18" charset="0"/>
                  <a:cs typeface="Times New Roman" panose="02020603050405020304" pitchFamily="18" charset="0"/>
                </a:rPr>
                <a:t>Định dạng font chữ và căn biên dữ liệu</a:t>
              </a:r>
              <a:endParaRPr lang="en-US" sz="3200" b="1" dirty="0">
                <a:latin typeface="Times New Roman" panose="02020603050405020304" pitchFamily="18" charset="0"/>
                <a:cs typeface="Times New Roman" panose="02020603050405020304" pitchFamily="18" charset="0"/>
              </a:endParaRPr>
            </a:p>
          </p:txBody>
        </p:sp>
      </p:grpSp>
      <p:grpSp>
        <p:nvGrpSpPr>
          <p:cNvPr id="4" name="Group 3"/>
          <p:cNvGrpSpPr/>
          <p:nvPr/>
        </p:nvGrpSpPr>
        <p:grpSpPr>
          <a:xfrm>
            <a:off x="3934565" y="422671"/>
            <a:ext cx="4306335" cy="641127"/>
            <a:chOff x="4168573" y="1295284"/>
            <a:chExt cx="4353220" cy="701545"/>
          </a:xfrm>
          <a:noFill/>
        </p:grpSpPr>
        <p:sp>
          <p:nvSpPr>
            <p:cNvPr id="13" name="Rounded Rectangle 12"/>
            <p:cNvSpPr/>
            <p:nvPr/>
          </p:nvSpPr>
          <p:spPr>
            <a:xfrm>
              <a:off x="4168573" y="1295284"/>
              <a:ext cx="4353220" cy="701545"/>
            </a:xfrm>
            <a:prstGeom prst="round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41719C"/>
                  </a:solidFill>
                  <a:latin typeface="Tahoma" panose="020B0604030504040204" pitchFamily="34" charset="0"/>
                  <a:ea typeface="Tahoma" panose="020B0604030504040204" pitchFamily="34" charset="0"/>
                  <a:cs typeface="Tahoma" panose="020B0604030504040204" pitchFamily="34" charset="0"/>
                </a:rPr>
                <a:t>      </a:t>
              </a:r>
              <a:r>
                <a:rPr lang="en-US" sz="3200" b="1" dirty="0" smtClean="0">
                  <a:solidFill>
                    <a:srgbClr val="3333CC"/>
                  </a:solidFill>
                  <a:latin typeface="Tahoma" panose="020B0604030504040204" pitchFamily="34" charset="0"/>
                  <a:ea typeface="Tahoma" panose="020B0604030504040204" pitchFamily="34" charset="0"/>
                  <a:cs typeface="Tahoma" panose="020B0604030504040204" pitchFamily="34" charset="0"/>
                </a:rPr>
                <a:t>KHÁM PHÁ</a:t>
              </a:r>
              <a:endParaRPr lang="en-US" sz="3200" b="1" dirty="0">
                <a:solidFill>
                  <a:srgbClr val="3333CC"/>
                </a:solidFill>
                <a:latin typeface="Tahoma" panose="020B0604030504040204" pitchFamily="34" charset="0"/>
                <a:ea typeface="Tahoma" panose="020B0604030504040204" pitchFamily="34" charset="0"/>
                <a:cs typeface="Tahoma" panose="020B0604030504040204" pitchFamily="34" charset="0"/>
              </a:endParaRPr>
            </a:p>
          </p:txBody>
        </p:sp>
        <p:pic>
          <p:nvPicPr>
            <p:cNvPr id="2" name="Pictur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764401" y="1309140"/>
              <a:ext cx="641786" cy="665379"/>
            </a:xfrm>
            <a:prstGeom prst="rect">
              <a:avLst/>
            </a:prstGeom>
            <a:grpFill/>
            <a:ln>
              <a:noFill/>
            </a:ln>
          </p:spPr>
        </p:pic>
      </p:grpSp>
      <p:sp>
        <p:nvSpPr>
          <p:cNvPr id="12" name="Rectangle 11"/>
          <p:cNvSpPr/>
          <p:nvPr/>
        </p:nvSpPr>
        <p:spPr>
          <a:xfrm>
            <a:off x="805609" y="2396628"/>
            <a:ext cx="10479831" cy="1083374"/>
          </a:xfrm>
          <a:prstGeom prst="rect">
            <a:avLst/>
          </a:prstGeom>
        </p:spPr>
        <p:txBody>
          <a:bodyPr wrap="square">
            <a:spAutoFit/>
          </a:bodyPr>
          <a:lstStyle/>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 Phần mềm bảng tính có các công cụ định dạng, căn biên dữ liệu trong ô, khối ô</a:t>
            </a:r>
          </a:p>
        </p:txBody>
      </p:sp>
    </p:spTree>
    <p:extLst>
      <p:ext uri="{BB962C8B-B14F-4D97-AF65-F5344CB8AC3E}">
        <p14:creationId xmlns:p14="http://schemas.microsoft.com/office/powerpoint/2010/main" val="1555339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arn(inVertical)">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944912" y="435428"/>
            <a:ext cx="8215087" cy="5963920"/>
          </a:xfrm>
          <a:prstGeom prst="rect">
            <a:avLst/>
          </a:prstGeom>
        </p:spPr>
      </p:pic>
    </p:spTree>
    <p:extLst>
      <p:ext uri="{BB962C8B-B14F-4D97-AF65-F5344CB8AC3E}">
        <p14:creationId xmlns:p14="http://schemas.microsoft.com/office/powerpoint/2010/main" val="23302618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801385" y="1228106"/>
            <a:ext cx="6278264" cy="584775"/>
            <a:chOff x="689904" y="1364508"/>
            <a:chExt cx="6278264" cy="584775"/>
          </a:xfrm>
        </p:grpSpPr>
        <p:grpSp>
          <p:nvGrpSpPr>
            <p:cNvPr id="10" name="Group 9"/>
            <p:cNvGrpSpPr/>
            <p:nvPr/>
          </p:nvGrpSpPr>
          <p:grpSpPr>
            <a:xfrm>
              <a:off x="689904" y="1379897"/>
              <a:ext cx="429926" cy="553998"/>
              <a:chOff x="1082666" y="1379837"/>
              <a:chExt cx="429926" cy="553998"/>
            </a:xfrm>
          </p:grpSpPr>
          <p:sp>
            <p:nvSpPr>
              <p:cNvPr id="14" name="Rectangle 13"/>
              <p:cNvSpPr/>
              <p:nvPr/>
            </p:nvSpPr>
            <p:spPr>
              <a:xfrm>
                <a:off x="1089340" y="1470217"/>
                <a:ext cx="400792" cy="3983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082666" y="1379837"/>
                <a:ext cx="429926" cy="553998"/>
              </a:xfrm>
              <a:prstGeom prst="rect">
                <a:avLst/>
              </a:prstGeom>
              <a:noFill/>
            </p:spPr>
            <p:txBody>
              <a:bodyPr wrap="none" rtlCol="0">
                <a:spAutoFit/>
              </a:bodyPr>
              <a:lstStyle/>
              <a:p>
                <a:r>
                  <a:rPr lang="en-US" sz="3000" b="1" dirty="0">
                    <a:solidFill>
                      <a:schemeClr val="bg1"/>
                    </a:solidFill>
                    <a:latin typeface="Tahoma" panose="020B0604030504040204" pitchFamily="34" charset="0"/>
                    <a:ea typeface="Tahoma" panose="020B0604030504040204" pitchFamily="34" charset="0"/>
                    <a:cs typeface="Tahoma" panose="020B0604030504040204" pitchFamily="34" charset="0"/>
                  </a:rPr>
                  <a:t>2</a:t>
                </a:r>
              </a:p>
            </p:txBody>
          </p:sp>
        </p:grpSp>
        <p:sp>
          <p:nvSpPr>
            <p:cNvPr id="11" name="TextBox 10"/>
            <p:cNvSpPr txBox="1"/>
            <p:nvPr/>
          </p:nvSpPr>
          <p:spPr>
            <a:xfrm>
              <a:off x="1126504" y="1364508"/>
              <a:ext cx="5841664" cy="584775"/>
            </a:xfrm>
            <a:prstGeom prst="rect">
              <a:avLst/>
            </a:prstGeom>
            <a:noFill/>
          </p:spPr>
          <p:txBody>
            <a:bodyPr wrap="none" rtlCol="0">
              <a:spAutoFit/>
            </a:bodyPr>
            <a:lstStyle>
              <a:defPPr>
                <a:defRPr lang="en-US"/>
              </a:defPPr>
              <a:lvl1pPr>
                <a:defRPr sz="3200" b="1">
                  <a:latin typeface="Times New Roman" panose="02020603050405020304" pitchFamily="18" charset="0"/>
                  <a:cs typeface="Times New Roman" panose="02020603050405020304" pitchFamily="18" charset="0"/>
                </a:defRPr>
              </a:lvl1pPr>
            </a:lstStyle>
            <a:p>
              <a:r>
                <a:rPr lang="en-US"/>
                <a:t>Thực hành định dạng trang tính</a:t>
              </a:r>
              <a:endParaRPr lang="en-US" dirty="0"/>
            </a:p>
          </p:txBody>
        </p:sp>
      </p:grpSp>
      <p:grpSp>
        <p:nvGrpSpPr>
          <p:cNvPr id="18" name="Group 17"/>
          <p:cNvGrpSpPr/>
          <p:nvPr/>
        </p:nvGrpSpPr>
        <p:grpSpPr>
          <a:xfrm>
            <a:off x="3934565" y="422671"/>
            <a:ext cx="4306335" cy="641127"/>
            <a:chOff x="4168573" y="1295284"/>
            <a:chExt cx="4353220" cy="701545"/>
          </a:xfrm>
          <a:noFill/>
        </p:grpSpPr>
        <p:sp>
          <p:nvSpPr>
            <p:cNvPr id="19" name="Rounded Rectangle 18"/>
            <p:cNvSpPr/>
            <p:nvPr/>
          </p:nvSpPr>
          <p:spPr>
            <a:xfrm>
              <a:off x="4168573" y="1295284"/>
              <a:ext cx="4353220" cy="701545"/>
            </a:xfrm>
            <a:prstGeom prst="round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41719C"/>
                  </a:solidFill>
                  <a:latin typeface="Tahoma" panose="020B0604030504040204" pitchFamily="34" charset="0"/>
                  <a:ea typeface="Tahoma" panose="020B0604030504040204" pitchFamily="34" charset="0"/>
                  <a:cs typeface="Tahoma" panose="020B0604030504040204" pitchFamily="34" charset="0"/>
                </a:rPr>
                <a:t>      </a:t>
              </a:r>
              <a:r>
                <a:rPr lang="en-US" sz="3200" b="1" dirty="0" smtClean="0">
                  <a:solidFill>
                    <a:srgbClr val="3333CC"/>
                  </a:solidFill>
                  <a:latin typeface="Tahoma" panose="020B0604030504040204" pitchFamily="34" charset="0"/>
                  <a:ea typeface="Tahoma" panose="020B0604030504040204" pitchFamily="34" charset="0"/>
                  <a:cs typeface="Tahoma" panose="020B0604030504040204" pitchFamily="34" charset="0"/>
                </a:rPr>
                <a:t>KHÁM PHÁ</a:t>
              </a:r>
              <a:endParaRPr lang="en-US" sz="3200" b="1" dirty="0">
                <a:solidFill>
                  <a:srgbClr val="3333CC"/>
                </a:solidFill>
                <a:latin typeface="Tahoma" panose="020B0604030504040204" pitchFamily="34" charset="0"/>
                <a:ea typeface="Tahoma" panose="020B0604030504040204" pitchFamily="34" charset="0"/>
                <a:cs typeface="Tahoma" panose="020B0604030504040204" pitchFamily="34" charset="0"/>
              </a:endParaRPr>
            </a:p>
          </p:txBody>
        </p:sp>
        <p:pic>
          <p:nvPicPr>
            <p:cNvPr id="27" name="Picture 2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764401" y="1309140"/>
              <a:ext cx="641786" cy="665379"/>
            </a:xfrm>
            <a:prstGeom prst="rect">
              <a:avLst/>
            </a:prstGeom>
            <a:grpFill/>
            <a:ln>
              <a:noFill/>
            </a:ln>
          </p:spPr>
        </p:pic>
      </p:grpSp>
      <p:sp>
        <p:nvSpPr>
          <p:cNvPr id="2" name="Rectangle 1"/>
          <p:cNvSpPr/>
          <p:nvPr/>
        </p:nvSpPr>
        <p:spPr>
          <a:xfrm>
            <a:off x="801385" y="2138681"/>
            <a:ext cx="10403644" cy="3527119"/>
          </a:xfrm>
          <a:prstGeom prst="rect">
            <a:avLst/>
          </a:prstGeom>
        </p:spPr>
        <p:txBody>
          <a:bodyPr wrap="square">
            <a:spAutoFit/>
          </a:bodyPr>
          <a:lstStyle/>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Mở tệp “ThucHanh.xlsx” và định dạng cho Bảng chỉ số BMI của nhóm em trong trang tính MySheet theo hướng dẫn</a:t>
            </a:r>
          </a:p>
          <a:p>
            <a:pPr algn="just">
              <a:lnSpc>
                <a:spcPct val="115000"/>
              </a:lnSpc>
              <a:spcBef>
                <a:spcPts val="600"/>
              </a:spcBef>
              <a:spcAft>
                <a:spcPts val="600"/>
              </a:spcAft>
            </a:pPr>
            <a:r>
              <a:rPr lang="en-US" sz="2800" b="1" i="1">
                <a:latin typeface="Times New Roman" panose="02020603050405020304" pitchFamily="18" charset="0"/>
                <a:ea typeface="Times New Roman" panose="02020603050405020304" pitchFamily="18" charset="0"/>
              </a:rPr>
              <a:t>Hướng dẫn</a:t>
            </a:r>
            <a:endParaRPr lang="en-US" sz="2800">
              <a:latin typeface="Times New Roman" panose="02020603050405020304" pitchFamily="18" charset="0"/>
              <a:ea typeface="Times New Roman" panose="02020603050405020304" pitchFamily="18" charset="0"/>
            </a:endParaRPr>
          </a:p>
          <a:p>
            <a:pPr algn="just">
              <a:lnSpc>
                <a:spcPct val="115000"/>
              </a:lnSpc>
              <a:spcBef>
                <a:spcPts val="600"/>
              </a:spcBef>
              <a:spcAft>
                <a:spcPts val="600"/>
              </a:spcAft>
            </a:pPr>
            <a:r>
              <a:rPr lang="en-US" sz="2800" i="1" smtClean="0">
                <a:solidFill>
                  <a:srgbClr val="CC00CC"/>
                </a:solidFill>
                <a:latin typeface="Times New Roman" panose="02020603050405020304" pitchFamily="18" charset="0"/>
                <a:ea typeface="Times New Roman" panose="02020603050405020304" pitchFamily="18" charset="0"/>
              </a:rPr>
              <a:t>Bước 1.</a:t>
            </a:r>
            <a:r>
              <a:rPr lang="en-US" sz="2800" smtClean="0">
                <a:solidFill>
                  <a:srgbClr val="CC00CC"/>
                </a:solidFill>
                <a:latin typeface="Times New Roman" panose="02020603050405020304" pitchFamily="18" charset="0"/>
                <a:ea typeface="Times New Roman" panose="02020603050405020304" pitchFamily="18" charset="0"/>
              </a:rPr>
              <a:t> </a:t>
            </a:r>
            <a:r>
              <a:rPr lang="en-US" sz="2800">
                <a:latin typeface="Times New Roman" panose="02020603050405020304" pitchFamily="18" charset="0"/>
                <a:ea typeface="Times New Roman" panose="02020603050405020304" pitchFamily="18" charset="0"/>
              </a:rPr>
              <a:t>Điều chỉnh độ rộng các cột, độ cao hàng tiêu đề sao cho hợp lí</a:t>
            </a:r>
          </a:p>
          <a:p>
            <a:pPr algn="just">
              <a:lnSpc>
                <a:spcPct val="115000"/>
              </a:lnSpc>
              <a:spcBef>
                <a:spcPts val="600"/>
              </a:spcBef>
              <a:spcAft>
                <a:spcPts val="600"/>
              </a:spcAft>
            </a:pPr>
            <a:r>
              <a:rPr lang="en-US" sz="2800" i="1">
                <a:solidFill>
                  <a:srgbClr val="CC00CC"/>
                </a:solidFill>
                <a:latin typeface="Times New Roman" panose="02020603050405020304" pitchFamily="18" charset="0"/>
                <a:ea typeface="Times New Roman" panose="02020603050405020304" pitchFamily="18" charset="0"/>
              </a:rPr>
              <a:t>Bước 2. </a:t>
            </a:r>
            <a:r>
              <a:rPr lang="en-US" sz="2800">
                <a:latin typeface="Times New Roman" panose="02020603050405020304" pitchFamily="18" charset="0"/>
                <a:ea typeface="Times New Roman" panose="02020603050405020304" pitchFamily="18" charset="0"/>
              </a:rPr>
              <a:t>Định dạng số với 2 chữ số thập phân ở cột Chiều cao, cột BMI và cột Cân nặng</a:t>
            </a:r>
          </a:p>
        </p:txBody>
      </p:sp>
    </p:spTree>
    <p:extLst>
      <p:ext uri="{BB962C8B-B14F-4D97-AF65-F5344CB8AC3E}">
        <p14:creationId xmlns:p14="http://schemas.microsoft.com/office/powerpoint/2010/main" val="2871014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8857" y="1489911"/>
            <a:ext cx="9521372" cy="3868751"/>
          </a:xfrm>
          <a:prstGeom prst="rect">
            <a:avLst/>
          </a:prstGeom>
        </p:spPr>
        <p:txBody>
          <a:bodyPr wrap="square">
            <a:spAutoFit/>
          </a:bodyPr>
          <a:lstStyle/>
          <a:p>
            <a:pPr algn="just">
              <a:lnSpc>
                <a:spcPct val="115000"/>
              </a:lnSpc>
              <a:spcBef>
                <a:spcPts val="600"/>
              </a:spcBef>
              <a:spcAft>
                <a:spcPts val="600"/>
              </a:spcAft>
            </a:pPr>
            <a:r>
              <a:rPr lang="en-US" sz="2800" i="1">
                <a:solidFill>
                  <a:srgbClr val="CC00CC"/>
                </a:solidFill>
                <a:latin typeface="Times New Roman" panose="02020603050405020304" pitchFamily="18" charset="0"/>
                <a:ea typeface="Times New Roman" panose="02020603050405020304" pitchFamily="18" charset="0"/>
              </a:rPr>
              <a:t>Bước 3. </a:t>
            </a:r>
            <a:r>
              <a:rPr lang="en-US" sz="2800">
                <a:latin typeface="Times New Roman" panose="02020603050405020304" pitchFamily="18" charset="0"/>
                <a:ea typeface="Times New Roman" panose="02020603050405020304" pitchFamily="18" charset="0"/>
              </a:rPr>
              <a:t>Căn dữ liệu của cột STT vào giữa các ô. Căn biên phải dữ liệu số</a:t>
            </a:r>
          </a:p>
          <a:p>
            <a:pPr algn="just">
              <a:lnSpc>
                <a:spcPct val="115000"/>
              </a:lnSpc>
              <a:spcBef>
                <a:spcPts val="600"/>
              </a:spcBef>
              <a:spcAft>
                <a:spcPts val="600"/>
              </a:spcAft>
            </a:pPr>
            <a:r>
              <a:rPr lang="en-US" sz="2800" i="1">
                <a:solidFill>
                  <a:srgbClr val="CC00CC"/>
                </a:solidFill>
                <a:latin typeface="Times New Roman" panose="02020603050405020304" pitchFamily="18" charset="0"/>
                <a:ea typeface="Times New Roman" panose="02020603050405020304" pitchFamily="18" charset="0"/>
              </a:rPr>
              <a:t>Bước 4. </a:t>
            </a:r>
            <a:r>
              <a:rPr lang="en-US" sz="2800">
                <a:latin typeface="Times New Roman" panose="02020603050405020304" pitchFamily="18" charset="0"/>
                <a:ea typeface="Times New Roman" panose="02020603050405020304" pitchFamily="18" charset="0"/>
              </a:rPr>
              <a:t>Định dạng chữ cho hàng tiêu đề của bảng: font Calibri, cỡ 13, kiểu chữ nghiêng và đậm, chữ màu xanh dương, nền ô chữ màu hồng nhạt</a:t>
            </a:r>
          </a:p>
          <a:p>
            <a:pPr algn="just">
              <a:lnSpc>
                <a:spcPct val="115000"/>
              </a:lnSpc>
              <a:spcBef>
                <a:spcPts val="600"/>
              </a:spcBef>
              <a:spcAft>
                <a:spcPts val="600"/>
              </a:spcAft>
            </a:pPr>
            <a:r>
              <a:rPr lang="en-US" sz="2800" i="1">
                <a:solidFill>
                  <a:srgbClr val="CC00CC"/>
                </a:solidFill>
                <a:latin typeface="Times New Roman" panose="02020603050405020304" pitchFamily="18" charset="0"/>
                <a:ea typeface="Times New Roman" panose="02020603050405020304" pitchFamily="18" charset="0"/>
              </a:rPr>
              <a:t>Bước 5. </a:t>
            </a:r>
            <a:r>
              <a:rPr lang="en-US" sz="2800">
                <a:latin typeface="Times New Roman" panose="02020603050405020304" pitchFamily="18" charset="0"/>
                <a:ea typeface="Times New Roman" panose="02020603050405020304" pitchFamily="18" charset="0"/>
              </a:rPr>
              <a:t>Chọn kiểu chữ và màu chữ làm nổi bật một số thông tin ở cột đánh giá</a:t>
            </a:r>
          </a:p>
        </p:txBody>
      </p:sp>
    </p:spTree>
    <p:extLst>
      <p:ext uri="{BB962C8B-B14F-4D97-AF65-F5344CB8AC3E}">
        <p14:creationId xmlns:p14="http://schemas.microsoft.com/office/powerpoint/2010/main" val="1030014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cstate="email">
            <a:extLst>
              <a:ext uri="{28A0092B-C50C-407E-A947-70E740481C1C}">
                <a14:useLocalDpi xmlns:a14="http://schemas.microsoft.com/office/drawing/2010/main"/>
              </a:ext>
            </a:extLst>
          </a:blip>
          <a:srcRect/>
          <a:stretch/>
        </p:blipFill>
        <p:spPr bwMode="auto">
          <a:xfrm>
            <a:off x="1291771" y="906417"/>
            <a:ext cx="9855200" cy="5160553"/>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3983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872</Words>
  <Application>Microsoft Office PowerPoint</Application>
  <PresentationFormat>Custom</PresentationFormat>
  <Paragraphs>75</Paragraphs>
  <Slides>20</Slides>
  <Notes>9</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thuvienhoclieu.com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thuvienhoclieu.com</dc:title>
  <dc:creator>thuvienhoclieu.com</dc:creator>
  <cp:keywords>thuvienhoclieu.com</cp:keywords>
  <dc:description>thuvienhoclieu.com</dc:description>
  <cp:lastModifiedBy/>
  <cp:revision>1</cp:revision>
  <dcterms:created xsi:type="dcterms:W3CDTF">2022-08-04T14:23:41Z</dcterms:created>
  <dcterms:modified xsi:type="dcterms:W3CDTF">2022-08-04T14:23:50Z</dcterms:modified>
</cp:coreProperties>
</file>