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handoutMasterIdLst>
    <p:handoutMasterId r:id="rId19"/>
  </p:handoutMasterIdLst>
  <p:sldIdLst>
    <p:sldId id="256" r:id="rId2"/>
    <p:sldId id="264" r:id="rId3"/>
    <p:sldId id="280" r:id="rId4"/>
    <p:sldId id="269" r:id="rId5"/>
    <p:sldId id="288" r:id="rId6"/>
    <p:sldId id="289" r:id="rId7"/>
    <p:sldId id="281" r:id="rId8"/>
    <p:sldId id="282" r:id="rId9"/>
    <p:sldId id="290" r:id="rId10"/>
    <p:sldId id="283" r:id="rId11"/>
    <p:sldId id="284" r:id="rId12"/>
    <p:sldId id="285" r:id="rId13"/>
    <p:sldId id="287" r:id="rId14"/>
    <p:sldId id="273" r:id="rId15"/>
    <p:sldId id="291" r:id="rId16"/>
    <p:sldId id="274"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DDD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napToGrid="0">
      <p:cViewPr varScale="1">
        <p:scale>
          <a:sx n="49" d="100"/>
          <a:sy n="49" d="100"/>
        </p:scale>
        <p:origin x="181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133616E-9355-42FE-A551-C97FE8F532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33850C4-5D1C-427B-A7FF-4B2C548316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7B9B5E-2BF3-4F4A-9812-D3E2785EBEED}" type="datetimeFigureOut">
              <a:rPr lang="en-US" smtClean="0"/>
              <a:t>8/4/2022</a:t>
            </a:fld>
            <a:endParaRPr lang="en-US"/>
          </a:p>
        </p:txBody>
      </p:sp>
      <p:sp>
        <p:nvSpPr>
          <p:cNvPr id="4" name="Footer Placeholder 3">
            <a:extLst>
              <a:ext uri="{FF2B5EF4-FFF2-40B4-BE49-F238E27FC236}">
                <a16:creationId xmlns:a16="http://schemas.microsoft.com/office/drawing/2014/main" xmlns="" id="{B30DC54F-90B0-4B85-ACBD-4A6E9015E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6CC38995-6930-41BA-AB74-B88411A730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BC0BA8-5B65-439E-961F-B095502A96E8}" type="slidenum">
              <a:rPr lang="en-US" smtClean="0"/>
              <a:t>‹#›</a:t>
            </a:fld>
            <a:endParaRPr lang="en-US"/>
          </a:p>
        </p:txBody>
      </p:sp>
    </p:spTree>
    <p:extLst>
      <p:ext uri="{BB962C8B-B14F-4D97-AF65-F5344CB8AC3E}">
        <p14:creationId xmlns:p14="http://schemas.microsoft.com/office/powerpoint/2010/main" val="2266805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39B3A-28CA-47AC-8C9D-00253FD1B6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18B299-1D67-4B8D-8016-86F1D7C9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9EDAF97-78C6-4C33-9C56-A6B577E86F75}"/>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DDAEA338-1F1B-480B-8AEA-40F039F87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3F49816-3691-46CC-8329-B48E65645BD0}"/>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26262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00025-A815-419E-8BBB-9B8A89DC5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83D5F92-CA8C-4DDE-99F7-51A1FD439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213D5D7-D38D-4FE3-A14F-F5844666E4B2}"/>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BD241D67-2C15-425D-9579-CBB6CEBD5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99B8DC-5708-4664-BF2A-9CE032E2ACD6}"/>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39401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427020-13B7-4ACB-8D47-905161D65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907FB8-C9AA-4EF2-9FFA-67EFAD9BFB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9E7477-4FC4-4673-B27D-DE5300C33710}"/>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3A580CBD-D7D8-4FC1-A764-3AAE72AA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9BFF5E-6EF8-4892-A832-C313E14F6A19}"/>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17268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5F0BA-453B-4D6C-BF73-15BD45B62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8085915-E3E3-439F-BAA8-D887AD236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66AF47-A7A1-40D4-9FA9-022EB662AA7B}"/>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C92D5B0E-D8B7-4876-802E-321EF77E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7BA181-B065-4D21-BC81-49414FBEF924}"/>
              </a:ext>
            </a:extLst>
          </p:cNvPr>
          <p:cNvSpPr>
            <a:spLocks noGrp="1"/>
          </p:cNvSpPr>
          <p:nvPr>
            <p:ph type="sldNum" sz="quarter" idx="12"/>
          </p:nvPr>
        </p:nvSpPr>
        <p:spPr/>
        <p:txBody>
          <a:bodyPr/>
          <a:lstStyle/>
          <a:p>
            <a:fld id="{4FB56AD0-552A-4DF0-9907-8C9B00084AE3}" type="slidenum">
              <a:rPr lang="en-US" smtClean="0"/>
              <a:t>‹#›</a:t>
            </a:fld>
            <a:endParaRPr lang="en-US"/>
          </a:p>
        </p:txBody>
      </p:sp>
      <p:pic>
        <p:nvPicPr>
          <p:cNvPr id="7" name="Picture 6">
            <a:extLst>
              <a:ext uri="{FF2B5EF4-FFF2-40B4-BE49-F238E27FC236}">
                <a16:creationId xmlns:a16="http://schemas.microsoft.com/office/drawing/2014/main" xmlns="" id="{853E8516-1B3F-4AF7-B807-28A0664A0E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02311" y="5688288"/>
            <a:ext cx="1302978" cy="1033187"/>
          </a:xfrm>
          <a:prstGeom prst="rect">
            <a:avLst/>
          </a:prstGeom>
        </p:spPr>
      </p:pic>
    </p:spTree>
    <p:extLst>
      <p:ext uri="{BB962C8B-B14F-4D97-AF65-F5344CB8AC3E}">
        <p14:creationId xmlns:p14="http://schemas.microsoft.com/office/powerpoint/2010/main" val="247961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712CE-8F72-4351-B4A8-C9AABFB0A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6D05E17-A34C-4F30-BE84-9FD64C9BD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D6AC1B-2C1D-4617-B68E-7012F18DE00C}"/>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1DF9FB51-BB01-4785-93CE-BFB8CD59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F663AB-93D6-4494-8097-276BFA4D9B83}"/>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394593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B4DBC-317F-41FB-A673-477657CC53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BF1049F-BECF-41DE-A892-60C491F06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D054F6-0261-4F40-94B8-4D26C0810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41FD35B-168D-486D-AA22-5E7EC9E9D97F}"/>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6" name="Footer Placeholder 5">
            <a:extLst>
              <a:ext uri="{FF2B5EF4-FFF2-40B4-BE49-F238E27FC236}">
                <a16:creationId xmlns:a16="http://schemas.microsoft.com/office/drawing/2014/main" xmlns="" id="{D4641083-41CC-44F0-93EF-3E9EC2FB8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7744CB4-6498-46E6-9988-EE23145BBC4A}"/>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340015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D51CE-0736-4F91-834E-01486A0D10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3639922-E9A2-44E6-A220-8429DDB5C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54BDE1B-3253-494A-988C-CD6CA3151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5EE20C8-86BB-47DE-BCB8-B77D6EDFE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14C4A19-0BFD-42B3-BD6A-DF70FFC3D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054BFE1-F1CB-4B4E-BB80-1E8A9FE28DD5}"/>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8" name="Footer Placeholder 7">
            <a:extLst>
              <a:ext uri="{FF2B5EF4-FFF2-40B4-BE49-F238E27FC236}">
                <a16:creationId xmlns:a16="http://schemas.microsoft.com/office/drawing/2014/main" xmlns="" id="{6FA2CEEF-F178-4622-A795-B7D08F166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88348F1-5F67-4680-8E78-724A78A5C342}"/>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315487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0DCF1-2EC8-417E-815C-7BBF63F84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6FB60C1-6FEA-40B6-B2CB-3BB78E071CD3}"/>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4" name="Footer Placeholder 3">
            <a:extLst>
              <a:ext uri="{FF2B5EF4-FFF2-40B4-BE49-F238E27FC236}">
                <a16:creationId xmlns:a16="http://schemas.microsoft.com/office/drawing/2014/main" xmlns="" id="{691BC3CE-C055-48FA-BDDF-C35984C55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3FCD785-5EE2-44BB-B4AB-71E854E92413}"/>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36298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7B0BFD8-5258-49CC-9169-11AF504B03E1}"/>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3" name="Footer Placeholder 2">
            <a:extLst>
              <a:ext uri="{FF2B5EF4-FFF2-40B4-BE49-F238E27FC236}">
                <a16:creationId xmlns:a16="http://schemas.microsoft.com/office/drawing/2014/main" xmlns="" id="{A43C2B41-9B62-49CD-83D1-39BAE0237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C9FD0D0-B39E-4A15-9782-AF33D97B4CB1}"/>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55413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15E35-0CC3-4CC8-BC4F-461BA936C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485E2A-B2BA-407E-9B8B-50947CFC2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55241EB-26B7-4813-B1F1-C3843083A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BA7AFCB-FA36-461F-9545-F756BD4D6BA9}"/>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6" name="Footer Placeholder 5">
            <a:extLst>
              <a:ext uri="{FF2B5EF4-FFF2-40B4-BE49-F238E27FC236}">
                <a16:creationId xmlns:a16="http://schemas.microsoft.com/office/drawing/2014/main" xmlns="" id="{03C34770-AAEF-4FC4-A516-5E4A69C29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7706A3-31D2-49E7-A67A-E9329CBE75E7}"/>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119681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1F72A-CA4C-43B2-890B-07C9E256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1C69436-459C-4E95-BFA6-E4F5B1FDF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DCEA48-7872-41D0-8CE5-54B906764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E709F9-5CE4-4AAD-9847-D1DD7A067D79}"/>
              </a:ext>
            </a:extLst>
          </p:cNvPr>
          <p:cNvSpPr>
            <a:spLocks noGrp="1"/>
          </p:cNvSpPr>
          <p:nvPr>
            <p:ph type="dt" sz="half" idx="10"/>
          </p:nvPr>
        </p:nvSpPr>
        <p:spPr/>
        <p:txBody>
          <a:bodyPr/>
          <a:lstStyle/>
          <a:p>
            <a:fld id="{629AC36A-0AF4-48F4-8490-35F6206D596D}" type="datetimeFigureOut">
              <a:rPr lang="en-US" smtClean="0"/>
              <a:t>8/4/2022</a:t>
            </a:fld>
            <a:endParaRPr lang="en-US"/>
          </a:p>
        </p:txBody>
      </p:sp>
      <p:sp>
        <p:nvSpPr>
          <p:cNvPr id="6" name="Footer Placeholder 5">
            <a:extLst>
              <a:ext uri="{FF2B5EF4-FFF2-40B4-BE49-F238E27FC236}">
                <a16:creationId xmlns:a16="http://schemas.microsoft.com/office/drawing/2014/main" xmlns="" id="{1886E41D-4912-4468-90BB-A319ACF59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C3B41F0-95FD-4FA5-BB69-3E38153D12D7}"/>
              </a:ext>
            </a:extLst>
          </p:cNvPr>
          <p:cNvSpPr>
            <a:spLocks noGrp="1"/>
          </p:cNvSpPr>
          <p:nvPr>
            <p:ph type="sldNum" sz="quarter" idx="12"/>
          </p:nvPr>
        </p:nvSpPr>
        <p:spPr/>
        <p:txBody>
          <a:bodyPr/>
          <a:lstStyle/>
          <a:p>
            <a:fld id="{4FB56AD0-552A-4DF0-9907-8C9B00084AE3}" type="slidenum">
              <a:rPr lang="en-US" smtClean="0"/>
              <a:t>‹#›</a:t>
            </a:fld>
            <a:endParaRPr lang="en-US"/>
          </a:p>
        </p:txBody>
      </p:sp>
    </p:spTree>
    <p:extLst>
      <p:ext uri="{BB962C8B-B14F-4D97-AF65-F5344CB8AC3E}">
        <p14:creationId xmlns:p14="http://schemas.microsoft.com/office/powerpoint/2010/main" val="258206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C09865-3527-4769-8408-10C512B24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78829F8-8CFE-4551-A948-BCE0A42E0E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2A36A0-F9D2-4E16-BEEC-338A39442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AC36A-0AF4-48F4-8490-35F6206D596D}" type="datetimeFigureOut">
              <a:rPr lang="en-US" smtClean="0"/>
              <a:t>8/4/2022</a:t>
            </a:fld>
            <a:endParaRPr lang="en-US"/>
          </a:p>
        </p:txBody>
      </p:sp>
      <p:sp>
        <p:nvSpPr>
          <p:cNvPr id="5" name="Footer Placeholder 4">
            <a:extLst>
              <a:ext uri="{FF2B5EF4-FFF2-40B4-BE49-F238E27FC236}">
                <a16:creationId xmlns:a16="http://schemas.microsoft.com/office/drawing/2014/main" xmlns="" id="{94F35230-7620-46A7-BBA5-0B4416F62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456925C-4B22-472D-A9C0-9B19827E0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56AD0-552A-4DF0-9907-8C9B00084AE3}" type="slidenum">
              <a:rPr lang="en-US" smtClean="0"/>
              <a:t>‹#›</a:t>
            </a:fld>
            <a:endParaRPr lang="en-US"/>
          </a:p>
        </p:txBody>
      </p:sp>
    </p:spTree>
    <p:extLst>
      <p:ext uri="{BB962C8B-B14F-4D97-AF65-F5344CB8AC3E}">
        <p14:creationId xmlns:p14="http://schemas.microsoft.com/office/powerpoint/2010/main" val="111999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116114" y="834024"/>
            <a:ext cx="11930742" cy="5325713"/>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15000"/>
              </a:lnSpc>
              <a:spcBef>
                <a:spcPts val="600"/>
              </a:spcBef>
              <a:spcAft>
                <a:spcPts val="600"/>
              </a:spcAft>
            </a:pPr>
            <a:r>
              <a:rPr lang="en-US" sz="4000" b="1">
                <a:solidFill>
                  <a:srgbClr val="C00000"/>
                </a:solidFill>
                <a:latin typeface="Times New Roman" panose="02020603050405020304" pitchFamily="18" charset="0"/>
                <a:ea typeface="Times New Roman" panose="02020603050405020304" pitchFamily="18" charset="0"/>
              </a:rPr>
              <a:t>CHỦ ĐỀ </a:t>
            </a:r>
            <a:r>
              <a:rPr lang="en-US" sz="4000" b="1" smtClean="0">
                <a:solidFill>
                  <a:srgbClr val="0070C0"/>
                </a:solidFill>
                <a:latin typeface="Times New Roman" panose="02020603050405020304" pitchFamily="18" charset="0"/>
                <a:ea typeface="Times New Roman" panose="02020603050405020304" pitchFamily="18" charset="0"/>
              </a:rPr>
              <a:t>F</a:t>
            </a:r>
            <a:endParaRPr lang="en-US" sz="4000" b="1" smtClean="0">
              <a:solidFill>
                <a:srgbClr val="C00000"/>
              </a:solidFill>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000" b="1" smtClean="0">
                <a:solidFill>
                  <a:srgbClr val="C00000"/>
                </a:solidFill>
                <a:latin typeface="Times New Roman" panose="02020603050405020304" pitchFamily="18" charset="0"/>
                <a:ea typeface="Times New Roman" panose="02020603050405020304" pitchFamily="18" charset="0"/>
              </a:rPr>
              <a:t>GIẢI </a:t>
            </a:r>
            <a:r>
              <a:rPr lang="en-US" sz="4000" b="1">
                <a:solidFill>
                  <a:srgbClr val="C00000"/>
                </a:solidFill>
                <a:latin typeface="Times New Roman" panose="02020603050405020304" pitchFamily="18" charset="0"/>
                <a:ea typeface="Times New Roman" panose="02020603050405020304" pitchFamily="18" charset="0"/>
              </a:rPr>
              <a:t>QUYẾT VẤN ĐỀ VỚI SỰ TRỢ GIÚP CỦA MÁY TÍNH</a:t>
            </a:r>
            <a:endParaRPr lang="en-US" sz="40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3200" b="1">
                <a:solidFill>
                  <a:srgbClr val="C00000"/>
                </a:solidFill>
                <a:latin typeface="Times New Roman" panose="02020603050405020304" pitchFamily="18" charset="0"/>
                <a:ea typeface="Times New Roman" panose="02020603050405020304" pitchFamily="18" charset="0"/>
              </a:rPr>
              <a:t>MỘT SỐ THUẬT TOÁN SẮP XẾP VÀ TÌM KIẾM CƠ BẢN </a:t>
            </a:r>
            <a:endParaRPr lang="en-US" sz="32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000" b="1">
                <a:solidFill>
                  <a:srgbClr val="0070C0"/>
                </a:solidFill>
                <a:latin typeface="Times New Roman" panose="02020603050405020304" pitchFamily="18" charset="0"/>
                <a:ea typeface="Times New Roman" panose="02020603050405020304" pitchFamily="18" charset="0"/>
              </a:rPr>
              <a:t>BÀI </a:t>
            </a:r>
            <a:r>
              <a:rPr lang="en-US" sz="4000" b="1" smtClean="0">
                <a:solidFill>
                  <a:srgbClr val="0070C0"/>
                </a:solidFill>
                <a:latin typeface="Times New Roman" panose="02020603050405020304" pitchFamily="18" charset="0"/>
                <a:ea typeface="Times New Roman" panose="02020603050405020304" pitchFamily="18" charset="0"/>
              </a:rPr>
              <a:t>1</a:t>
            </a:r>
          </a:p>
          <a:p>
            <a:pPr algn="ctr">
              <a:lnSpc>
                <a:spcPct val="115000"/>
              </a:lnSpc>
              <a:spcBef>
                <a:spcPts val="600"/>
              </a:spcBef>
              <a:spcAft>
                <a:spcPts val="600"/>
              </a:spcAft>
            </a:pPr>
            <a:r>
              <a:rPr lang="en-US" sz="4000" b="1" smtClean="0">
                <a:solidFill>
                  <a:srgbClr val="0070C0"/>
                </a:solidFill>
                <a:latin typeface="Times New Roman" panose="02020603050405020304" pitchFamily="18" charset="0"/>
                <a:ea typeface="Times New Roman" panose="02020603050405020304" pitchFamily="18" charset="0"/>
              </a:rPr>
              <a:t>TÌM </a:t>
            </a:r>
            <a:r>
              <a:rPr lang="en-US" sz="4000" b="1">
                <a:solidFill>
                  <a:srgbClr val="0070C0"/>
                </a:solidFill>
                <a:latin typeface="Times New Roman" panose="02020603050405020304" pitchFamily="18" charset="0"/>
                <a:ea typeface="Times New Roman" panose="02020603050405020304" pitchFamily="18" charset="0"/>
              </a:rPr>
              <a:t>KIẾM TUẦN TỰ</a:t>
            </a:r>
            <a:endParaRPr lang="en-US" sz="40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228613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78453" y="1240852"/>
            <a:ext cx="10676484" cy="1384995"/>
          </a:xfrm>
          <a:prstGeom prst="rect">
            <a:avLst/>
          </a:prstGeom>
        </p:spPr>
        <p:txBody>
          <a:bodyPr wrap="square">
            <a:spAutoFit/>
          </a:bodyPr>
          <a:lstStyle/>
          <a:p>
            <a:pPr algn="just"/>
            <a:r>
              <a:rPr lang="en-US" sz="2800" smtClean="0">
                <a:latin typeface="Times New Roman" panose="02020603050405020304" pitchFamily="18" charset="0"/>
                <a:ea typeface="Times New Roman" panose="02020603050405020304" pitchFamily="18" charset="0"/>
              </a:rPr>
              <a:t>- </a:t>
            </a:r>
            <a:r>
              <a:rPr lang="en-US" sz="2800" i="1">
                <a:solidFill>
                  <a:srgbClr val="0070C0"/>
                </a:solidFill>
                <a:latin typeface="Times New Roman" panose="02020603050405020304" pitchFamily="18" charset="0"/>
                <a:ea typeface="Times New Roman" panose="02020603050405020304" pitchFamily="18" charset="0"/>
              </a:rPr>
              <a:t>Ý tưởng: </a:t>
            </a:r>
            <a:r>
              <a:rPr lang="en-US" sz="2800">
                <a:latin typeface="Times New Roman" panose="02020603050405020304" pitchFamily="18" charset="0"/>
                <a:ea typeface="Times New Roman" panose="02020603050405020304" pitchFamily="18" charset="0"/>
              </a:rPr>
              <a:t>Xuất phát từ đầu dãy, nếu số ở đầu dãy không phải là số cần tìm thì chuyển sang số tiếp theo trong dãy xem có phải là số cần tìm không. Cứ như thế cho đến khi tìm thấy hoặc đã xét hết dãy.</a:t>
            </a:r>
            <a:endParaRPr lang="en-US" sz="2800"/>
          </a:p>
        </p:txBody>
      </p:sp>
      <p:sp>
        <p:nvSpPr>
          <p:cNvPr id="3" name="TextBox 2">
            <a:extLst>
              <a:ext uri="{FF2B5EF4-FFF2-40B4-BE49-F238E27FC236}">
                <a16:creationId xmlns:a16="http://schemas.microsoft.com/office/drawing/2014/main" xmlns="" id="{E5216C1E-83CC-4E52-9D12-5AC29A5AD54B}"/>
              </a:ext>
            </a:extLst>
          </p:cNvPr>
          <p:cNvSpPr txBox="1"/>
          <p:nvPr/>
        </p:nvSpPr>
        <p:spPr>
          <a:xfrm>
            <a:off x="1221113" y="425900"/>
            <a:ext cx="718590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2. Thuật toán kiếm tuần tự</a:t>
            </a:r>
          </a:p>
        </p:txBody>
      </p:sp>
      <p:pic>
        <p:nvPicPr>
          <p:cNvPr id="5" name="Picture 4">
            <a:extLst>
              <a:ext uri="{FF2B5EF4-FFF2-40B4-BE49-F238E27FC236}">
                <a16:creationId xmlns:a16="http://schemas.microsoft.com/office/drawing/2014/main" xmlns="" id="{A7E22513-2C04-443E-BE2B-8A9D4CA4C8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8453" y="455360"/>
            <a:ext cx="554148" cy="495343"/>
          </a:xfrm>
          <a:prstGeom prst="rect">
            <a:avLst/>
          </a:prstGeom>
        </p:spPr>
      </p:pic>
      <p:sp>
        <p:nvSpPr>
          <p:cNvPr id="6" name="Rectangle 5"/>
          <p:cNvSpPr/>
          <p:nvPr/>
        </p:nvSpPr>
        <p:spPr>
          <a:xfrm>
            <a:off x="1687001" y="2856025"/>
            <a:ext cx="9227007" cy="398878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1.</a:t>
            </a:r>
            <a:r>
              <a:rPr lang="en-US" sz="2400">
                <a:latin typeface="Times New Roman" panose="02020603050405020304" pitchFamily="18" charset="0"/>
                <a:ea typeface="Times New Roman" panose="02020603050405020304" pitchFamily="18" charset="0"/>
              </a:rPr>
              <a:t> </a:t>
            </a:r>
            <a:r>
              <a:rPr lang="en-US" sz="2400" i="1">
                <a:solidFill>
                  <a:srgbClr val="C00000"/>
                </a:solidFill>
                <a:latin typeface="Times New Roman" panose="02020603050405020304" pitchFamily="18" charset="0"/>
                <a:ea typeface="Times New Roman" panose="02020603050405020304" pitchFamily="18" charset="0"/>
              </a:rPr>
              <a:t>Số đang xét</a:t>
            </a:r>
            <a:r>
              <a:rPr lang="en-US" sz="2400">
                <a:latin typeface="Times New Roman" panose="02020603050405020304" pitchFamily="18" charset="0"/>
                <a:ea typeface="Times New Roman" panose="02020603050405020304" pitchFamily="18" charset="0"/>
              </a:rPr>
              <a:t> là số ở đầu dãy</a:t>
            </a:r>
          </a:p>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2.</a:t>
            </a:r>
            <a:r>
              <a:rPr lang="en-US" sz="2400">
                <a:latin typeface="Times New Roman" panose="02020603050405020304" pitchFamily="18" charset="0"/>
                <a:ea typeface="Times New Roman" panose="02020603050405020304" pitchFamily="18" charset="0"/>
              </a:rPr>
              <a:t> </a:t>
            </a:r>
            <a:r>
              <a:rPr lang="en-US" sz="2400" b="1">
                <a:latin typeface="Times New Roman" panose="02020603050405020304" pitchFamily="18" charset="0"/>
                <a:ea typeface="Times New Roman" panose="02020603050405020304" pitchFamily="18" charset="0"/>
              </a:rPr>
              <a:t>Lặp khi</a:t>
            </a:r>
            <a:r>
              <a:rPr lang="en-US" sz="2400">
                <a:latin typeface="Times New Roman" panose="02020603050405020304" pitchFamily="18" charset="0"/>
                <a:ea typeface="Times New Roman" panose="02020603050405020304" pitchFamily="18" charset="0"/>
              </a:rPr>
              <a:t> (</a:t>
            </a:r>
            <a:r>
              <a:rPr lang="en-US" sz="2400" i="1">
                <a:latin typeface="Times New Roman" panose="02020603050405020304" pitchFamily="18" charset="0"/>
                <a:ea typeface="Times New Roman" panose="02020603050405020304" pitchFamily="18" charset="0"/>
              </a:rPr>
              <a:t>chưa xét hết dãy số</a:t>
            </a:r>
            <a:r>
              <a:rPr lang="en-US" sz="24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Nếu</a:t>
            </a:r>
            <a:r>
              <a:rPr lang="en-US" sz="2400" smtClean="0">
                <a:latin typeface="Times New Roman" panose="02020603050405020304" pitchFamily="18" charset="0"/>
                <a:ea typeface="Times New Roman" panose="02020603050405020304" pitchFamily="18" charset="0"/>
              </a:rPr>
              <a:t> </a:t>
            </a:r>
            <a:r>
              <a:rPr lang="en-US" sz="2400" i="1">
                <a:solidFill>
                  <a:srgbClr val="C00000"/>
                </a:solidFill>
                <a:latin typeface="Times New Roman" panose="02020603050405020304" pitchFamily="18" charset="0"/>
                <a:ea typeface="Times New Roman" panose="02020603050405020304" pitchFamily="18" charset="0"/>
              </a:rPr>
              <a:t>Số đang xét</a:t>
            </a:r>
            <a:r>
              <a:rPr lang="en-US" sz="2400">
                <a:latin typeface="Times New Roman" panose="02020603050405020304" pitchFamily="18" charset="0"/>
                <a:ea typeface="Times New Roman" panose="02020603050405020304" pitchFamily="18" charset="0"/>
              </a:rPr>
              <a:t> ≠ x. Chuyển đến xét số tiếp theo trong dãy</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Trái </a:t>
            </a:r>
            <a:r>
              <a:rPr lang="en-US" sz="2400" b="1">
                <a:latin typeface="Times New Roman" panose="02020603050405020304" pitchFamily="18" charset="0"/>
                <a:ea typeface="Times New Roman" panose="02020603050405020304" pitchFamily="18" charset="0"/>
              </a:rPr>
              <a:t>lại</a:t>
            </a:r>
            <a:r>
              <a:rPr lang="en-US" sz="2400">
                <a:latin typeface="Times New Roman" panose="02020603050405020304" pitchFamily="18" charset="0"/>
                <a:ea typeface="Times New Roman" panose="02020603050405020304" pitchFamily="18" charset="0"/>
              </a:rPr>
              <a:t> Thông báo vị trí tìm thấy x và kết thúc thuật toán </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Hết </a:t>
            </a:r>
            <a:r>
              <a:rPr lang="en-US" sz="2400" b="1">
                <a:latin typeface="Times New Roman" panose="02020603050405020304" pitchFamily="18" charset="0"/>
                <a:ea typeface="Times New Roman" panose="02020603050405020304" pitchFamily="18" charset="0"/>
              </a:rPr>
              <a:t>nhánh</a:t>
            </a:r>
            <a:endParaRPr lang="en-US" sz="24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Hết lặp</a:t>
            </a:r>
            <a:endParaRPr lang="en-US" sz="24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3.</a:t>
            </a:r>
            <a:r>
              <a:rPr lang="en-US" sz="2400">
                <a:latin typeface="Times New Roman" panose="02020603050405020304" pitchFamily="18" charset="0"/>
                <a:ea typeface="Times New Roman" panose="02020603050405020304" pitchFamily="18" charset="0"/>
              </a:rPr>
              <a:t> Thông báo không tìm thấy x và kết thúc thuật toán </a:t>
            </a:r>
          </a:p>
        </p:txBody>
      </p:sp>
    </p:spTree>
    <p:extLst>
      <p:ext uri="{BB962C8B-B14F-4D97-AF65-F5344CB8AC3E}">
        <p14:creationId xmlns:p14="http://schemas.microsoft.com/office/powerpoint/2010/main" val="164878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48160" y="1750478"/>
            <a:ext cx="10543248" cy="3293209"/>
          </a:xfrm>
          <a:prstGeom prst="rect">
            <a:avLst/>
          </a:prstGeom>
        </p:spPr>
        <p:txBody>
          <a:bodyPr wrap="square">
            <a:spAutoFit/>
          </a:bodyPr>
          <a:lstStyle/>
          <a:p>
            <a:pPr algn="just">
              <a:spcBef>
                <a:spcPts val="1200"/>
              </a:spcBef>
              <a:spcAft>
                <a:spcPts val="1200"/>
              </a:spcAft>
            </a:pPr>
            <a:r>
              <a:rPr lang="en-US" sz="2800" b="1" i="1" smtClean="0">
                <a:latin typeface="Times New Roman" panose="02020603050405020304" pitchFamily="18" charset="0"/>
                <a:ea typeface="Times New Roman" panose="02020603050405020304" pitchFamily="18" charset="0"/>
              </a:rPr>
              <a:t>Bài </a:t>
            </a:r>
            <a:r>
              <a:rPr lang="en-US" sz="2800" b="1" i="1">
                <a:latin typeface="Times New Roman" panose="02020603050405020304" pitchFamily="18" charset="0"/>
                <a:ea typeface="Times New Roman" panose="02020603050405020304" pitchFamily="18" charset="0"/>
              </a:rPr>
              <a:t>toán tìm kiếm trong dãy không sắp thứ tự</a:t>
            </a:r>
            <a:endParaRPr lang="en-US" sz="2800">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800" i="1">
                <a:solidFill>
                  <a:srgbClr val="0070C0"/>
                </a:solidFill>
                <a:latin typeface="Times New Roman" panose="02020603050405020304" pitchFamily="18" charset="0"/>
                <a:ea typeface="Times New Roman" panose="02020603050405020304" pitchFamily="18" charset="0"/>
              </a:rPr>
              <a:t>Ví dụ: </a:t>
            </a:r>
            <a:r>
              <a:rPr lang="en-US" sz="2800" smtClean="0">
                <a:latin typeface="Times New Roman" panose="02020603050405020304" pitchFamily="18" charset="0"/>
                <a:ea typeface="Times New Roman" panose="02020603050405020304" pitchFamily="18" charset="0"/>
              </a:rPr>
              <a:t>Tập </a:t>
            </a:r>
            <a:r>
              <a:rPr lang="en-US" sz="2800">
                <a:latin typeface="Times New Roman" panose="02020603050405020304" pitchFamily="18" charset="0"/>
                <a:ea typeface="Times New Roman" panose="02020603050405020304" pitchFamily="18" charset="0"/>
              </a:rPr>
              <a:t>bài kiểm tra của </a:t>
            </a:r>
            <a:r>
              <a:rPr lang="en-US" sz="2800" smtClean="0">
                <a:latin typeface="Times New Roman" panose="02020603050405020304" pitchFamily="18" charset="0"/>
                <a:ea typeface="Times New Roman" panose="02020603050405020304" pitchFamily="18" charset="0"/>
              </a:rPr>
              <a:t>lớp chưa được </a:t>
            </a:r>
            <a:r>
              <a:rPr lang="en-US" sz="2800">
                <a:latin typeface="Times New Roman" panose="02020603050405020304" pitchFamily="18" charset="0"/>
                <a:ea typeface="Times New Roman" panose="02020603050405020304" pitchFamily="18" charset="0"/>
              </a:rPr>
              <a:t>sắp xếp theo thứ tự bảng chữ cái đối với tên học sinh. Muốn </a:t>
            </a:r>
            <a:r>
              <a:rPr lang="en-US" sz="2800" smtClean="0">
                <a:latin typeface="Times New Roman" panose="02020603050405020304" pitchFamily="18" charset="0"/>
                <a:ea typeface="Times New Roman" panose="02020603050405020304" pitchFamily="18" charset="0"/>
              </a:rPr>
              <a:t>tìm bài làm của em, </a:t>
            </a:r>
            <a:r>
              <a:rPr lang="en-US" sz="2800">
                <a:latin typeface="Times New Roman" panose="02020603050405020304" pitchFamily="18" charset="0"/>
                <a:ea typeface="Times New Roman" panose="02020603050405020304" pitchFamily="18" charset="0"/>
              </a:rPr>
              <a:t>giáo viên phải xem tên học sinh ghi trên từng </a:t>
            </a:r>
            <a:r>
              <a:rPr lang="en-US" sz="2800" smtClean="0">
                <a:latin typeface="Times New Roman" panose="02020603050405020304" pitchFamily="18" charset="0"/>
                <a:ea typeface="Times New Roman" panose="02020603050405020304" pitchFamily="18" charset="0"/>
              </a:rPr>
              <a:t>bài, </a:t>
            </a:r>
            <a:r>
              <a:rPr lang="en-US" sz="2800">
                <a:latin typeface="Times New Roman" panose="02020603050405020304" pitchFamily="18" charset="0"/>
                <a:ea typeface="Times New Roman" panose="02020603050405020304" pitchFamily="18" charset="0"/>
              </a:rPr>
              <a:t>lần lượt từ bài đầu tiên cho đến khi tìm thấy bài của em</a:t>
            </a:r>
          </a:p>
          <a:p>
            <a:pPr algn="just">
              <a:spcBef>
                <a:spcPts val="1200"/>
              </a:spcBef>
              <a:spcAft>
                <a:spcPts val="1200"/>
              </a:spcAft>
            </a:pPr>
            <a:r>
              <a:rPr lang="en-US" sz="2800" b="1" i="1">
                <a:solidFill>
                  <a:srgbClr val="0070C0"/>
                </a:solidFill>
                <a:latin typeface="Times New Roman" panose="02020603050405020304" pitchFamily="18" charset="0"/>
                <a:ea typeface="Times New Roman" panose="02020603050405020304" pitchFamily="18" charset="0"/>
              </a:rPr>
              <a:t>=&gt; Khi dãy không sắp thứ tự cần </a:t>
            </a:r>
            <a:r>
              <a:rPr lang="en-US" sz="2800" b="1" i="1" smtClean="0">
                <a:solidFill>
                  <a:srgbClr val="0070C0"/>
                </a:solidFill>
                <a:latin typeface="Times New Roman" panose="02020603050405020304" pitchFamily="18" charset="0"/>
                <a:ea typeface="Times New Roman" panose="02020603050405020304" pitchFamily="18" charset="0"/>
              </a:rPr>
              <a:t>thực hiện tìm </a:t>
            </a:r>
            <a:r>
              <a:rPr lang="en-US" sz="2800" b="1" i="1">
                <a:solidFill>
                  <a:srgbClr val="0070C0"/>
                </a:solidFill>
                <a:latin typeface="Times New Roman" panose="02020603050405020304" pitchFamily="18" charset="0"/>
                <a:ea typeface="Times New Roman" panose="02020603050405020304" pitchFamily="18" charset="0"/>
              </a:rPr>
              <a:t>kiếm tuần tự</a:t>
            </a:r>
          </a:p>
        </p:txBody>
      </p:sp>
      <p:sp>
        <p:nvSpPr>
          <p:cNvPr id="3" name="TextBox 2">
            <a:extLst>
              <a:ext uri="{FF2B5EF4-FFF2-40B4-BE49-F238E27FC236}">
                <a16:creationId xmlns:a16="http://schemas.microsoft.com/office/drawing/2014/main" xmlns="" id="{E5216C1E-83CC-4E52-9D12-5AC29A5AD54B}"/>
              </a:ext>
            </a:extLst>
          </p:cNvPr>
          <p:cNvSpPr txBox="1"/>
          <p:nvPr/>
        </p:nvSpPr>
        <p:spPr>
          <a:xfrm>
            <a:off x="948160" y="315852"/>
            <a:ext cx="1054324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3. Bài toán tìm kiếm</a:t>
            </a:r>
          </a:p>
        </p:txBody>
      </p:sp>
      <p:pic>
        <p:nvPicPr>
          <p:cNvPr id="4" name="Picture 3">
            <a:extLst>
              <a:ext uri="{FF2B5EF4-FFF2-40B4-BE49-F238E27FC236}">
                <a16:creationId xmlns:a16="http://schemas.microsoft.com/office/drawing/2014/main" xmlns="" id="{A7E22513-2C04-443E-BE2B-8A9D4CA4C8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1852" y="345312"/>
            <a:ext cx="556308" cy="495343"/>
          </a:xfrm>
          <a:prstGeom prst="rect">
            <a:avLst/>
          </a:prstGeom>
        </p:spPr>
      </p:pic>
    </p:spTree>
    <p:extLst>
      <p:ext uri="{BB962C8B-B14F-4D97-AF65-F5344CB8AC3E}">
        <p14:creationId xmlns:p14="http://schemas.microsoft.com/office/powerpoint/2010/main" val="20396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06548" y="818727"/>
            <a:ext cx="10157637" cy="1732782"/>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toán tìm kiếm trong dãy đã sắp thứ tự</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Ví dụ: </a:t>
            </a:r>
            <a:r>
              <a:rPr lang="en-US" sz="2800">
                <a:latin typeface="Times New Roman" panose="02020603050405020304" pitchFamily="18" charset="0"/>
                <a:ea typeface="Times New Roman" panose="02020603050405020304" pitchFamily="18" charset="0"/>
              </a:rPr>
              <a:t>Danh sách tên học sinh trong lớp đã sắp thứ tự theo chữ cái trong từ điển thì ta có thể nhanh chóng tìm thấy bài kiểm tra của em</a:t>
            </a:r>
          </a:p>
        </p:txBody>
      </p:sp>
      <p:sp>
        <p:nvSpPr>
          <p:cNvPr id="3" name="Rectangle 2"/>
          <p:cNvSpPr/>
          <p:nvPr/>
        </p:nvSpPr>
        <p:spPr>
          <a:xfrm>
            <a:off x="1155404" y="3325280"/>
            <a:ext cx="10157637" cy="1886670"/>
          </a:xfrm>
          <a:prstGeom prst="rect">
            <a:avLst/>
          </a:prstGeom>
        </p:spPr>
        <p:txBody>
          <a:bodyPr wrap="square">
            <a:spAutoFit/>
          </a:bodyPr>
          <a:lstStyle/>
          <a:p>
            <a:pPr algn="just">
              <a:lnSpc>
                <a:spcPct val="115000"/>
              </a:lnSpc>
              <a:spcBef>
                <a:spcPts val="600"/>
              </a:spcBef>
              <a:spcAft>
                <a:spcPts val="600"/>
              </a:spcAft>
            </a:pPr>
            <a:r>
              <a:rPr lang="en-US" sz="2800">
                <a:solidFill>
                  <a:srgbClr val="002060"/>
                </a:solidFill>
                <a:latin typeface="Times New Roman" panose="02020603050405020304" pitchFamily="18" charset="0"/>
                <a:ea typeface="Times New Roman" panose="02020603050405020304" pitchFamily="18" charset="0"/>
              </a:rPr>
              <a:t>Kết luận: Có hai loại bài toán tìm kiếm:</a:t>
            </a:r>
          </a:p>
          <a:p>
            <a:pPr algn="just">
              <a:lnSpc>
                <a:spcPct val="115000"/>
              </a:lnSpc>
              <a:spcBef>
                <a:spcPts val="600"/>
              </a:spcBef>
              <a:spcAft>
                <a:spcPts val="600"/>
              </a:spcAft>
            </a:pPr>
            <a:r>
              <a:rPr lang="en-US" sz="2800">
                <a:solidFill>
                  <a:srgbClr val="002060"/>
                </a:solidFill>
                <a:latin typeface="Times New Roman" panose="02020603050405020304" pitchFamily="18" charset="0"/>
                <a:ea typeface="Times New Roman" panose="02020603050405020304" pitchFamily="18" charset="0"/>
              </a:rPr>
              <a:t>1) Tìm kiếm trong dãy không sắp thứ tự</a:t>
            </a:r>
          </a:p>
          <a:p>
            <a:pPr algn="just">
              <a:lnSpc>
                <a:spcPct val="115000"/>
              </a:lnSpc>
              <a:spcBef>
                <a:spcPts val="600"/>
              </a:spcBef>
              <a:spcAft>
                <a:spcPts val="600"/>
              </a:spcAft>
            </a:pPr>
            <a:r>
              <a:rPr lang="en-US" sz="2800">
                <a:solidFill>
                  <a:srgbClr val="002060"/>
                </a:solidFill>
                <a:latin typeface="Times New Roman" panose="02020603050405020304" pitchFamily="18" charset="0"/>
                <a:ea typeface="Times New Roman" panose="02020603050405020304" pitchFamily="18" charset="0"/>
              </a:rPr>
              <a:t>2) Tìm kiếm trong dãy đã sắp thứ tự</a:t>
            </a:r>
          </a:p>
        </p:txBody>
      </p:sp>
    </p:spTree>
    <p:extLst>
      <p:ext uri="{BB962C8B-B14F-4D97-AF65-F5344CB8AC3E}">
        <p14:creationId xmlns:p14="http://schemas.microsoft.com/office/powerpoint/2010/main" val="33970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850605" y="1274932"/>
            <a:ext cx="10408831" cy="41264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2295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5216C1E-83CC-4E52-9D12-5AC29A5AD54B}"/>
              </a:ext>
            </a:extLst>
          </p:cNvPr>
          <p:cNvSpPr txBox="1"/>
          <p:nvPr/>
        </p:nvSpPr>
        <p:spPr>
          <a:xfrm>
            <a:off x="5169190" y="410436"/>
            <a:ext cx="292760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LUYỆN TẬP</a:t>
            </a:r>
          </a:p>
        </p:txBody>
      </p:sp>
      <p:pic>
        <p:nvPicPr>
          <p:cNvPr id="12" name="Picture 11">
            <a:extLst>
              <a:ext uri="{FF2B5EF4-FFF2-40B4-BE49-F238E27FC236}">
                <a16:creationId xmlns:a16="http://schemas.microsoft.com/office/drawing/2014/main" xmlns="" id="{8AC66289-0E87-40E8-9E33-10968DB0633C}"/>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0039" y="258360"/>
            <a:ext cx="996694" cy="900000"/>
          </a:xfrm>
          <a:prstGeom prst="rect">
            <a:avLst/>
          </a:prstGeom>
        </p:spPr>
      </p:pic>
      <p:sp>
        <p:nvSpPr>
          <p:cNvPr id="2" name="Rectangle 1"/>
          <p:cNvSpPr/>
          <p:nvPr/>
        </p:nvSpPr>
        <p:spPr>
          <a:xfrm>
            <a:off x="673622" y="1646986"/>
            <a:ext cx="3413114" cy="587853"/>
          </a:xfrm>
          <a:prstGeom prst="rect">
            <a:avLst/>
          </a:prstGeom>
        </p:spPr>
        <p:txBody>
          <a:bodyPr wrap="none">
            <a:spAutoFit/>
          </a:bodyPr>
          <a:lstStyle/>
          <a:p>
            <a:pPr>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Cho một dãy số</a:t>
            </a:r>
          </a:p>
        </p:txBody>
      </p:sp>
      <p:graphicFrame>
        <p:nvGraphicFramePr>
          <p:cNvPr id="3" name="Table 2"/>
          <p:cNvGraphicFramePr>
            <a:graphicFrameLocks noGrp="1"/>
          </p:cNvGraphicFramePr>
          <p:nvPr>
            <p:extLst>
              <p:ext uri="{D42A27DB-BD31-4B8C-83A1-F6EECF244321}">
                <p14:modId xmlns:p14="http://schemas.microsoft.com/office/powerpoint/2010/main" val="50538918"/>
              </p:ext>
            </p:extLst>
          </p:nvPr>
        </p:nvGraphicFramePr>
        <p:xfrm>
          <a:off x="1948443" y="2652827"/>
          <a:ext cx="8710457" cy="1383418"/>
        </p:xfrm>
        <a:graphic>
          <a:graphicData uri="http://schemas.openxmlformats.org/drawingml/2006/table">
            <a:tbl>
              <a:tblPr firstRow="1" firstCol="1" bandRow="1">
                <a:tableStyleId>{72833802-FEF1-4C79-8D5D-14CF1EAF98D9}</a:tableStyleId>
              </a:tblPr>
              <a:tblGrid>
                <a:gridCol w="791175">
                  <a:extLst>
                    <a:ext uri="{9D8B030D-6E8A-4147-A177-3AD203B41FA5}">
                      <a16:colId xmlns:a16="http://schemas.microsoft.com/office/drawing/2014/main" xmlns="" val="3686140052"/>
                    </a:ext>
                  </a:extLst>
                </a:gridCol>
                <a:gridCol w="791175">
                  <a:extLst>
                    <a:ext uri="{9D8B030D-6E8A-4147-A177-3AD203B41FA5}">
                      <a16:colId xmlns:a16="http://schemas.microsoft.com/office/drawing/2014/main" xmlns="" val="180205700"/>
                    </a:ext>
                  </a:extLst>
                </a:gridCol>
                <a:gridCol w="791175">
                  <a:extLst>
                    <a:ext uri="{9D8B030D-6E8A-4147-A177-3AD203B41FA5}">
                      <a16:colId xmlns:a16="http://schemas.microsoft.com/office/drawing/2014/main" xmlns="" val="2678570503"/>
                    </a:ext>
                  </a:extLst>
                </a:gridCol>
                <a:gridCol w="791175">
                  <a:extLst>
                    <a:ext uri="{9D8B030D-6E8A-4147-A177-3AD203B41FA5}">
                      <a16:colId xmlns:a16="http://schemas.microsoft.com/office/drawing/2014/main" xmlns="" val="1888491612"/>
                    </a:ext>
                  </a:extLst>
                </a:gridCol>
                <a:gridCol w="792251">
                  <a:extLst>
                    <a:ext uri="{9D8B030D-6E8A-4147-A177-3AD203B41FA5}">
                      <a16:colId xmlns:a16="http://schemas.microsoft.com/office/drawing/2014/main" xmlns="" val="2941868701"/>
                    </a:ext>
                  </a:extLst>
                </a:gridCol>
                <a:gridCol w="792251">
                  <a:extLst>
                    <a:ext uri="{9D8B030D-6E8A-4147-A177-3AD203B41FA5}">
                      <a16:colId xmlns:a16="http://schemas.microsoft.com/office/drawing/2014/main" xmlns="" val="14196746"/>
                    </a:ext>
                  </a:extLst>
                </a:gridCol>
                <a:gridCol w="792251">
                  <a:extLst>
                    <a:ext uri="{9D8B030D-6E8A-4147-A177-3AD203B41FA5}">
                      <a16:colId xmlns:a16="http://schemas.microsoft.com/office/drawing/2014/main" xmlns="" val="1186378022"/>
                    </a:ext>
                  </a:extLst>
                </a:gridCol>
                <a:gridCol w="792251">
                  <a:extLst>
                    <a:ext uri="{9D8B030D-6E8A-4147-A177-3AD203B41FA5}">
                      <a16:colId xmlns:a16="http://schemas.microsoft.com/office/drawing/2014/main" xmlns="" val="2366959973"/>
                    </a:ext>
                  </a:extLst>
                </a:gridCol>
                <a:gridCol w="792251">
                  <a:extLst>
                    <a:ext uri="{9D8B030D-6E8A-4147-A177-3AD203B41FA5}">
                      <a16:colId xmlns:a16="http://schemas.microsoft.com/office/drawing/2014/main" xmlns="" val="3415714176"/>
                    </a:ext>
                  </a:extLst>
                </a:gridCol>
                <a:gridCol w="792251">
                  <a:extLst>
                    <a:ext uri="{9D8B030D-6E8A-4147-A177-3AD203B41FA5}">
                      <a16:colId xmlns:a16="http://schemas.microsoft.com/office/drawing/2014/main" xmlns="" val="932413262"/>
                    </a:ext>
                  </a:extLst>
                </a:gridCol>
                <a:gridCol w="792251">
                  <a:extLst>
                    <a:ext uri="{9D8B030D-6E8A-4147-A177-3AD203B41FA5}">
                      <a16:colId xmlns:a16="http://schemas.microsoft.com/office/drawing/2014/main" xmlns="" val="1492589793"/>
                    </a:ext>
                  </a:extLst>
                </a:gridCol>
              </a:tblGrid>
              <a:tr h="691709">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64078321"/>
                  </a:ext>
                </a:extLst>
              </a:tr>
              <a:tr h="691709">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27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63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59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97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35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34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cs typeface="Times New Roman" panose="02020603050405020304" pitchFamily="18" charset="0"/>
                        </a:rPr>
                        <a:t>11</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31629549"/>
                  </a:ext>
                </a:extLst>
              </a:tr>
            </a:tbl>
          </a:graphicData>
        </a:graphic>
      </p:graphicFrame>
      <p:sp>
        <p:nvSpPr>
          <p:cNvPr id="4" name="Rectangle 3"/>
          <p:cNvSpPr/>
          <p:nvPr/>
        </p:nvSpPr>
        <p:spPr>
          <a:xfrm>
            <a:off x="901671" y="4584164"/>
            <a:ext cx="10603392" cy="1083374"/>
          </a:xfrm>
          <a:prstGeom prst="rect">
            <a:avLst/>
          </a:prstGeom>
        </p:spPr>
        <p:txBody>
          <a:bodyPr wrap="square">
            <a:spAutoFit/>
          </a:bodyPr>
          <a:lstStyle/>
          <a:p>
            <a:pPr indent="457200"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Em hãy thể hiện từng bước của thuật toán giải bài toán “Tìm xem số 45 có trong dãy này không? Nếu có thì nằm ở vị trí nào?”</a:t>
            </a:r>
          </a:p>
        </p:txBody>
      </p:sp>
    </p:spTree>
    <p:extLst>
      <p:ext uri="{BB962C8B-B14F-4D97-AF65-F5344CB8AC3E}">
        <p14:creationId xmlns:p14="http://schemas.microsoft.com/office/powerpoint/2010/main" val="42178303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6291462"/>
              </p:ext>
            </p:extLst>
          </p:nvPr>
        </p:nvGraphicFramePr>
        <p:xfrm>
          <a:off x="3294798" y="626538"/>
          <a:ext cx="8674289" cy="5574030"/>
        </p:xfrm>
        <a:graphic>
          <a:graphicData uri="http://schemas.openxmlformats.org/drawingml/2006/table">
            <a:tbl>
              <a:tblPr firstRow="1" firstCol="1" bandRow="1">
                <a:tableStyleId>{5940675A-B579-460E-94D1-54222C63F5DA}</a:tableStyleId>
              </a:tblPr>
              <a:tblGrid>
                <a:gridCol w="1139802">
                  <a:extLst>
                    <a:ext uri="{9D8B030D-6E8A-4147-A177-3AD203B41FA5}">
                      <a16:colId xmlns:a16="http://schemas.microsoft.com/office/drawing/2014/main" xmlns="" val="505721574"/>
                    </a:ext>
                  </a:extLst>
                </a:gridCol>
                <a:gridCol w="7534487">
                  <a:extLst>
                    <a:ext uri="{9D8B030D-6E8A-4147-A177-3AD203B41FA5}">
                      <a16:colId xmlns:a16="http://schemas.microsoft.com/office/drawing/2014/main" xmlns="" val="1037446880"/>
                    </a:ext>
                  </a:extLst>
                </a:gridCol>
              </a:tblGrid>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STT</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Nội dung</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673737684"/>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So sánh số ở đầu dãy với x:</a:t>
                      </a:r>
                    </a:p>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Vì a</a:t>
                      </a:r>
                      <a:r>
                        <a:rPr lang="en-US" sz="2000" baseline="-25000">
                          <a:effectLst/>
                          <a:latin typeface="Times New Roman" panose="02020603050405020304" pitchFamily="18" charset="0"/>
                          <a:cs typeface="Times New Roman" panose="02020603050405020304" pitchFamily="18" charset="0"/>
                        </a:rPr>
                        <a:t>1</a:t>
                      </a:r>
                      <a:r>
                        <a:rPr lang="en-US" sz="2000">
                          <a:effectLst/>
                          <a:latin typeface="Times New Roman" panose="02020603050405020304" pitchFamily="18" charset="0"/>
                          <a:cs typeface="Times New Roman" panose="02020603050405020304" pitchFamily="18" charset="0"/>
                        </a:rPr>
                        <a:t> = 27 ≠ x nên chuyển sang xét số tiếp theo a</a:t>
                      </a:r>
                      <a:r>
                        <a:rPr lang="en-US" sz="2000" baseline="-25000">
                          <a:effectLst/>
                          <a:latin typeface="Times New Roman" panose="02020603050405020304" pitchFamily="18" charset="0"/>
                          <a:cs typeface="Times New Roman" panose="02020603050405020304" pitchFamily="18" charset="0"/>
                        </a:rPr>
                        <a:t>2</a:t>
                      </a:r>
                      <a:r>
                        <a:rPr lang="en-US" sz="2000">
                          <a:effectLst/>
                          <a:latin typeface="Times New Roman" panose="02020603050405020304" pitchFamily="18" charset="0"/>
                          <a:cs typeface="Times New Roman" panose="02020603050405020304" pitchFamily="18" charset="0"/>
                        </a:rPr>
                        <a:t> trong dãy.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36165570"/>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So sánh số đang xét với x:</a:t>
                      </a:r>
                    </a:p>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Vì a</a:t>
                      </a:r>
                      <a:r>
                        <a:rPr lang="en-US" sz="2000" baseline="-25000">
                          <a:effectLst/>
                          <a:latin typeface="Times New Roman" panose="02020603050405020304" pitchFamily="18" charset="0"/>
                          <a:cs typeface="Times New Roman" panose="02020603050405020304" pitchFamily="18" charset="0"/>
                        </a:rPr>
                        <a:t>2</a:t>
                      </a:r>
                      <a:r>
                        <a:rPr lang="en-US" sz="2000">
                          <a:effectLst/>
                          <a:latin typeface="Times New Roman" panose="02020603050405020304" pitchFamily="18" charset="0"/>
                          <a:cs typeface="Times New Roman" panose="02020603050405020304" pitchFamily="18" charset="0"/>
                        </a:rPr>
                        <a:t> = 63 ≠ x nên chuyển sang xét số tiếp theo a</a:t>
                      </a:r>
                      <a:r>
                        <a:rPr lang="en-US" sz="2000" baseline="-25000">
                          <a:effectLst/>
                          <a:latin typeface="Times New Roman" panose="02020603050405020304" pitchFamily="18" charset="0"/>
                          <a:cs typeface="Times New Roman" panose="02020603050405020304" pitchFamily="18" charset="0"/>
                        </a:rPr>
                        <a:t>3</a:t>
                      </a:r>
                      <a:r>
                        <a:rPr lang="en-US" sz="2000">
                          <a:effectLst/>
                          <a:latin typeface="Times New Roman" panose="02020603050405020304" pitchFamily="18" charset="0"/>
                          <a:cs typeface="Times New Roman" panose="02020603050405020304" pitchFamily="18" charset="0"/>
                        </a:rPr>
                        <a:t> trong dãy.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376053143"/>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So sánh số đang xét với x:</a:t>
                      </a:r>
                    </a:p>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Vì a</a:t>
                      </a:r>
                      <a:r>
                        <a:rPr lang="en-US" sz="2000" baseline="-25000">
                          <a:effectLst/>
                          <a:latin typeface="Times New Roman" panose="02020603050405020304" pitchFamily="18" charset="0"/>
                          <a:cs typeface="Times New Roman" panose="02020603050405020304" pitchFamily="18" charset="0"/>
                        </a:rPr>
                        <a:t>3</a:t>
                      </a:r>
                      <a:r>
                        <a:rPr lang="en-US" sz="2000">
                          <a:effectLst/>
                          <a:latin typeface="Times New Roman" panose="02020603050405020304" pitchFamily="18" charset="0"/>
                          <a:cs typeface="Times New Roman" panose="02020603050405020304" pitchFamily="18" charset="0"/>
                        </a:rPr>
                        <a:t> = 12 ≠ x nên chuyển sang xét số tiếp theo a</a:t>
                      </a:r>
                      <a:r>
                        <a:rPr lang="en-US" sz="2000" baseline="-25000">
                          <a:effectLst/>
                          <a:latin typeface="Times New Roman" panose="02020603050405020304" pitchFamily="18" charset="0"/>
                          <a:cs typeface="Times New Roman" panose="02020603050405020304" pitchFamily="18" charset="0"/>
                        </a:rPr>
                        <a:t>4</a:t>
                      </a:r>
                      <a:r>
                        <a:rPr lang="en-US" sz="2000">
                          <a:effectLst/>
                          <a:latin typeface="Times New Roman" panose="02020603050405020304" pitchFamily="18" charset="0"/>
                          <a:cs typeface="Times New Roman" panose="02020603050405020304" pitchFamily="18" charset="0"/>
                        </a:rPr>
                        <a:t> trong dãy.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2557225774"/>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So sánh số đang xét với x:</a:t>
                      </a:r>
                    </a:p>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Vì a</a:t>
                      </a:r>
                      <a:r>
                        <a:rPr lang="en-US" sz="2000" baseline="-25000">
                          <a:effectLst/>
                          <a:latin typeface="Times New Roman" panose="02020603050405020304" pitchFamily="18" charset="0"/>
                          <a:cs typeface="Times New Roman" panose="02020603050405020304" pitchFamily="18" charset="0"/>
                        </a:rPr>
                        <a:t>4</a:t>
                      </a:r>
                      <a:r>
                        <a:rPr lang="en-US" sz="2000">
                          <a:effectLst/>
                          <a:latin typeface="Times New Roman" panose="02020603050405020304" pitchFamily="18" charset="0"/>
                          <a:cs typeface="Times New Roman" panose="02020603050405020304" pitchFamily="18" charset="0"/>
                        </a:rPr>
                        <a:t> = 59 ≠ x nên chuyển sang xét số tiếp theo a</a:t>
                      </a:r>
                      <a:r>
                        <a:rPr lang="en-US" sz="2000" baseline="-25000">
                          <a:effectLst/>
                          <a:latin typeface="Times New Roman" panose="02020603050405020304" pitchFamily="18" charset="0"/>
                          <a:cs typeface="Times New Roman" panose="02020603050405020304" pitchFamily="18" charset="0"/>
                        </a:rPr>
                        <a:t>5</a:t>
                      </a:r>
                      <a:r>
                        <a:rPr lang="en-US" sz="2000">
                          <a:effectLst/>
                          <a:latin typeface="Times New Roman" panose="02020603050405020304" pitchFamily="18" charset="0"/>
                          <a:cs typeface="Times New Roman" panose="02020603050405020304" pitchFamily="18" charset="0"/>
                        </a:rPr>
                        <a:t> trong dãy.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508486404"/>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So sánh số đang xét với x:</a:t>
                      </a:r>
                    </a:p>
                    <a:p>
                      <a:pPr marL="0" marR="0" algn="just">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Vì a</a:t>
                      </a:r>
                      <a:r>
                        <a:rPr lang="en-US" sz="2000" baseline="-25000">
                          <a:effectLst/>
                          <a:latin typeface="Times New Roman" panose="02020603050405020304" pitchFamily="18" charset="0"/>
                          <a:cs typeface="Times New Roman" panose="02020603050405020304" pitchFamily="18" charset="0"/>
                        </a:rPr>
                        <a:t>5</a:t>
                      </a:r>
                      <a:r>
                        <a:rPr lang="en-US" sz="2000">
                          <a:effectLst/>
                          <a:latin typeface="Times New Roman" panose="02020603050405020304" pitchFamily="18" charset="0"/>
                          <a:cs typeface="Times New Roman" panose="02020603050405020304" pitchFamily="18" charset="0"/>
                        </a:rPr>
                        <a:t> = 67 ≠ x nên chuyển sang xét số tiếp theo a</a:t>
                      </a:r>
                      <a:r>
                        <a:rPr lang="en-US" sz="2000" baseline="-25000">
                          <a:effectLst/>
                          <a:latin typeface="Times New Roman" panose="02020603050405020304" pitchFamily="18" charset="0"/>
                          <a:cs typeface="Times New Roman" panose="02020603050405020304" pitchFamily="18" charset="0"/>
                        </a:rPr>
                        <a:t>6</a:t>
                      </a:r>
                      <a:r>
                        <a:rPr lang="en-US" sz="2000">
                          <a:effectLst/>
                          <a:latin typeface="Times New Roman" panose="02020603050405020304" pitchFamily="18" charset="0"/>
                          <a:cs typeface="Times New Roman" panose="02020603050405020304" pitchFamily="18" charset="0"/>
                        </a:rPr>
                        <a:t> trong dãy.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209411080"/>
                  </a:ext>
                </a:extLst>
              </a:tr>
              <a:tr h="0">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nchor="ctr"/>
                </a:tc>
                <a:tc>
                  <a:txBody>
                    <a:bodyPr/>
                    <a:lstStyle/>
                    <a:p>
                      <a:pPr marL="0" marR="0" algn="just">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So </a:t>
                      </a:r>
                      <a:r>
                        <a:rPr lang="en-US" sz="2000" dirty="0" err="1">
                          <a:effectLst/>
                          <a:latin typeface="Times New Roman" panose="02020603050405020304" pitchFamily="18" charset="0"/>
                          <a:cs typeface="Times New Roman" panose="02020603050405020304" pitchFamily="18" charset="0"/>
                        </a:rPr>
                        <a:t>sánh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đang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với</a:t>
                      </a:r>
                      <a:r>
                        <a:rPr lang="en-US" sz="2000" dirty="0">
                          <a:effectLst/>
                          <a:latin typeface="Times New Roman" panose="02020603050405020304" pitchFamily="18" charset="0"/>
                          <a:cs typeface="Times New Roman" panose="02020603050405020304" pitchFamily="18" charset="0"/>
                        </a:rPr>
                        <a:t> x:</a:t>
                      </a:r>
                    </a:p>
                    <a:p>
                      <a:pPr marL="0" marR="0" algn="just">
                        <a:lnSpc>
                          <a:spcPct val="115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Vì</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a</a:t>
                      </a:r>
                      <a:r>
                        <a:rPr lang="en-US" sz="2000" baseline="-25000" dirty="0" err="1">
                          <a:effectLst/>
                          <a:latin typeface="Times New Roman" panose="02020603050405020304" pitchFamily="18" charset="0"/>
                          <a:cs typeface="Times New Roman" panose="02020603050405020304" pitchFamily="18" charset="0"/>
                        </a:rPr>
                        <a:t>6</a:t>
                      </a:r>
                      <a:r>
                        <a:rPr lang="en-US" sz="2000" dirty="0">
                          <a:effectLst/>
                          <a:latin typeface="Times New Roman" panose="02020603050405020304" pitchFamily="18" charset="0"/>
                          <a:cs typeface="Times New Roman" panose="02020603050405020304" pitchFamily="18" charset="0"/>
                        </a:rPr>
                        <a:t> = 45 = x.</a:t>
                      </a:r>
                    </a:p>
                    <a:p>
                      <a:pPr marL="0" marR="0" algn="just">
                        <a:lnSpc>
                          <a:spcPct val="115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Kết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luận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Tìm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thấy</a:t>
                      </a:r>
                      <a:r>
                        <a:rPr lang="en-US" sz="2000" dirty="0">
                          <a:effectLst/>
                          <a:latin typeface="Times New Roman" panose="02020603050405020304" pitchFamily="18" charset="0"/>
                          <a:cs typeface="Times New Roman" panose="02020603050405020304" pitchFamily="18" charset="0"/>
                        </a:rPr>
                        <a:t> x ở </a:t>
                      </a:r>
                      <a:r>
                        <a:rPr lang="en-US" sz="2000" dirty="0" err="1">
                          <a:effectLst/>
                          <a:latin typeface="Times New Roman" panose="02020603050405020304" pitchFamily="18" charset="0"/>
                          <a:cs typeface="Times New Roman" panose="02020603050405020304" pitchFamily="18" charset="0"/>
                        </a:rPr>
                        <a:t>vị</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trí</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thứ</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dãy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thúc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toán</a:t>
                      </a: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3200456960"/>
                  </a:ext>
                </a:extLst>
              </a:tr>
            </a:tbl>
          </a:graphicData>
        </a:graphic>
      </p:graphicFrame>
      <p:sp>
        <p:nvSpPr>
          <p:cNvPr id="5" name="Rectangle 1"/>
          <p:cNvSpPr>
            <a:spLocks noChangeArrowheads="1"/>
          </p:cNvSpPr>
          <p:nvPr/>
        </p:nvSpPr>
        <p:spPr bwMode="auto">
          <a:xfrm>
            <a:off x="701724" y="1636425"/>
            <a:ext cx="210971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ts val="1200"/>
              </a:spcBef>
              <a:spcAft>
                <a:spcPts val="1200"/>
              </a:spcAft>
              <a:buClrTx/>
              <a:buSzTx/>
              <a:buFontTx/>
              <a:buNone/>
              <a:tabLst/>
            </a:pPr>
            <a:r>
              <a:rPr kumimoji="0" lang="en-US" altLang="en-US" sz="2800" b="1"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Hướng dẫn</a:t>
            </a:r>
            <a:endPar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ts val="1200"/>
              </a:spcBef>
              <a:spcAft>
                <a:spcPts val="1200"/>
              </a:spcAft>
              <a:buClrTx/>
              <a:buSzTx/>
              <a:tabLst/>
            </a:pPr>
            <a:r>
              <a:rPr kumimoji="0" lang="en-US" altLang="en-US" sz="2800" b="0" i="0" u="none" strike="noStrike" cap="none" normalizeH="0" baseline="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Gọi số phải tìm là x (x=45)</a:t>
            </a:r>
            <a:endPar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8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AC66289-0E87-40E8-9E33-10968DB0633C}"/>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97182" y="147632"/>
            <a:ext cx="996694" cy="900000"/>
          </a:xfrm>
          <a:prstGeom prst="rect">
            <a:avLst/>
          </a:prstGeom>
        </p:spPr>
      </p:pic>
      <p:sp>
        <p:nvSpPr>
          <p:cNvPr id="4" name="Rectangle 3"/>
          <p:cNvSpPr/>
          <p:nvPr/>
        </p:nvSpPr>
        <p:spPr>
          <a:xfrm>
            <a:off x="873457" y="2000052"/>
            <a:ext cx="10508776" cy="2123658"/>
          </a:xfrm>
          <a:prstGeom prst="rect">
            <a:avLst/>
          </a:prstGeom>
        </p:spPr>
        <p:txBody>
          <a:bodyPr wrap="square">
            <a:spAutoFit/>
          </a:bodyPr>
          <a:lstStyle/>
          <a:p>
            <a:pPr algn="just">
              <a:spcBef>
                <a:spcPts val="1200"/>
              </a:spcBef>
              <a:spcAft>
                <a:spcPts val="1200"/>
              </a:spcAft>
            </a:pPr>
            <a:r>
              <a:rPr lang="en-US" sz="2800" b="1" i="1">
                <a:solidFill>
                  <a:srgbClr val="C00000"/>
                </a:solidFill>
                <a:latin typeface="Times New Roman" panose="02020603050405020304" pitchFamily="18" charset="0"/>
                <a:ea typeface="Times New Roman" panose="02020603050405020304" pitchFamily="18" charset="0"/>
              </a:rPr>
              <a:t>Bài 2. </a:t>
            </a:r>
            <a:r>
              <a:rPr lang="en-US" sz="2800">
                <a:latin typeface="Times New Roman" panose="02020603050405020304" pitchFamily="18" charset="0"/>
                <a:ea typeface="Times New Roman" panose="02020603050405020304" pitchFamily="18" charset="0"/>
              </a:rPr>
              <a:t>Em có cách nào khác để giải bài toán tìm kiếm trong dãy không sắp thứ tự không? Tại sao?</a:t>
            </a:r>
          </a:p>
          <a:p>
            <a:pPr algn="just">
              <a:spcBef>
                <a:spcPts val="1200"/>
              </a:spcBef>
              <a:spcAft>
                <a:spcPts val="1200"/>
              </a:spcAft>
            </a:pPr>
            <a:r>
              <a:rPr lang="en-US" sz="2800" b="1" i="1">
                <a:solidFill>
                  <a:srgbClr val="C00000"/>
                </a:solidFill>
                <a:latin typeface="Times New Roman" panose="02020603050405020304" pitchFamily="18" charset="0"/>
                <a:ea typeface="Times New Roman" panose="02020603050405020304" pitchFamily="18" charset="0"/>
              </a:rPr>
              <a:t>Bài 3. </a:t>
            </a:r>
            <a:r>
              <a:rPr lang="en-US" sz="2800">
                <a:latin typeface="Times New Roman" panose="02020603050405020304" pitchFamily="18" charset="0"/>
                <a:ea typeface="Times New Roman" panose="02020603050405020304" pitchFamily="18" charset="0"/>
              </a:rPr>
              <a:t>Em có thể áp dụng thuật toán tìm kiếm tuần tự cho dãy đã sắp thứ tự không? Tại sao?</a:t>
            </a:r>
          </a:p>
        </p:txBody>
      </p:sp>
      <p:sp>
        <p:nvSpPr>
          <p:cNvPr id="5" name="TextBox 4">
            <a:extLst>
              <a:ext uri="{FF2B5EF4-FFF2-40B4-BE49-F238E27FC236}">
                <a16:creationId xmlns:a16="http://schemas.microsoft.com/office/drawing/2014/main" xmlns="" id="{E5216C1E-83CC-4E52-9D12-5AC29A5AD54B}"/>
              </a:ext>
            </a:extLst>
          </p:cNvPr>
          <p:cNvSpPr txBox="1"/>
          <p:nvPr/>
        </p:nvSpPr>
        <p:spPr>
          <a:xfrm>
            <a:off x="5196486" y="301252"/>
            <a:ext cx="292760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LUYỆN TẬP</a:t>
            </a:r>
          </a:p>
        </p:txBody>
      </p:sp>
    </p:spTree>
    <p:extLst>
      <p:ext uri="{BB962C8B-B14F-4D97-AF65-F5344CB8AC3E}">
        <p14:creationId xmlns:p14="http://schemas.microsoft.com/office/powerpoint/2010/main" val="37172850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42EB817-1613-420C-BA3A-1B3904F0F665}"/>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83078" y="201693"/>
            <a:ext cx="690077" cy="854598"/>
          </a:xfrm>
          <a:prstGeom prst="rect">
            <a:avLst/>
          </a:prstGeom>
        </p:spPr>
      </p:pic>
      <p:pic>
        <p:nvPicPr>
          <p:cNvPr id="7" name="图片 5">
            <a:extLst>
              <a:ext uri="{FF2B5EF4-FFF2-40B4-BE49-F238E27FC236}">
                <a16:creationId xmlns:a16="http://schemas.microsoft.com/office/drawing/2014/main" xmlns="" id="{EB4B0F71-524E-4BFA-8742-798CC6F8FDE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48623" y="2459720"/>
            <a:ext cx="4343377" cy="4343377"/>
          </a:xfrm>
          <a:prstGeom prst="rect">
            <a:avLst/>
          </a:prstGeom>
        </p:spPr>
      </p:pic>
      <p:sp>
        <p:nvSpPr>
          <p:cNvPr id="2" name="Rectangle 1"/>
          <p:cNvSpPr/>
          <p:nvPr/>
        </p:nvSpPr>
        <p:spPr>
          <a:xfrm>
            <a:off x="801556" y="1748325"/>
            <a:ext cx="7455340" cy="3373231"/>
          </a:xfrm>
          <a:prstGeom prst="rect">
            <a:avLst/>
          </a:prstGeom>
        </p:spPr>
        <p:txBody>
          <a:bodyPr wrap="square">
            <a:spAutoFit/>
          </a:bodyPr>
          <a:lstStyle/>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Hai khả năng xảy ra khi kết thúc tìm kiếm tuần tự là gì?</a:t>
            </a:r>
          </a:p>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Khi nào thì việc tìm kiếm tuần tự kết thúc ở giữa chừng của dãy?</a:t>
            </a:r>
          </a:p>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3. </a:t>
            </a:r>
            <a:r>
              <a:rPr lang="en-US" sz="2800">
                <a:latin typeface="Times New Roman" panose="02020603050405020304" pitchFamily="18" charset="0"/>
                <a:ea typeface="Times New Roman" panose="02020603050405020304" pitchFamily="18" charset="0"/>
              </a:rPr>
              <a:t>Khi nào thì việc tìm kiếm tuần tự dò tìm đến phần tử cuối dãy?</a:t>
            </a:r>
          </a:p>
        </p:txBody>
      </p:sp>
      <p:sp>
        <p:nvSpPr>
          <p:cNvPr id="5" name="TextBox 4">
            <a:extLst>
              <a:ext uri="{FF2B5EF4-FFF2-40B4-BE49-F238E27FC236}">
                <a16:creationId xmlns:a16="http://schemas.microsoft.com/office/drawing/2014/main" xmlns="" id="{E5216C1E-83CC-4E52-9D12-5AC29A5AD54B}"/>
              </a:ext>
            </a:extLst>
          </p:cNvPr>
          <p:cNvSpPr txBox="1"/>
          <p:nvPr/>
        </p:nvSpPr>
        <p:spPr>
          <a:xfrm>
            <a:off x="5068691" y="336604"/>
            <a:ext cx="292760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VẬN DỤNG</a:t>
            </a:r>
          </a:p>
        </p:txBody>
      </p:sp>
    </p:spTree>
    <p:extLst>
      <p:ext uri="{BB962C8B-B14F-4D97-AF65-F5344CB8AC3E}">
        <p14:creationId xmlns:p14="http://schemas.microsoft.com/office/powerpoint/2010/main" val="13925466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E778975-D305-472F-9209-C59052A8CF25}"/>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44106" y="197941"/>
            <a:ext cx="996257" cy="900000"/>
          </a:xfrm>
          <a:prstGeom prst="rect">
            <a:avLst/>
          </a:prstGeom>
        </p:spPr>
      </p:pic>
      <p:sp>
        <p:nvSpPr>
          <p:cNvPr id="8" name="Rectangle 7">
            <a:extLst>
              <a:ext uri="{FF2B5EF4-FFF2-40B4-BE49-F238E27FC236}">
                <a16:creationId xmlns:a16="http://schemas.microsoft.com/office/drawing/2014/main" xmlns="" id="{5068FD75-617E-4943-803C-6669570DF948}"/>
              </a:ext>
            </a:extLst>
          </p:cNvPr>
          <p:cNvSpPr/>
          <p:nvPr/>
        </p:nvSpPr>
        <p:spPr>
          <a:xfrm>
            <a:off x="5240363" y="280933"/>
            <a:ext cx="35719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just">
              <a:defRPr/>
            </a:pPr>
            <a:r>
              <a:rPr lang="en-US" sz="3600" b="1" kern="10" smtClean="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MỞ ĐẦU</a:t>
            </a:r>
            <a:endParaRPr lang="en-US" sz="3600" b="1" kern="10" dirty="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Cloud 1"/>
          <p:cNvSpPr/>
          <p:nvPr/>
        </p:nvSpPr>
        <p:spPr>
          <a:xfrm>
            <a:off x="1743663" y="1677025"/>
            <a:ext cx="8147713" cy="4666369"/>
          </a:xfrm>
          <a:prstGeom prst="cloud">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Giáo viên dạy tin học lớp 7A trả kết quả bài kiểm tra và thông báo: “Trong lớp có duy nhất một bạn đạt điểm 10”. Xem danh sách lớp kèm cột điểm kiểm tra, em làm thế nào để biết ai được điểm 10?</a:t>
            </a:r>
          </a:p>
        </p:txBody>
      </p:sp>
    </p:spTree>
    <p:extLst>
      <p:ext uri="{BB962C8B-B14F-4D97-AF65-F5344CB8AC3E}">
        <p14:creationId xmlns:p14="http://schemas.microsoft.com/office/powerpoint/2010/main" val="35582971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loud 3"/>
          <p:cNvSpPr/>
          <p:nvPr/>
        </p:nvSpPr>
        <p:spPr>
          <a:xfrm>
            <a:off x="2677689" y="1300995"/>
            <a:ext cx="6096000" cy="3912066"/>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Cho dãy số 18, 94, 42, 44, 06, 55, 12, 67. Hãy tìm xem số 44 ở trong dãy này </a:t>
            </a:r>
            <a:r>
              <a:rPr lang="en-US" sz="2800" smtClean="0">
                <a:latin typeface="Times New Roman" panose="02020603050405020304" pitchFamily="18" charset="0"/>
                <a:ea typeface="Times New Roman" panose="02020603050405020304" pitchFamily="18" charset="0"/>
              </a:rPr>
              <a:t>không? </a:t>
            </a:r>
            <a:r>
              <a:rPr lang="en-US" sz="2800">
                <a:latin typeface="Times New Roman" panose="02020603050405020304" pitchFamily="18" charset="0"/>
                <a:ea typeface="Times New Roman" panose="02020603050405020304" pitchFamily="18" charset="0"/>
              </a:rPr>
              <a:t>Nếu có thì đưa ra vị trí đầu tiên tìm thấy</a:t>
            </a:r>
          </a:p>
        </p:txBody>
      </p:sp>
      <p:sp>
        <p:nvSpPr>
          <p:cNvPr id="3" name="Rectangle 2">
            <a:extLst>
              <a:ext uri="{FF2B5EF4-FFF2-40B4-BE49-F238E27FC236}">
                <a16:creationId xmlns:a16="http://schemas.microsoft.com/office/drawing/2014/main" xmlns="" id="{5068FD75-617E-4943-803C-6669570DF948}"/>
              </a:ext>
            </a:extLst>
          </p:cNvPr>
          <p:cNvSpPr/>
          <p:nvPr/>
        </p:nvSpPr>
        <p:spPr>
          <a:xfrm>
            <a:off x="3939701" y="310828"/>
            <a:ext cx="35719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defRPr/>
            </a:pPr>
            <a:r>
              <a:rPr lang="en-US" sz="3600" b="1" kern="10" smtClean="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TÌNH HUỐNG</a:t>
            </a:r>
            <a:endParaRPr lang="en-US" sz="3600" b="1" kern="10" dirty="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4839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5216C1E-83CC-4E52-9D12-5AC29A5AD54B}"/>
              </a:ext>
            </a:extLst>
          </p:cNvPr>
          <p:cNvSpPr txBox="1"/>
          <p:nvPr/>
        </p:nvSpPr>
        <p:spPr>
          <a:xfrm>
            <a:off x="811680" y="274908"/>
            <a:ext cx="1054324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defPPr>
              <a:defRPr lang="en-US"/>
            </a:defPPr>
            <a:lvl1pPr algn="just">
              <a:defRPr sz="3600" b="1" kern="1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1. Tìm kiếm tuần tự một số trong dãy số</a:t>
            </a:r>
          </a:p>
        </p:txBody>
      </p:sp>
      <p:pic>
        <p:nvPicPr>
          <p:cNvPr id="5" name="Picture 4">
            <a:extLst>
              <a:ext uri="{FF2B5EF4-FFF2-40B4-BE49-F238E27FC236}">
                <a16:creationId xmlns:a16="http://schemas.microsoft.com/office/drawing/2014/main" xmlns="" id="{A7E22513-2C04-443E-BE2B-8A9D4CA4C8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372" y="304368"/>
            <a:ext cx="556308" cy="495343"/>
          </a:xfrm>
          <a:prstGeom prst="rect">
            <a:avLst/>
          </a:prstGeom>
        </p:spPr>
      </p:pic>
      <p:sp>
        <p:nvSpPr>
          <p:cNvPr id="2" name="Rectangle 1"/>
          <p:cNvSpPr/>
          <p:nvPr/>
        </p:nvSpPr>
        <p:spPr>
          <a:xfrm>
            <a:off x="507290" y="1320225"/>
            <a:ext cx="2505814" cy="587853"/>
          </a:xfrm>
          <a:prstGeom prst="rect">
            <a:avLst/>
          </a:prstGeom>
        </p:spPr>
        <p:txBody>
          <a:bodyPr wrap="non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Dãy xuất phát:</a:t>
            </a:r>
          </a:p>
        </p:txBody>
      </p:sp>
      <p:graphicFrame>
        <p:nvGraphicFramePr>
          <p:cNvPr id="6" name="Table 5"/>
          <p:cNvGraphicFramePr>
            <a:graphicFrameLocks noGrp="1"/>
          </p:cNvGraphicFramePr>
          <p:nvPr>
            <p:extLst>
              <p:ext uri="{D42A27DB-BD31-4B8C-83A1-F6EECF244321}">
                <p14:modId xmlns:p14="http://schemas.microsoft.com/office/powerpoint/2010/main" val="3662633700"/>
              </p:ext>
            </p:extLst>
          </p:nvPr>
        </p:nvGraphicFramePr>
        <p:xfrm>
          <a:off x="2607825" y="2350087"/>
          <a:ext cx="7287884" cy="1155983"/>
        </p:xfrm>
        <a:graphic>
          <a:graphicData uri="http://schemas.openxmlformats.org/drawingml/2006/table">
            <a:tbl>
              <a:tblPr firstRow="1" firstCol="1" bandRow="1">
                <a:tableStyleId>{5940675A-B579-460E-94D1-54222C63F5DA}</a:tableStyleId>
              </a:tblPr>
              <a:tblGrid>
                <a:gridCol w="910366">
                  <a:extLst>
                    <a:ext uri="{9D8B030D-6E8A-4147-A177-3AD203B41FA5}">
                      <a16:colId xmlns:a16="http://schemas.microsoft.com/office/drawing/2014/main" xmlns="" val="3933296090"/>
                    </a:ext>
                  </a:extLst>
                </a:gridCol>
                <a:gridCol w="910366">
                  <a:extLst>
                    <a:ext uri="{9D8B030D-6E8A-4147-A177-3AD203B41FA5}">
                      <a16:colId xmlns:a16="http://schemas.microsoft.com/office/drawing/2014/main" xmlns="" val="1343305601"/>
                    </a:ext>
                  </a:extLst>
                </a:gridCol>
                <a:gridCol w="910366">
                  <a:extLst>
                    <a:ext uri="{9D8B030D-6E8A-4147-A177-3AD203B41FA5}">
                      <a16:colId xmlns:a16="http://schemas.microsoft.com/office/drawing/2014/main" xmlns="" val="3669774095"/>
                    </a:ext>
                  </a:extLst>
                </a:gridCol>
                <a:gridCol w="910366">
                  <a:extLst>
                    <a:ext uri="{9D8B030D-6E8A-4147-A177-3AD203B41FA5}">
                      <a16:colId xmlns:a16="http://schemas.microsoft.com/office/drawing/2014/main" xmlns="" val="1084823072"/>
                    </a:ext>
                  </a:extLst>
                </a:gridCol>
                <a:gridCol w="911605">
                  <a:extLst>
                    <a:ext uri="{9D8B030D-6E8A-4147-A177-3AD203B41FA5}">
                      <a16:colId xmlns:a16="http://schemas.microsoft.com/office/drawing/2014/main" xmlns="" val="3695783779"/>
                    </a:ext>
                  </a:extLst>
                </a:gridCol>
                <a:gridCol w="911605">
                  <a:extLst>
                    <a:ext uri="{9D8B030D-6E8A-4147-A177-3AD203B41FA5}">
                      <a16:colId xmlns:a16="http://schemas.microsoft.com/office/drawing/2014/main" xmlns="" val="1120630528"/>
                    </a:ext>
                  </a:extLst>
                </a:gridCol>
                <a:gridCol w="911605">
                  <a:extLst>
                    <a:ext uri="{9D8B030D-6E8A-4147-A177-3AD203B41FA5}">
                      <a16:colId xmlns:a16="http://schemas.microsoft.com/office/drawing/2014/main" xmlns="" val="359098232"/>
                    </a:ext>
                  </a:extLst>
                </a:gridCol>
                <a:gridCol w="911605">
                  <a:extLst>
                    <a:ext uri="{9D8B030D-6E8A-4147-A177-3AD203B41FA5}">
                      <a16:colId xmlns:a16="http://schemas.microsoft.com/office/drawing/2014/main" xmlns="" val="3042728816"/>
                    </a:ext>
                  </a:extLst>
                </a:gridCol>
              </a:tblGrid>
              <a:tr h="481898">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4227712116"/>
                  </a:ext>
                </a:extLst>
              </a:tr>
              <a:tr h="665255">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94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06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55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cs typeface="Times New Roman" panose="02020603050405020304" pitchFamily="18" charset="0"/>
                        </a:rPr>
                        <a:t>67</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656566081"/>
                  </a:ext>
                </a:extLst>
              </a:tr>
            </a:tbl>
          </a:graphicData>
        </a:graphic>
      </p:graphicFrame>
      <p:sp>
        <p:nvSpPr>
          <p:cNvPr id="7" name="Rectangle 6"/>
          <p:cNvSpPr/>
          <p:nvPr/>
        </p:nvSpPr>
        <p:spPr>
          <a:xfrm>
            <a:off x="446356" y="3972059"/>
            <a:ext cx="4915128" cy="1237262"/>
          </a:xfrm>
          <a:prstGeom prst="rect">
            <a:avLst/>
          </a:prstGeom>
        </p:spPr>
        <p:txBody>
          <a:bodyPr wrap="none">
            <a:spAutoFit/>
          </a:bodyPr>
          <a:lstStyle/>
          <a:p>
            <a:pPr marL="457200" indent="-457200" algn="just">
              <a:lnSpc>
                <a:spcPct val="115000"/>
              </a:lnSpc>
              <a:spcBef>
                <a:spcPts val="600"/>
              </a:spcBef>
              <a:spcAft>
                <a:spcPts val="600"/>
              </a:spcAft>
              <a:buFontTx/>
              <a:buChar char="-"/>
            </a:pPr>
            <a:r>
              <a:rPr lang="en-US" sz="2800" smtClean="0">
                <a:latin typeface="Times New Roman" panose="02020603050405020304" pitchFamily="18" charset="0"/>
                <a:ea typeface="Times New Roman" panose="02020603050405020304" pitchFamily="18" charset="0"/>
              </a:rPr>
              <a:t>Gọi </a:t>
            </a:r>
            <a:r>
              <a:rPr lang="en-US" sz="2800">
                <a:latin typeface="Times New Roman" panose="02020603050405020304" pitchFamily="18" charset="0"/>
                <a:ea typeface="Times New Roman" panose="02020603050405020304" pitchFamily="18" charset="0"/>
              </a:rPr>
              <a:t>số phải tìm là x (x = 44). </a:t>
            </a:r>
            <a:endParaRPr lang="en-US" sz="2800" smtClean="0">
              <a:latin typeface="Times New Roman" panose="02020603050405020304" pitchFamily="18" charset="0"/>
              <a:ea typeface="Times New Roman" panose="02020603050405020304" pitchFamily="18" charset="0"/>
            </a:endParaRPr>
          </a:p>
          <a:p>
            <a:pPr marL="457200" indent="-457200" algn="just">
              <a:lnSpc>
                <a:spcPct val="115000"/>
              </a:lnSpc>
              <a:spcBef>
                <a:spcPts val="600"/>
              </a:spcBef>
              <a:spcAft>
                <a:spcPts val="600"/>
              </a:spcAft>
              <a:buFontTx/>
              <a:buChar char="-"/>
            </a:pPr>
            <a:r>
              <a:rPr lang="en-US" sz="2800" smtClean="0">
                <a:latin typeface="Times New Roman" panose="02020603050405020304" pitchFamily="18" charset="0"/>
                <a:ea typeface="Times New Roman" panose="02020603050405020304" pitchFamily="18" charset="0"/>
              </a:rPr>
              <a:t>Các </a:t>
            </a:r>
            <a:r>
              <a:rPr lang="en-US" sz="2800">
                <a:latin typeface="Times New Roman" panose="02020603050405020304" pitchFamily="18" charset="0"/>
                <a:ea typeface="Times New Roman" panose="02020603050405020304" pitchFamily="18" charset="0"/>
              </a:rPr>
              <a:t>bước thực hiện tìm kiếm:</a:t>
            </a:r>
          </a:p>
        </p:txBody>
      </p:sp>
    </p:spTree>
    <p:extLst>
      <p:ext uri="{BB962C8B-B14F-4D97-AF65-F5344CB8AC3E}">
        <p14:creationId xmlns:p14="http://schemas.microsoft.com/office/powerpoint/2010/main" val="21957985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p:nvPr/>
        </p:nvPicPr>
        <p:blipFill rotWithShape="1">
          <a:blip r:embed="rId2" cstate="email">
            <a:extLst>
              <a:ext uri="{28A0092B-C50C-407E-A947-70E740481C1C}">
                <a14:useLocalDpi xmlns:a14="http://schemas.microsoft.com/office/drawing/2010/main"/>
              </a:ext>
            </a:extLst>
          </a:blip>
          <a:srcRect/>
          <a:stretch/>
        </p:blipFill>
        <p:spPr bwMode="auto">
          <a:xfrm>
            <a:off x="1861983" y="668604"/>
            <a:ext cx="8835045" cy="54564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722363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0" y="7536"/>
            <a:ext cx="12192000" cy="83671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a:solidFill>
                  <a:srgbClr val="002060"/>
                </a:solidFill>
                <a:latin typeface="Times New Roman" panose="02020603050405020304" pitchFamily="18" charset="0"/>
                <a:cs typeface="Times New Roman" panose="02020603050405020304" pitchFamily="18" charset="0"/>
              </a:rPr>
              <a:t>Mô phỏng: </a:t>
            </a:r>
            <a:r>
              <a:rPr lang="en-US" sz="3600" b="1" dirty="0" err="1">
                <a:solidFill>
                  <a:srgbClr val="002060"/>
                </a:solidFill>
                <a:latin typeface="Times New Roman" panose="02020603050405020304" pitchFamily="18" charset="0"/>
                <a:cs typeface="Times New Roman" panose="02020603050405020304" pitchFamily="18" charset="0"/>
              </a:rPr>
              <a:t>Bài</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toán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err="1">
                <a:solidFill>
                  <a:srgbClr val="002060"/>
                </a:solidFill>
                <a:latin typeface="Times New Roman" panose="02020603050405020304" pitchFamily="18" charset="0"/>
                <a:cs typeface="Times New Roman" panose="02020603050405020304" pitchFamily="18" charset="0"/>
              </a:rPr>
              <a:t>tìm</a:t>
            </a:r>
            <a:r>
              <a:rPr lang="en-US" sz="3600" b="1">
                <a:solidFill>
                  <a:srgbClr val="002060"/>
                </a:solidFill>
                <a:latin typeface="Times New Roman" panose="02020603050405020304" pitchFamily="18" charset="0"/>
                <a:cs typeface="Times New Roman" panose="02020603050405020304" pitchFamily="18" charset="0"/>
              </a:rPr>
              <a:t> kiếm tuần tự</a:t>
            </a:r>
            <a:endParaRPr lang="en-US" sz="3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77733005"/>
              </p:ext>
            </p:extLst>
          </p:nvPr>
        </p:nvGraphicFramePr>
        <p:xfrm>
          <a:off x="1908945" y="2852932"/>
          <a:ext cx="8736309" cy="1270308"/>
        </p:xfrm>
        <a:graphic>
          <a:graphicData uri="http://schemas.openxmlformats.org/drawingml/2006/table">
            <a:tbl>
              <a:tblPr bandRow="1">
                <a:tableStyleId>{08FB837D-C827-4EFA-A057-4D05807E0F7C}</a:tableStyleId>
              </a:tblPr>
              <a:tblGrid>
                <a:gridCol w="970701">
                  <a:extLst>
                    <a:ext uri="{9D8B030D-6E8A-4147-A177-3AD203B41FA5}">
                      <a16:colId xmlns:a16="http://schemas.microsoft.com/office/drawing/2014/main" xmlns="" val="20000"/>
                    </a:ext>
                  </a:extLst>
                </a:gridCol>
                <a:gridCol w="970701">
                  <a:extLst>
                    <a:ext uri="{9D8B030D-6E8A-4147-A177-3AD203B41FA5}">
                      <a16:colId xmlns:a16="http://schemas.microsoft.com/office/drawing/2014/main" xmlns="" val="20001"/>
                    </a:ext>
                  </a:extLst>
                </a:gridCol>
                <a:gridCol w="970701">
                  <a:extLst>
                    <a:ext uri="{9D8B030D-6E8A-4147-A177-3AD203B41FA5}">
                      <a16:colId xmlns:a16="http://schemas.microsoft.com/office/drawing/2014/main" xmlns="" val="20002"/>
                    </a:ext>
                  </a:extLst>
                </a:gridCol>
                <a:gridCol w="970701">
                  <a:extLst>
                    <a:ext uri="{9D8B030D-6E8A-4147-A177-3AD203B41FA5}">
                      <a16:colId xmlns:a16="http://schemas.microsoft.com/office/drawing/2014/main" xmlns="" val="20003"/>
                    </a:ext>
                  </a:extLst>
                </a:gridCol>
                <a:gridCol w="970701">
                  <a:extLst>
                    <a:ext uri="{9D8B030D-6E8A-4147-A177-3AD203B41FA5}">
                      <a16:colId xmlns:a16="http://schemas.microsoft.com/office/drawing/2014/main" xmlns="" val="20004"/>
                    </a:ext>
                  </a:extLst>
                </a:gridCol>
                <a:gridCol w="970701">
                  <a:extLst>
                    <a:ext uri="{9D8B030D-6E8A-4147-A177-3AD203B41FA5}">
                      <a16:colId xmlns:a16="http://schemas.microsoft.com/office/drawing/2014/main" xmlns="" val="20005"/>
                    </a:ext>
                  </a:extLst>
                </a:gridCol>
                <a:gridCol w="970701">
                  <a:extLst>
                    <a:ext uri="{9D8B030D-6E8A-4147-A177-3AD203B41FA5}">
                      <a16:colId xmlns:a16="http://schemas.microsoft.com/office/drawing/2014/main" xmlns="" val="20006"/>
                    </a:ext>
                  </a:extLst>
                </a:gridCol>
                <a:gridCol w="970701">
                  <a:extLst>
                    <a:ext uri="{9D8B030D-6E8A-4147-A177-3AD203B41FA5}">
                      <a16:colId xmlns:a16="http://schemas.microsoft.com/office/drawing/2014/main" xmlns="" val="20007"/>
                    </a:ext>
                  </a:extLst>
                </a:gridCol>
                <a:gridCol w="970701">
                  <a:extLst>
                    <a:ext uri="{9D8B030D-6E8A-4147-A177-3AD203B41FA5}">
                      <a16:colId xmlns:a16="http://schemas.microsoft.com/office/drawing/2014/main" xmlns="" val="20008"/>
                    </a:ext>
                  </a:extLst>
                </a:gridCol>
              </a:tblGrid>
              <a:tr h="635154">
                <a:tc>
                  <a:txBody>
                    <a:bodyPr/>
                    <a:lstStyle/>
                    <a:p>
                      <a:pPr algn="ctr"/>
                      <a:r>
                        <a:rPr lang="en-GB" sz="2800">
                          <a:latin typeface="Times New Roman" panose="02020603050405020304" pitchFamily="18" charset="0"/>
                          <a:cs typeface="Times New Roman" panose="02020603050405020304" pitchFamily="18" charset="0"/>
                        </a:rPr>
                        <a:t>A</a:t>
                      </a:r>
                    </a:p>
                  </a:txBody>
                  <a:tcPr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94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06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55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xmlns="" val="10000"/>
                  </a:ext>
                </a:extLst>
              </a:tr>
              <a:tr h="635154">
                <a:tc>
                  <a:txBody>
                    <a:bodyPr/>
                    <a:lstStyle/>
                    <a:p>
                      <a:pPr algn="ctr"/>
                      <a:r>
                        <a:rPr lang="en-GB" sz="2800">
                          <a:latin typeface="Times New Roman" panose="02020603050405020304" pitchFamily="18" charset="0"/>
                          <a:cs typeface="Times New Roman" panose="02020603050405020304" pitchFamily="18" charset="0"/>
                        </a:rPr>
                        <a:t>i</a:t>
                      </a: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1</a:t>
                      </a: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2</a:t>
                      </a: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3</a:t>
                      </a: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4</a:t>
                      </a:r>
                    </a:p>
                  </a:txBody>
                  <a:tcPr anchor="ctr">
                    <a:solidFill>
                      <a:schemeClr val="accent1">
                        <a:lumMod val="40000"/>
                        <a:lumOff val="60000"/>
                      </a:schemeClr>
                    </a:solidFill>
                  </a:tcPr>
                </a:tc>
                <a:tc>
                  <a:txBody>
                    <a:bodyPr/>
                    <a:lstStyle/>
                    <a:p>
                      <a:pPr algn="ctr"/>
                      <a:r>
                        <a:rPr lang="en-GB" sz="2800" smtClean="0">
                          <a:latin typeface="Times New Roman" panose="02020603050405020304" pitchFamily="18" charset="0"/>
                          <a:cs typeface="Times New Roman" panose="02020603050405020304" pitchFamily="18" charset="0"/>
                        </a:rPr>
                        <a:t>-</a:t>
                      </a:r>
                      <a:endParaRPr lang="en-GB" sz="280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a:t>
                      </a:r>
                    </a:p>
                  </a:txBody>
                  <a:tcPr anchor="ctr">
                    <a:solidFill>
                      <a:schemeClr val="accent1">
                        <a:lumMod val="40000"/>
                        <a:lumOff val="60000"/>
                      </a:schemeClr>
                    </a:solidFill>
                  </a:tcPr>
                </a:tc>
                <a:tc>
                  <a:txBody>
                    <a:bodyPr/>
                    <a:lstStyle/>
                    <a:p>
                      <a:pPr algn="ctr"/>
                      <a:r>
                        <a:rPr lang="en-GB" sz="2800">
                          <a:latin typeface="Times New Roman" panose="02020603050405020304" pitchFamily="18" charset="0"/>
                          <a:cs typeface="Times New Roman" panose="02020603050405020304" pitchFamily="18" charset="0"/>
                        </a:rPr>
                        <a:t>-</a:t>
                      </a:r>
                    </a:p>
                  </a:txBody>
                  <a:tcPr anchor="ctr">
                    <a:solidFill>
                      <a:schemeClr val="accent1">
                        <a:lumMod val="40000"/>
                        <a:lumOff val="60000"/>
                      </a:schemeClr>
                    </a:solidFill>
                  </a:tcPr>
                </a:tc>
                <a:tc>
                  <a:txBody>
                    <a:bodyPr/>
                    <a:lstStyle/>
                    <a:p>
                      <a:pPr algn="ctr"/>
                      <a:r>
                        <a:rPr lang="en-GB" sz="2800" dirty="0">
                          <a:latin typeface="Times New Roman" panose="02020603050405020304" pitchFamily="18" charset="0"/>
                          <a:cs typeface="Times New Roman" panose="02020603050405020304" pitchFamily="18" charset="0"/>
                        </a:rPr>
                        <a:t>-</a:t>
                      </a:r>
                    </a:p>
                  </a:txBody>
                  <a:tcPr anchor="ctr">
                    <a:solidFill>
                      <a:schemeClr val="accent1">
                        <a:lumMod val="40000"/>
                        <a:lumOff val="60000"/>
                      </a:schemeClr>
                    </a:solidFill>
                  </a:tcPr>
                </a:tc>
                <a:extLst>
                  <a:ext uri="{0D108BD9-81ED-4DB2-BD59-A6C34878D82A}">
                    <a16:rowId xmlns:a16="http://schemas.microsoft.com/office/drawing/2014/main" xmlns="" val="10001"/>
                  </a:ext>
                </a:extLst>
              </a:tr>
            </a:tbl>
          </a:graphicData>
        </a:graphic>
      </p:graphicFrame>
      <p:sp>
        <p:nvSpPr>
          <p:cNvPr id="6" name="Rectangle 4"/>
          <p:cNvSpPr>
            <a:spLocks noChangeArrowheads="1"/>
          </p:cNvSpPr>
          <p:nvPr/>
        </p:nvSpPr>
        <p:spPr bwMode="auto">
          <a:xfrm>
            <a:off x="1734760" y="1223054"/>
            <a:ext cx="112402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i="1" smtClean="0">
                <a:latin typeface="Times New Roman" panose="02020603050405020304" pitchFamily="18" charset="0"/>
                <a:cs typeface="Times New Roman" panose="02020603050405020304" pitchFamily="18" charset="0"/>
              </a:rPr>
              <a:t>x </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44</a:t>
            </a:r>
            <a:endParaRPr lang="en-US" sz="28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2864464" y="3510887"/>
            <a:ext cx="994863" cy="605945"/>
          </a:xfrm>
          <a:prstGeom prst="rect">
            <a:avLst/>
          </a:prstGeom>
          <a:solidFill>
            <a:schemeClr val="accent2">
              <a:lumMod val="20000"/>
              <a:lumOff val="80000"/>
            </a:schemeClr>
          </a:solidFill>
          <a:ln>
            <a:noFill/>
          </a:ln>
          <a:effectLst/>
          <a:extLst/>
        </p:spPr>
      </p:pic>
      <p:pic>
        <p:nvPicPr>
          <p:cNvPr id="8"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3863497" y="3510887"/>
            <a:ext cx="951349" cy="605945"/>
          </a:xfrm>
          <a:prstGeom prst="rect">
            <a:avLst/>
          </a:prstGeom>
          <a:solidFill>
            <a:schemeClr val="accent2">
              <a:lumMod val="20000"/>
              <a:lumOff val="80000"/>
            </a:schemeClr>
          </a:solidFill>
          <a:ln>
            <a:noFill/>
          </a:ln>
          <a:effectLst/>
          <a:extLst/>
        </p:spPr>
      </p:pic>
      <p:pic>
        <p:nvPicPr>
          <p:cNvPr id="9"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4814846" y="3510887"/>
            <a:ext cx="957582" cy="605945"/>
          </a:xfrm>
          <a:prstGeom prst="rect">
            <a:avLst/>
          </a:prstGeom>
          <a:solidFill>
            <a:schemeClr val="accent2">
              <a:lumMod val="20000"/>
              <a:lumOff val="80000"/>
            </a:schemeClr>
          </a:solidFill>
          <a:ln>
            <a:noFill/>
          </a:ln>
          <a:effectLst/>
          <a:extLst/>
        </p:spPr>
      </p:pic>
      <p:pic>
        <p:nvPicPr>
          <p:cNvPr id="10"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5766195" y="3510887"/>
            <a:ext cx="1003203" cy="605945"/>
          </a:xfrm>
          <a:prstGeom prst="rect">
            <a:avLst/>
          </a:prstGeom>
          <a:solidFill>
            <a:schemeClr val="accent2">
              <a:lumMod val="20000"/>
              <a:lumOff val="80000"/>
            </a:schemeClr>
          </a:solidFill>
          <a:ln>
            <a:noFill/>
          </a:ln>
          <a:effectLst/>
          <a:extLst/>
        </p:spPr>
      </p:pic>
      <p:pic>
        <p:nvPicPr>
          <p:cNvPr id="11"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6776616" y="3510887"/>
            <a:ext cx="951349" cy="605945"/>
          </a:xfrm>
          <a:prstGeom prst="rect">
            <a:avLst/>
          </a:prstGeom>
          <a:solidFill>
            <a:schemeClr val="accent2">
              <a:lumMod val="20000"/>
              <a:lumOff val="80000"/>
            </a:schemeClr>
          </a:solidFill>
          <a:ln>
            <a:noFill/>
          </a:ln>
          <a:effectLst/>
          <a:extLst/>
        </p:spPr>
      </p:pic>
      <p:pic>
        <p:nvPicPr>
          <p:cNvPr id="12"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7720747" y="3510887"/>
            <a:ext cx="996970" cy="605945"/>
          </a:xfrm>
          <a:prstGeom prst="rect">
            <a:avLst/>
          </a:prstGeom>
          <a:solidFill>
            <a:schemeClr val="accent2">
              <a:lumMod val="20000"/>
              <a:lumOff val="80000"/>
            </a:schemeClr>
          </a:solidFill>
          <a:ln>
            <a:noFill/>
          </a:ln>
          <a:effectLst/>
          <a:extLst/>
        </p:spPr>
      </p:pic>
      <p:pic>
        <p:nvPicPr>
          <p:cNvPr id="13"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8717717" y="3510887"/>
            <a:ext cx="951349" cy="605945"/>
          </a:xfrm>
          <a:prstGeom prst="rect">
            <a:avLst/>
          </a:prstGeom>
          <a:solidFill>
            <a:schemeClr val="accent2">
              <a:lumMod val="20000"/>
              <a:lumOff val="80000"/>
            </a:schemeClr>
          </a:solidFill>
          <a:ln>
            <a:noFill/>
          </a:ln>
          <a:effectLst/>
          <a:extLst/>
        </p:spPr>
      </p:pic>
      <p:sp>
        <p:nvSpPr>
          <p:cNvPr id="17" name="Up Arrow Callout 16"/>
          <p:cNvSpPr/>
          <p:nvPr/>
        </p:nvSpPr>
        <p:spPr>
          <a:xfrm>
            <a:off x="1986385" y="4131308"/>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18" name="Rectangle 4"/>
          <p:cNvSpPr>
            <a:spLocks noChangeArrowheads="1"/>
          </p:cNvSpPr>
          <p:nvPr/>
        </p:nvSpPr>
        <p:spPr bwMode="auto">
          <a:xfrm>
            <a:off x="2634457" y="2225339"/>
            <a:ext cx="243047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a:solidFill>
                  <a:srgbClr val="0070C0"/>
                </a:solidFill>
                <a:latin typeface="Times New Roman" panose="02020603050405020304" pitchFamily="18" charset="0"/>
                <a:cs typeface="Times New Roman" panose="02020603050405020304" pitchFamily="18" charset="0"/>
              </a:rPr>
              <a:t>A[1] = </a:t>
            </a:r>
            <a:r>
              <a:rPr lang="en-US" sz="2800" smtClean="0">
                <a:solidFill>
                  <a:srgbClr val="0070C0"/>
                </a:solidFill>
                <a:latin typeface="Times New Roman" panose="02020603050405020304" pitchFamily="18" charset="0"/>
                <a:cs typeface="Times New Roman" panose="02020603050405020304" pitchFamily="18" charset="0"/>
              </a:rPr>
              <a:t>18 ≠ 44 </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19" name="Rectangle 4"/>
          <p:cNvSpPr>
            <a:spLocks noChangeArrowheads="1"/>
          </p:cNvSpPr>
          <p:nvPr/>
        </p:nvSpPr>
        <p:spPr bwMode="auto">
          <a:xfrm>
            <a:off x="3431723" y="2226662"/>
            <a:ext cx="234070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a:solidFill>
                  <a:srgbClr val="0070C0"/>
                </a:solidFill>
                <a:latin typeface="Times New Roman" panose="02020603050405020304" pitchFamily="18" charset="0"/>
                <a:cs typeface="Times New Roman" panose="02020603050405020304" pitchFamily="18" charset="0"/>
              </a:rPr>
              <a:t>A[2] = 94 ≠ 44</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0" name="Rectangle 4"/>
          <p:cNvSpPr>
            <a:spLocks noChangeArrowheads="1"/>
          </p:cNvSpPr>
          <p:nvPr/>
        </p:nvSpPr>
        <p:spPr bwMode="auto">
          <a:xfrm>
            <a:off x="4156927" y="2212520"/>
            <a:ext cx="234070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a:solidFill>
                  <a:srgbClr val="0070C0"/>
                </a:solidFill>
                <a:latin typeface="Times New Roman" panose="02020603050405020304" pitchFamily="18" charset="0"/>
                <a:cs typeface="Times New Roman" panose="02020603050405020304" pitchFamily="18" charset="0"/>
              </a:rPr>
              <a:t>A[3] = </a:t>
            </a:r>
            <a:r>
              <a:rPr lang="en-US" sz="2800" smtClean="0">
                <a:solidFill>
                  <a:srgbClr val="0070C0"/>
                </a:solidFill>
                <a:latin typeface="Times New Roman" panose="02020603050405020304" pitchFamily="18" charset="0"/>
                <a:cs typeface="Times New Roman" panose="02020603050405020304" pitchFamily="18" charset="0"/>
              </a:rPr>
              <a:t>42 </a:t>
            </a:r>
            <a:r>
              <a:rPr lang="en-US" sz="280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44</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1" name="Rectangle 4"/>
          <p:cNvSpPr>
            <a:spLocks noChangeArrowheads="1"/>
          </p:cNvSpPr>
          <p:nvPr/>
        </p:nvSpPr>
        <p:spPr bwMode="auto">
          <a:xfrm>
            <a:off x="4885512" y="2218930"/>
            <a:ext cx="216597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a:solidFill>
                  <a:srgbClr val="0070C0"/>
                </a:solidFill>
                <a:latin typeface="Times New Roman" panose="02020603050405020304" pitchFamily="18" charset="0"/>
                <a:cs typeface="Times New Roman" panose="02020603050405020304" pitchFamily="18" charset="0"/>
              </a:rPr>
              <a:t>A[4] = </a:t>
            </a:r>
            <a:r>
              <a:rPr lang="en-US" sz="2800" smtClean="0">
                <a:solidFill>
                  <a:srgbClr val="0070C0"/>
                </a:solidFill>
                <a:latin typeface="Times New Roman" panose="02020603050405020304" pitchFamily="18" charset="0"/>
                <a:cs typeface="Times New Roman" panose="02020603050405020304" pitchFamily="18" charset="0"/>
              </a:rPr>
              <a:t>44 = x</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3" name="Rectangle 4"/>
          <p:cNvSpPr>
            <a:spLocks noChangeArrowheads="1"/>
          </p:cNvSpPr>
          <p:nvPr/>
        </p:nvSpPr>
        <p:spPr bwMode="auto">
          <a:xfrm>
            <a:off x="1891808" y="5608704"/>
            <a:ext cx="407669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2800" i="1">
                <a:latin typeface="Times New Roman" panose="02020603050405020304" pitchFamily="18" charset="0"/>
                <a:cs typeface="Times New Roman" panose="02020603050405020304" pitchFamily="18" charset="0"/>
              </a:rPr>
              <a:t>Với i = </a:t>
            </a:r>
            <a:r>
              <a:rPr lang="en-US" sz="2800" i="1" smtClean="0">
                <a:latin typeface="Times New Roman" panose="02020603050405020304" pitchFamily="18" charset="0"/>
                <a:cs typeface="Times New Roman" panose="02020603050405020304" pitchFamily="18" charset="0"/>
              </a:rPr>
              <a:t>4 </a:t>
            </a:r>
            <a:r>
              <a:rPr lang="en-US" sz="2800" i="1">
                <a:latin typeface="Times New Roman" panose="02020603050405020304" pitchFamily="18" charset="0"/>
                <a:cs typeface="Times New Roman" panose="02020603050405020304" pitchFamily="18" charset="0"/>
              </a:rPr>
              <a:t>thì </a:t>
            </a:r>
            <a:r>
              <a:rPr lang="en-US" sz="2800" i="1" smtClean="0">
                <a:latin typeface="Times New Roman" panose="02020603050405020304" pitchFamily="18" charset="0"/>
                <a:cs typeface="Times New Roman" panose="02020603050405020304" pitchFamily="18" charset="0"/>
              </a:rPr>
              <a:t>A[4] </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44 </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endParaRPr lang="en-US" sz="2800"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rotWithShape="1">
          <a:blip r:embed="rId2" cstate="email">
            <a:duotone>
              <a:prstClr val="black"/>
              <a:schemeClr val="accent1">
                <a:lumMod val="40000"/>
                <a:lumOff val="60000"/>
                <a:tint val="45000"/>
                <a:satMod val="400000"/>
              </a:schemeClr>
            </a:duotone>
            <a:extLst>
              <a:ext uri="{28A0092B-C50C-407E-A947-70E740481C1C}">
                <a14:useLocalDpi xmlns:a14="http://schemas.microsoft.com/office/drawing/2010/main"/>
              </a:ext>
            </a:extLst>
          </a:blip>
          <a:srcRect/>
          <a:stretch/>
        </p:blipFill>
        <p:spPr bwMode="auto">
          <a:xfrm>
            <a:off x="9669066" y="3510887"/>
            <a:ext cx="951349" cy="605945"/>
          </a:xfrm>
          <a:prstGeom prst="rect">
            <a:avLst/>
          </a:prstGeom>
          <a:solidFill>
            <a:schemeClr val="accent2">
              <a:lumMod val="20000"/>
              <a:lumOff val="80000"/>
            </a:schemeClr>
          </a:solidFill>
          <a:ln>
            <a:noFill/>
          </a:ln>
          <a:effectLst/>
          <a:extLst/>
        </p:spPr>
      </p:pic>
      <p:sp>
        <p:nvSpPr>
          <p:cNvPr id="25" name="Right Arrow 24"/>
          <p:cNvSpPr/>
          <p:nvPr/>
        </p:nvSpPr>
        <p:spPr>
          <a:xfrm>
            <a:off x="286603" y="5472752"/>
            <a:ext cx="1241946" cy="805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4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01407 -0.00208 L 0.08295 -0.00185 " pathEditMode="relative" rAng="0" ptsTypes="AA">
                                      <p:cBhvr>
                                        <p:cTn id="6" dur="2000" fill="hold"/>
                                        <p:tgtEl>
                                          <p:spTgt spid="17"/>
                                        </p:tgtEl>
                                        <p:attrNameLst>
                                          <p:attrName>ppt_x</p:attrName>
                                          <p:attrName>ppt_y</p:attrName>
                                        </p:attrNameLst>
                                      </p:cBhvr>
                                      <p:rCtr x="3438" y="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2500"/>
                            </p:stCondLst>
                            <p:childTnLst>
                              <p:par>
                                <p:cTn id="12" presetID="42"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18"/>
                                        </p:tgtEl>
                                        <p:attrNameLst>
                                          <p:attrName>ppt_x</p:attrName>
                                        </p:attrNameLst>
                                      </p:cBhvr>
                                      <p:tavLst>
                                        <p:tav tm="0">
                                          <p:val>
                                            <p:strVal val="ppt_x"/>
                                          </p:val>
                                        </p:tav>
                                        <p:tav tm="100000">
                                          <p:val>
                                            <p:strVal val="ppt_x"/>
                                          </p:val>
                                        </p:tav>
                                      </p:tavLst>
                                    </p:anim>
                                    <p:anim calcmode="lin" valueType="num">
                                      <p:cBhvr additive="base">
                                        <p:cTn id="21" dur="500"/>
                                        <p:tgtEl>
                                          <p:spTgt spid="18"/>
                                        </p:tgtEl>
                                        <p:attrNameLst>
                                          <p:attrName>ppt_y</p:attrName>
                                        </p:attrNameLst>
                                      </p:cBhvr>
                                      <p:tavLst>
                                        <p:tav tm="0">
                                          <p:val>
                                            <p:strVal val="ppt_y"/>
                                          </p:val>
                                        </p:tav>
                                        <p:tav tm="100000">
                                          <p:val>
                                            <p:strVal val="1+ppt_h/2"/>
                                          </p:val>
                                        </p:tav>
                                      </p:tavLst>
                                    </p:anim>
                                    <p:set>
                                      <p:cBhvr>
                                        <p:cTn id="22" dur="1" fill="hold">
                                          <p:stCondLst>
                                            <p:cond delay="499"/>
                                          </p:stCondLst>
                                        </p:cTn>
                                        <p:tgtEl>
                                          <p:spTgt spid="18"/>
                                        </p:tgtEl>
                                        <p:attrNameLst>
                                          <p:attrName>style.visibility</p:attrName>
                                        </p:attrNameLst>
                                      </p:cBhvr>
                                      <p:to>
                                        <p:strVal val="hidden"/>
                                      </p:to>
                                    </p:set>
                                  </p:childTnLst>
                                </p:cTn>
                              </p:par>
                            </p:childTnLst>
                          </p:cTn>
                        </p:par>
                        <p:par>
                          <p:cTn id="23" fill="hold">
                            <p:stCondLst>
                              <p:cond delay="500"/>
                            </p:stCondLst>
                            <p:childTnLst>
                              <p:par>
                                <p:cTn id="24" presetID="63" presetClass="path" presetSubtype="0" accel="50000" decel="50000" fill="hold" grpId="1" nodeType="afterEffect">
                                  <p:stCondLst>
                                    <p:cond delay="0"/>
                                  </p:stCondLst>
                                  <p:childTnLst>
                                    <p:animMotion origin="layout" path="M 0.07943 -0.00185 L 0.17409 -0.00185 " pathEditMode="relative" rAng="0" ptsTypes="AA">
                                      <p:cBhvr>
                                        <p:cTn id="25" dur="2000" fill="hold"/>
                                        <p:tgtEl>
                                          <p:spTgt spid="17"/>
                                        </p:tgtEl>
                                        <p:attrNameLst>
                                          <p:attrName>ppt_x</p:attrName>
                                          <p:attrName>ppt_y</p:attrName>
                                        </p:attrNameLst>
                                      </p:cBhvr>
                                      <p:rCtr x="4727" y="0"/>
                                    </p:animMotion>
                                  </p:childTnLst>
                                </p:cTn>
                              </p:par>
                            </p:childTnLst>
                          </p:cTn>
                        </p:par>
                        <p:par>
                          <p:cTn id="26" fill="hold">
                            <p:stCondLst>
                              <p:cond delay="2500"/>
                            </p:stCondLst>
                            <p:childTnLst>
                              <p:par>
                                <p:cTn id="27" presetID="10" presetClass="exit" presetSubtype="0" fill="hold" nodeType="after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19"/>
                                        </p:tgtEl>
                                        <p:attrNameLst>
                                          <p:attrName>ppt_x</p:attrName>
                                        </p:attrNameLst>
                                      </p:cBhvr>
                                      <p:tavLst>
                                        <p:tav tm="0">
                                          <p:val>
                                            <p:strVal val="ppt_x"/>
                                          </p:val>
                                        </p:tav>
                                        <p:tav tm="100000">
                                          <p:val>
                                            <p:strVal val="ppt_x"/>
                                          </p:val>
                                        </p:tav>
                                      </p:tavLst>
                                    </p:anim>
                                    <p:anim calcmode="lin" valueType="num">
                                      <p:cBhvr additive="base">
                                        <p:cTn id="40" dur="500"/>
                                        <p:tgtEl>
                                          <p:spTgt spid="19"/>
                                        </p:tgtEl>
                                        <p:attrNameLst>
                                          <p:attrName>ppt_y</p:attrName>
                                        </p:attrNameLst>
                                      </p:cBhvr>
                                      <p:tavLst>
                                        <p:tav tm="0">
                                          <p:val>
                                            <p:strVal val="ppt_y"/>
                                          </p:val>
                                        </p:tav>
                                        <p:tav tm="100000">
                                          <p:val>
                                            <p:strVal val="1+ppt_h/2"/>
                                          </p:val>
                                        </p:tav>
                                      </p:tavLst>
                                    </p:anim>
                                    <p:set>
                                      <p:cBhvr>
                                        <p:cTn id="41" dur="1" fill="hold">
                                          <p:stCondLst>
                                            <p:cond delay="499"/>
                                          </p:stCondLst>
                                        </p:cTn>
                                        <p:tgtEl>
                                          <p:spTgt spid="19"/>
                                        </p:tgtEl>
                                        <p:attrNameLst>
                                          <p:attrName>style.visibility</p:attrName>
                                        </p:attrNameLst>
                                      </p:cBhvr>
                                      <p:to>
                                        <p:strVal val="hidden"/>
                                      </p:to>
                                    </p:set>
                                  </p:childTnLst>
                                </p:cTn>
                              </p:par>
                            </p:childTnLst>
                          </p:cTn>
                        </p:par>
                        <p:par>
                          <p:cTn id="42" fill="hold">
                            <p:stCondLst>
                              <p:cond delay="500"/>
                            </p:stCondLst>
                            <p:childTnLst>
                              <p:par>
                                <p:cTn id="43" presetID="63" presetClass="path" presetSubtype="0" accel="50000" decel="50000" fill="hold" grpId="2" nodeType="afterEffect">
                                  <p:stCondLst>
                                    <p:cond delay="0"/>
                                  </p:stCondLst>
                                  <p:childTnLst>
                                    <p:animMotion origin="layout" path="M 0.17409 -0.00185 L 0.25 -3.7037E-6 " pathEditMode="relative" rAng="0" ptsTypes="AA">
                                      <p:cBhvr>
                                        <p:cTn id="44" dur="2000" fill="hold"/>
                                        <p:tgtEl>
                                          <p:spTgt spid="17"/>
                                        </p:tgtEl>
                                        <p:attrNameLst>
                                          <p:attrName>ppt_x</p:attrName>
                                          <p:attrName>ppt_y</p:attrName>
                                        </p:attrNameLst>
                                      </p:cBhvr>
                                      <p:rCtr x="3789" y="93"/>
                                    </p:animMotion>
                                  </p:childTnLst>
                                </p:cTn>
                              </p:par>
                            </p:childTnLst>
                          </p:cTn>
                        </p:par>
                        <p:par>
                          <p:cTn id="45" fill="hold">
                            <p:stCondLst>
                              <p:cond delay="2500"/>
                            </p:stCondLst>
                            <p:childTnLst>
                              <p:par>
                                <p:cTn id="46" presetID="10" presetClass="exit" presetSubtype="0" fill="hold" nodeType="after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20"/>
                                        </p:tgtEl>
                                        <p:attrNameLst>
                                          <p:attrName>ppt_x</p:attrName>
                                        </p:attrNameLst>
                                      </p:cBhvr>
                                      <p:tavLst>
                                        <p:tav tm="0">
                                          <p:val>
                                            <p:strVal val="ppt_x"/>
                                          </p:val>
                                        </p:tav>
                                        <p:tav tm="100000">
                                          <p:val>
                                            <p:strVal val="ppt_x"/>
                                          </p:val>
                                        </p:tav>
                                      </p:tavLst>
                                    </p:anim>
                                    <p:anim calcmode="lin" valueType="num">
                                      <p:cBhvr additive="base">
                                        <p:cTn id="59" dur="500"/>
                                        <p:tgtEl>
                                          <p:spTgt spid="20"/>
                                        </p:tgtEl>
                                        <p:attrNameLst>
                                          <p:attrName>ppt_y</p:attrName>
                                        </p:attrNameLst>
                                      </p:cBhvr>
                                      <p:tavLst>
                                        <p:tav tm="0">
                                          <p:val>
                                            <p:strVal val="ppt_y"/>
                                          </p:val>
                                        </p:tav>
                                        <p:tav tm="100000">
                                          <p:val>
                                            <p:strVal val="1+ppt_h/2"/>
                                          </p:val>
                                        </p:tav>
                                      </p:tavLst>
                                    </p:anim>
                                    <p:set>
                                      <p:cBhvr>
                                        <p:cTn id="60" dur="1" fill="hold">
                                          <p:stCondLst>
                                            <p:cond delay="499"/>
                                          </p:stCondLst>
                                        </p:cTn>
                                        <p:tgtEl>
                                          <p:spTgt spid="20"/>
                                        </p:tgtEl>
                                        <p:attrNameLst>
                                          <p:attrName>style.visibility</p:attrName>
                                        </p:attrNameLst>
                                      </p:cBhvr>
                                      <p:to>
                                        <p:strVal val="hidden"/>
                                      </p:to>
                                    </p:set>
                                  </p:childTnLst>
                                </p:cTn>
                              </p:par>
                            </p:childTnLst>
                          </p:cTn>
                        </p:par>
                        <p:par>
                          <p:cTn id="61" fill="hold">
                            <p:stCondLst>
                              <p:cond delay="500"/>
                            </p:stCondLst>
                            <p:childTnLst>
                              <p:par>
                                <p:cTn id="62" presetID="63" presetClass="path" presetSubtype="0" accel="50000" decel="50000" fill="hold" grpId="3" nodeType="afterEffect">
                                  <p:stCondLst>
                                    <p:cond delay="0"/>
                                  </p:stCondLst>
                                  <p:childTnLst>
                                    <p:animMotion origin="layout" path="M 0.25 -3.7037E-6 L 0.32878 -3.7037E-6 " pathEditMode="relative" rAng="0" ptsTypes="AA">
                                      <p:cBhvr>
                                        <p:cTn id="63" dur="2000" fill="hold"/>
                                        <p:tgtEl>
                                          <p:spTgt spid="17"/>
                                        </p:tgtEl>
                                        <p:attrNameLst>
                                          <p:attrName>ppt_x</p:attrName>
                                          <p:attrName>ppt_y</p:attrName>
                                        </p:attrNameLst>
                                      </p:cBhvr>
                                      <p:rCtr x="3932" y="0"/>
                                    </p:animMotion>
                                  </p:childTnLst>
                                </p:cTn>
                              </p:par>
                            </p:childTnLst>
                          </p:cTn>
                        </p:par>
                        <p:par>
                          <p:cTn id="64" fill="hold">
                            <p:stCondLst>
                              <p:cond delay="2500"/>
                            </p:stCondLst>
                            <p:childTnLst>
                              <p:par>
                                <p:cTn id="65" presetID="10" presetClass="exit" presetSubtype="0" fill="hold" nodeType="after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childTnLst>
                          </p:cTn>
                        </p:par>
                        <p:par>
                          <p:cTn id="68" fill="hold">
                            <p:stCondLst>
                              <p:cond delay="3000"/>
                            </p:stCondLst>
                            <p:childTnLst>
                              <p:par>
                                <p:cTn id="69" presetID="42"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grpId="1" nodeType="clickEffect">
                                  <p:stCondLst>
                                    <p:cond delay="0"/>
                                  </p:stCondLst>
                                  <p:childTnLst>
                                    <p:anim calcmode="lin" valueType="num">
                                      <p:cBhvr additive="base">
                                        <p:cTn id="77" dur="500"/>
                                        <p:tgtEl>
                                          <p:spTgt spid="21"/>
                                        </p:tgtEl>
                                        <p:attrNameLst>
                                          <p:attrName>ppt_x</p:attrName>
                                        </p:attrNameLst>
                                      </p:cBhvr>
                                      <p:tavLst>
                                        <p:tav tm="0">
                                          <p:val>
                                            <p:strVal val="ppt_x"/>
                                          </p:val>
                                        </p:tav>
                                        <p:tav tm="100000">
                                          <p:val>
                                            <p:strVal val="ppt_x"/>
                                          </p:val>
                                        </p:tav>
                                      </p:tavLst>
                                    </p:anim>
                                    <p:anim calcmode="lin" valueType="num">
                                      <p:cBhvr additive="base">
                                        <p:cTn id="78" dur="500"/>
                                        <p:tgtEl>
                                          <p:spTgt spid="21"/>
                                        </p:tgtEl>
                                        <p:attrNameLst>
                                          <p:attrName>ppt_y</p:attrName>
                                        </p:attrNameLst>
                                      </p:cBhvr>
                                      <p:tavLst>
                                        <p:tav tm="0">
                                          <p:val>
                                            <p:strVal val="ppt_y"/>
                                          </p:val>
                                        </p:tav>
                                        <p:tav tm="100000">
                                          <p:val>
                                            <p:strVal val="1+ppt_h/2"/>
                                          </p:val>
                                        </p:tav>
                                      </p:tavLst>
                                    </p:anim>
                                    <p:set>
                                      <p:cBhvr>
                                        <p:cTn id="79" dur="1" fill="hold">
                                          <p:stCondLst>
                                            <p:cond delay="499"/>
                                          </p:stCondLst>
                                        </p:cTn>
                                        <p:tgtEl>
                                          <p:spTgt spid="21"/>
                                        </p:tgtEl>
                                        <p:attrNameLst>
                                          <p:attrName>style.visibility</p:attrName>
                                        </p:attrNameLst>
                                      </p:cBhvr>
                                      <p:to>
                                        <p:strVal val="hidden"/>
                                      </p:to>
                                    </p:set>
                                  </p:childTnLst>
                                </p:cTn>
                              </p:par>
                            </p:childTnLst>
                          </p:cTn>
                        </p:par>
                        <p:par>
                          <p:cTn id="80" fill="hold">
                            <p:stCondLst>
                              <p:cond delay="500"/>
                            </p:stCondLst>
                            <p:childTnLst>
                              <p:par>
                                <p:cTn id="81" presetID="10" presetClass="exit" presetSubtype="0" fill="hold" nodeType="afterEffect">
                                  <p:stCondLst>
                                    <p:cond delay="0"/>
                                  </p:stCondLst>
                                  <p:childTnLst>
                                    <p:animEffect transition="out" filter="fade">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10" presetClass="exit" presetSubtype="0" fill="hold" nodeType="afterEffect">
                                  <p:stCondLst>
                                    <p:cond delay="0"/>
                                  </p:stCondLst>
                                  <p:childTnLst>
                                    <p:animEffect transition="out" filter="fade">
                                      <p:cBhvr>
                                        <p:cTn id="93" dur="500"/>
                                        <p:tgtEl>
                                          <p:spTgt spid="12"/>
                                        </p:tgtEl>
                                      </p:cBhvr>
                                    </p:animEffect>
                                    <p:set>
                                      <p:cBhvr>
                                        <p:cTn id="94" dur="1" fill="hold">
                                          <p:stCondLst>
                                            <p:cond delay="499"/>
                                          </p:stCondLst>
                                        </p:cTn>
                                        <p:tgtEl>
                                          <p:spTgt spid="12"/>
                                        </p:tgtEl>
                                        <p:attrNameLst>
                                          <p:attrName>style.visibility</p:attrName>
                                        </p:attrNameLst>
                                      </p:cBhvr>
                                      <p:to>
                                        <p:strVal val="hidden"/>
                                      </p:to>
                                    </p:set>
                                  </p:childTnLst>
                                </p:cTn>
                              </p:par>
                            </p:childTnLst>
                          </p:cTn>
                        </p:par>
                        <p:par>
                          <p:cTn id="95" fill="hold">
                            <p:stCondLst>
                              <p:cond delay="1500"/>
                            </p:stCondLst>
                            <p:childTnLst>
                              <p:par>
                                <p:cTn id="96" presetID="10" presetClass="exit" presetSubtype="0" fill="hold" nodeType="after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par>
                          <p:cTn id="99" fill="hold">
                            <p:stCondLst>
                              <p:cond delay="2000"/>
                            </p:stCondLst>
                            <p:childTnLst>
                              <p:par>
                                <p:cTn id="100" presetID="10" presetClass="exit" presetSubtype="0" fill="hold" nodeType="after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7" grpId="3" animBg="1"/>
      <p:bldP spid="18" grpId="0"/>
      <p:bldP spid="18" grpId="1"/>
      <p:bldP spid="19" grpId="0"/>
      <p:bldP spid="19" grpId="1"/>
      <p:bldP spid="20" grpId="0"/>
      <p:bldP spid="20" grpId="1"/>
      <p:bldP spid="21" grpId="0"/>
      <p:bldP spid="21" grpId="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loud 3"/>
          <p:cNvSpPr/>
          <p:nvPr/>
        </p:nvSpPr>
        <p:spPr>
          <a:xfrm>
            <a:off x="5625604" y="3310551"/>
            <a:ext cx="6096000" cy="3420130"/>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800">
                <a:latin typeface="Times New Roman" panose="02020603050405020304" pitchFamily="18" charset="0"/>
                <a:ea typeface="Times New Roman" panose="02020603050405020304" pitchFamily="18" charset="0"/>
              </a:rPr>
              <a:t>- Nếu thay x = 30 thì các bước tìm kiếm sẽ tiếp tục đến hết dãy (Bước 8) và cho kết luận “Không tìm thấy x trong dãy”</a:t>
            </a:r>
            <a:endParaRPr lang="en-US" sz="2800"/>
          </a:p>
        </p:txBody>
      </p:sp>
      <p:sp>
        <p:nvSpPr>
          <p:cNvPr id="3" name="Rectangle 2">
            <a:extLst>
              <a:ext uri="{FF2B5EF4-FFF2-40B4-BE49-F238E27FC236}">
                <a16:creationId xmlns:a16="http://schemas.microsoft.com/office/drawing/2014/main" xmlns="" id="{5068FD75-617E-4943-803C-6669570DF948}"/>
              </a:ext>
            </a:extLst>
          </p:cNvPr>
          <p:cNvSpPr/>
          <p:nvPr/>
        </p:nvSpPr>
        <p:spPr>
          <a:xfrm>
            <a:off x="3939701" y="310828"/>
            <a:ext cx="35719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defRPr/>
            </a:pPr>
            <a:r>
              <a:rPr lang="en-US" sz="3600" b="1" kern="10" smtClean="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TÌNH HUỐNG</a:t>
            </a:r>
            <a:endParaRPr lang="en-US" sz="3600" b="1" kern="10" dirty="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Cloud 4"/>
          <p:cNvSpPr/>
          <p:nvPr/>
        </p:nvSpPr>
        <p:spPr>
          <a:xfrm>
            <a:off x="250661" y="1115536"/>
            <a:ext cx="6096000" cy="3420130"/>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800">
                <a:latin typeface="Times New Roman" panose="02020603050405020304" pitchFamily="18" charset="0"/>
                <a:ea typeface="Times New Roman" panose="02020603050405020304" pitchFamily="18" charset="0"/>
              </a:rPr>
              <a:t>- Nếu thay x = 30 thì các bước tìm kiếm sẽ tiếp tục đến hết </a:t>
            </a:r>
            <a:r>
              <a:rPr lang="en-US" sz="2800" smtClean="0">
                <a:latin typeface="Times New Roman" panose="02020603050405020304" pitchFamily="18" charset="0"/>
                <a:ea typeface="Times New Roman" panose="02020603050405020304" pitchFamily="18" charset="0"/>
              </a:rPr>
              <a:t>khi nào? Lúc đó câu trả lời cho bài toán tìm kiếm là gì?</a:t>
            </a:r>
            <a:endParaRPr lang="en-US" sz="2800"/>
          </a:p>
        </p:txBody>
      </p:sp>
      <p:sp>
        <p:nvSpPr>
          <p:cNvPr id="2" name="Right Arrow 1"/>
          <p:cNvSpPr/>
          <p:nvPr/>
        </p:nvSpPr>
        <p:spPr>
          <a:xfrm>
            <a:off x="4585647" y="4754484"/>
            <a:ext cx="777922" cy="53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4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49206" y="1015126"/>
            <a:ext cx="11425453" cy="1083374"/>
          </a:xfrm>
          <a:prstGeom prst="rect">
            <a:avLst/>
          </a:prstGeom>
        </p:spPr>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Với </a:t>
            </a:r>
            <a:r>
              <a:rPr lang="en-US" sz="2800">
                <a:latin typeface="Times New Roman" panose="02020603050405020304" pitchFamily="18" charset="0"/>
                <a:ea typeface="Times New Roman" panose="02020603050405020304" pitchFamily="18" charset="0"/>
              </a:rPr>
              <a:t>dãy số đã cho ở ví dụ trên, em hãy thực hiện thuật toán được mô tả ở </a:t>
            </a:r>
            <a:r>
              <a:rPr lang="en-US" sz="2800" smtClean="0">
                <a:latin typeface="Times New Roman" panose="02020603050405020304" pitchFamily="18" charset="0"/>
                <a:ea typeface="Times New Roman" panose="02020603050405020304" pitchFamily="18" charset="0"/>
              </a:rPr>
              <a:t>hình dưới và </a:t>
            </a:r>
            <a:r>
              <a:rPr lang="en-US" sz="2800">
                <a:latin typeface="Times New Roman" panose="02020603050405020304" pitchFamily="18" charset="0"/>
                <a:ea typeface="Times New Roman" panose="02020603050405020304" pitchFamily="18" charset="0"/>
              </a:rPr>
              <a:t>cho biết đó có phải là thuật toán tìm kiếm tuần tự hay không</a:t>
            </a:r>
            <a:r>
              <a:rPr lang="en-US" sz="2800" smtClean="0">
                <a:latin typeface="Times New Roman" panose="02020603050405020304" pitchFamily="18" charset="0"/>
                <a:ea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p:txBody>
      </p:sp>
      <p:sp>
        <p:nvSpPr>
          <p:cNvPr id="2" name="Rectangle 1"/>
          <p:cNvSpPr/>
          <p:nvPr/>
        </p:nvSpPr>
        <p:spPr>
          <a:xfrm>
            <a:off x="1605114" y="2423914"/>
            <a:ext cx="9227007" cy="398878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1.</a:t>
            </a:r>
            <a:r>
              <a:rPr lang="en-US" sz="2400">
                <a:latin typeface="Times New Roman" panose="02020603050405020304" pitchFamily="18" charset="0"/>
                <a:ea typeface="Times New Roman" panose="02020603050405020304" pitchFamily="18" charset="0"/>
              </a:rPr>
              <a:t> </a:t>
            </a:r>
            <a:r>
              <a:rPr lang="en-US" sz="2400" i="1">
                <a:solidFill>
                  <a:srgbClr val="C00000"/>
                </a:solidFill>
                <a:latin typeface="Times New Roman" panose="02020603050405020304" pitchFamily="18" charset="0"/>
                <a:ea typeface="Times New Roman" panose="02020603050405020304" pitchFamily="18" charset="0"/>
              </a:rPr>
              <a:t>Số đang xét</a:t>
            </a:r>
            <a:r>
              <a:rPr lang="en-US" sz="2400">
                <a:latin typeface="Times New Roman" panose="02020603050405020304" pitchFamily="18" charset="0"/>
                <a:ea typeface="Times New Roman" panose="02020603050405020304" pitchFamily="18" charset="0"/>
              </a:rPr>
              <a:t> là số ở đầu dãy</a:t>
            </a:r>
          </a:p>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2.</a:t>
            </a:r>
            <a:r>
              <a:rPr lang="en-US" sz="2400">
                <a:latin typeface="Times New Roman" panose="02020603050405020304" pitchFamily="18" charset="0"/>
                <a:ea typeface="Times New Roman" panose="02020603050405020304" pitchFamily="18" charset="0"/>
              </a:rPr>
              <a:t> </a:t>
            </a:r>
            <a:r>
              <a:rPr lang="en-US" sz="2400" b="1">
                <a:latin typeface="Times New Roman" panose="02020603050405020304" pitchFamily="18" charset="0"/>
                <a:ea typeface="Times New Roman" panose="02020603050405020304" pitchFamily="18" charset="0"/>
              </a:rPr>
              <a:t>Lặp khi</a:t>
            </a:r>
            <a:r>
              <a:rPr lang="en-US" sz="2400">
                <a:latin typeface="Times New Roman" panose="02020603050405020304" pitchFamily="18" charset="0"/>
                <a:ea typeface="Times New Roman" panose="02020603050405020304" pitchFamily="18" charset="0"/>
              </a:rPr>
              <a:t> (</a:t>
            </a:r>
            <a:r>
              <a:rPr lang="en-US" sz="2400" i="1">
                <a:latin typeface="Times New Roman" panose="02020603050405020304" pitchFamily="18" charset="0"/>
                <a:ea typeface="Times New Roman" panose="02020603050405020304" pitchFamily="18" charset="0"/>
              </a:rPr>
              <a:t>chưa xét hết dãy số</a:t>
            </a:r>
            <a:r>
              <a:rPr lang="en-US" sz="24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Nếu</a:t>
            </a:r>
            <a:r>
              <a:rPr lang="en-US" sz="2400" smtClean="0">
                <a:latin typeface="Times New Roman" panose="02020603050405020304" pitchFamily="18" charset="0"/>
                <a:ea typeface="Times New Roman" panose="02020603050405020304" pitchFamily="18" charset="0"/>
              </a:rPr>
              <a:t> </a:t>
            </a:r>
            <a:r>
              <a:rPr lang="en-US" sz="2400" i="1">
                <a:solidFill>
                  <a:srgbClr val="C00000"/>
                </a:solidFill>
                <a:latin typeface="Times New Roman" panose="02020603050405020304" pitchFamily="18" charset="0"/>
                <a:ea typeface="Times New Roman" panose="02020603050405020304" pitchFamily="18" charset="0"/>
              </a:rPr>
              <a:t>Số đang xét</a:t>
            </a:r>
            <a:r>
              <a:rPr lang="en-US" sz="2400">
                <a:latin typeface="Times New Roman" panose="02020603050405020304" pitchFamily="18" charset="0"/>
                <a:ea typeface="Times New Roman" panose="02020603050405020304" pitchFamily="18" charset="0"/>
              </a:rPr>
              <a:t> ≠ x. Chuyển đến xét số tiếp theo trong dãy</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Trái </a:t>
            </a:r>
            <a:r>
              <a:rPr lang="en-US" sz="2400" b="1">
                <a:latin typeface="Times New Roman" panose="02020603050405020304" pitchFamily="18" charset="0"/>
                <a:ea typeface="Times New Roman" panose="02020603050405020304" pitchFamily="18" charset="0"/>
              </a:rPr>
              <a:t>lại</a:t>
            </a:r>
            <a:r>
              <a:rPr lang="en-US" sz="2400">
                <a:latin typeface="Times New Roman" panose="02020603050405020304" pitchFamily="18" charset="0"/>
                <a:ea typeface="Times New Roman" panose="02020603050405020304" pitchFamily="18" charset="0"/>
              </a:rPr>
              <a:t> Thông báo vị trí tìm thấy x và kết thúc thuật toán </a:t>
            </a: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a:t>
            </a:r>
            <a:r>
              <a:rPr lang="en-US" sz="2400" b="1" smtClean="0">
                <a:latin typeface="Times New Roman" panose="02020603050405020304" pitchFamily="18" charset="0"/>
                <a:ea typeface="Times New Roman" panose="02020603050405020304" pitchFamily="18" charset="0"/>
              </a:rPr>
              <a:t>  Hết </a:t>
            </a:r>
            <a:r>
              <a:rPr lang="en-US" sz="2400" b="1">
                <a:latin typeface="Times New Roman" panose="02020603050405020304" pitchFamily="18" charset="0"/>
                <a:ea typeface="Times New Roman" panose="02020603050405020304" pitchFamily="18" charset="0"/>
              </a:rPr>
              <a:t>nhánh</a:t>
            </a:r>
            <a:endParaRPr lang="en-US" sz="24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400" b="1">
                <a:latin typeface="Times New Roman" panose="02020603050405020304" pitchFamily="18" charset="0"/>
                <a:ea typeface="Times New Roman" panose="02020603050405020304" pitchFamily="18" charset="0"/>
              </a:rPr>
              <a:t>              Hết lặp</a:t>
            </a:r>
            <a:endParaRPr lang="en-US" sz="24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400" i="1">
                <a:latin typeface="Times New Roman" panose="02020603050405020304" pitchFamily="18" charset="0"/>
                <a:ea typeface="Times New Roman" panose="02020603050405020304" pitchFamily="18" charset="0"/>
              </a:rPr>
              <a:t>Bước 3.</a:t>
            </a:r>
            <a:r>
              <a:rPr lang="en-US" sz="2400">
                <a:latin typeface="Times New Roman" panose="02020603050405020304" pitchFamily="18" charset="0"/>
                <a:ea typeface="Times New Roman" panose="02020603050405020304" pitchFamily="18" charset="0"/>
              </a:rPr>
              <a:t> Thông báo không tìm thấy x và kết thúc thuật toán </a:t>
            </a:r>
          </a:p>
        </p:txBody>
      </p:sp>
      <p:sp>
        <p:nvSpPr>
          <p:cNvPr id="5" name="Rectangle 4">
            <a:extLst>
              <a:ext uri="{FF2B5EF4-FFF2-40B4-BE49-F238E27FC236}">
                <a16:creationId xmlns:a16="http://schemas.microsoft.com/office/drawing/2014/main" xmlns="" id="{5068FD75-617E-4943-803C-6669570DF948}"/>
              </a:ext>
            </a:extLst>
          </p:cNvPr>
          <p:cNvSpPr/>
          <p:nvPr/>
        </p:nvSpPr>
        <p:spPr>
          <a:xfrm>
            <a:off x="3943900" y="212354"/>
            <a:ext cx="35719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defRPr/>
            </a:pPr>
            <a:r>
              <a:rPr lang="en-US" sz="3600" b="1" kern="10" smtClean="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TÌNH HUỐNG</a:t>
            </a:r>
            <a:endParaRPr lang="en-US" sz="3600" b="1" kern="10" dirty="0">
              <a:ln w="0"/>
              <a:solidFill>
                <a:srgbClr val="FF006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006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1522" y="1902810"/>
            <a:ext cx="6096000" cy="1692771"/>
          </a:xfrm>
          <a:prstGeom prst="rect">
            <a:avLst/>
          </a:prstGeom>
        </p:spPr>
        <p:txBody>
          <a:bodyPr>
            <a:spAutoFit/>
          </a:bodyPr>
          <a:lstStyle/>
          <a:p>
            <a:pPr algn="just">
              <a:spcBef>
                <a:spcPts val="1200"/>
              </a:spcBef>
              <a:spcAft>
                <a:spcPts val="1200"/>
              </a:spcAft>
            </a:pPr>
            <a:r>
              <a:rPr lang="vi-VN" sz="2800" b="1" i="1" u="sng">
                <a:solidFill>
                  <a:srgbClr val="002060"/>
                </a:solidFill>
                <a:latin typeface="+mj-lt"/>
              </a:rPr>
              <a:t>Câu trả lời:</a:t>
            </a:r>
            <a:endParaRPr lang="vi-VN" sz="2800">
              <a:solidFill>
                <a:srgbClr val="002060"/>
              </a:solidFill>
              <a:latin typeface="+mj-lt"/>
            </a:endParaRPr>
          </a:p>
          <a:p>
            <a:pPr algn="just">
              <a:spcBef>
                <a:spcPts val="1200"/>
              </a:spcBef>
              <a:spcAft>
                <a:spcPts val="1200"/>
              </a:spcAft>
            </a:pPr>
            <a:r>
              <a:rPr lang="vi-VN" sz="2800">
                <a:solidFill>
                  <a:srgbClr val="002060"/>
                </a:solidFill>
                <a:latin typeface="+mj-lt"/>
              </a:rPr>
              <a:t>Thuật toán được mô tả như hình trên là thuật toán tìm kiếm tuần tự.</a:t>
            </a:r>
            <a:endParaRPr lang="vi-VN" sz="2800" b="0" i="0">
              <a:solidFill>
                <a:srgbClr val="002060"/>
              </a:solidFill>
              <a:effectLst/>
              <a:latin typeface="+mj-lt"/>
            </a:endParaRPr>
          </a:p>
        </p:txBody>
      </p:sp>
    </p:spTree>
    <p:extLst>
      <p:ext uri="{BB962C8B-B14F-4D97-AF65-F5344CB8AC3E}">
        <p14:creationId xmlns:p14="http://schemas.microsoft.com/office/powerpoint/2010/main" val="3065987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Custom</PresentationFormat>
  <Paragraphs>142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2022-08-04T14:25:59Z</dcterms:created>
  <dcterms:modified xsi:type="dcterms:W3CDTF">2022-08-04T14:26:05Z</dcterms:modified>
</cp:coreProperties>
</file>