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96" r:id="rId2"/>
    <p:sldId id="258" r:id="rId3"/>
    <p:sldId id="259" r:id="rId4"/>
    <p:sldId id="278" r:id="rId5"/>
    <p:sldId id="279" r:id="rId6"/>
    <p:sldId id="286" r:id="rId7"/>
    <p:sldId id="287" r:id="rId8"/>
    <p:sldId id="288" r:id="rId9"/>
    <p:sldId id="289" r:id="rId10"/>
    <p:sldId id="290" r:id="rId11"/>
    <p:sldId id="291" r:id="rId12"/>
    <p:sldId id="293" r:id="rId13"/>
    <p:sldId id="292" r:id="rId14"/>
    <p:sldId id="294" r:id="rId15"/>
    <p:sldId id="263" r:id="rId16"/>
    <p:sldId id="280" r:id="rId17"/>
    <p:sldId id="281" r:id="rId18"/>
    <p:sldId id="282" r:id="rId19"/>
    <p:sldId id="295" r:id="rId20"/>
    <p:sldId id="283" r:id="rId21"/>
    <p:sldId id="284" r:id="rId22"/>
    <p:sldId id="260"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9" d="100"/>
          <a:sy n="69" d="100"/>
        </p:scale>
        <p:origin x="-7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9481E-9C42-4D6D-A200-06B46FEBDC50}"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72EE8-F66E-4FC0-B245-3DFE74C66C4E}" type="slidenum">
              <a:rPr lang="en-US" smtClean="0"/>
              <a:t>‹#›</a:t>
            </a:fld>
            <a:endParaRPr lang="en-US"/>
          </a:p>
        </p:txBody>
      </p:sp>
    </p:spTree>
    <p:extLst>
      <p:ext uri="{BB962C8B-B14F-4D97-AF65-F5344CB8AC3E}">
        <p14:creationId xmlns:p14="http://schemas.microsoft.com/office/powerpoint/2010/main" val="360841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vào</a:t>
            </a:r>
            <a:r>
              <a:rPr lang="en-US" dirty="0"/>
              <a:t> </a:t>
            </a:r>
            <a:r>
              <a:rPr lang="en-US" dirty="0" err="1"/>
              <a:t>hình</a:t>
            </a:r>
            <a:r>
              <a:rPr lang="en-US" dirty="0"/>
              <a:t> </a:t>
            </a:r>
            <a:r>
              <a:rPr lang="en-US" dirty="0" err="1"/>
              <a:t>vẽ</a:t>
            </a:r>
            <a:r>
              <a:rPr lang="en-US" dirty="0"/>
              <a:t> </a:t>
            </a:r>
            <a:r>
              <a:rPr lang="en-US" dirty="0" err="1"/>
              <a:t>để</a:t>
            </a:r>
            <a:r>
              <a:rPr lang="en-US" dirty="0"/>
              <a:t> </a:t>
            </a:r>
            <a:r>
              <a:rPr lang="en-US" dirty="0" err="1"/>
              <a:t>hiện</a:t>
            </a:r>
            <a:r>
              <a:rPr lang="en-US" dirty="0"/>
              <a:t> </a:t>
            </a:r>
            <a:r>
              <a:rPr lang="en-US" dirty="0" err="1"/>
              <a:t>đáp</a:t>
            </a:r>
            <a:r>
              <a:rPr lang="en-US" dirty="0"/>
              <a:t> </a:t>
            </a:r>
            <a:r>
              <a:rPr lang="en-US" dirty="0" err="1"/>
              <a:t>án</a:t>
            </a:r>
            <a:endParaRPr lang="en-US" dirty="0"/>
          </a:p>
        </p:txBody>
      </p:sp>
      <p:sp>
        <p:nvSpPr>
          <p:cNvPr id="4" name="Slide Number Placeholder 3"/>
          <p:cNvSpPr>
            <a:spLocks noGrp="1"/>
          </p:cNvSpPr>
          <p:nvPr>
            <p:ph type="sldNum" sz="quarter" idx="10"/>
          </p:nvPr>
        </p:nvSpPr>
        <p:spPr/>
        <p:txBody>
          <a:bodyPr/>
          <a:lstStyle/>
          <a:p>
            <a:fld id="{B2772EE8-F66E-4FC0-B245-3DFE74C66C4E}" type="slidenum">
              <a:rPr lang="en-US" smtClean="0"/>
              <a:t>22</a:t>
            </a:fld>
            <a:endParaRPr lang="en-US"/>
          </a:p>
        </p:txBody>
      </p:sp>
    </p:spTree>
    <p:extLst>
      <p:ext uri="{BB962C8B-B14F-4D97-AF65-F5344CB8AC3E}">
        <p14:creationId xmlns:p14="http://schemas.microsoft.com/office/powerpoint/2010/main" val="592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E0AF3-0819-41C1-B053-BC0DCE6EC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E3C12F6-AAE6-4270-BD5D-2E8A70B03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B617454-19E5-4D44-8A0D-EFEF43FA5E7E}"/>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1DAD654B-4ECC-4FB8-B9F4-790B52E84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9E5691-E9B9-4BE0-9D31-3DA91673B12F}"/>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190485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EA5AB-2CED-46C0-8C2D-10BB8A50A70E}"/>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xmlns="" id="{49A6F0B5-69B7-47AD-9A6A-708C97198EC1}"/>
              </a:ext>
            </a:extLst>
          </p:cNvPr>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703A39B-A59F-46DB-A371-F95584DDE60B}"/>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AB7EDB7B-F746-4991-90DC-BC12CB34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5BC32A-780E-4BF2-81F9-220A953B200C}"/>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40957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BBC732-6593-4A75-B259-A23DDCC2B798}"/>
              </a:ext>
            </a:extLst>
          </p:cNvPr>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xmlns="" id="{B75DDF94-1A58-46FB-91C0-628BA86809FF}"/>
              </a:ext>
            </a:extLst>
          </p:cNvPr>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C12A38-E587-4629-B649-FC04895B447C}"/>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D76F1ADA-1669-496E-B018-2DB273294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C1C2C4-E89A-4745-9060-803996182557}"/>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82876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A2C78-392B-46F3-BFF3-2969E0EAC6EE}"/>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6F94562-F22D-43BB-A27C-F50B2EFD3E2B}"/>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9B7D14-E8E9-4942-8B7F-BD37BCFFC94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1702FAFA-7D17-46DC-A5ED-49AA35D6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B467C6-4809-4DB4-BE89-3F1D38AAC004}"/>
              </a:ext>
            </a:extLst>
          </p:cNvPr>
          <p:cNvSpPr>
            <a:spLocks noGrp="1"/>
          </p:cNvSpPr>
          <p:nvPr>
            <p:ph type="sldNum" sz="quarter" idx="12"/>
          </p:nvPr>
        </p:nvSpPr>
        <p:spPr/>
        <p:txBody>
          <a:bodyPr/>
          <a:lstStyle/>
          <a:p>
            <a:fld id="{C73E9D02-4068-4F86-A4BD-680474B591D4}" type="slidenum">
              <a:rPr lang="en-US" smtClean="0"/>
              <a:t>‹#›</a:t>
            </a:fld>
            <a:endParaRPr lang="en-US"/>
          </a:p>
        </p:txBody>
      </p:sp>
      <p:pic>
        <p:nvPicPr>
          <p:cNvPr id="7" name="Picture 6">
            <a:extLst>
              <a:ext uri="{FF2B5EF4-FFF2-40B4-BE49-F238E27FC236}">
                <a16:creationId xmlns:a16="http://schemas.microsoft.com/office/drawing/2014/main" xmlns="" id="{6FEEC079-423D-43FC-8D5A-C607D9E8FCD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02311" y="5688288"/>
            <a:ext cx="1302978" cy="1033187"/>
          </a:xfrm>
          <a:prstGeom prst="rect">
            <a:avLst/>
          </a:prstGeom>
        </p:spPr>
      </p:pic>
    </p:spTree>
    <p:extLst>
      <p:ext uri="{BB962C8B-B14F-4D97-AF65-F5344CB8AC3E}">
        <p14:creationId xmlns:p14="http://schemas.microsoft.com/office/powerpoint/2010/main" val="65730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7C9B4-17B7-49BA-87AA-23EDE938CCA7}"/>
              </a:ext>
            </a:extLst>
          </p:cNvPr>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xmlns="" id="{4F4C0501-B4C3-4885-AC8E-576354778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C65E00F-645A-40D6-B1B5-0C80187552A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5CB80CBB-1009-4474-B020-5AF02EDA5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8FD6AC-0FC3-466C-8DE9-8E3DCC7D6CF7}"/>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7752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6946-BBB2-4ED3-90B6-3951E79065AD}"/>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6EBF5F54-4775-4273-84C8-18073DDDF04F}"/>
              </a:ext>
            </a:extLst>
          </p:cNvPr>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F13FD53-0341-46CF-AA63-7D559084A788}"/>
              </a:ext>
            </a:extLst>
          </p:cNvPr>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199A5D-54ED-4C0F-BD11-1B274DBC767F}"/>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B68EAC26-87F4-4DE8-9B2A-64BEEFCDA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2859EB-BA65-4945-AD14-753A0E229EF5}"/>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22633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40FD5-7868-42EB-9AB7-D87E127C59C7}"/>
              </a:ext>
            </a:extLst>
          </p:cNvPr>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xmlns="" id="{A9271043-095B-42EE-9504-FBF7410B8D9B}"/>
              </a:ext>
            </a:extLst>
          </p:cNvPr>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373FC9F-56C3-43A2-B4CE-EDACA0FCF871}"/>
              </a:ext>
            </a:extLst>
          </p:cNvPr>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02F657-F784-4ED2-A38F-EEA2FEF4694D}"/>
              </a:ext>
            </a:extLst>
          </p:cNvPr>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C01AFDB-EBA5-465C-AC97-F3846039ADFF}"/>
              </a:ext>
            </a:extLst>
          </p:cNvPr>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4DB62B4-EEE3-4899-8F47-977448513850}"/>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8" name="Footer Placeholder 7">
            <a:extLst>
              <a:ext uri="{FF2B5EF4-FFF2-40B4-BE49-F238E27FC236}">
                <a16:creationId xmlns:a16="http://schemas.microsoft.com/office/drawing/2014/main" xmlns="" id="{AE7F531B-9FD8-4BBD-B7B6-7802D769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4A6EAF-A765-4115-ABDF-FC5EAA5EEA60}"/>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67196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4A6B5-461A-4C03-8334-A49E17B0C60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xmlns="" id="{CB15FD84-A374-42F2-A29D-9C3E5BC9F001}"/>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4" name="Footer Placeholder 3">
            <a:extLst>
              <a:ext uri="{FF2B5EF4-FFF2-40B4-BE49-F238E27FC236}">
                <a16:creationId xmlns:a16="http://schemas.microsoft.com/office/drawing/2014/main" xmlns="" id="{4EDB3998-C4C1-42B3-9694-C39E42C5B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035B1F7-6C3E-40B4-88FB-6F1426372896}"/>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408672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5943F6-D3BE-4754-92EB-BD218D49F6E0}"/>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3" name="Footer Placeholder 2">
            <a:extLst>
              <a:ext uri="{FF2B5EF4-FFF2-40B4-BE49-F238E27FC236}">
                <a16:creationId xmlns:a16="http://schemas.microsoft.com/office/drawing/2014/main" xmlns="" id="{9094C21B-3F3E-4490-9022-9E42A8CB17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37F0724-EF05-4FB4-A4F5-5536E87ED80A}"/>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292569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EB095-2A3C-4BB3-927B-BEB8C18F6ADE}"/>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DAF5AAFA-42DE-4F44-8B3E-8C40D45932D8}"/>
              </a:ext>
            </a:extLst>
          </p:cNvPr>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D20291-14AA-4F50-B9C1-8667FA294BA2}"/>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AC17846-C9D0-412C-BE21-A8A8C1152B1D}"/>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C1210C8B-EF0F-4B16-9F46-5C427785A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DA6445-0DDC-46C7-9629-98CC5393A5F2}"/>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41816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80F89-2D1D-4BD7-8FA7-95BE6946DEC7}"/>
              </a:ext>
            </a:extLst>
          </p:cNvPr>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Picture Placeholder 2">
            <a:extLst>
              <a:ext uri="{FF2B5EF4-FFF2-40B4-BE49-F238E27FC236}">
                <a16:creationId xmlns:a16="http://schemas.microsoft.com/office/drawing/2014/main" xmlns="" id="{5900B30E-08D4-41DD-81B2-B2C8F092D31C}"/>
              </a:ext>
            </a:extLst>
          </p:cNvPr>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7175CFD-6CF9-4730-ACDA-255D5703FD8D}"/>
              </a:ext>
            </a:extLst>
          </p:cNvPr>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AD161DD-86DE-44E5-A369-41175B77EEFF}"/>
              </a:ext>
            </a:extLst>
          </p:cNvPr>
          <p:cNvSpPr>
            <a:spLocks noGrp="1"/>
          </p:cNvSpPr>
          <p:nvPr>
            <p:ph type="dt" sz="half" idx="10"/>
          </p:nvPr>
        </p:nvSpPr>
        <p:spPr/>
        <p:txBody>
          <a:bodyPr/>
          <a:lstStyle/>
          <a:p>
            <a:fld id="{408783EF-6727-4393-AE86-670FB3E0DE79}" type="datetimeFigureOut">
              <a:rPr lang="en-US" smtClean="0"/>
              <a:t>8/4/2022</a:t>
            </a:fld>
            <a:endParaRPr lang="en-US"/>
          </a:p>
        </p:txBody>
      </p:sp>
      <p:sp>
        <p:nvSpPr>
          <p:cNvPr id="6" name="Footer Placeholder 5">
            <a:extLst>
              <a:ext uri="{FF2B5EF4-FFF2-40B4-BE49-F238E27FC236}">
                <a16:creationId xmlns:a16="http://schemas.microsoft.com/office/drawing/2014/main" xmlns="" id="{9111D138-5FE5-49AD-A47B-AFBFBF06D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4C5C1E-857C-47F3-99AC-A1952C32F972}"/>
              </a:ext>
            </a:extLst>
          </p:cNvPr>
          <p:cNvSpPr>
            <a:spLocks noGrp="1"/>
          </p:cNvSpPr>
          <p:nvPr>
            <p:ph type="sldNum" sz="quarter" idx="12"/>
          </p:nvPr>
        </p:nvSpPr>
        <p:spPr/>
        <p:txBody>
          <a:bodyPr/>
          <a:lstStyle/>
          <a:p>
            <a:fld id="{C73E9D02-4068-4F86-A4BD-680474B591D4}" type="slidenum">
              <a:rPr lang="en-US" smtClean="0"/>
              <a:t>‹#›</a:t>
            </a:fld>
            <a:endParaRPr lang="en-US"/>
          </a:p>
        </p:txBody>
      </p:sp>
    </p:spTree>
    <p:extLst>
      <p:ext uri="{BB962C8B-B14F-4D97-AF65-F5344CB8AC3E}">
        <p14:creationId xmlns:p14="http://schemas.microsoft.com/office/powerpoint/2010/main" val="321660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8D326F-6E29-4E4A-8205-F916DD966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954DD01-4475-4559-A9B0-C97B441C5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0571A9-3500-495F-981F-ED6FBF47B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783EF-6727-4393-AE86-670FB3E0DE79}" type="datetimeFigureOut">
              <a:rPr lang="en-US" smtClean="0"/>
              <a:t>8/4/2022</a:t>
            </a:fld>
            <a:endParaRPr lang="en-US"/>
          </a:p>
        </p:txBody>
      </p:sp>
      <p:sp>
        <p:nvSpPr>
          <p:cNvPr id="5" name="Footer Placeholder 4">
            <a:extLst>
              <a:ext uri="{FF2B5EF4-FFF2-40B4-BE49-F238E27FC236}">
                <a16:creationId xmlns:a16="http://schemas.microsoft.com/office/drawing/2014/main" xmlns="" id="{667EEB4A-092F-48A1-B711-4AE4E44AE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49FE54-B6C2-4F12-A708-8B6A7873A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9D02-4068-4F86-A4BD-680474B591D4}" type="slidenum">
              <a:rPr lang="en-US" smtClean="0"/>
              <a:t>‹#›</a:t>
            </a:fld>
            <a:endParaRPr lang="en-US"/>
          </a:p>
        </p:txBody>
      </p:sp>
    </p:spTree>
    <p:extLst>
      <p:ext uri="{BB962C8B-B14F-4D97-AF65-F5344CB8AC3E}">
        <p14:creationId xmlns:p14="http://schemas.microsoft.com/office/powerpoint/2010/main" val="179920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1029381"/>
            <a:ext cx="9144000" cy="5145314"/>
          </a:xfrm>
          <a:prstGeom prst="rect">
            <a:avLst/>
          </a:prstGeom>
          <a:ln w="146050" cmpd="sng">
            <a:solidFill>
              <a:schemeClr val="bg1"/>
            </a:solidFill>
          </a:ln>
        </p:spPr>
        <p:style>
          <a:lnRef idx="2">
            <a:schemeClr val="accent6"/>
          </a:lnRef>
          <a:fillRef idx="1">
            <a:schemeClr val="lt1"/>
          </a:fillRef>
          <a:effectRef idx="0">
            <a:schemeClr val="accent6"/>
          </a:effectRef>
          <a:fontRef idx="minor">
            <a:schemeClr val="dk1"/>
          </a:fontRef>
        </p:style>
      </p:pic>
      <p:sp>
        <p:nvSpPr>
          <p:cNvPr id="7" name="Rounded Rectangle 6"/>
          <p:cNvSpPr/>
          <p:nvPr/>
        </p:nvSpPr>
        <p:spPr>
          <a:xfrm>
            <a:off x="3048000" y="2047431"/>
            <a:ext cx="6096000" cy="2527856"/>
          </a:xfrm>
          <a:prstGeom prst="roundRect">
            <a:avLst/>
          </a:prstGeom>
        </p:spPr>
        <p:txBody>
          <a:bodyPr>
            <a:spAutoFit/>
          </a:bodyPr>
          <a:lstStyle/>
          <a:p>
            <a:pPr algn="ctr">
              <a:lnSpc>
                <a:spcPct val="115000"/>
              </a:lnSpc>
              <a:spcBef>
                <a:spcPts val="600"/>
              </a:spcBef>
              <a:spcAft>
                <a:spcPts val="600"/>
              </a:spcAft>
            </a:pPr>
            <a:r>
              <a:rPr lang="en-US" sz="6000" b="1">
                <a:solidFill>
                  <a:srgbClr val="C00000"/>
                </a:solidFill>
                <a:latin typeface="Times New Roman" panose="02020603050405020304" pitchFamily="18" charset="0"/>
                <a:ea typeface="Times New Roman" panose="02020603050405020304" pitchFamily="18" charset="0"/>
              </a:rPr>
              <a:t>BÀI 3 </a:t>
            </a:r>
            <a:endParaRPr lang="en-US" sz="60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6000" b="1">
                <a:solidFill>
                  <a:srgbClr val="C00000"/>
                </a:solidFill>
                <a:latin typeface="Times New Roman" panose="02020603050405020304" pitchFamily="18" charset="0"/>
                <a:ea typeface="Times New Roman" panose="02020603050405020304" pitchFamily="18" charset="0"/>
              </a:rPr>
              <a:t>SẮP XẾP CHỌN</a:t>
            </a:r>
            <a:endParaRPr lang="en-US" sz="60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9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684553"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42</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166653"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94</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341516"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67</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513034"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55</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6887138"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18</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062001" y="2332752"/>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19</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7136019" y="2976954"/>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21" name="Up Arrow Callout 20"/>
          <p:cNvSpPr/>
          <p:nvPr/>
        </p:nvSpPr>
        <p:spPr>
          <a:xfrm>
            <a:off x="8310882" y="2976954"/>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smtClean="0">
                <a:latin typeface="Times New Roman" panose="02020603050405020304" pitchFamily="18" charset="0"/>
                <a:cs typeface="Times New Roman" panose="02020603050405020304" pitchFamily="18" charset="0"/>
              </a:rPr>
              <a:t>max</a:t>
            </a:r>
            <a:endParaRPr lang="en-GB" sz="2000">
              <a:latin typeface="Times New Roman" panose="02020603050405020304" pitchFamily="18" charset="0"/>
              <a:cs typeface="Times New Roman" panose="02020603050405020304" pitchFamily="18" charset="0"/>
            </a:endParaRPr>
          </a:p>
        </p:txBody>
      </p:sp>
      <p:sp>
        <p:nvSpPr>
          <p:cNvPr id="10" name="TextBox 9"/>
          <p:cNvSpPr txBox="1"/>
          <p:nvPr/>
        </p:nvSpPr>
        <p:spPr>
          <a:xfrm>
            <a:off x="611747" y="377372"/>
            <a:ext cx="11217396" cy="523220"/>
          </a:xfrm>
          <a:prstGeom prst="rect">
            <a:avLst/>
          </a:prstGeom>
          <a:noFill/>
        </p:spPr>
        <p:txBody>
          <a:bodyPr wrap="square" rtlCol="0">
            <a:spAutoFit/>
          </a:bodyPr>
          <a:lstStyle/>
          <a:p>
            <a:r>
              <a:rPr lang="en-US" sz="2800" b="1" i="1">
                <a:solidFill>
                  <a:srgbClr val="7030A0"/>
                </a:solidFill>
                <a:latin typeface="Times New Roman" panose="02020603050405020304" pitchFamily="18" charset="0"/>
                <a:cs typeface="Times New Roman" panose="02020603050405020304" pitchFamily="18" charset="0"/>
              </a:rPr>
              <a:t>Lượt 5. </a:t>
            </a:r>
            <a:r>
              <a:rPr lang="en-US" sz="2800" smtClean="0">
                <a:latin typeface="Times New Roman" panose="02020603050405020304" pitchFamily="18" charset="0"/>
                <a:cs typeface="Times New Roman" panose="02020603050405020304" pitchFamily="18" charset="0"/>
              </a:rPr>
              <a:t>Xét a</a:t>
            </a:r>
            <a:r>
              <a:rPr lang="en-US" sz="2800" baseline="-25000">
                <a:latin typeface="Times New Roman" panose="02020603050405020304" pitchFamily="18" charset="0"/>
                <a:cs typeface="Times New Roman" panose="02020603050405020304" pitchFamily="18" charset="0"/>
              </a:rPr>
              <a:t>5</a:t>
            </a:r>
            <a:r>
              <a:rPr lang="en-US" sz="2800" smtClean="0">
                <a:latin typeface="Times New Roman" panose="02020603050405020304" pitchFamily="18" charset="0"/>
                <a:cs typeface="Times New Roman" panose="02020603050405020304" pitchFamily="18" charset="0"/>
              </a:rPr>
              <a:t>; Tìm số lớn nhất trong dãy a</a:t>
            </a:r>
            <a:r>
              <a:rPr lang="en-US" sz="2800" baseline="-25000">
                <a:latin typeface="Times New Roman" panose="02020603050405020304" pitchFamily="18" charset="0"/>
                <a:cs typeface="Times New Roman" panose="02020603050405020304" pitchFamily="18" charset="0"/>
              </a:rPr>
              <a:t>5</a:t>
            </a:r>
            <a:r>
              <a:rPr lang="en-US" sz="2800" smtClean="0">
                <a:latin typeface="Times New Roman" panose="02020603050405020304" pitchFamily="18" charset="0"/>
                <a:cs typeface="Times New Roman" panose="02020603050405020304" pitchFamily="18" charset="0"/>
              </a:rPr>
              <a:t> đến a</a:t>
            </a:r>
            <a:r>
              <a:rPr lang="en-US" sz="2800" baseline="-25000" smtClean="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rồi đổi chỗ với a</a:t>
            </a:r>
            <a:r>
              <a:rPr lang="en-US" sz="2800" baseline="-25000">
                <a:latin typeface="Times New Roman" panose="02020603050405020304" pitchFamily="18" charset="0"/>
                <a:cs typeface="Times New Roman" panose="02020603050405020304" pitchFamily="18" charset="0"/>
              </a:rPr>
              <a:t>5</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2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1.04167E-6 -2.59259E-6 L 0.09635 -2.59259E-6 " pathEditMode="relative" rAng="0" ptsTypes="AA">
                                      <p:cBhvr>
                                        <p:cTn id="21" dur="2000" fill="hold"/>
                                        <p:tgtEl>
                                          <p:spTgt spid="16"/>
                                        </p:tgtEl>
                                        <p:attrNameLst>
                                          <p:attrName>ppt_x</p:attrName>
                                          <p:attrName>ppt_y</p:attrName>
                                        </p:attrNameLst>
                                      </p:cBhvr>
                                      <p:rCtr x="4818" y="0"/>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3.125E-6 -2.59259E-6 L -0.09635 -2.59259E-6 " pathEditMode="relative" rAng="0" ptsTypes="AA">
                                      <p:cBhvr>
                                        <p:cTn id="25" dur="2000" fill="hold"/>
                                        <p:tgtEl>
                                          <p:spTgt spid="17"/>
                                        </p:tgtEl>
                                        <p:attrNameLst>
                                          <p:attrName>ppt_x</p:attrName>
                                          <p:attrName>ppt_y</p:attrName>
                                        </p:attrNameLst>
                                      </p:cBhvr>
                                      <p:rCtr x="-4818" y="0"/>
                                    </p:animMotion>
                                  </p:childTnLst>
                                </p:cTn>
                              </p:par>
                              <p:par>
                                <p:cTn id="26" presetID="3" presetClass="exit" presetSubtype="10" fill="hold" grpId="1" nodeType="with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0" grpId="1" animBg="1"/>
      <p:bldP spid="21" grpId="0" animBg="1"/>
      <p:bldP spid="21" grpId="1"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670038"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42</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152138"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94</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327001"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67</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498519"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55</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6872623"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19</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047486" y="20544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18</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8296367" y="2785725"/>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2" name="TextBox 1"/>
          <p:cNvSpPr txBox="1"/>
          <p:nvPr/>
        </p:nvSpPr>
        <p:spPr>
          <a:xfrm>
            <a:off x="2152138" y="4630057"/>
            <a:ext cx="7870374"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Ta thu được dãy sắp xếp theo chiều giảm dần</a:t>
            </a:r>
            <a:endParaRPr lang="en-US" sz="2800">
              <a:latin typeface="Times New Roman" panose="02020603050405020304" pitchFamily="18" charset="0"/>
              <a:cs typeface="Times New Roman" panose="02020603050405020304" pitchFamily="18" charset="0"/>
            </a:endParaRPr>
          </a:p>
        </p:txBody>
      </p:sp>
      <p:sp>
        <p:nvSpPr>
          <p:cNvPr id="6" name="Right Arrow 5"/>
          <p:cNvSpPr/>
          <p:nvPr/>
        </p:nvSpPr>
        <p:spPr>
          <a:xfrm>
            <a:off x="725714" y="4731658"/>
            <a:ext cx="1030515" cy="392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1747" y="377372"/>
            <a:ext cx="11217396" cy="523220"/>
          </a:xfrm>
          <a:prstGeom prst="rect">
            <a:avLst/>
          </a:prstGeom>
          <a:noFill/>
        </p:spPr>
        <p:txBody>
          <a:bodyPr wrap="square" rtlCol="0">
            <a:spAutoFit/>
          </a:bodyPr>
          <a:lstStyle/>
          <a:p>
            <a:r>
              <a:rPr lang="en-US" sz="2800" b="1" i="1">
                <a:solidFill>
                  <a:srgbClr val="7030A0"/>
                </a:solidFill>
                <a:latin typeface="Times New Roman" panose="02020603050405020304" pitchFamily="18" charset="0"/>
                <a:cs typeface="Times New Roman" panose="02020603050405020304" pitchFamily="18" charset="0"/>
              </a:rPr>
              <a:t>Lượt 6. </a:t>
            </a:r>
            <a:r>
              <a:rPr lang="en-US" sz="2800" smtClean="0">
                <a:latin typeface="Times New Roman" panose="02020603050405020304" pitchFamily="18" charset="0"/>
                <a:cs typeface="Times New Roman" panose="02020603050405020304" pitchFamily="18" charset="0"/>
              </a:rPr>
              <a:t>Xét a</a:t>
            </a:r>
            <a:r>
              <a:rPr lang="en-US" sz="2800" baseline="-2500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Đã xét xong dãy</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0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 grpId="0"/>
      <p:bldP spid="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654628" y="1452283"/>
            <a:ext cx="8665029" cy="4666369"/>
          </a:xfrm>
          <a:prstGeom prst="cloud">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a:solidFill>
                  <a:srgbClr val="000000"/>
                </a:solidFill>
                <a:latin typeface="Times New Roman" panose="02020603050405020304" pitchFamily="18" charset="0"/>
                <a:ea typeface="Times New Roman" panose="02020603050405020304" pitchFamily="18" charset="0"/>
              </a:rPr>
              <a:t>Bài toán sắp xếp ở mục 1 trên đây có gì giống và khác với bài toán sắp xếp nêu ở phần khởi động? Ý </a:t>
            </a:r>
            <a:r>
              <a:rPr lang="en-US" sz="2800" smtClean="0">
                <a:solidFill>
                  <a:srgbClr val="000000"/>
                </a:solidFill>
                <a:latin typeface="Times New Roman" panose="02020603050405020304" pitchFamily="18" charset="0"/>
                <a:ea typeface="Times New Roman" panose="02020603050405020304" pitchFamily="18" charset="0"/>
              </a:rPr>
              <a:t>tưởng </a:t>
            </a:r>
            <a:r>
              <a:rPr lang="en-US" sz="2800">
                <a:solidFill>
                  <a:srgbClr val="000000"/>
                </a:solidFill>
                <a:latin typeface="Times New Roman" panose="02020603050405020304" pitchFamily="18" charset="0"/>
                <a:ea typeface="Times New Roman" panose="02020603050405020304" pitchFamily="18" charset="0"/>
              </a:rPr>
              <a:t>sắp xếp ở mục 1 có gì giống và khác với ý tưởng sắp xếp em đã sử dụng ở phần khởi động?</a:t>
            </a:r>
            <a:endParaRPr lang="en-US" sz="2800">
              <a:latin typeface="Times New Roman" panose="02020603050405020304" pitchFamily="18" charset="0"/>
              <a:ea typeface="Times New Roman" panose="02020603050405020304" pitchFamily="18" charset="0"/>
            </a:endParaRPr>
          </a:p>
        </p:txBody>
      </p:sp>
      <p:sp>
        <p:nvSpPr>
          <p:cNvPr id="3" name="Rectangle 2"/>
          <p:cNvSpPr/>
          <p:nvPr/>
        </p:nvSpPr>
        <p:spPr>
          <a:xfrm>
            <a:off x="4178594" y="335216"/>
            <a:ext cx="3283271" cy="729430"/>
          </a:xfrm>
          <a:prstGeom prst="rect">
            <a:avLst/>
          </a:prstGeom>
        </p:spPr>
        <p:txBody>
          <a:bodyPr wrap="none">
            <a:spAutoFit/>
          </a:bodyPr>
          <a:lstStyle/>
          <a:p>
            <a:pPr algn="just">
              <a:lnSpc>
                <a:spcPct val="115000"/>
              </a:lnSpc>
              <a:spcBef>
                <a:spcPts val="1200"/>
              </a:spcBef>
              <a:spcAft>
                <a:spcPts val="1200"/>
              </a:spcAft>
            </a:pPr>
            <a:r>
              <a:rPr lang="en-US" sz="3600" b="1" smtClean="0">
                <a:solidFill>
                  <a:srgbClr val="FF0066"/>
                </a:solidFill>
                <a:latin typeface="Tahoma" panose="020B0604030504040204" pitchFamily="34" charset="0"/>
                <a:ea typeface="Tahoma" panose="020B0604030504040204" pitchFamily="34" charset="0"/>
                <a:cs typeface="Tahoma" panose="020B0604030504040204" pitchFamily="34" charset="0"/>
              </a:rPr>
              <a:t>TÌNH HUỐNG</a:t>
            </a:r>
            <a:endParaRPr lang="en-US" sz="3600" b="1">
              <a:solidFill>
                <a:srgbClr val="FF006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4632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6" y="954544"/>
            <a:ext cx="10493830" cy="4955203"/>
          </a:xfrm>
          <a:prstGeom prst="rect">
            <a:avLst/>
          </a:prstGeom>
        </p:spPr>
        <p:txBody>
          <a:bodyPr wrap="square">
            <a:spAutoFit/>
          </a:bodyPr>
          <a:lstStyle/>
          <a:p>
            <a:pPr algn="just">
              <a:spcBef>
                <a:spcPts val="1200"/>
              </a:spcBef>
              <a:spcAft>
                <a:spcPts val="1200"/>
              </a:spcAft>
            </a:pPr>
            <a:r>
              <a:rPr lang="en-US" sz="2400" b="1" smtClean="0">
                <a:latin typeface="Times New Roman" panose="02020603050405020304" pitchFamily="18" charset="0"/>
                <a:cs typeface="Times New Roman" panose="02020603050405020304" pitchFamily="18" charset="0"/>
              </a:rPr>
              <a:t>Trả lời</a:t>
            </a:r>
          </a:p>
          <a:p>
            <a:pPr algn="just">
              <a:spcBef>
                <a:spcPts val="1200"/>
              </a:spcBef>
              <a:spcAft>
                <a:spcPts val="1200"/>
              </a:spcAft>
            </a:pPr>
            <a:r>
              <a:rPr lang="vi-VN" sz="2400" smtClean="0">
                <a:latin typeface="+mj-lt"/>
              </a:rPr>
              <a:t>Điểm </a:t>
            </a:r>
            <a:r>
              <a:rPr lang="vi-VN" sz="2400">
                <a:latin typeface="+mj-lt"/>
              </a:rPr>
              <a:t>giống và khác của bài toán ở mục 1 với bài toán sắp xếp nêu ở phần khởi động là:</a:t>
            </a:r>
          </a:p>
          <a:p>
            <a:pPr indent="231775" algn="just">
              <a:spcBef>
                <a:spcPts val="1200"/>
              </a:spcBef>
              <a:spcAft>
                <a:spcPts val="1200"/>
              </a:spcAft>
              <a:buFont typeface="Arial" panose="020B0604020202020204" pitchFamily="34" charset="0"/>
              <a:buChar char="•"/>
            </a:pPr>
            <a:r>
              <a:rPr lang="vi-VN" sz="2400">
                <a:latin typeface="+mj-lt"/>
              </a:rPr>
              <a:t>Giống: đều sắp xếp theo thứ tự giảm dẩn.</a:t>
            </a:r>
          </a:p>
          <a:p>
            <a:pPr indent="231775" algn="just">
              <a:spcBef>
                <a:spcPts val="1200"/>
              </a:spcBef>
              <a:spcAft>
                <a:spcPts val="1200"/>
              </a:spcAft>
              <a:buFont typeface="Arial" panose="020B0604020202020204" pitchFamily="34" charset="0"/>
              <a:buChar char="•"/>
            </a:pPr>
            <a:r>
              <a:rPr lang="vi-VN" sz="2400">
                <a:latin typeface="+mj-lt"/>
              </a:rPr>
              <a:t>Khác: </a:t>
            </a:r>
          </a:p>
          <a:p>
            <a:pPr marL="742950" lvl="1" indent="-285750" algn="just">
              <a:spcBef>
                <a:spcPts val="1200"/>
              </a:spcBef>
              <a:spcAft>
                <a:spcPts val="1200"/>
              </a:spcAft>
              <a:buFont typeface="Arial" panose="020B0604020202020204" pitchFamily="34" charset="0"/>
              <a:buChar char="•"/>
            </a:pPr>
            <a:r>
              <a:rPr lang="vi-VN" sz="2400">
                <a:latin typeface="+mj-lt"/>
              </a:rPr>
              <a:t>Bài toán ở phần khởi động không có ý tưởng sắp xếp bằng cách chọn dần mà chỉ sắp xếp để phù hợp với yêu cầu của đề bài.</a:t>
            </a:r>
          </a:p>
          <a:p>
            <a:pPr marL="742950" lvl="1" indent="-285750" algn="just">
              <a:spcBef>
                <a:spcPts val="1200"/>
              </a:spcBef>
              <a:spcAft>
                <a:spcPts val="1200"/>
              </a:spcAft>
              <a:buFont typeface="Arial" panose="020B0604020202020204" pitchFamily="34" charset="0"/>
              <a:buChar char="•"/>
            </a:pPr>
            <a:r>
              <a:rPr lang="vi-VN" sz="2400">
                <a:latin typeface="+mj-lt"/>
              </a:rPr>
              <a:t>Bài toán ở mục 1 là sắp xếp theo các bước, đổi chỗ các số cho nhau để được kết quả phù hợp</a:t>
            </a:r>
            <a:r>
              <a:rPr lang="vi-VN" sz="2400" smtClean="0">
                <a:latin typeface="+mj-lt"/>
              </a:rPr>
              <a:t>.</a:t>
            </a:r>
            <a:endParaRPr lang="vi-VN" sz="2400">
              <a:latin typeface="+mj-lt"/>
            </a:endParaRPr>
          </a:p>
        </p:txBody>
      </p:sp>
    </p:spTree>
    <p:extLst>
      <p:ext uri="{BB962C8B-B14F-4D97-AF65-F5344CB8AC3E}">
        <p14:creationId xmlns:p14="http://schemas.microsoft.com/office/powerpoint/2010/main" val="388515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6" y="896486"/>
            <a:ext cx="11248571" cy="4585871"/>
          </a:xfrm>
          <a:prstGeom prst="rect">
            <a:avLst/>
          </a:prstGeom>
        </p:spPr>
        <p:txBody>
          <a:bodyPr wrap="square">
            <a:spAutoFit/>
          </a:bodyPr>
          <a:lstStyle/>
          <a:p>
            <a:pPr algn="just">
              <a:spcBef>
                <a:spcPts val="1200"/>
              </a:spcBef>
              <a:spcAft>
                <a:spcPts val="1200"/>
              </a:spcAft>
            </a:pPr>
            <a:r>
              <a:rPr lang="en-US" sz="2400" b="1" smtClean="0">
                <a:latin typeface="Times New Roman" panose="02020603050405020304" pitchFamily="18" charset="0"/>
                <a:cs typeface="Times New Roman" panose="02020603050405020304" pitchFamily="18" charset="0"/>
              </a:rPr>
              <a:t>Trả lời</a:t>
            </a:r>
          </a:p>
          <a:p>
            <a:pPr algn="just">
              <a:spcBef>
                <a:spcPts val="1200"/>
              </a:spcBef>
              <a:spcAft>
                <a:spcPts val="1200"/>
              </a:spcAft>
            </a:pPr>
            <a:r>
              <a:rPr lang="vi-VN" sz="2400" smtClean="0">
                <a:latin typeface="+mj-lt"/>
              </a:rPr>
              <a:t>Điểm </a:t>
            </a:r>
            <a:r>
              <a:rPr lang="vi-VN" sz="2400">
                <a:latin typeface="+mj-lt"/>
              </a:rPr>
              <a:t>giống và khác của ý tưởng sắp xếp ở mục 1 với ý tưởng sắp xếp em đã sử dụng ở phần khởi động là:</a:t>
            </a:r>
          </a:p>
          <a:p>
            <a:pPr indent="174625" algn="just">
              <a:spcBef>
                <a:spcPts val="1200"/>
              </a:spcBef>
              <a:spcAft>
                <a:spcPts val="1200"/>
              </a:spcAft>
              <a:buFont typeface="Arial" panose="020B0604020202020204" pitchFamily="34" charset="0"/>
              <a:buChar char="•"/>
            </a:pPr>
            <a:r>
              <a:rPr lang="vi-VN" sz="2400">
                <a:latin typeface="+mj-lt"/>
              </a:rPr>
              <a:t>Giống: đều đặt những que tính dài trước giống như chọn ra số lớn nhất ở bài toán mục 1.</a:t>
            </a:r>
          </a:p>
          <a:p>
            <a:pPr indent="174625" algn="just">
              <a:spcBef>
                <a:spcPts val="1200"/>
              </a:spcBef>
              <a:spcAft>
                <a:spcPts val="1200"/>
              </a:spcAft>
              <a:buFont typeface="Arial" panose="020B0604020202020204" pitchFamily="34" charset="0"/>
              <a:buChar char="•"/>
            </a:pPr>
            <a:r>
              <a:rPr lang="vi-VN" sz="2400">
                <a:latin typeface="+mj-lt"/>
              </a:rPr>
              <a:t>Khác: </a:t>
            </a:r>
          </a:p>
          <a:p>
            <a:pPr marL="742950" lvl="1" indent="-285750" algn="just">
              <a:spcBef>
                <a:spcPts val="1200"/>
              </a:spcBef>
              <a:spcAft>
                <a:spcPts val="1200"/>
              </a:spcAft>
              <a:buFont typeface="Arial" panose="020B0604020202020204" pitchFamily="34" charset="0"/>
              <a:buChar char="•"/>
            </a:pPr>
            <a:r>
              <a:rPr lang="vi-VN" sz="2400">
                <a:latin typeface="+mj-lt"/>
              </a:rPr>
              <a:t>Bài toán ở phần khởi động: chỉ cần sắp xếp để được các que tính thành dãy theo thứ tự ngắn dần.</a:t>
            </a:r>
          </a:p>
          <a:p>
            <a:pPr marL="742950" lvl="1" indent="-285750" algn="just">
              <a:spcBef>
                <a:spcPts val="1200"/>
              </a:spcBef>
              <a:spcAft>
                <a:spcPts val="1200"/>
              </a:spcAft>
              <a:buFont typeface="Arial" panose="020B0604020202020204" pitchFamily="34" charset="0"/>
              <a:buChar char="•"/>
            </a:pPr>
            <a:r>
              <a:rPr lang="vi-VN" sz="2400">
                <a:latin typeface="+mj-lt"/>
              </a:rPr>
              <a:t>Bài toán ở mục 1: đổi chỗ các số hạng để được dãy có thứ tự giảm dần.</a:t>
            </a:r>
            <a:endParaRPr lang="vi-VN" sz="2400" b="0" i="0">
              <a:effectLst/>
              <a:latin typeface="+mj-lt"/>
            </a:endParaRPr>
          </a:p>
        </p:txBody>
      </p:sp>
    </p:spTree>
    <p:extLst>
      <p:ext uri="{BB962C8B-B14F-4D97-AF65-F5344CB8AC3E}">
        <p14:creationId xmlns:p14="http://schemas.microsoft.com/office/powerpoint/2010/main" val="1837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678425" y="393116"/>
            <a:ext cx="10722077" cy="6124754"/>
          </a:xfrm>
          <a:prstGeom prst="rect">
            <a:avLst/>
          </a:prstGeom>
        </p:spPr>
        <p:txBody>
          <a:bodyPr wrap="square">
            <a:spAutoFit/>
          </a:bodyPr>
          <a:lstStyle/>
          <a:p>
            <a:pPr algn="just">
              <a:spcBef>
                <a:spcPts val="1200"/>
              </a:spcBef>
              <a:spcAft>
                <a:spcPts val="1200"/>
              </a:spcAft>
            </a:pPr>
            <a:r>
              <a:rPr lang="en-US" sz="2800" b="1">
                <a:solidFill>
                  <a:srgbClr val="FF0066"/>
                </a:solidFill>
                <a:latin typeface="Tahoma" panose="020B0604030504040204" pitchFamily="34" charset="0"/>
                <a:ea typeface="Tahoma" panose="020B0604030504040204" pitchFamily="34" charset="0"/>
                <a:cs typeface="Tahoma" panose="020B0604030504040204" pitchFamily="34" charset="0"/>
              </a:rPr>
              <a:t>2. THUẬT TOÁN SẮP XẾP CHỌN  </a:t>
            </a:r>
            <a:endParaRPr lang="en-US" sz="2800">
              <a:solidFill>
                <a:srgbClr val="FF0066"/>
              </a:solidFill>
              <a:latin typeface="Tahoma" panose="020B0604030504040204" pitchFamily="34" charset="0"/>
              <a:ea typeface="Tahoma" panose="020B0604030504040204" pitchFamily="34" charset="0"/>
              <a:cs typeface="Tahoma" panose="020B0604030504040204" pitchFamily="34" charset="0"/>
            </a:endParaRP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a:t>
            </a:r>
            <a:r>
              <a:rPr lang="en-US" sz="2800" i="1">
                <a:solidFill>
                  <a:srgbClr val="7030A0"/>
                </a:solidFill>
                <a:latin typeface="Times New Roman" panose="02020603050405020304" pitchFamily="18" charset="0"/>
                <a:ea typeface="Times New Roman" panose="02020603050405020304" pitchFamily="18" charset="0"/>
              </a:rPr>
              <a:t>Đầu vào: </a:t>
            </a:r>
            <a:r>
              <a:rPr lang="en-US" sz="2800">
                <a:latin typeface="Times New Roman" panose="02020603050405020304" pitchFamily="18" charset="0"/>
                <a:ea typeface="Times New Roman" panose="02020603050405020304" pitchFamily="18" charset="0"/>
              </a:rPr>
              <a:t>Dãy số a</a:t>
            </a:r>
            <a:r>
              <a:rPr lang="en-US" sz="2800" baseline="-25000">
                <a:latin typeface="Times New Roman" panose="02020603050405020304" pitchFamily="18" charset="0"/>
                <a:ea typeface="Times New Roman" panose="02020603050405020304" pitchFamily="18" charset="0"/>
              </a:rPr>
              <a:t>1</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 a</a:t>
            </a:r>
            <a:r>
              <a:rPr lang="en-US" sz="2800" baseline="-25000">
                <a:latin typeface="Times New Roman" panose="02020603050405020304" pitchFamily="18" charset="0"/>
                <a:ea typeface="Times New Roman" panose="02020603050405020304" pitchFamily="18" charset="0"/>
              </a:rPr>
              <a:t>n</a:t>
            </a:r>
            <a:r>
              <a:rPr lang="en-US" sz="2800">
                <a:latin typeface="Times New Roman" panose="02020603050405020304" pitchFamily="18" charset="0"/>
                <a:ea typeface="Times New Roman" panose="02020603050405020304" pitchFamily="18" charset="0"/>
              </a:rPr>
              <a:t> gọi là dãy (a)</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a:t>
            </a:r>
            <a:r>
              <a:rPr lang="en-US" sz="2800" i="1">
                <a:solidFill>
                  <a:srgbClr val="7030A0"/>
                </a:solidFill>
                <a:latin typeface="Times New Roman" panose="02020603050405020304" pitchFamily="18" charset="0"/>
                <a:ea typeface="Times New Roman" panose="02020603050405020304" pitchFamily="18" charset="0"/>
              </a:rPr>
              <a:t>Đầu ra: </a:t>
            </a:r>
            <a:r>
              <a:rPr lang="en-US" sz="2800">
                <a:latin typeface="Times New Roman" panose="02020603050405020304" pitchFamily="18" charset="0"/>
                <a:ea typeface="Times New Roman" panose="02020603050405020304" pitchFamily="18" charset="0"/>
              </a:rPr>
              <a:t>Dãy số a’</a:t>
            </a:r>
            <a:r>
              <a:rPr lang="en-US" sz="2800" baseline="-25000">
                <a:latin typeface="Times New Roman" panose="02020603050405020304" pitchFamily="18" charset="0"/>
                <a:ea typeface="Times New Roman" panose="02020603050405020304" pitchFamily="18" charset="0"/>
              </a:rPr>
              <a:t>1</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 a’</a:t>
            </a:r>
            <a:r>
              <a:rPr lang="en-US" sz="2800" baseline="-25000">
                <a:latin typeface="Times New Roman" panose="02020603050405020304" pitchFamily="18" charset="0"/>
                <a:ea typeface="Times New Roman" panose="02020603050405020304" pitchFamily="18" charset="0"/>
              </a:rPr>
              <a:t>n</a:t>
            </a:r>
            <a:r>
              <a:rPr lang="en-US" sz="2800">
                <a:latin typeface="Times New Roman" panose="02020603050405020304" pitchFamily="18" charset="0"/>
                <a:ea typeface="Times New Roman" panose="02020603050405020304" pitchFamily="18" charset="0"/>
              </a:rPr>
              <a:t> gồm các số của dãy (a) nhưng thứ tự giảm dần</a:t>
            </a:r>
          </a:p>
          <a:p>
            <a:pPr algn="just">
              <a:spcBef>
                <a:spcPts val="1200"/>
              </a:spcBef>
              <a:spcAft>
                <a:spcPts val="1200"/>
              </a:spcAft>
            </a:pPr>
            <a:r>
              <a:rPr lang="en-US" sz="2800" i="1">
                <a:solidFill>
                  <a:srgbClr val="7030A0"/>
                </a:solidFill>
                <a:latin typeface="Times New Roman" panose="02020603050405020304" pitchFamily="18" charset="0"/>
                <a:ea typeface="Times New Roman" panose="02020603050405020304" pitchFamily="18" charset="0"/>
              </a:rPr>
              <a:t>- Thuật toán sắp xếp chọn:</a:t>
            </a:r>
          </a:p>
          <a:p>
            <a:pPr algn="just">
              <a:spcBef>
                <a:spcPts val="1200"/>
              </a:spcBef>
              <a:spcAft>
                <a:spcPts val="1200"/>
              </a:spcAft>
            </a:pPr>
            <a:r>
              <a:rPr lang="en-US" sz="2800" b="1">
                <a:latin typeface="Times New Roman" panose="02020603050405020304" pitchFamily="18" charset="0"/>
                <a:ea typeface="Times New Roman" panose="02020603050405020304" pitchFamily="18" charset="0"/>
              </a:rPr>
              <a:t>Lặp với</a:t>
            </a:r>
            <a:r>
              <a:rPr lang="en-US" sz="2800">
                <a:latin typeface="Times New Roman" panose="02020603050405020304" pitchFamily="18" charset="0"/>
                <a:ea typeface="Times New Roman" panose="02020603050405020304" pitchFamily="18" charset="0"/>
              </a:rPr>
              <a:t> i từ 1 đến n – 1:</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a) Tìm </a:t>
            </a:r>
            <a:r>
              <a:rPr lang="en-US" sz="2800" i="1">
                <a:solidFill>
                  <a:srgbClr val="C00000"/>
                </a:solidFill>
                <a:latin typeface="Times New Roman" panose="02020603050405020304" pitchFamily="18" charset="0"/>
                <a:ea typeface="Times New Roman" panose="02020603050405020304" pitchFamily="18" charset="0"/>
              </a:rPr>
              <a:t>số lớn nhất</a:t>
            </a:r>
            <a:r>
              <a:rPr lang="en-US" sz="2800">
                <a:solidFill>
                  <a:srgbClr val="C00000"/>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trong dãy số a</a:t>
            </a:r>
            <a:r>
              <a:rPr lang="en-US" sz="2800" baseline="-25000">
                <a:latin typeface="Times New Roman" panose="02020603050405020304" pitchFamily="18" charset="0"/>
                <a:ea typeface="Times New Roman" panose="02020603050405020304" pitchFamily="18" charset="0"/>
              </a:rPr>
              <a:t>i</a:t>
            </a:r>
            <a:r>
              <a:rPr lang="en-US" sz="2800">
                <a:latin typeface="Times New Roman" panose="02020603050405020304" pitchFamily="18" charset="0"/>
                <a:ea typeface="Times New Roman" panose="02020603050405020304" pitchFamily="18" charset="0"/>
              </a:rPr>
              <a:t>, a</a:t>
            </a:r>
            <a:r>
              <a:rPr lang="en-US" sz="2800" baseline="-25000">
                <a:latin typeface="Times New Roman" panose="02020603050405020304" pitchFamily="18" charset="0"/>
                <a:ea typeface="Times New Roman" panose="02020603050405020304" pitchFamily="18" charset="0"/>
              </a:rPr>
              <a:t>i+1</a:t>
            </a:r>
            <a:r>
              <a:rPr lang="en-US" sz="2800">
                <a:latin typeface="Times New Roman" panose="02020603050405020304" pitchFamily="18" charset="0"/>
                <a:ea typeface="Times New Roman" panose="02020603050405020304" pitchFamily="18" charset="0"/>
              </a:rPr>
              <a:t>, …, a</a:t>
            </a:r>
            <a:r>
              <a:rPr lang="en-US" sz="2800" baseline="-25000">
                <a:latin typeface="Times New Roman" panose="02020603050405020304" pitchFamily="18" charset="0"/>
                <a:ea typeface="Times New Roman" panose="02020603050405020304" pitchFamily="18" charset="0"/>
              </a:rPr>
              <a:t>n</a:t>
            </a:r>
            <a:r>
              <a:rPr lang="en-US" sz="2800">
                <a:latin typeface="Times New Roman" panose="02020603050405020304" pitchFamily="18" charset="0"/>
                <a:ea typeface="Times New Roman" panose="02020603050405020304" pitchFamily="18" charset="0"/>
              </a:rPr>
              <a:t> gọi là a</a:t>
            </a:r>
            <a:r>
              <a:rPr lang="en-US" sz="2800" baseline="-25000">
                <a:latin typeface="Times New Roman" panose="02020603050405020304" pitchFamily="18" charset="0"/>
                <a:ea typeface="Times New Roman" panose="02020603050405020304" pitchFamily="18" charset="0"/>
              </a:rPr>
              <a:t>m</a:t>
            </a:r>
            <a:r>
              <a:rPr lang="en-US" sz="2800">
                <a:latin typeface="Times New Roman" panose="02020603050405020304" pitchFamily="18" charset="0"/>
                <a:ea typeface="Times New Roman" panose="02020603050405020304" pitchFamily="18" charset="0"/>
              </a:rPr>
              <a:t> </a:t>
            </a:r>
          </a:p>
          <a:p>
            <a:pPr algn="just">
              <a:spcBef>
                <a:spcPts val="1200"/>
              </a:spcBef>
              <a:spcAft>
                <a:spcPts val="1200"/>
              </a:spcAft>
            </a:pPr>
            <a:r>
              <a:rPr lang="en-US" sz="2800">
                <a:latin typeface="Times New Roman" panose="02020603050405020304" pitchFamily="18" charset="0"/>
                <a:ea typeface="Times New Roman" panose="02020603050405020304" pitchFamily="18" charset="0"/>
              </a:rPr>
              <a:t>     b) Đổi chỗ a</a:t>
            </a:r>
            <a:r>
              <a:rPr lang="en-US" sz="2800" baseline="-25000">
                <a:latin typeface="Times New Roman" panose="02020603050405020304" pitchFamily="18" charset="0"/>
                <a:ea typeface="Times New Roman" panose="02020603050405020304" pitchFamily="18" charset="0"/>
              </a:rPr>
              <a:t>m</a:t>
            </a:r>
            <a:r>
              <a:rPr lang="en-US" sz="2800">
                <a:latin typeface="Times New Roman" panose="02020603050405020304" pitchFamily="18" charset="0"/>
                <a:ea typeface="Times New Roman" panose="02020603050405020304" pitchFamily="18" charset="0"/>
              </a:rPr>
              <a:t> và a</a:t>
            </a:r>
            <a:r>
              <a:rPr lang="en-US" sz="2800" baseline="-25000">
                <a:latin typeface="Times New Roman" panose="02020603050405020304" pitchFamily="18" charset="0"/>
                <a:ea typeface="Times New Roman" panose="02020603050405020304" pitchFamily="18" charset="0"/>
              </a:rPr>
              <a:t>i</a:t>
            </a:r>
            <a:r>
              <a:rPr lang="en-US" sz="2800">
                <a:latin typeface="Times New Roman" panose="02020603050405020304" pitchFamily="18" charset="0"/>
                <a:ea typeface="Times New Roman" panose="02020603050405020304" pitchFamily="18" charset="0"/>
              </a:rPr>
              <a:t> cho nhau</a:t>
            </a:r>
          </a:p>
          <a:p>
            <a:pPr algn="just">
              <a:spcBef>
                <a:spcPts val="1200"/>
              </a:spcBef>
              <a:spcAft>
                <a:spcPts val="1200"/>
              </a:spcAft>
            </a:pPr>
            <a:r>
              <a:rPr lang="en-US" sz="2800" b="1">
                <a:latin typeface="Times New Roman" panose="02020603050405020304" pitchFamily="18" charset="0"/>
                <a:ea typeface="Times New Roman" panose="02020603050405020304" pitchFamily="18" charset="0"/>
              </a:rPr>
              <a:t>Hết lặp</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9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arn(inVertic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arn(inVertic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arn(inVertical)">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barn(inVertical)">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barn(inVertical)">
                                      <p:cBhvr>
                                        <p:cTn id="37" dur="500"/>
                                        <p:tgtEl>
                                          <p:spTgt spid="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barn(inVertical)">
                                      <p:cBhvr>
                                        <p:cTn id="4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04686" y="665819"/>
            <a:ext cx="9782628" cy="1043619"/>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Trong các bước trên có yêu cầu </a:t>
            </a:r>
            <a:r>
              <a:rPr lang="en-US" sz="2800" i="1">
                <a:solidFill>
                  <a:srgbClr val="C00000"/>
                </a:solidFill>
                <a:latin typeface="Times New Roman" panose="02020603050405020304" pitchFamily="18" charset="0"/>
                <a:ea typeface="Times New Roman" panose="02020603050405020304" pitchFamily="18" charset="0"/>
              </a:rPr>
              <a:t>tìm số lớn nhất </a:t>
            </a:r>
            <a:r>
              <a:rPr lang="en-US" sz="2800">
                <a:latin typeface="Times New Roman" panose="02020603050405020304" pitchFamily="18" charset="0"/>
                <a:ea typeface="Times New Roman" panose="02020603050405020304" pitchFamily="18" charset="0"/>
              </a:rPr>
              <a:t>(kí hiệu là a</a:t>
            </a:r>
            <a:r>
              <a:rPr lang="en-US" sz="2800" baseline="-25000">
                <a:latin typeface="Times New Roman" panose="02020603050405020304" pitchFamily="18" charset="0"/>
                <a:ea typeface="Times New Roman" panose="02020603050405020304" pitchFamily="18" charset="0"/>
              </a:rPr>
              <a:t>m</a:t>
            </a:r>
            <a:r>
              <a:rPr lang="en-US" sz="2800">
                <a:latin typeface="Times New Roman" panose="02020603050405020304" pitchFamily="18" charset="0"/>
                <a:ea typeface="Times New Roman" panose="02020603050405020304" pitchFamily="18" charset="0"/>
              </a:rPr>
              <a:t>) trong dãy số cho trước (a</a:t>
            </a:r>
            <a:r>
              <a:rPr lang="en-US" sz="2800" smtClean="0">
                <a:latin typeface="Times New Roman" panose="02020603050405020304" pitchFamily="18" charset="0"/>
                <a:ea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p:txBody>
      </p:sp>
      <p:sp>
        <p:nvSpPr>
          <p:cNvPr id="3" name="Cloud 2"/>
          <p:cNvSpPr/>
          <p:nvPr/>
        </p:nvSpPr>
        <p:spPr>
          <a:xfrm>
            <a:off x="2401660" y="4036742"/>
            <a:ext cx="6096000" cy="2403461"/>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Các bước để tìm được số lớn nhất của một dãy số nằm ở vị trí nào (Hình 3)</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34064" y="1962772"/>
            <a:ext cx="3034393" cy="1820636"/>
          </a:xfrm>
          <a:prstGeom prst="rect">
            <a:avLst/>
          </a:prstGeom>
        </p:spPr>
      </p:pic>
    </p:spTree>
    <p:extLst>
      <p:ext uri="{BB962C8B-B14F-4D97-AF65-F5344CB8AC3E}">
        <p14:creationId xmlns:p14="http://schemas.microsoft.com/office/powerpoint/2010/main" val="55965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074057" y="910544"/>
            <a:ext cx="10259967" cy="50548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324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2172" y="1059940"/>
            <a:ext cx="10987314" cy="3293209"/>
          </a:xfrm>
          <a:prstGeom prst="rect">
            <a:avLst/>
          </a:prstGeom>
        </p:spPr>
        <p:txBody>
          <a:bodyPr wrap="square">
            <a:spAutoFit/>
          </a:bodyPr>
          <a:lstStyle/>
          <a:p>
            <a:pPr algn="just">
              <a:spcBef>
                <a:spcPts val="1200"/>
              </a:spcBef>
              <a:spcAft>
                <a:spcPts val="1200"/>
              </a:spcAft>
            </a:pPr>
            <a:r>
              <a:rPr lang="en-US" sz="2800" i="1">
                <a:solidFill>
                  <a:srgbClr val="7030A0"/>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Tạm ghi nhận vị trí của số lớn nhất là 1</a:t>
            </a:r>
          </a:p>
          <a:p>
            <a:pPr algn="just">
              <a:spcBef>
                <a:spcPts val="1200"/>
              </a:spcBef>
              <a:spcAft>
                <a:spcPts val="1200"/>
              </a:spcAft>
            </a:pPr>
            <a:r>
              <a:rPr lang="en-US" sz="2800" i="1">
                <a:solidFill>
                  <a:srgbClr val="7030A0"/>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So sánh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với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nếu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 lớn hơn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thì ghi nhận lại vị trí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là 2.</a:t>
            </a:r>
          </a:p>
          <a:p>
            <a:pPr>
              <a:spcBef>
                <a:spcPts val="1200"/>
              </a:spcBef>
              <a:spcAft>
                <a:spcPts val="1200"/>
              </a:spcAft>
            </a:pPr>
            <a:r>
              <a:rPr lang="en-US" sz="2800" i="1">
                <a:latin typeface="Times New Roman" panose="02020603050405020304" pitchFamily="18" charset="0"/>
                <a:ea typeface="Times New Roman" panose="02020603050405020304" pitchFamily="18" charset="0"/>
              </a:rPr>
              <a:t>Cứ tiếp tục như vậy, đến khi</a:t>
            </a:r>
            <a:r>
              <a:rPr lang="en-US" sz="2800">
                <a:latin typeface="Times New Roman" panose="02020603050405020304" pitchFamily="18" charset="0"/>
                <a:ea typeface="Times New Roman" panose="02020603050405020304" pitchFamily="18" charset="0"/>
              </a:rPr>
              <a:t> so sánh xong a</a:t>
            </a:r>
            <a:r>
              <a:rPr lang="en-US" sz="2800" baseline="-25000">
                <a:latin typeface="Times New Roman" panose="02020603050405020304" pitchFamily="18" charset="0"/>
                <a:ea typeface="Times New Roman" panose="02020603050405020304" pitchFamily="18" charset="0"/>
              </a:rPr>
              <a:t>n</a:t>
            </a:r>
            <a:r>
              <a:rPr lang="en-US" sz="2800">
                <a:latin typeface="Times New Roman" panose="02020603050405020304" pitchFamily="18" charset="0"/>
                <a:ea typeface="Times New Roman" panose="02020603050405020304" pitchFamily="18" charset="0"/>
              </a:rPr>
              <a:t> với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và ghi nhận lại vị trí của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(nếu cần) thì </a:t>
            </a:r>
            <a:r>
              <a:rPr lang="en-US" sz="2800" i="1">
                <a:latin typeface="Times New Roman" panose="02020603050405020304" pitchFamily="18" charset="0"/>
                <a:ea typeface="Times New Roman" panose="02020603050405020304" pitchFamily="18" charset="0"/>
              </a:rPr>
              <a:t>số lớn nhất</a:t>
            </a:r>
            <a:r>
              <a:rPr lang="en-US" sz="2800">
                <a:latin typeface="Times New Roman" panose="02020603050405020304" pitchFamily="18" charset="0"/>
                <a:ea typeface="Times New Roman" panose="02020603050405020304" pitchFamily="18" charset="0"/>
              </a:rPr>
              <a:t> chính là số lớn nhất trong toàn bộ dãy và ta đã tìm được vị trí m của số lớn nhất trong dãy.</a:t>
            </a:r>
            <a:endParaRPr lang="en-US" sz="2800"/>
          </a:p>
        </p:txBody>
      </p:sp>
    </p:spTree>
    <p:extLst>
      <p:ext uri="{BB962C8B-B14F-4D97-AF65-F5344CB8AC3E}">
        <p14:creationId xmlns:p14="http://schemas.microsoft.com/office/powerpoint/2010/main" val="417797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1" descr="online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91469" y="4029311"/>
            <a:ext cx="1021896" cy="102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3" descr="online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0799" y="4029311"/>
            <a:ext cx="1470182" cy="147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6" descr="online_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338131" y="3810226"/>
            <a:ext cx="640329" cy="64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7" descr="online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521770" y="3343552"/>
            <a:ext cx="2295071" cy="229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descr="online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03035" y="3815708"/>
            <a:ext cx="1289691" cy="128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kitty"/>
          <p:cNvPicPr>
            <a:picLocks noChangeAspect="1" noChangeArrowheads="1" noCrop="1"/>
          </p:cNvPicPr>
          <p:nvPr/>
        </p:nvPicPr>
        <p:blipFill>
          <a:blip r:embed="rId4">
            <a:extLst>
              <a:ext uri="{28A0092B-C50C-407E-A947-70E740481C1C}">
                <a14:useLocalDpi xmlns:a14="http://schemas.microsoft.com/office/drawing/2010/main"/>
              </a:ext>
            </a:extLst>
          </a:blip>
          <a:srcRect/>
          <a:stretch>
            <a:fillRect/>
          </a:stretch>
        </p:blipFill>
        <p:spPr bwMode="auto">
          <a:xfrm>
            <a:off x="943431" y="1524000"/>
            <a:ext cx="10668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1" descr="kitty"/>
          <p:cNvPicPr>
            <a:picLocks noChangeAspect="1" noChangeArrowheads="1" noCrop="1"/>
          </p:cNvPicPr>
          <p:nvPr/>
        </p:nvPicPr>
        <p:blipFill>
          <a:blip r:embed="rId4">
            <a:extLst>
              <a:ext uri="{28A0092B-C50C-407E-A947-70E740481C1C}">
                <a14:useLocalDpi xmlns:a14="http://schemas.microsoft.com/office/drawing/2010/main"/>
              </a:ext>
            </a:extLst>
          </a:blip>
          <a:srcRect/>
          <a:stretch>
            <a:fillRect/>
          </a:stretch>
        </p:blipFill>
        <p:spPr bwMode="auto">
          <a:xfrm>
            <a:off x="890818" y="2913289"/>
            <a:ext cx="10668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7"/>
          <p:cNvSpPr>
            <a:spLocks noChangeArrowheads="1"/>
          </p:cNvSpPr>
          <p:nvPr/>
        </p:nvSpPr>
        <p:spPr bwMode="auto">
          <a:xfrm>
            <a:off x="434411" y="1640115"/>
            <a:ext cx="2333399" cy="1461096"/>
          </a:xfrm>
          <a:prstGeom prst="cloudCallout">
            <a:avLst>
              <a:gd name="adj1" fmla="val -6299"/>
              <a:gd name="adj2" fmla="val 106023"/>
            </a:avLst>
          </a:prstGeom>
          <a:gradFill rotWithShape="1">
            <a:gsLst>
              <a:gs pos="0">
                <a:srgbClr val="FFFFFF"/>
              </a:gs>
              <a:gs pos="100000">
                <a:srgbClr val="FF99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800" smtClean="0">
                <a:latin typeface="Times New Roman" panose="02020603050405020304" pitchFamily="18" charset="0"/>
                <a:cs typeface="Times New Roman" panose="02020603050405020304" pitchFamily="18" charset="0"/>
              </a:rPr>
              <a:t>Giả sử a</a:t>
            </a:r>
            <a:r>
              <a:rPr lang="en-US" altLang="en-US" sz="2800" baseline="-25000" smtClean="0">
                <a:latin typeface="Times New Roman" panose="02020603050405020304" pitchFamily="18" charset="0"/>
                <a:cs typeface="Times New Roman" panose="02020603050405020304" pitchFamily="18" charset="0"/>
              </a:rPr>
              <a:t>1</a:t>
            </a:r>
            <a:r>
              <a:rPr lang="en-US" altLang="en-US" sz="2800" smtClean="0">
                <a:latin typeface="Times New Roman" panose="02020603050405020304" pitchFamily="18" charset="0"/>
                <a:cs typeface="Times New Roman" panose="02020603050405020304" pitchFamily="18" charset="0"/>
              </a:rPr>
              <a:t> lớn nhất</a:t>
            </a:r>
            <a:endParaRPr lang="en-US" altLang="en-US" sz="2800">
              <a:latin typeface="Times New Roman" panose="02020603050405020304" pitchFamily="18" charset="0"/>
              <a:cs typeface="Times New Roman" panose="02020603050405020304" pitchFamily="18" charset="0"/>
            </a:endParaRPr>
          </a:p>
        </p:txBody>
      </p:sp>
      <p:sp>
        <p:nvSpPr>
          <p:cNvPr id="11" name="AutoShape 62"/>
          <p:cNvSpPr>
            <a:spLocks noChangeArrowheads="1"/>
          </p:cNvSpPr>
          <p:nvPr/>
        </p:nvSpPr>
        <p:spPr bwMode="auto">
          <a:xfrm>
            <a:off x="6711950" y="1175657"/>
            <a:ext cx="1991182" cy="1443718"/>
          </a:xfrm>
          <a:prstGeom prst="cloudCallout">
            <a:avLst>
              <a:gd name="adj1" fmla="val -7922"/>
              <a:gd name="adj2" fmla="val 98093"/>
            </a:avLst>
          </a:prstGeom>
          <a:gradFill rotWithShape="1">
            <a:gsLst>
              <a:gs pos="0">
                <a:srgbClr val="FFFFFF"/>
              </a:gs>
              <a:gs pos="100000">
                <a:srgbClr val="FF99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2800" smtClean="0">
                <a:latin typeface="Times New Roman" panose="02020603050405020304" pitchFamily="18" charset="0"/>
                <a:cs typeface="Times New Roman" panose="02020603050405020304" pitchFamily="18" charset="0"/>
              </a:rPr>
              <a:t>a</a:t>
            </a:r>
            <a:r>
              <a:rPr lang="en-US" altLang="en-US" sz="2800" baseline="-25000" smtClean="0">
                <a:latin typeface="Times New Roman" panose="02020603050405020304" pitchFamily="18" charset="0"/>
                <a:cs typeface="Times New Roman" panose="02020603050405020304" pitchFamily="18" charset="0"/>
              </a:rPr>
              <a:t>4</a:t>
            </a:r>
            <a:r>
              <a:rPr lang="en-US" altLang="en-US" sz="2800" smtClean="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lớn hơn </a:t>
            </a:r>
            <a:r>
              <a:rPr lang="en-US" altLang="en-US" sz="2800" smtClean="0">
                <a:latin typeface="Times New Roman" panose="02020603050405020304" pitchFamily="18" charset="0"/>
                <a:cs typeface="Times New Roman" panose="02020603050405020304" pitchFamily="18" charset="0"/>
              </a:rPr>
              <a:t>a</a:t>
            </a:r>
            <a:r>
              <a:rPr lang="en-US" altLang="en-US" sz="2800" baseline="-25000">
                <a:latin typeface="Times New Roman" panose="02020603050405020304" pitchFamily="18" charset="0"/>
                <a:cs typeface="Times New Roman" panose="02020603050405020304" pitchFamily="18" charset="0"/>
              </a:rPr>
              <a:t>1</a:t>
            </a:r>
            <a:endParaRPr lang="en-US" altLang="en-US" sz="2800">
              <a:latin typeface="Times New Roman" panose="02020603050405020304" pitchFamily="18" charset="0"/>
              <a:cs typeface="Times New Roman" panose="02020603050405020304" pitchFamily="18" charset="0"/>
            </a:endParaRPr>
          </a:p>
        </p:txBody>
      </p:sp>
      <p:sp>
        <p:nvSpPr>
          <p:cNvPr id="12" name="AutoShape 63"/>
          <p:cNvSpPr>
            <a:spLocks noChangeArrowheads="1"/>
          </p:cNvSpPr>
          <p:nvPr/>
        </p:nvSpPr>
        <p:spPr bwMode="auto">
          <a:xfrm>
            <a:off x="6358934" y="1175657"/>
            <a:ext cx="2765881" cy="1021444"/>
          </a:xfrm>
          <a:prstGeom prst="cloudCallout">
            <a:avLst>
              <a:gd name="adj1" fmla="val -3110"/>
              <a:gd name="adj2" fmla="val 149600"/>
            </a:avLst>
          </a:prstGeom>
          <a:gradFill rotWithShape="1">
            <a:gsLst>
              <a:gs pos="0">
                <a:srgbClr val="FFFFFF"/>
              </a:gs>
              <a:gs pos="100000">
                <a:srgbClr val="FF99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None/>
            </a:pPr>
            <a:r>
              <a:rPr lang="en-US" altLang="en-US" sz="2800" smtClean="0">
                <a:latin typeface="Times New Roman" panose="02020603050405020304" pitchFamily="18" charset="0"/>
                <a:cs typeface="Times New Roman" panose="02020603050405020304" pitchFamily="18" charset="0"/>
              </a:rPr>
              <a:t>a</a:t>
            </a:r>
            <a:r>
              <a:rPr lang="en-US" altLang="en-US" sz="2800" baseline="-25000" smtClean="0">
                <a:latin typeface="Times New Roman" panose="02020603050405020304" pitchFamily="18" charset="0"/>
                <a:cs typeface="Times New Roman" panose="02020603050405020304" pitchFamily="18" charset="0"/>
              </a:rPr>
              <a:t>4</a:t>
            </a:r>
            <a:r>
              <a:rPr lang="en-US" altLang="en-US" sz="2800" smtClean="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lớn </a:t>
            </a:r>
            <a:r>
              <a:rPr lang="en-US" altLang="en-US" sz="2800" smtClean="0">
                <a:latin typeface="Times New Roman" panose="02020603050405020304" pitchFamily="18" charset="0"/>
                <a:cs typeface="Times New Roman" panose="02020603050405020304" pitchFamily="18" charset="0"/>
              </a:rPr>
              <a:t>nhất</a:t>
            </a:r>
            <a:endParaRPr lang="en-US" altLang="en-US" sz="2800">
              <a:latin typeface="Times New Roman" panose="02020603050405020304" pitchFamily="18" charset="0"/>
              <a:cs typeface="Times New Roman" panose="02020603050405020304" pitchFamily="18" charset="0"/>
            </a:endParaRPr>
          </a:p>
        </p:txBody>
      </p:sp>
      <p:sp>
        <p:nvSpPr>
          <p:cNvPr id="13" name="Text Box 64"/>
          <p:cNvSpPr txBox="1">
            <a:spLocks noChangeArrowheads="1"/>
          </p:cNvSpPr>
          <p:nvPr/>
        </p:nvSpPr>
        <p:spPr bwMode="auto">
          <a:xfrm>
            <a:off x="1705430" y="170164"/>
            <a:ext cx="9122228" cy="646331"/>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50000"/>
              </a:spcBef>
              <a:buClrTx/>
              <a:buFontTx/>
              <a:buNone/>
            </a:pPr>
            <a:r>
              <a:rPr lang="en-US" altLang="en-US" sz="3600" b="1" smtClean="0">
                <a:latin typeface="Times New Roman" panose="02020603050405020304" pitchFamily="18" charset="0"/>
                <a:cs typeface="Times New Roman" panose="02020603050405020304" pitchFamily="18" charset="0"/>
              </a:rPr>
              <a:t>MINH HỌA CÁCH TÌM SỐ LỚN NHẤT</a:t>
            </a:r>
            <a:endParaRPr lang="en-US" altLang="en-US" sz="2800" b="1">
              <a:latin typeface="Times New Roman" panose="02020603050405020304" pitchFamily="18" charset="0"/>
              <a:cs typeface="Times New Roman" panose="02020603050405020304" pitchFamily="18" charset="0"/>
            </a:endParaRPr>
          </a:p>
        </p:txBody>
      </p:sp>
      <p:grpSp>
        <p:nvGrpSpPr>
          <p:cNvPr id="14" name="Group 67"/>
          <p:cNvGrpSpPr>
            <a:grpSpLocks/>
          </p:cNvGrpSpPr>
          <p:nvPr/>
        </p:nvGrpSpPr>
        <p:grpSpPr bwMode="auto">
          <a:xfrm>
            <a:off x="874489" y="5280590"/>
            <a:ext cx="1143000" cy="1325513"/>
            <a:chOff x="432" y="3259"/>
            <a:chExt cx="720" cy="821"/>
          </a:xfrm>
        </p:grpSpPr>
        <p:sp>
          <p:nvSpPr>
            <p:cNvPr id="15" name="AutoShape 65"/>
            <p:cNvSpPr>
              <a:spLocks noChangeArrowheads="1"/>
            </p:cNvSpPr>
            <p:nvPr/>
          </p:nvSpPr>
          <p:spPr bwMode="auto">
            <a:xfrm>
              <a:off x="672" y="3259"/>
              <a:ext cx="240" cy="432"/>
            </a:xfrm>
            <a:prstGeom prst="upArrow">
              <a:avLst>
                <a:gd name="adj1" fmla="val 50000"/>
                <a:gd name="adj2" fmla="val 45000"/>
              </a:avLst>
            </a:prstGeom>
            <a:solidFill>
              <a:srgbClr val="FFFF00"/>
            </a:solidFill>
            <a:ln w="9525">
              <a:solidFill>
                <a:schemeClr val="tx1"/>
              </a:solidFill>
              <a:miter lim="800000"/>
              <a:headEnd/>
              <a:tailEnd/>
            </a:ln>
            <a:effectLst>
              <a:outerShdw dist="35921" dir="2700000" algn="ctr" rotWithShape="0">
                <a:schemeClr val="bg2"/>
              </a:outerShdw>
            </a:effectLst>
          </p:spPr>
          <p:txBody>
            <a:bodyPr vert="eaVert" wrap="none" anchor="ct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FontTx/>
                <a:buNone/>
              </a:pPr>
              <a:endParaRPr lang="en-US" altLang="en-US" sz="1800">
                <a:latin typeface="Times New Roman" panose="02020603050405020304" pitchFamily="18" charset="0"/>
                <a:cs typeface="Times New Roman" panose="02020603050405020304" pitchFamily="18" charset="0"/>
              </a:endParaRPr>
            </a:p>
          </p:txBody>
        </p:sp>
        <p:sp>
          <p:nvSpPr>
            <p:cNvPr id="16" name="Rectangle 66"/>
            <p:cNvSpPr>
              <a:spLocks noChangeArrowheads="1"/>
            </p:cNvSpPr>
            <p:nvPr/>
          </p:nvSpPr>
          <p:spPr bwMode="auto">
            <a:xfrm>
              <a:off x="432" y="3792"/>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a:latin typeface="Times New Roman" panose="02020603050405020304" pitchFamily="18" charset="0"/>
                  <a:cs typeface="Times New Roman" panose="02020603050405020304" pitchFamily="18" charset="0"/>
                </a:rPr>
                <a:t>MAX</a:t>
              </a:r>
            </a:p>
          </p:txBody>
        </p:sp>
      </p:grpSp>
      <p:pic>
        <p:nvPicPr>
          <p:cNvPr id="17" name="Picture 46" descr="online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223477" y="3281695"/>
            <a:ext cx="1722689" cy="172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93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33333E-6 L -3.75E-6 0.23334 " pathEditMode="relative" rAng="0" ptsTypes="AA">
                                      <p:cBhvr>
                                        <p:cTn id="6" dur="2000" fill="hold"/>
                                        <p:tgtEl>
                                          <p:spTgt spid="7"/>
                                        </p:tgtEl>
                                        <p:attrNameLst>
                                          <p:attrName>ppt_x</p:attrName>
                                          <p:attrName>ppt_y</p:attrName>
                                        </p:attrNameLst>
                                      </p:cBhvr>
                                      <p:rCtr x="0" y="11667"/>
                                    </p:animMotion>
                                  </p:childTnLst>
                                </p:cTn>
                              </p:par>
                            </p:childTnLst>
                          </p:cTn>
                        </p:par>
                        <p:par>
                          <p:cTn id="7" fill="hold">
                            <p:stCondLst>
                              <p:cond delay="2000"/>
                            </p:stCondLst>
                            <p:childTnLst>
                              <p:par>
                                <p:cTn id="8" presetID="18" presetClass="entr" presetSubtype="3"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Right)">
                                      <p:cBhvr>
                                        <p:cTn id="10" dur="500"/>
                                        <p:tgtEl>
                                          <p:spTgt spid="9"/>
                                        </p:tgtEl>
                                      </p:cBhvr>
                                    </p:animEffect>
                                  </p:childTnLst>
                                </p:cTn>
                              </p:par>
                            </p:childTnLst>
                          </p:cTn>
                        </p:par>
                        <p:par>
                          <p:cTn id="11" fill="hold">
                            <p:stCondLst>
                              <p:cond delay="250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p:stCondLst>
                              <p:cond delay="0"/>
                            </p:stCondLst>
                            <p:childTnLst>
                              <p:par>
                                <p:cTn id="25" presetID="59" presetClass="path" presetSubtype="0" accel="50000" decel="50000" fill="hold" nodeType="afterEffect">
                                  <p:stCondLst>
                                    <p:cond delay="0"/>
                                  </p:stCondLst>
                                  <p:childTnLst>
                                    <p:animMotion origin="layout" path="M 0.04583 -0.09352 C 0.04583 -0.13982 0.05729 -0.17407 0.07148 -0.17407 C 0.08606 -0.17407 0.09791 -0.13982 0.09791 -0.09352 C 0.09791 -0.04699 0.10937 -0.01042 0.12396 -0.01042 C 0.13815 -0.01042 0.15 -0.04699 0.15 -0.09352 " pathEditMode="relative" rAng="0" ptsTypes="AAAAA">
                                      <p:cBhvr>
                                        <p:cTn id="26" dur="2000" fill="hold"/>
                                        <p:tgtEl>
                                          <p:spTgt spid="8"/>
                                        </p:tgtEl>
                                        <p:attrNameLst>
                                          <p:attrName>ppt_x</p:attrName>
                                          <p:attrName>ppt_y</p:attrName>
                                        </p:attrNameLst>
                                      </p:cBhvr>
                                      <p:rCtr x="5208" y="116"/>
                                    </p:animMotion>
                                  </p:childTnLst>
                                </p:cTn>
                              </p:par>
                            </p:childTnLst>
                          </p:cTn>
                        </p:par>
                        <p:par>
                          <p:cTn id="27" fill="hold">
                            <p:stCondLst>
                              <p:cond delay="2000"/>
                            </p:stCondLst>
                            <p:childTnLst>
                              <p:par>
                                <p:cTn id="28" presetID="0" presetClass="path" presetSubtype="0" accel="50000" decel="50000" fill="hold" nodeType="afterEffect">
                                  <p:stCondLst>
                                    <p:cond delay="0"/>
                                  </p:stCondLst>
                                  <p:childTnLst>
                                    <p:animMotion origin="layout" path="M 0.15 -0.09352 C 0.15 -0.03426 0.16471 0.01227 0.1832 0.01227 C 0.20234 0.01227 0.21771 -0.03426 0.21771 -0.09352 C 0.21771 -0.15347 0.23242 -0.19884 0.25156 -0.19884 C 0.27005 -0.19884 0.28541 -0.15347 0.28541 -0.09352 " pathEditMode="relative" rAng="0" ptsTypes="AAAAA">
                                      <p:cBhvr>
                                        <p:cTn id="29" dur="2000" fill="hold"/>
                                        <p:tgtEl>
                                          <p:spTgt spid="8"/>
                                        </p:tgtEl>
                                        <p:attrNameLst>
                                          <p:attrName>ppt_x</p:attrName>
                                          <p:attrName>ppt_y</p:attrName>
                                        </p:attrNameLst>
                                      </p:cBhvr>
                                      <p:rCtr x="6771" y="23"/>
                                    </p:animMotion>
                                  </p:childTnLst>
                                </p:cTn>
                              </p:par>
                            </p:childTnLst>
                          </p:cTn>
                        </p:par>
                        <p:par>
                          <p:cTn id="30" fill="hold">
                            <p:stCondLst>
                              <p:cond delay="4000"/>
                            </p:stCondLst>
                            <p:childTnLst>
                              <p:par>
                                <p:cTn id="31" presetID="59" presetClass="path" presetSubtype="0" accel="50000" decel="50000" fill="hold" nodeType="afterEffect">
                                  <p:stCondLst>
                                    <p:cond delay="0"/>
                                  </p:stCondLst>
                                  <p:childTnLst>
                                    <p:animMotion origin="layout" path="M 0.28542 -0.09352 C 0.28542 -0.11945 0.30964 -0.13774 0.33985 -0.13774 C 0.37084 -0.13774 0.3961 -0.11945 0.3961 -0.09352 C 0.3961 -0.06899 0.42032 -0.04885 0.4517 -0.04885 C 0.48165 -0.04885 0.50691 -0.06899 0.50691 -0.09352 " pathEditMode="relative" rAng="0" ptsTypes="AAAAA">
                                      <p:cBhvr>
                                        <p:cTn id="32" dur="2000" fill="hold"/>
                                        <p:tgtEl>
                                          <p:spTgt spid="8"/>
                                        </p:tgtEl>
                                        <p:attrNameLst>
                                          <p:attrName>ppt_x</p:attrName>
                                          <p:attrName>ppt_y</p:attrName>
                                        </p:attrNameLst>
                                      </p:cBhvr>
                                      <p:rCtr x="11068" y="23"/>
                                    </p:animMotion>
                                  </p:childTnLst>
                                </p:cTn>
                              </p:par>
                            </p:childTnLst>
                          </p:cTn>
                        </p:par>
                        <p:par>
                          <p:cTn id="33" fill="hold">
                            <p:stCondLst>
                              <p:cond delay="6000"/>
                            </p:stCondLst>
                            <p:childTnLst>
                              <p:par>
                                <p:cTn id="34" presetID="63" presetClass="path" presetSubtype="0" accel="50000" decel="50000" fill="hold" nodeType="afterEffect">
                                  <p:stCondLst>
                                    <p:cond delay="0"/>
                                  </p:stCondLst>
                                  <p:childTnLst>
                                    <p:animMotion origin="layout" path="M 2.08333E-7 4.81481E-6 L 0.5112 0.01342 " pathEditMode="relative" rAng="0" ptsTypes="AA">
                                      <p:cBhvr>
                                        <p:cTn id="35" dur="2000" fill="hold"/>
                                        <p:tgtEl>
                                          <p:spTgt spid="14"/>
                                        </p:tgtEl>
                                        <p:attrNameLst>
                                          <p:attrName>ppt_x</p:attrName>
                                          <p:attrName>ppt_y</p:attrName>
                                        </p:attrNameLst>
                                      </p:cBhvr>
                                      <p:rCtr x="25560" y="671"/>
                                    </p:animMotion>
                                  </p:childTnLst>
                                </p:cTn>
                              </p:par>
                            </p:childTnLst>
                          </p:cTn>
                        </p:par>
                        <p:par>
                          <p:cTn id="36" fill="hold">
                            <p:stCondLst>
                              <p:cond delay="8000"/>
                            </p:stCondLst>
                            <p:childTnLst>
                              <p:par>
                                <p:cTn id="37" presetID="18" presetClass="entr" presetSubtype="3"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upRigh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1"/>
                                        </p:tgtEl>
                                        <p:attrNameLst>
                                          <p:attrName>style.visibility</p:attrName>
                                        </p:attrNameLst>
                                      </p:cBhvr>
                                      <p:to>
                                        <p:strVal val="hidden"/>
                                      </p:to>
                                    </p:set>
                                  </p:childTnLst>
                                </p:cTn>
                              </p:par>
                            </p:childTnLst>
                          </p:cTn>
                        </p:par>
                        <p:par>
                          <p:cTn id="44" fill="hold">
                            <p:stCondLst>
                              <p:cond delay="0"/>
                            </p:stCondLst>
                            <p:childTnLst>
                              <p:par>
                                <p:cTn id="45" presetID="59" presetClass="path" presetSubtype="0" accel="50000" decel="50000" fill="hold" nodeType="afterEffect">
                                  <p:stCondLst>
                                    <p:cond delay="0"/>
                                  </p:stCondLst>
                                  <p:childTnLst>
                                    <p:animMotion origin="layout" path="M 0.5069 -0.09352 C 0.5069 -0.14028 0.52578 -0.17616 0.54896 -0.17616 C 0.57278 -0.17616 0.59192 -0.14028 0.59192 -0.09352 C 0.59192 -0.04676 0.6108 -0.01088 0.63476 -0.01088 C 0.65794 -0.01088 0.67708 -0.04676 0.67708 -0.09352 " pathEditMode="relative" rAng="0" ptsTypes="AAAAA">
                                      <p:cBhvr>
                                        <p:cTn id="46" dur="2000" fill="hold"/>
                                        <p:tgtEl>
                                          <p:spTgt spid="8"/>
                                        </p:tgtEl>
                                        <p:attrNameLst>
                                          <p:attrName>ppt_x</p:attrName>
                                          <p:attrName>ppt_y</p:attrName>
                                        </p:attrNameLst>
                                      </p:cBhvr>
                                      <p:rCtr x="8503" y="0"/>
                                    </p:animMotion>
                                  </p:childTnLst>
                                </p:cTn>
                              </p:par>
                            </p:childTnLst>
                          </p:cTn>
                        </p:par>
                        <p:par>
                          <p:cTn id="47" fill="hold">
                            <p:stCondLst>
                              <p:cond delay="2000"/>
                            </p:stCondLst>
                            <p:childTnLst>
                              <p:par>
                                <p:cTn id="48" presetID="59" presetClass="path" presetSubtype="0" accel="50000" decel="50000" fill="hold" nodeType="afterEffect">
                                  <p:stCondLst>
                                    <p:cond delay="0"/>
                                  </p:stCondLst>
                                  <p:childTnLst>
                                    <p:animMotion origin="layout" path="M 0.78854 -0.12222 C 0.79232 -0.07593 0.76289 -0.03634 0.72409 -0.03264 C 0.68424 -0.0287 0.65039 -0.06111 0.64857 -0.10787 C 0.64596 -0.15486 0.6125 -0.18704 0.57305 -0.1831 C 0.53437 -0.1794 0.50456 -0.14051 0.5069 -0.09352 " pathEditMode="relative" rAng="10560000" ptsTypes="AAAAA">
                                      <p:cBhvr>
                                        <p:cTn id="49" dur="2000" fill="hold"/>
                                        <p:tgtEl>
                                          <p:spTgt spid="8"/>
                                        </p:tgtEl>
                                        <p:attrNameLst>
                                          <p:attrName>ppt_x</p:attrName>
                                          <p:attrName>ppt_y</p:attrName>
                                        </p:attrNameLst>
                                      </p:cBhvr>
                                      <p:rCtr x="-14076" y="1458"/>
                                    </p:animMotion>
                                  </p:childTnLst>
                                </p:cTn>
                              </p:par>
                            </p:childTnLst>
                          </p:cTn>
                        </p:par>
                        <p:par>
                          <p:cTn id="50" fill="hold">
                            <p:stCondLst>
                              <p:cond delay="4000"/>
                            </p:stCondLst>
                            <p:childTnLst>
                              <p:par>
                                <p:cTn id="51" presetID="18" presetClass="entr" presetSubtype="3"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strips(upRight)">
                                      <p:cBhvr>
                                        <p:cTn id="53" dur="500"/>
                                        <p:tgtEl>
                                          <p:spTgt spid="12"/>
                                        </p:tgtEl>
                                      </p:cBhvr>
                                    </p:animEffect>
                                  </p:childTnLst>
                                </p:cTn>
                              </p:par>
                            </p:childTnLst>
                          </p:cTn>
                        </p:par>
                        <p:par>
                          <p:cTn id="54" fill="hold">
                            <p:stCondLst>
                              <p:cond delay="4500"/>
                            </p:stCondLst>
                            <p:childTnLst>
                              <p:par>
                                <p:cTn id="55" presetID="8" presetClass="emph" presetSubtype="0" repeatCount="2000" fill="hold" nodeType="afterEffect">
                                  <p:stCondLst>
                                    <p:cond delay="0"/>
                                  </p:stCondLst>
                                  <p:childTnLst>
                                    <p:animRot by="21600000">
                                      <p:cBhvr>
                                        <p:cTn id="5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E1FE57D9-2BFD-43CC-B154-7EA17E56A890}"/>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428478" y="0"/>
            <a:ext cx="4774603" cy="1396825"/>
          </a:xfrm>
        </p:spPr>
      </p:pic>
      <p:sp>
        <p:nvSpPr>
          <p:cNvPr id="5" name="Cloud 4"/>
          <p:cNvSpPr/>
          <p:nvPr/>
        </p:nvSpPr>
        <p:spPr>
          <a:xfrm>
            <a:off x="2767780" y="1987653"/>
            <a:ext cx="6096000" cy="3912066"/>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Có một bó que tính dài ngắn khác nhau, em hãy sắp xếp các que tính thành dãy từ trái sang phải theo thứ tự ngắn dần.</a:t>
            </a:r>
          </a:p>
        </p:txBody>
      </p:sp>
    </p:spTree>
    <p:extLst>
      <p:ext uri="{BB962C8B-B14F-4D97-AF65-F5344CB8AC3E}">
        <p14:creationId xmlns:p14="http://schemas.microsoft.com/office/powerpoint/2010/main" val="2885752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57942" y="353660"/>
            <a:ext cx="10334172" cy="6183231"/>
          </a:xfrm>
          <a:prstGeom prst="rect">
            <a:avLst/>
          </a:prstGeom>
        </p:spPr>
        <p:txBody>
          <a:bodyPr wrap="square">
            <a:spAutoFit/>
          </a:bodyPr>
          <a:lstStyle/>
          <a:p>
            <a:pPr algn="just">
              <a:lnSpc>
                <a:spcPct val="115000"/>
              </a:lnSpc>
              <a:spcBef>
                <a:spcPts val="1200"/>
              </a:spcBef>
              <a:spcAft>
                <a:spcPts val="1200"/>
              </a:spcAft>
            </a:pPr>
            <a:r>
              <a:rPr lang="en-US" sz="2800" b="1">
                <a:solidFill>
                  <a:srgbClr val="FF0066"/>
                </a:solidFill>
                <a:latin typeface="Tahoma" panose="020B0604030504040204" pitchFamily="34" charset="0"/>
                <a:ea typeface="Tahoma" panose="020B0604030504040204" pitchFamily="34" charset="0"/>
                <a:cs typeface="Tahoma" panose="020B0604030504040204" pitchFamily="34" charset="0"/>
              </a:rPr>
              <a:t>3. Bài toán sắp xếp</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Sắp xếp lài bài toán cơ sở của tin học. Duy trì dữ liệu được sắp xếp đúng thứ tự sẽ làm giảm đáng kể thời gian tìm kiếm dữ liệu. Các bài toán sắp xếp trong thực tế rất đa dạng. Khi phát biểu bài toán cần xác định rõ:</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Dãy đầu vào: Sắp xếp những gì?</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Tiêu chí: Sắp xếp theo cái gì? Thứ tự tăng dần hay giảm dần?</a:t>
            </a:r>
          </a:p>
          <a:p>
            <a:pPr algn="just">
              <a:lnSpc>
                <a:spcPct val="115000"/>
              </a:lnSpc>
              <a:spcBef>
                <a:spcPts val="600"/>
              </a:spcBef>
              <a:spcAft>
                <a:spcPts val="600"/>
              </a:spcAft>
            </a:pPr>
            <a:r>
              <a:rPr lang="en-US" sz="2800" i="1">
                <a:solidFill>
                  <a:srgbClr val="7030A0"/>
                </a:solidFill>
                <a:latin typeface="Times New Roman" panose="02020603050405020304" pitchFamily="18" charset="0"/>
                <a:ea typeface="Times New Roman" panose="02020603050405020304" pitchFamily="18" charset="0"/>
              </a:rPr>
              <a:t>- Ví dụ: </a:t>
            </a:r>
            <a:r>
              <a:rPr lang="en-US" sz="2800">
                <a:latin typeface="Times New Roman" panose="02020603050405020304" pitchFamily="18" charset="0"/>
                <a:ea typeface="Times New Roman" panose="02020603050405020304" pitchFamily="18" charset="0"/>
              </a:rPr>
              <a:t>Sắp xếp danh sách kết quả điểm kiểm tra môn Tin học theo thứ tự từ cao xuống thấp là bài toán sắp xếp.</a:t>
            </a:r>
          </a:p>
          <a:p>
            <a:r>
              <a:rPr lang="en-US" sz="2800">
                <a:latin typeface="Times New Roman" panose="02020603050405020304" pitchFamily="18" charset="0"/>
                <a:ea typeface="Times New Roman" panose="02020603050405020304" pitchFamily="18" charset="0"/>
              </a:rPr>
              <a:t>- Thực tế, khi sắp xếp thủ công (không dùng máy tính), thuật toán sắp xếp chọn thường được dùng</a:t>
            </a:r>
            <a:endParaRPr lang="en-US" sz="2800"/>
          </a:p>
        </p:txBody>
      </p:sp>
    </p:spTree>
    <p:extLst>
      <p:ext uri="{BB962C8B-B14F-4D97-AF65-F5344CB8AC3E}">
        <p14:creationId xmlns:p14="http://schemas.microsoft.com/office/powerpoint/2010/main" val="20532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190171" y="1598386"/>
            <a:ext cx="10051143" cy="3496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9816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49AA611B-924B-4BF3-BE92-1021BFE16D64}"/>
              </a:ext>
            </a:extLst>
          </p:cNvPr>
          <p:cNvPicPr>
            <a:picLocks noGrp="1" noChangeAspect="1"/>
          </p:cNvPicPr>
          <p:nvPr>
            <p:ph idx="4294967295"/>
          </p:nvPr>
        </p:nvPicPr>
        <p:blipFill>
          <a:blip r:embed="rId3">
            <a:extLst>
              <a:ext uri="{28A0092B-C50C-407E-A947-70E740481C1C}">
                <a14:useLocalDpi xmlns:a14="http://schemas.microsoft.com/office/drawing/2010/main"/>
              </a:ext>
            </a:extLst>
          </a:blip>
          <a:stretch>
            <a:fillRect/>
          </a:stretch>
        </p:blipFill>
        <p:spPr>
          <a:xfrm>
            <a:off x="3510887" y="116115"/>
            <a:ext cx="4800600" cy="1765300"/>
          </a:xfrm>
        </p:spPr>
      </p:pic>
      <p:sp>
        <p:nvSpPr>
          <p:cNvPr id="4" name="Rectangle 3"/>
          <p:cNvSpPr/>
          <p:nvPr/>
        </p:nvSpPr>
        <p:spPr>
          <a:xfrm>
            <a:off x="827313" y="2037081"/>
            <a:ext cx="10522857" cy="4022640"/>
          </a:xfrm>
          <a:prstGeom prst="rect">
            <a:avLst/>
          </a:prstGeom>
        </p:spPr>
        <p:txBody>
          <a:bodyPr wrap="square">
            <a:spAutoFit/>
          </a:bodyPr>
          <a:lstStyle/>
          <a:p>
            <a:pPr algn="just">
              <a:lnSpc>
                <a:spcPct val="115000"/>
              </a:lnSpc>
              <a:spcBef>
                <a:spcPts val="600"/>
              </a:spcBef>
              <a:spcAft>
                <a:spcPts val="600"/>
              </a:spcAft>
            </a:pPr>
            <a:r>
              <a:rPr lang="en-US" sz="2800" i="1">
                <a:solidFill>
                  <a:srgbClr val="7030A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Trình bày diễn biến từng bước của thuật toán sắp xếp chọn cho dãy số 11, 70, 18, 39, 63, 52, 41, 5 theo mẫu ở Hình 1</a:t>
            </a:r>
          </a:p>
          <a:p>
            <a:pPr algn="just">
              <a:lnSpc>
                <a:spcPct val="115000"/>
              </a:lnSpc>
              <a:spcBef>
                <a:spcPts val="600"/>
              </a:spcBef>
              <a:spcAft>
                <a:spcPts val="600"/>
              </a:spcAft>
            </a:pPr>
            <a:r>
              <a:rPr lang="en-US" sz="2800" i="1">
                <a:solidFill>
                  <a:srgbClr val="7030A0"/>
                </a:solidFill>
                <a:latin typeface="Times New Roman" panose="02020603050405020304" pitchFamily="18" charset="0"/>
                <a:ea typeface="Times New Roman" panose="02020603050405020304" pitchFamily="18" charset="0"/>
              </a:rPr>
              <a:t>Bài 2. </a:t>
            </a:r>
            <a:r>
              <a:rPr lang="en-US" sz="2800">
                <a:latin typeface="Times New Roman" panose="02020603050405020304" pitchFamily="18" charset="0"/>
                <a:ea typeface="Times New Roman" panose="02020603050405020304" pitchFamily="18" charset="0"/>
              </a:rPr>
              <a:t>Trong thuật toán sắp xếp chọn:</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1) Khi nào không cần thực hiện thao tác “Đổi chỗ a</a:t>
            </a:r>
            <a:r>
              <a:rPr lang="en-US" sz="2800" baseline="-25000">
                <a:latin typeface="Times New Roman" panose="02020603050405020304" pitchFamily="18" charset="0"/>
                <a:ea typeface="Times New Roman" panose="02020603050405020304" pitchFamily="18" charset="0"/>
              </a:rPr>
              <a:t>m</a:t>
            </a:r>
            <a:r>
              <a:rPr lang="en-US" sz="2800">
                <a:latin typeface="Times New Roman" panose="02020603050405020304" pitchFamily="18" charset="0"/>
                <a:ea typeface="Times New Roman" panose="02020603050405020304" pitchFamily="18" charset="0"/>
              </a:rPr>
              <a:t> và a</a:t>
            </a:r>
            <a:r>
              <a:rPr lang="en-US" sz="2800" baseline="-25000">
                <a:latin typeface="Times New Roman" panose="02020603050405020304" pitchFamily="18" charset="0"/>
                <a:ea typeface="Times New Roman" panose="02020603050405020304" pitchFamily="18" charset="0"/>
              </a:rPr>
              <a:t>i</a:t>
            </a:r>
            <a:r>
              <a:rPr lang="en-US" sz="2800">
                <a:latin typeface="Times New Roman" panose="02020603050405020304" pitchFamily="18" charset="0"/>
                <a:ea typeface="Times New Roman" panose="02020603050405020304" pitchFamily="18" charset="0"/>
              </a:rPr>
              <a:t> cho nhau” mà kết quả sắp xếp vẫn đúng?</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2) Nếu thay “Tìm giá trị lớn nhất” bằng “Tìm giá trị nhỏ nhất” thì kết quả nhận được là dãy số có thứ tự ra sao?</a:t>
            </a:r>
          </a:p>
        </p:txBody>
      </p:sp>
    </p:spTree>
    <p:extLst>
      <p:ext uri="{BB962C8B-B14F-4D97-AF65-F5344CB8AC3E}">
        <p14:creationId xmlns:p14="http://schemas.microsoft.com/office/powerpoint/2010/main" val="353048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78F87049-0AD0-4BED-BBF7-647C1D8D835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730172" y="0"/>
            <a:ext cx="4177778" cy="1815873"/>
          </a:xfrm>
        </p:spPr>
      </p:pic>
      <p:sp>
        <p:nvSpPr>
          <p:cNvPr id="2" name="Rectangle 1"/>
          <p:cNvSpPr/>
          <p:nvPr/>
        </p:nvSpPr>
        <p:spPr>
          <a:xfrm>
            <a:off x="1001485" y="2668792"/>
            <a:ext cx="10247085" cy="2123658"/>
          </a:xfrm>
          <a:prstGeom prst="rect">
            <a:avLst/>
          </a:prstGeom>
        </p:spPr>
        <p:txBody>
          <a:bodyPr wrap="square">
            <a:spAutoFit/>
          </a:bodyPr>
          <a:lstStyle/>
          <a:p>
            <a:pPr algn="just">
              <a:spcBef>
                <a:spcPts val="1200"/>
              </a:spcBef>
              <a:spcAft>
                <a:spcPts val="1200"/>
              </a:spcAft>
            </a:pPr>
            <a:r>
              <a:rPr lang="en-US" sz="2800" i="1">
                <a:solidFill>
                  <a:srgbClr val="7030A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Hãy nêu vài ví dụ bài toán sắp xếp trong thực tế và nói rõ tiêu chí sắp xếp.</a:t>
            </a:r>
          </a:p>
          <a:p>
            <a:pPr algn="just">
              <a:spcBef>
                <a:spcPts val="1200"/>
              </a:spcBef>
              <a:spcAft>
                <a:spcPts val="1200"/>
              </a:spcAft>
            </a:pPr>
            <a:r>
              <a:rPr lang="en-US" sz="2800" i="1">
                <a:solidFill>
                  <a:srgbClr val="7030A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Hãy tóm tắt bằng một câu trả lời cho câu hỏi: Thế nào là sắp xếp chọn?	</a:t>
            </a:r>
          </a:p>
        </p:txBody>
      </p:sp>
    </p:spTree>
    <p:extLst>
      <p:ext uri="{BB962C8B-B14F-4D97-AF65-F5344CB8AC3E}">
        <p14:creationId xmlns:p14="http://schemas.microsoft.com/office/powerpoint/2010/main" val="321176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F3D5F8F7-9B65-402B-9388-E5F070514145}"/>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259393" y="303674"/>
            <a:ext cx="4507936" cy="1409524"/>
          </a:xfrm>
        </p:spPr>
      </p:pic>
      <p:pic>
        <p:nvPicPr>
          <p:cNvPr id="11" name="Content Placeholder 6">
            <a:extLst>
              <a:ext uri="{FF2B5EF4-FFF2-40B4-BE49-F238E27FC236}">
                <a16:creationId xmlns:a16="http://schemas.microsoft.com/office/drawing/2014/main" xmlns="" id="{BB247F55-B85E-44AE-B016-EE0262F88F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90346" y="5933237"/>
            <a:ext cx="745560" cy="589513"/>
          </a:xfrm>
          <a:prstGeom prst="rect">
            <a:avLst/>
          </a:prstGeom>
        </p:spPr>
      </p:pic>
      <p:sp>
        <p:nvSpPr>
          <p:cNvPr id="8" name="Rectangle 7"/>
          <p:cNvSpPr/>
          <p:nvPr/>
        </p:nvSpPr>
        <p:spPr>
          <a:xfrm>
            <a:off x="796259" y="2486218"/>
            <a:ext cx="10751728" cy="2459135"/>
          </a:xfrm>
          <a:prstGeom prst="rect">
            <a:avLst/>
          </a:prstGeom>
        </p:spPr>
        <p:txBody>
          <a:bodyPr wrap="square">
            <a:spAutoFit/>
          </a:bodyPr>
          <a:lstStyle/>
          <a:p>
            <a:pPr algn="just">
              <a:lnSpc>
                <a:spcPct val="115000"/>
              </a:lnSpc>
              <a:spcBef>
                <a:spcPts val="1200"/>
              </a:spcBef>
              <a:spcAft>
                <a:spcPts val="1200"/>
              </a:spcAft>
            </a:pPr>
            <a:r>
              <a:rPr lang="en-US" sz="2800" b="1">
                <a:solidFill>
                  <a:srgbClr val="FF0066"/>
                </a:solidFill>
                <a:latin typeface="Tahoma" panose="020B0604030504040204" pitchFamily="34" charset="0"/>
                <a:ea typeface="Tahoma" panose="020B0604030504040204" pitchFamily="34" charset="0"/>
                <a:cs typeface="Tahoma" panose="020B0604030504040204" pitchFamily="34" charset="0"/>
              </a:rPr>
              <a:t>1. Ý tưởng sắp xếp bằng cách chọn dần</a:t>
            </a: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 Ví dụ: </a:t>
            </a:r>
            <a:r>
              <a:rPr lang="en-US" sz="2800">
                <a:latin typeface="Times New Roman" panose="02020603050405020304" pitchFamily="18" charset="0"/>
                <a:ea typeface="Times New Roman" panose="02020603050405020304" pitchFamily="18" charset="0"/>
              </a:rPr>
              <a:t>Cần đổi chỗ các số hạng trong dãy số 55, 19, 42, 94, 18, 67 để tạo ra được dãy có thứ tự giảm dần</a:t>
            </a: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 Minh họa ý tưởng</a:t>
            </a:r>
          </a:p>
        </p:txBody>
      </p:sp>
    </p:spTree>
    <p:extLst>
      <p:ext uri="{BB962C8B-B14F-4D97-AF65-F5344CB8AC3E}">
        <p14:creationId xmlns:p14="http://schemas.microsoft.com/office/powerpoint/2010/main" val="36019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p:nvPr/>
        </p:nvPicPr>
        <p:blipFill rotWithShape="1">
          <a:blip r:embed="rId2" cstate="email">
            <a:extLst>
              <a:ext uri="{28A0092B-C50C-407E-A947-70E740481C1C}">
                <a14:useLocalDpi xmlns:a14="http://schemas.microsoft.com/office/drawing/2010/main"/>
              </a:ext>
            </a:extLst>
          </a:blip>
          <a:srcRect/>
          <a:stretch/>
        </p:blipFill>
        <p:spPr bwMode="auto">
          <a:xfrm>
            <a:off x="1578078" y="656794"/>
            <a:ext cx="9615948" cy="52278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174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91496" y="860167"/>
            <a:ext cx="10564761" cy="4022640"/>
          </a:xfrm>
          <a:prstGeom prst="rect">
            <a:avLst/>
          </a:prstGeom>
        </p:spPr>
        <p:txBody>
          <a:bodyPr wrap="square">
            <a:spAutoFit/>
          </a:bodyPr>
          <a:lstStyle/>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 Giải thích:</a:t>
            </a:r>
          </a:p>
          <a:p>
            <a:pPr algn="just">
              <a:lnSpc>
                <a:spcPct val="115000"/>
              </a:lnSpc>
              <a:spcBef>
                <a:spcPts val="600"/>
              </a:spcBef>
              <a:spcAft>
                <a:spcPts val="600"/>
              </a:spcAft>
            </a:pPr>
            <a:r>
              <a:rPr lang="en-US" sz="2800" i="1">
                <a:solidFill>
                  <a:srgbClr val="7030A0"/>
                </a:solidFill>
                <a:latin typeface="Times New Roman" panose="02020603050405020304" pitchFamily="18" charset="0"/>
                <a:ea typeface="Times New Roman" panose="02020603050405020304" pitchFamily="18" charset="0"/>
              </a:rPr>
              <a:t>Bước 1.</a:t>
            </a:r>
            <a:r>
              <a:rPr lang="en-US" sz="2800">
                <a:solidFill>
                  <a:srgbClr val="7030A0"/>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Số lớn nhất trong dãy (94) cần được chuyển về vị trí thứ 1 trong dãy =&gt; đổi chỗ 94 và a</a:t>
            </a:r>
            <a:r>
              <a:rPr lang="en-US" sz="2800" baseline="-25000">
                <a:latin typeface="Times New Roman" panose="02020603050405020304" pitchFamily="18" charset="0"/>
                <a:ea typeface="Times New Roman" panose="02020603050405020304" pitchFamily="18" charset="0"/>
              </a:rPr>
              <a:t>1</a:t>
            </a:r>
            <a:r>
              <a:rPr lang="en-US" sz="28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800" i="1">
                <a:solidFill>
                  <a:srgbClr val="7030A0"/>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Số lớn nhất trong dãy còn lại (67) cần được chuyển về vị trí thứ 1 trong dãy còn lại =&gt; đổi chỗ 67 và a</a:t>
            </a:r>
            <a:r>
              <a:rPr lang="en-US" sz="2800" baseline="-25000">
                <a:latin typeface="Times New Roman" panose="02020603050405020304" pitchFamily="18" charset="0"/>
                <a:ea typeface="Times New Roman" panose="02020603050405020304" pitchFamily="18" charset="0"/>
              </a:rPr>
              <a:t>2</a:t>
            </a:r>
            <a:r>
              <a:rPr lang="en-US" sz="2800">
                <a:latin typeface="Times New Roman" panose="02020603050405020304" pitchFamily="18" charset="0"/>
                <a:ea typeface="Times New Roman" panose="02020603050405020304" pitchFamily="18" charset="0"/>
              </a:rPr>
              <a:t>.</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Tiếp tục lặp lại việc “Chọn lấy số lớn nhất trong dãy số còn lại và đổi chỗ nó với số đứng đầu dãy này” cho đến khi hết dãy ban đầu.</a:t>
            </a:r>
          </a:p>
        </p:txBody>
      </p:sp>
    </p:spTree>
    <p:extLst>
      <p:ext uri="{BB962C8B-B14F-4D97-AF65-F5344CB8AC3E}">
        <p14:creationId xmlns:p14="http://schemas.microsoft.com/office/powerpoint/2010/main" val="181412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945807"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94</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427907"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55</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602770"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19</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774288"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42</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7148392"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18</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323255" y="2826237"/>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67</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2684737" y="3426772"/>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21" name="Up Arrow Callout 20"/>
          <p:cNvSpPr/>
          <p:nvPr/>
        </p:nvSpPr>
        <p:spPr>
          <a:xfrm>
            <a:off x="6194688" y="3426772"/>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smtClean="0">
                <a:latin typeface="Times New Roman" panose="02020603050405020304" pitchFamily="18" charset="0"/>
                <a:cs typeface="Times New Roman" panose="02020603050405020304" pitchFamily="18" charset="0"/>
              </a:rPr>
              <a:t>j</a:t>
            </a:r>
            <a:endParaRPr lang="en-GB" sz="2800">
              <a:latin typeface="Times New Roman" panose="02020603050405020304" pitchFamily="18" charset="0"/>
              <a:cs typeface="Times New Roman" panose="02020603050405020304" pitchFamily="18" charset="0"/>
            </a:endParaRPr>
          </a:p>
        </p:txBody>
      </p:sp>
      <p:sp>
        <p:nvSpPr>
          <p:cNvPr id="22" name="TextBox 21"/>
          <p:cNvSpPr txBox="1"/>
          <p:nvPr/>
        </p:nvSpPr>
        <p:spPr>
          <a:xfrm>
            <a:off x="785919" y="1233715"/>
            <a:ext cx="11217396" cy="523220"/>
          </a:xfrm>
          <a:prstGeom prst="rect">
            <a:avLst/>
          </a:prstGeom>
          <a:noFill/>
        </p:spPr>
        <p:txBody>
          <a:bodyPr wrap="square" rtlCol="0">
            <a:spAutoFit/>
          </a:bodyPr>
          <a:lstStyle/>
          <a:p>
            <a:r>
              <a:rPr lang="en-US" sz="2800" b="1" i="1" smtClean="0">
                <a:solidFill>
                  <a:srgbClr val="7030A0"/>
                </a:solidFill>
                <a:latin typeface="Times New Roman" panose="02020603050405020304" pitchFamily="18" charset="0"/>
                <a:cs typeface="Times New Roman" panose="02020603050405020304" pitchFamily="18" charset="0"/>
              </a:rPr>
              <a:t>Lượt 1. </a:t>
            </a:r>
            <a:r>
              <a:rPr lang="en-US" sz="2800" smtClean="0">
                <a:latin typeface="Times New Roman" panose="02020603050405020304" pitchFamily="18" charset="0"/>
                <a:cs typeface="Times New Roman" panose="02020603050405020304" pitchFamily="18" charset="0"/>
              </a:rPr>
              <a:t>Xét a</a:t>
            </a:r>
            <a:r>
              <a:rPr lang="en-US" sz="2800" baseline="-25000" smtClean="0">
                <a:latin typeface="Times New Roman" panose="02020603050405020304" pitchFamily="18" charset="0"/>
                <a:cs typeface="Times New Roman" panose="02020603050405020304" pitchFamily="18" charset="0"/>
              </a:rPr>
              <a:t>1</a:t>
            </a:r>
            <a:r>
              <a:rPr lang="en-US" sz="2800" smtClean="0">
                <a:latin typeface="Times New Roman" panose="02020603050405020304" pitchFamily="18" charset="0"/>
                <a:cs typeface="Times New Roman" panose="02020603050405020304" pitchFamily="18" charset="0"/>
              </a:rPr>
              <a:t>; Tìm số lớn nhất trong dãy a</a:t>
            </a:r>
            <a:r>
              <a:rPr lang="en-US" sz="2800" baseline="-25000" smtClean="0">
                <a:latin typeface="Times New Roman" panose="02020603050405020304" pitchFamily="18" charset="0"/>
                <a:cs typeface="Times New Roman" panose="02020603050405020304" pitchFamily="18" charset="0"/>
              </a:rPr>
              <a:t>1</a:t>
            </a:r>
            <a:r>
              <a:rPr lang="en-US" sz="2800" smtClean="0">
                <a:latin typeface="Times New Roman" panose="02020603050405020304" pitchFamily="18" charset="0"/>
                <a:cs typeface="Times New Roman" panose="02020603050405020304" pitchFamily="18" charset="0"/>
              </a:rPr>
              <a:t> đến a</a:t>
            </a:r>
            <a:r>
              <a:rPr lang="en-US" sz="2800" baseline="-25000" smtClean="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rồi đổi chỗ với a</a:t>
            </a:r>
            <a:r>
              <a:rPr lang="en-US" sz="2800" baseline="-25000" smtClean="0">
                <a:latin typeface="Times New Roman" panose="02020603050405020304" pitchFamily="18" charset="0"/>
                <a:cs typeface="Times New Roman" panose="02020603050405020304" pitchFamily="18" charset="0"/>
              </a:rPr>
              <a:t>1</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
        <p:nvSpPr>
          <p:cNvPr id="2" name="Rectangle 1"/>
          <p:cNvSpPr/>
          <p:nvPr/>
        </p:nvSpPr>
        <p:spPr>
          <a:xfrm>
            <a:off x="4683894" y="288182"/>
            <a:ext cx="2095445" cy="729430"/>
          </a:xfrm>
          <a:prstGeom prst="rect">
            <a:avLst/>
          </a:prstGeom>
        </p:spPr>
        <p:txBody>
          <a:bodyPr wrap="none">
            <a:spAutoFit/>
          </a:bodyPr>
          <a:lstStyle/>
          <a:p>
            <a:pPr algn="just">
              <a:lnSpc>
                <a:spcPct val="115000"/>
              </a:lnSpc>
              <a:spcBef>
                <a:spcPts val="600"/>
              </a:spcBef>
              <a:spcAft>
                <a:spcPts val="600"/>
              </a:spcAft>
            </a:pPr>
            <a:r>
              <a:rPr lang="en-US" sz="3600" b="1" smtClean="0">
                <a:solidFill>
                  <a:srgbClr val="C00000"/>
                </a:solidFill>
                <a:latin typeface="Times New Roman" panose="02020603050405020304" pitchFamily="18" charset="0"/>
                <a:ea typeface="Times New Roman" panose="02020603050405020304" pitchFamily="18" charset="0"/>
              </a:rPr>
              <a:t>Minh họa</a:t>
            </a:r>
            <a:endParaRPr lang="en-US" sz="3600" b="1">
              <a:solidFill>
                <a:srgbClr val="C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655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path" presetSubtype="0" accel="50000" decel="50000" fill="hold" grpId="0" nodeType="clickEffect">
                                  <p:stCondLst>
                                    <p:cond delay="0"/>
                                  </p:stCondLst>
                                  <p:childTnLst>
                                    <p:animMotion origin="layout" path="M 0.0418 -0.00115 L 0.10795 -0.02986 C 0.12162 -0.03634 0.14232 -0.03981 0.16407 -0.03981 C 0.18881 -0.03981 0.2086 -0.03634 0.22227 -0.02986 L 0.28855 -0.00115 " pathEditMode="relative" rAng="0" ptsTypes="AAAAA">
                                      <p:cBhvr>
                                        <p:cTn id="21" dur="2000" fill="hold"/>
                                        <p:tgtEl>
                                          <p:spTgt spid="4"/>
                                        </p:tgtEl>
                                        <p:attrNameLst>
                                          <p:attrName>ppt_x</p:attrName>
                                          <p:attrName>ppt_y</p:attrName>
                                        </p:attrNameLst>
                                      </p:cBhvr>
                                      <p:rCtr x="12331" y="-1944"/>
                                    </p:animMotion>
                                  </p:childTnLst>
                                </p:cTn>
                              </p:par>
                            </p:childTnLst>
                          </p:cTn>
                        </p:par>
                      </p:childTnLst>
                    </p:cTn>
                  </p:par>
                  <p:par>
                    <p:cTn id="22" fill="hold">
                      <p:stCondLst>
                        <p:cond delay="indefinite"/>
                      </p:stCondLst>
                      <p:childTnLst>
                        <p:par>
                          <p:cTn id="23" fill="hold">
                            <p:stCondLst>
                              <p:cond delay="0"/>
                            </p:stCondLst>
                            <p:childTnLst>
                              <p:par>
                                <p:cTn id="24" presetID="37" presetClass="path" presetSubtype="0" accel="50000" decel="50000" fill="hold" grpId="0" nodeType="clickEffect">
                                  <p:stCondLst>
                                    <p:cond delay="0"/>
                                  </p:stCondLst>
                                  <p:childTnLst>
                                    <p:animMotion origin="layout" path="M 4.58333E-6 -3.33333E-6 L -0.078 0.04121 C -0.09415 0.05047 -0.11849 0.0551 -0.14415 0.0551 C -0.17318 0.0551 -0.19649 0.05047 -0.21263 0.04121 L -0.2905 -3.33333E-6 " pathEditMode="relative" rAng="0" ptsTypes="AAAAA">
                                      <p:cBhvr>
                                        <p:cTn id="25" dur="2000" fill="hold"/>
                                        <p:tgtEl>
                                          <p:spTgt spid="3"/>
                                        </p:tgtEl>
                                        <p:attrNameLst>
                                          <p:attrName>ppt_x</p:attrName>
                                          <p:attrName>ppt_y</p:attrName>
                                        </p:attrNameLst>
                                      </p:cBhvr>
                                      <p:rCtr x="-14531" y="2755"/>
                                    </p:animMotion>
                                  </p:childTnLst>
                                </p:cTn>
                              </p:par>
                              <p:par>
                                <p:cTn id="26" presetID="3" presetClass="exit" presetSubtype="10" fill="hold" grpId="1" nodeType="with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0" grpId="0" animBg="1"/>
      <p:bldP spid="20" grpId="1" animBg="1"/>
      <p:bldP spid="21" grpId="0" animBg="1"/>
      <p:bldP spid="21" grpId="1"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829695"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55</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311795"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94</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486658"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19</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658176"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42</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7032280"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18</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207143" y="2405323"/>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67</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3735539" y="3030090"/>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21" name="Up Arrow Callout 20"/>
          <p:cNvSpPr/>
          <p:nvPr/>
        </p:nvSpPr>
        <p:spPr>
          <a:xfrm>
            <a:off x="8456024" y="3030090"/>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smtClean="0">
                <a:latin typeface="Times New Roman" panose="02020603050405020304" pitchFamily="18" charset="0"/>
                <a:cs typeface="Times New Roman" panose="02020603050405020304" pitchFamily="18" charset="0"/>
              </a:rPr>
              <a:t>max</a:t>
            </a:r>
            <a:endParaRPr lang="en-GB" sz="2000">
              <a:latin typeface="Times New Roman" panose="02020603050405020304" pitchFamily="18" charset="0"/>
              <a:cs typeface="Times New Roman" panose="02020603050405020304" pitchFamily="18" charset="0"/>
            </a:endParaRPr>
          </a:p>
        </p:txBody>
      </p:sp>
      <p:sp>
        <p:nvSpPr>
          <p:cNvPr id="10" name="TextBox 9"/>
          <p:cNvSpPr txBox="1"/>
          <p:nvPr/>
        </p:nvSpPr>
        <p:spPr>
          <a:xfrm>
            <a:off x="611747" y="377372"/>
            <a:ext cx="11217396" cy="523220"/>
          </a:xfrm>
          <a:prstGeom prst="rect">
            <a:avLst/>
          </a:prstGeom>
          <a:noFill/>
        </p:spPr>
        <p:txBody>
          <a:bodyPr wrap="square" rtlCol="0">
            <a:spAutoFit/>
          </a:bodyPr>
          <a:lstStyle/>
          <a:p>
            <a:r>
              <a:rPr lang="en-US" sz="2800" b="1" i="1">
                <a:solidFill>
                  <a:srgbClr val="7030A0"/>
                </a:solidFill>
                <a:latin typeface="Times New Roman" panose="02020603050405020304" pitchFamily="18" charset="0"/>
                <a:cs typeface="Times New Roman" panose="02020603050405020304" pitchFamily="18" charset="0"/>
              </a:rPr>
              <a:t>Lượt 2. </a:t>
            </a:r>
            <a:r>
              <a:rPr lang="en-US" sz="2800" smtClean="0">
                <a:latin typeface="Times New Roman" panose="02020603050405020304" pitchFamily="18" charset="0"/>
                <a:cs typeface="Times New Roman" panose="02020603050405020304" pitchFamily="18" charset="0"/>
              </a:rPr>
              <a:t>Xét a</a:t>
            </a:r>
            <a:r>
              <a:rPr lang="en-US" sz="2800" baseline="-25000">
                <a:latin typeface="Times New Roman" panose="02020603050405020304" pitchFamily="18" charset="0"/>
                <a:cs typeface="Times New Roman" panose="02020603050405020304" pitchFamily="18" charset="0"/>
              </a:rPr>
              <a:t>2</a:t>
            </a:r>
            <a:r>
              <a:rPr lang="en-US" sz="2800" smtClean="0">
                <a:latin typeface="Times New Roman" panose="02020603050405020304" pitchFamily="18" charset="0"/>
                <a:cs typeface="Times New Roman" panose="02020603050405020304" pitchFamily="18" charset="0"/>
              </a:rPr>
              <a:t>; Tìm số lớn nhất trong dãy a</a:t>
            </a:r>
            <a:r>
              <a:rPr lang="en-US" sz="2800" baseline="-25000">
                <a:latin typeface="Times New Roman" panose="02020603050405020304" pitchFamily="18" charset="0"/>
                <a:cs typeface="Times New Roman" panose="02020603050405020304" pitchFamily="18" charset="0"/>
              </a:rPr>
              <a:t>2</a:t>
            </a:r>
            <a:r>
              <a:rPr lang="en-US" sz="2800" smtClean="0">
                <a:latin typeface="Times New Roman" panose="02020603050405020304" pitchFamily="18" charset="0"/>
                <a:cs typeface="Times New Roman" panose="02020603050405020304" pitchFamily="18" charset="0"/>
              </a:rPr>
              <a:t> đến a</a:t>
            </a:r>
            <a:r>
              <a:rPr lang="en-US" sz="2800" baseline="-25000" smtClean="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rồi đổi chỗ với a</a:t>
            </a:r>
            <a:r>
              <a:rPr lang="en-US" sz="2800" baseline="-25000">
                <a:latin typeface="Times New Roman" panose="02020603050405020304" pitchFamily="18" charset="0"/>
                <a:cs typeface="Times New Roman" panose="02020603050405020304" pitchFamily="18" charset="0"/>
              </a:rPr>
              <a:t>2</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6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70833E-6 7.40741E-7 L 0.38711 7.40741E-7 " pathEditMode="relative" rAng="0" ptsTypes="AA">
                                      <p:cBhvr>
                                        <p:cTn id="21" dur="2000" fill="hold"/>
                                        <p:tgtEl>
                                          <p:spTgt spid="7"/>
                                        </p:tgtEl>
                                        <p:attrNameLst>
                                          <p:attrName>ppt_x</p:attrName>
                                          <p:attrName>ppt_y</p:attrName>
                                        </p:attrNameLst>
                                      </p:cBhvr>
                                      <p:rCtr x="19349" y="0"/>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2.29167E-6 7.40741E-7 L -0.38711 7.40741E-7 " pathEditMode="relative" rAng="0" ptsTypes="AA">
                                      <p:cBhvr>
                                        <p:cTn id="25" dur="2000" fill="hold"/>
                                        <p:tgtEl>
                                          <p:spTgt spid="17"/>
                                        </p:tgtEl>
                                        <p:attrNameLst>
                                          <p:attrName>ppt_x</p:attrName>
                                          <p:attrName>ppt_y</p:attrName>
                                        </p:attrNameLst>
                                      </p:cBhvr>
                                      <p:rCtr x="-19362" y="0"/>
                                    </p:animMotion>
                                  </p:childTnLst>
                                </p:cTn>
                              </p:par>
                              <p:par>
                                <p:cTn id="26" presetID="3" presetClass="exit" presetSubtype="10" fill="hold" grpId="1" nodeType="with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0" grpId="0" animBg="1"/>
      <p:bldP spid="20" grpId="1" animBg="1"/>
      <p:bldP spid="21" grpId="0" animBg="1"/>
      <p:bldP spid="21" grpId="1"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931295"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55</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413395"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94</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588258"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67</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759776"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42</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7133880"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18</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308743" y="2173094"/>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19</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5008657" y="2817296"/>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21" name="Up Arrow Callout 20"/>
          <p:cNvSpPr/>
          <p:nvPr/>
        </p:nvSpPr>
        <p:spPr>
          <a:xfrm>
            <a:off x="6180176" y="2817296"/>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smtClean="0">
                <a:latin typeface="Times New Roman" panose="02020603050405020304" pitchFamily="18" charset="0"/>
                <a:cs typeface="Times New Roman" panose="02020603050405020304" pitchFamily="18" charset="0"/>
              </a:rPr>
              <a:t>max</a:t>
            </a:r>
            <a:endParaRPr lang="en-GB" sz="2000">
              <a:latin typeface="Times New Roman" panose="02020603050405020304" pitchFamily="18" charset="0"/>
              <a:cs typeface="Times New Roman" panose="02020603050405020304" pitchFamily="18" charset="0"/>
            </a:endParaRPr>
          </a:p>
        </p:txBody>
      </p:sp>
      <p:sp>
        <p:nvSpPr>
          <p:cNvPr id="10" name="TextBox 9"/>
          <p:cNvSpPr txBox="1"/>
          <p:nvPr/>
        </p:nvSpPr>
        <p:spPr>
          <a:xfrm>
            <a:off x="611747" y="377372"/>
            <a:ext cx="11217396" cy="523220"/>
          </a:xfrm>
          <a:prstGeom prst="rect">
            <a:avLst/>
          </a:prstGeom>
          <a:noFill/>
        </p:spPr>
        <p:txBody>
          <a:bodyPr wrap="square" rtlCol="0">
            <a:spAutoFit/>
          </a:bodyPr>
          <a:lstStyle/>
          <a:p>
            <a:r>
              <a:rPr lang="en-US" sz="2800" b="1" i="1">
                <a:solidFill>
                  <a:srgbClr val="7030A0"/>
                </a:solidFill>
                <a:latin typeface="Times New Roman" panose="02020603050405020304" pitchFamily="18" charset="0"/>
                <a:cs typeface="Times New Roman" panose="02020603050405020304" pitchFamily="18" charset="0"/>
              </a:rPr>
              <a:t>Lượt 3. </a:t>
            </a:r>
            <a:r>
              <a:rPr lang="en-US" sz="2800" smtClean="0">
                <a:latin typeface="Times New Roman" panose="02020603050405020304" pitchFamily="18" charset="0"/>
                <a:cs typeface="Times New Roman" panose="02020603050405020304" pitchFamily="18" charset="0"/>
              </a:rPr>
              <a:t>Xét a</a:t>
            </a:r>
            <a:r>
              <a:rPr lang="en-US" sz="2800" baseline="-25000">
                <a:latin typeface="Times New Roman" panose="02020603050405020304" pitchFamily="18" charset="0"/>
                <a:cs typeface="Times New Roman" panose="02020603050405020304" pitchFamily="18" charset="0"/>
              </a:rPr>
              <a:t>3</a:t>
            </a:r>
            <a:r>
              <a:rPr lang="en-US" sz="2800" smtClean="0">
                <a:latin typeface="Times New Roman" panose="02020603050405020304" pitchFamily="18" charset="0"/>
                <a:cs typeface="Times New Roman" panose="02020603050405020304" pitchFamily="18" charset="0"/>
              </a:rPr>
              <a:t>; Tìm số lớn nhất trong dãy a</a:t>
            </a:r>
            <a:r>
              <a:rPr lang="en-US" sz="2800" baseline="-25000">
                <a:latin typeface="Times New Roman" panose="02020603050405020304" pitchFamily="18" charset="0"/>
                <a:cs typeface="Times New Roman" panose="02020603050405020304" pitchFamily="18" charset="0"/>
              </a:rPr>
              <a:t>3</a:t>
            </a:r>
            <a:r>
              <a:rPr lang="en-US" sz="2800" smtClean="0">
                <a:latin typeface="Times New Roman" panose="02020603050405020304" pitchFamily="18" charset="0"/>
                <a:cs typeface="Times New Roman" panose="02020603050405020304" pitchFamily="18" charset="0"/>
              </a:rPr>
              <a:t> đến a</a:t>
            </a:r>
            <a:r>
              <a:rPr lang="en-US" sz="2800" baseline="-25000" smtClean="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rồi đổi chỗ với a</a:t>
            </a:r>
            <a:r>
              <a:rPr lang="en-US" sz="2800" baseline="-25000">
                <a:latin typeface="Times New Roman" panose="02020603050405020304" pitchFamily="18" charset="0"/>
                <a:cs typeface="Times New Roman" panose="02020603050405020304" pitchFamily="18" charset="0"/>
              </a:rPr>
              <a:t>3</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8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08333E-7 -2.96296E-6 L 0.09844 0.00324 " pathEditMode="relative" rAng="0" ptsTypes="AA">
                                      <p:cBhvr>
                                        <p:cTn id="21" dur="2000" fill="hold"/>
                                        <p:tgtEl>
                                          <p:spTgt spid="8"/>
                                        </p:tgtEl>
                                        <p:attrNameLst>
                                          <p:attrName>ppt_x</p:attrName>
                                          <p:attrName>ppt_y</p:attrName>
                                        </p:attrNameLst>
                                      </p:cBhvr>
                                      <p:rCtr x="4922" y="162"/>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3.54167E-6 -2.96296E-6 L -0.09609 -2.96296E-6 " pathEditMode="relative" rAng="0" ptsTypes="AA">
                                      <p:cBhvr>
                                        <p:cTn id="25" dur="2000" fill="hold"/>
                                        <p:tgtEl>
                                          <p:spTgt spid="3"/>
                                        </p:tgtEl>
                                        <p:attrNameLst>
                                          <p:attrName>ppt_x</p:attrName>
                                          <p:attrName>ppt_y</p:attrName>
                                        </p:attrNameLst>
                                      </p:cBhvr>
                                      <p:rCtr x="-4805" y="0"/>
                                    </p:animMotion>
                                  </p:childTnLst>
                                </p:cTn>
                              </p:par>
                              <p:par>
                                <p:cTn id="26" presetID="3" presetClass="exit" presetSubtype="10" fill="hold" grpId="1" nodeType="with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20" grpId="0" animBg="1"/>
      <p:bldP spid="20" grpId="1" animBg="1"/>
      <p:bldP spid="21" grpId="0" animBg="1"/>
      <p:bldP spid="21" grpId="1"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3"/>
          <p:cNvSpPr>
            <a:spLocks noChangeArrowheads="1"/>
          </p:cNvSpPr>
          <p:nvPr/>
        </p:nvSpPr>
        <p:spPr bwMode="auto">
          <a:xfrm>
            <a:off x="5829695"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42</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4" name="Rectangle 54"/>
          <p:cNvSpPr>
            <a:spLocks noChangeArrowheads="1"/>
          </p:cNvSpPr>
          <p:nvPr/>
        </p:nvSpPr>
        <p:spPr bwMode="auto">
          <a:xfrm>
            <a:off x="2311795"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94</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7" name="Rectangle 53"/>
          <p:cNvSpPr>
            <a:spLocks noChangeArrowheads="1"/>
          </p:cNvSpPr>
          <p:nvPr/>
        </p:nvSpPr>
        <p:spPr bwMode="auto">
          <a:xfrm>
            <a:off x="3486658"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67</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8" name="Rectangle 54"/>
          <p:cNvSpPr>
            <a:spLocks noChangeArrowheads="1"/>
          </p:cNvSpPr>
          <p:nvPr/>
        </p:nvSpPr>
        <p:spPr bwMode="auto">
          <a:xfrm>
            <a:off x="4658176"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55</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16" name="Rectangle 53"/>
          <p:cNvSpPr>
            <a:spLocks noChangeArrowheads="1"/>
          </p:cNvSpPr>
          <p:nvPr/>
        </p:nvSpPr>
        <p:spPr bwMode="auto">
          <a:xfrm>
            <a:off x="7032280"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smtClean="0">
                <a:solidFill>
                  <a:schemeClr val="bg1"/>
                </a:solidFill>
                <a:latin typeface="Times New Roman" panose="02020603050405020304" pitchFamily="18" charset="0"/>
                <a:cs typeface="Times New Roman" panose="02020603050405020304" pitchFamily="18" charset="0"/>
              </a:rPr>
              <a:t>18</a:t>
            </a:r>
            <a:endParaRPr lang="en-US" altLang="en-US" sz="2800">
              <a:solidFill>
                <a:schemeClr val="bg1"/>
              </a:solidFill>
              <a:latin typeface="Times New Roman" panose="02020603050405020304" pitchFamily="18" charset="0"/>
              <a:cs typeface="Times New Roman" panose="02020603050405020304" pitchFamily="18" charset="0"/>
            </a:endParaRPr>
          </a:p>
        </p:txBody>
      </p:sp>
      <p:sp>
        <p:nvSpPr>
          <p:cNvPr id="17" name="Rectangle 54"/>
          <p:cNvSpPr>
            <a:spLocks noChangeArrowheads="1"/>
          </p:cNvSpPr>
          <p:nvPr/>
        </p:nvSpPr>
        <p:spPr bwMode="auto">
          <a:xfrm>
            <a:off x="8207143" y="2173095"/>
            <a:ext cx="1145835" cy="548098"/>
          </a:xfrm>
          <a:prstGeom prst="rect">
            <a:avLst/>
          </a:prstGeom>
          <a:ln/>
        </p:spPr>
        <p:style>
          <a:lnRef idx="1">
            <a:schemeClr val="accent1"/>
          </a:lnRef>
          <a:fillRef idx="3">
            <a:schemeClr val="accent1"/>
          </a:fillRef>
          <a:effectRef idx="2">
            <a:schemeClr val="accent1"/>
          </a:effectRef>
          <a:fontRef idx="minor">
            <a:schemeClr val="lt1"/>
          </a:fontRef>
        </p:style>
        <p:txBody>
          <a:bodyPr/>
          <a:lstStyle>
            <a:lvl1pPr>
              <a:spcBef>
                <a:spcPct val="20000"/>
              </a:spcBef>
              <a:buClr>
                <a:schemeClr val="tx2"/>
              </a:buClr>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tx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tx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eaLnBrk="1" hangingPunct="1">
              <a:buFontTx/>
              <a:buNone/>
            </a:pPr>
            <a:r>
              <a:rPr lang="en-US" altLang="en-US" sz="2800" b="1" smtClean="0">
                <a:solidFill>
                  <a:srgbClr val="FFFF00"/>
                </a:solidFill>
                <a:latin typeface="Times New Roman" panose="02020603050405020304" pitchFamily="18" charset="0"/>
                <a:cs typeface="Times New Roman" panose="02020603050405020304" pitchFamily="18" charset="0"/>
              </a:rPr>
              <a:t>19</a:t>
            </a:r>
            <a:endParaRPr lang="en-US" altLang="en-US" sz="2800" b="1">
              <a:solidFill>
                <a:srgbClr val="FFFF00"/>
              </a:solidFill>
              <a:latin typeface="Times New Roman" panose="02020603050405020304" pitchFamily="18" charset="0"/>
              <a:cs typeface="Times New Roman" panose="02020603050405020304" pitchFamily="18" charset="0"/>
            </a:endParaRPr>
          </a:p>
        </p:txBody>
      </p:sp>
      <p:sp>
        <p:nvSpPr>
          <p:cNvPr id="20" name="Up Arrow Callout 19"/>
          <p:cNvSpPr/>
          <p:nvPr/>
        </p:nvSpPr>
        <p:spPr>
          <a:xfrm>
            <a:off x="6078576" y="2962440"/>
            <a:ext cx="648072" cy="792088"/>
          </a:xfrm>
          <a:prstGeom prst="upArrowCallou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800">
                <a:latin typeface="Times New Roman" panose="02020603050405020304" pitchFamily="18" charset="0"/>
                <a:cs typeface="Times New Roman" panose="02020603050405020304" pitchFamily="18" charset="0"/>
              </a:rPr>
              <a:t>i</a:t>
            </a:r>
          </a:p>
        </p:txBody>
      </p:sp>
      <p:sp>
        <p:nvSpPr>
          <p:cNvPr id="10" name="TextBox 9"/>
          <p:cNvSpPr txBox="1"/>
          <p:nvPr/>
        </p:nvSpPr>
        <p:spPr>
          <a:xfrm>
            <a:off x="611747" y="377372"/>
            <a:ext cx="11217396" cy="523220"/>
          </a:xfrm>
          <a:prstGeom prst="rect">
            <a:avLst/>
          </a:prstGeom>
          <a:noFill/>
        </p:spPr>
        <p:txBody>
          <a:bodyPr wrap="square" rtlCol="0">
            <a:spAutoFit/>
          </a:bodyPr>
          <a:lstStyle/>
          <a:p>
            <a:r>
              <a:rPr lang="en-US" sz="2800" b="1" i="1">
                <a:solidFill>
                  <a:srgbClr val="7030A0"/>
                </a:solidFill>
                <a:latin typeface="Times New Roman" panose="02020603050405020304" pitchFamily="18" charset="0"/>
                <a:cs typeface="Times New Roman" panose="02020603050405020304" pitchFamily="18" charset="0"/>
              </a:rPr>
              <a:t>Lượt 4. </a:t>
            </a:r>
            <a:r>
              <a:rPr lang="en-US" sz="2800" smtClean="0">
                <a:latin typeface="Times New Roman" panose="02020603050405020304" pitchFamily="18" charset="0"/>
                <a:cs typeface="Times New Roman" panose="02020603050405020304" pitchFamily="18" charset="0"/>
              </a:rPr>
              <a:t>Xét a</a:t>
            </a:r>
            <a:r>
              <a:rPr lang="en-US" sz="2800" baseline="-25000">
                <a:latin typeface="Times New Roman" panose="02020603050405020304" pitchFamily="18" charset="0"/>
                <a:cs typeface="Times New Roman" panose="02020603050405020304" pitchFamily="18" charset="0"/>
              </a:rPr>
              <a:t>4</a:t>
            </a:r>
            <a:r>
              <a:rPr lang="en-US" sz="2800" smtClean="0">
                <a:latin typeface="Times New Roman" panose="02020603050405020304" pitchFamily="18" charset="0"/>
                <a:cs typeface="Times New Roman" panose="02020603050405020304" pitchFamily="18" charset="0"/>
              </a:rPr>
              <a:t>; Tìm số lớn nhất trong dãy a</a:t>
            </a:r>
            <a:r>
              <a:rPr lang="en-US" sz="2800" baseline="-25000">
                <a:latin typeface="Times New Roman" panose="02020603050405020304" pitchFamily="18" charset="0"/>
                <a:cs typeface="Times New Roman" panose="02020603050405020304" pitchFamily="18" charset="0"/>
              </a:rPr>
              <a:t>4</a:t>
            </a:r>
            <a:r>
              <a:rPr lang="en-US" sz="2800" smtClean="0">
                <a:latin typeface="Times New Roman" panose="02020603050405020304" pitchFamily="18" charset="0"/>
                <a:cs typeface="Times New Roman" panose="02020603050405020304" pitchFamily="18" charset="0"/>
              </a:rPr>
              <a:t> đến a</a:t>
            </a:r>
            <a:r>
              <a:rPr lang="en-US" sz="2800" baseline="-25000" smtClean="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 rồi đổi chỗ với a</a:t>
            </a:r>
            <a:r>
              <a:rPr lang="en-US" sz="2800" baseline="-25000">
                <a:latin typeface="Times New Roman" panose="02020603050405020304" pitchFamily="18" charset="0"/>
                <a:cs typeface="Times New Roman" panose="02020603050405020304" pitchFamily="18" charset="0"/>
              </a:rPr>
              <a:t>4</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7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Custom</PresentationFormat>
  <Paragraphs>110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2022-08-04T14:27:02Z</dcterms:created>
  <dcterms:modified xsi:type="dcterms:W3CDTF">2022-08-04T14:27:10Z</dcterms:modified>
</cp:coreProperties>
</file>