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7" r:id="rId2"/>
    <p:sldId id="258" r:id="rId3"/>
    <p:sldId id="304" r:id="rId4"/>
    <p:sldId id="295" r:id="rId5"/>
    <p:sldId id="307" r:id="rId6"/>
    <p:sldId id="296" r:id="rId7"/>
    <p:sldId id="297" r:id="rId8"/>
    <p:sldId id="298" r:id="rId9"/>
    <p:sldId id="299" r:id="rId10"/>
    <p:sldId id="308" r:id="rId11"/>
    <p:sldId id="300" r:id="rId12"/>
    <p:sldId id="301" r:id="rId13"/>
    <p:sldId id="302" r:id="rId14"/>
    <p:sldId id="310" r:id="rId15"/>
    <p:sldId id="309" r:id="rId16"/>
    <p:sldId id="305" r:id="rId17"/>
    <p:sldId id="306"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E2B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26" autoAdjust="0"/>
  </p:normalViewPr>
  <p:slideViewPr>
    <p:cSldViewPr>
      <p:cViewPr varScale="1">
        <p:scale>
          <a:sx n="66" d="100"/>
          <a:sy n="66" d="100"/>
        </p:scale>
        <p:origin x="-87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11616-7478-43DE-BC69-2242E6F99420}"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A6011-F14A-45E5-A68A-A8604FD9BBE6}" type="slidenum">
              <a:rPr lang="en-US" smtClean="0"/>
              <a:t>‹#›</a:t>
            </a:fld>
            <a:endParaRPr lang="en-US"/>
          </a:p>
        </p:txBody>
      </p:sp>
    </p:spTree>
    <p:extLst>
      <p:ext uri="{BB962C8B-B14F-4D97-AF65-F5344CB8AC3E}">
        <p14:creationId xmlns:p14="http://schemas.microsoft.com/office/powerpoint/2010/main" val="1989377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8FAC2B-2E27-49A4-8F87-03BFF3C1D08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678012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FAC2B-2E27-49A4-8F87-03BFF3C1D08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43196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FAC2B-2E27-49A4-8F87-03BFF3C1D08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33211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FAC2B-2E27-49A4-8F87-03BFF3C1D08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8346-0C15-429C-BBE9-3F8625212EF9}" type="slidenum">
              <a:rPr lang="en-US" smtClean="0"/>
              <a:t>‹#›</a:t>
            </a:fld>
            <a:endParaRPr lang="en-US"/>
          </a:p>
        </p:txBody>
      </p:sp>
      <p:pic>
        <p:nvPicPr>
          <p:cNvPr id="8" name="Picture 7">
            <a:extLst>
              <a:ext uri="{FF2B5EF4-FFF2-40B4-BE49-F238E27FC236}">
                <a16:creationId xmlns:a16="http://schemas.microsoft.com/office/drawing/2014/main" xmlns="" id="{DF95FB68-B2D8-4E4A-94BA-91B4E41E560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02311" y="5688288"/>
            <a:ext cx="1302978" cy="1033187"/>
          </a:xfrm>
          <a:prstGeom prst="rect">
            <a:avLst/>
          </a:prstGeom>
        </p:spPr>
      </p:pic>
    </p:spTree>
    <p:extLst>
      <p:ext uri="{BB962C8B-B14F-4D97-AF65-F5344CB8AC3E}">
        <p14:creationId xmlns:p14="http://schemas.microsoft.com/office/powerpoint/2010/main" val="16653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FAC2B-2E27-49A4-8F87-03BFF3C1D08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202079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8FAC2B-2E27-49A4-8F87-03BFF3C1D08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22373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8FAC2B-2E27-49A4-8F87-03BFF3C1D08E}"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45894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8FAC2B-2E27-49A4-8F87-03BFF3C1D08E}"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14213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FAC2B-2E27-49A4-8F87-03BFF3C1D08E}"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81867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FAC2B-2E27-49A4-8F87-03BFF3C1D08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196195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FAC2B-2E27-49A4-8F87-03BFF3C1D08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8346-0C15-429C-BBE9-3F8625212EF9}" type="slidenum">
              <a:rPr lang="en-US" smtClean="0"/>
              <a:t>‹#›</a:t>
            </a:fld>
            <a:endParaRPr lang="en-US"/>
          </a:p>
        </p:txBody>
      </p:sp>
    </p:spTree>
    <p:extLst>
      <p:ext uri="{BB962C8B-B14F-4D97-AF65-F5344CB8AC3E}">
        <p14:creationId xmlns:p14="http://schemas.microsoft.com/office/powerpoint/2010/main" val="377869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FAC2B-2E27-49A4-8F87-03BFF3C1D08E}" type="datetimeFigureOut">
              <a:rPr lang="en-US" smtClean="0"/>
              <a:t>8/4/2022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78346-0C15-429C-BBE9-3F8625212EF9}" type="slidenum">
              <a:rPr lang="en-US" smtClean="0"/>
              <a:t>‹#›</a:t>
            </a:fld>
            <a:endParaRPr lang="en-US"/>
          </a:p>
        </p:txBody>
      </p:sp>
    </p:spTree>
    <p:extLst>
      <p:ext uri="{BB962C8B-B14F-4D97-AF65-F5344CB8AC3E}">
        <p14:creationId xmlns:p14="http://schemas.microsoft.com/office/powerpoint/2010/main" val="644012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76600" y="1447800"/>
            <a:ext cx="6096000" cy="1877052"/>
          </a:xfrm>
          <a:prstGeom prst="rect">
            <a:avLst/>
          </a:prstGeom>
        </p:spPr>
        <p:txBody>
          <a:bodyPr>
            <a:spAutoFit/>
          </a:bodyPr>
          <a:lstStyle/>
          <a:p>
            <a:pPr algn="ctr">
              <a:lnSpc>
                <a:spcPct val="115000"/>
              </a:lnSpc>
              <a:spcBef>
                <a:spcPts val="600"/>
              </a:spcBef>
              <a:spcAft>
                <a:spcPts val="600"/>
              </a:spcAft>
            </a:pPr>
            <a:r>
              <a:rPr lang="en-US" sz="4800" b="1">
                <a:solidFill>
                  <a:srgbClr val="C00000"/>
                </a:solidFill>
                <a:latin typeface="Times New Roman" panose="02020603050405020304" pitchFamily="18" charset="0"/>
                <a:ea typeface="Times New Roman" panose="02020603050405020304" pitchFamily="18" charset="0"/>
              </a:rPr>
              <a:t>BÀI 4 </a:t>
            </a:r>
            <a:endParaRPr lang="en-US" sz="48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800" b="1">
                <a:solidFill>
                  <a:srgbClr val="C00000"/>
                </a:solidFill>
                <a:latin typeface="Times New Roman" panose="02020603050405020304" pitchFamily="18" charset="0"/>
                <a:ea typeface="Times New Roman" panose="02020603050405020304" pitchFamily="18" charset="0"/>
              </a:rPr>
              <a:t>SẮP XẾP NỔI BỌT</a:t>
            </a:r>
            <a:endParaRPr lang="en-US" sz="4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889452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954107"/>
          </a:xfrm>
          <a:prstGeom prst="rect">
            <a:avLst/>
          </a:prstGeom>
        </p:spPr>
        <p:txBody>
          <a:bodyPr wrap="square">
            <a:spAutoFit/>
          </a:bodyPr>
          <a:lstStyle/>
          <a:p>
            <a:pPr algn="just"/>
            <a:r>
              <a:rPr lang="vi-VN" sz="2800">
                <a:latin typeface="Times New Roman" panose="02020603050405020304" pitchFamily="18" charset="0"/>
                <a:cs typeface="Times New Roman" panose="02020603050405020304" pitchFamily="18" charset="0"/>
              </a:rPr>
              <a:t>Thuật toán được mô tả như hình trên là thuật toán sắp xếp nổi bọt.</a:t>
            </a:r>
            <a:endParaRPr lang="en-US" sz="2800">
              <a:latin typeface="Times New Roman" panose="02020603050405020304" pitchFamily="18" charset="0"/>
              <a:cs typeface="Times New Roman" panose="02020603050405020304" pitchFamily="18" charset="0"/>
            </a:endParaRPr>
          </a:p>
        </p:txBody>
      </p:sp>
      <p:sp>
        <p:nvSpPr>
          <p:cNvPr id="3" name="Right Arrow 2"/>
          <p:cNvSpPr/>
          <p:nvPr/>
        </p:nvSpPr>
        <p:spPr>
          <a:xfrm>
            <a:off x="1828800" y="3200400"/>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745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38200" y="457200"/>
            <a:ext cx="10515600" cy="5835444"/>
          </a:xfrm>
          <a:prstGeom prst="rect">
            <a:avLst/>
          </a:prstGeom>
        </p:spPr>
        <p:txBody>
          <a:bodyPr wrap="square">
            <a:spAutoFit/>
          </a:bodyPr>
          <a:lstStyle/>
          <a:p>
            <a:pPr algn="just">
              <a:lnSpc>
                <a:spcPct val="115000"/>
              </a:lnSpc>
              <a:spcBef>
                <a:spcPts val="600"/>
              </a:spcBef>
              <a:spcAft>
                <a:spcPts val="600"/>
              </a:spcAft>
            </a:pPr>
            <a:r>
              <a:rPr lang="en-US" sz="3200" b="1">
                <a:solidFill>
                  <a:srgbClr val="FF0066"/>
                </a:solidFill>
                <a:latin typeface="Tahoma" panose="020B0604030504040204" pitchFamily="34" charset="0"/>
                <a:ea typeface="Tahoma" panose="020B0604030504040204" pitchFamily="34" charset="0"/>
                <a:cs typeface="Tahoma" panose="020B0604030504040204" pitchFamily="34" charset="0"/>
              </a:rPr>
              <a:t>2. Thuật toán sắp xếp nổi bọt</a:t>
            </a:r>
          </a:p>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Ở mỗi lượt robot thực hiện</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Xuất phát từ đầu dãy, i = 1, xét cặp (a</a:t>
            </a:r>
            <a:r>
              <a:rPr lang="en-US" sz="2800" baseline="-25000">
                <a:latin typeface="Times New Roman" panose="02020603050405020304" pitchFamily="18" charset="0"/>
                <a:ea typeface="Times New Roman" panose="02020603050405020304" pitchFamily="18" charset="0"/>
              </a:rPr>
              <a:t>1</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nếu a</a:t>
            </a:r>
            <a:r>
              <a:rPr lang="en-US" sz="2800" baseline="-25000">
                <a:latin typeface="Times New Roman" panose="02020603050405020304" pitchFamily="18" charset="0"/>
                <a:ea typeface="Times New Roman" panose="02020603050405020304" pitchFamily="18" charset="0"/>
              </a:rPr>
              <a:t>1 </a:t>
            </a:r>
            <a:r>
              <a:rPr lang="en-US" sz="2800">
                <a:latin typeface="Times New Roman" panose="02020603050405020304" pitchFamily="18" charset="0"/>
                <a:ea typeface="Times New Roman" panose="02020603050405020304" pitchFamily="18" charset="0"/>
              </a:rPr>
              <a:t>&gt;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(trái thứ tự mong muốn) thì đổi chỗ cho nhau; trái lại không cần làm gì.</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Dịch sang phải một vị trí, xét cặp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3</a:t>
            </a:r>
            <a:r>
              <a:rPr lang="en-US" sz="2800">
                <a:latin typeface="Times New Roman" panose="02020603050405020304" pitchFamily="18" charset="0"/>
                <a:ea typeface="Times New Roman" panose="02020603050405020304" pitchFamily="18" charset="0"/>
              </a:rPr>
              <a:t>); so sánh và đổi chỗ nếu cần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Quá trình tiếp tục, dịch sang phải một vị trí, xét cặp (a</a:t>
            </a:r>
            <a:r>
              <a:rPr lang="en-US" sz="2800" baseline="-25000">
                <a:latin typeface="Times New Roman" panose="02020603050405020304" pitchFamily="18" charset="0"/>
                <a:ea typeface="Times New Roman" panose="02020603050405020304" pitchFamily="18" charset="0"/>
              </a:rPr>
              <a:t>i+1, </a:t>
            </a:r>
            <a:r>
              <a:rPr lang="en-US" sz="2800">
                <a:latin typeface="Times New Roman" panose="02020603050405020304" pitchFamily="18" charset="0"/>
                <a:ea typeface="Times New Roman" panose="02020603050405020304" pitchFamily="18" charset="0"/>
              </a:rPr>
              <a:t>a</a:t>
            </a:r>
            <a:r>
              <a:rPr lang="en-US" sz="2800" baseline="-25000">
                <a:latin typeface="Times New Roman" panose="02020603050405020304" pitchFamily="18" charset="0"/>
                <a:ea typeface="Times New Roman" panose="02020603050405020304" pitchFamily="18" charset="0"/>
              </a:rPr>
              <a:t>i+2</a:t>
            </a:r>
            <a:r>
              <a:rPr lang="en-US" sz="2800">
                <a:latin typeface="Times New Roman" panose="02020603050405020304" pitchFamily="18" charset="0"/>
                <a:ea typeface="Times New Roman" panose="02020603050405020304" pitchFamily="18" charset="0"/>
              </a:rPr>
              <a:t>) so sánh và đổi chỗ nếu cần.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Khi hết dãy thì </a:t>
            </a:r>
            <a:r>
              <a:rPr lang="en-US" sz="2800" i="1">
                <a:latin typeface="Times New Roman" panose="02020603050405020304" pitchFamily="18" charset="0"/>
                <a:ea typeface="Times New Roman" panose="02020603050405020304" pitchFamily="18" charset="0"/>
              </a:rPr>
              <a:t>xong một lượt</a:t>
            </a:r>
            <a:r>
              <a:rPr lang="en-US" sz="2800">
                <a:latin typeface="Times New Roman" panose="02020603050405020304" pitchFamily="18" charset="0"/>
                <a:ea typeface="Times New Roman" panose="02020603050405020304" pitchFamily="18" charset="0"/>
              </a:rPr>
              <a:t> xét các cặp số kề nhau để đổi chỗ.</a:t>
            </a:r>
          </a:p>
          <a:p>
            <a:r>
              <a:rPr lang="en-US" sz="2800" i="1">
                <a:latin typeface="Times New Roman" panose="02020603050405020304" pitchFamily="18" charset="0"/>
                <a:ea typeface="Times New Roman" panose="02020603050405020304" pitchFamily="18" charset="0"/>
              </a:rPr>
              <a:t>Thực hiện nhiều lượt</a:t>
            </a:r>
            <a:r>
              <a:rPr lang="en-US" sz="2800">
                <a:latin typeface="Times New Roman" panose="02020603050405020304" pitchFamily="18" charset="0"/>
                <a:ea typeface="Times New Roman" panose="02020603050405020304" pitchFamily="18" charset="0"/>
              </a:rPr>
              <a:t> như trên cho đến khi không còn bất kì cặp liền kề (a</a:t>
            </a:r>
            <a:r>
              <a:rPr lang="en-US" sz="2800" baseline="-25000">
                <a:latin typeface="Times New Roman" panose="02020603050405020304" pitchFamily="18" charset="0"/>
                <a:ea typeface="Times New Roman" panose="02020603050405020304" pitchFamily="18" charset="0"/>
              </a:rPr>
              <a:t>i</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i+1</a:t>
            </a:r>
            <a:r>
              <a:rPr lang="en-US" sz="2800">
                <a:latin typeface="Times New Roman" panose="02020603050405020304" pitchFamily="18" charset="0"/>
                <a:ea typeface="Times New Roman" panose="02020603050405020304" pitchFamily="18" charset="0"/>
              </a:rPr>
              <a:t>) nào trái thứ tự mong muốn, ta được dãy đã sắp xếp.</a:t>
            </a:r>
            <a:endParaRPr lang="en-US" sz="2800"/>
          </a:p>
        </p:txBody>
      </p:sp>
    </p:spTree>
    <p:extLst>
      <p:ext uri="{BB962C8B-B14F-4D97-AF65-F5344CB8AC3E}">
        <p14:creationId xmlns:p14="http://schemas.microsoft.com/office/powerpoint/2010/main" val="3567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066800" y="1447800"/>
            <a:ext cx="9885680" cy="381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7117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90600" y="1676400"/>
            <a:ext cx="10363200" cy="2074414"/>
          </a:xfrm>
          <a:prstGeom prst="rect">
            <a:avLst/>
          </a:prstGeom>
        </p:spPr>
        <p:txBody>
          <a:bodyPr wrap="square">
            <a:spAutoFit/>
          </a:bodyPr>
          <a:lstStyle/>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Hãy mô phỏng thuật toán sắp xếp nổi bọt cho một dãy số nguyên tùy chọn, không ít hơn 5 phần tử. Sau bao nhiêu lượt đi từ đầu đến cuối dãy để so sánh và đổi chỗ thì thuật toán kết thúc? Tổng số có bao nhiêu lần đổi chỗ hai phần tử liền kề</a:t>
            </a:r>
            <a:r>
              <a:rPr lang="en-US" sz="2800" smtClean="0">
                <a:latin typeface="Times New Roman" panose="02020603050405020304" pitchFamily="18" charset="0"/>
                <a:ea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p:txBody>
      </p:sp>
      <p:sp>
        <p:nvSpPr>
          <p:cNvPr id="3" name="Title 1">
            <a:extLst>
              <a:ext uri="{FF2B5EF4-FFF2-40B4-BE49-F238E27FC236}">
                <a16:creationId xmlns:a16="http://schemas.microsoft.com/office/drawing/2014/main" xmlns="" id="{183782E3-1A90-4BDA-B95C-F136A2D7AD1E}"/>
              </a:ext>
            </a:extLst>
          </p:cNvPr>
          <p:cNvSpPr txBox="1">
            <a:spLocks/>
          </p:cNvSpPr>
          <p:nvPr/>
        </p:nvSpPr>
        <p:spPr>
          <a:xfrm>
            <a:off x="4038600" y="381000"/>
            <a:ext cx="3726893" cy="738104"/>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LUYỆN TẬP</a:t>
            </a:r>
            <a:endParaRPr lang="en-US"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9480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752600"/>
            <a:ext cx="10303664" cy="2632516"/>
          </a:xfrm>
          <a:prstGeom prst="rect">
            <a:avLst/>
          </a:prstGeom>
        </p:spPr>
        <p:txBody>
          <a:bodyPr wrap="square">
            <a:spAutoFit/>
          </a:bodyPr>
          <a:lstStyle/>
          <a:p>
            <a:pPr algn="just">
              <a:lnSpc>
                <a:spcPct val="115000"/>
              </a:lnSpc>
              <a:spcAft>
                <a:spcPts val="1000"/>
              </a:spcAft>
            </a:pPr>
            <a:r>
              <a:rPr lang="en-US" sz="2800" b="1" i="1" smtClean="0">
                <a:solidFill>
                  <a:srgbClr val="000000"/>
                </a:solidFill>
                <a:latin typeface="Times New Roman" panose="02020603050405020304" pitchFamily="18" charset="0"/>
                <a:ea typeface="Times New Roman" panose="02020603050405020304" pitchFamily="18" charset="0"/>
              </a:rPr>
              <a:t>Gợi ý</a:t>
            </a:r>
          </a:p>
          <a:p>
            <a:pPr algn="just">
              <a:lnSpc>
                <a:spcPct val="115000"/>
              </a:lnSpc>
              <a:spcAft>
                <a:spcPts val="1000"/>
              </a:spcAft>
            </a:pPr>
            <a:r>
              <a:rPr lang="en-US" sz="2800" smtClean="0">
                <a:solidFill>
                  <a:srgbClr val="000000"/>
                </a:solidFill>
                <a:latin typeface="Times New Roman" panose="02020603050405020304" pitchFamily="18" charset="0"/>
                <a:ea typeface="Times New Roman" panose="02020603050405020304" pitchFamily="18" charset="0"/>
              </a:rPr>
              <a:t>Ví dụ: Cho </a:t>
            </a:r>
            <a:r>
              <a:rPr lang="en-US" sz="2800">
                <a:solidFill>
                  <a:srgbClr val="000000"/>
                </a:solidFill>
                <a:latin typeface="Times New Roman" panose="02020603050405020304" pitchFamily="18" charset="0"/>
                <a:ea typeface="Times New Roman" panose="02020603050405020304" pitchFamily="18" charset="0"/>
              </a:rPr>
              <a:t>dãy số: 15, 1, 31, 9, 78, 42</a:t>
            </a:r>
            <a:r>
              <a:rPr lang="en-US" sz="2800" smtClean="0">
                <a:solidFill>
                  <a:srgbClr val="000000"/>
                </a:solidFill>
                <a:latin typeface="Times New Roman" panose="02020603050405020304" pitchFamily="18" charset="0"/>
                <a:ea typeface="Times New Roman" panose="02020603050405020304" pitchFamily="18" charset="0"/>
              </a:rPr>
              <a:t>.</a:t>
            </a:r>
          </a:p>
          <a:p>
            <a:pPr lvl="0" algn="just"/>
            <a:r>
              <a:rPr lang="en-US" sz="2800">
                <a:solidFill>
                  <a:srgbClr val="000000"/>
                </a:solidFill>
                <a:latin typeface="Times New Roman" panose="02020603050405020304" pitchFamily="18" charset="0"/>
                <a:ea typeface="Times New Roman" panose="02020603050405020304" pitchFamily="18" charset="0"/>
              </a:rPr>
              <a:t>Sau 2 lượt đi từ đầu đến cuối dãy để so sánh và đổi chỗ thì thuật toán kết thúc.</a:t>
            </a:r>
          </a:p>
          <a:p>
            <a:pPr lvl="0" algn="just"/>
            <a:r>
              <a:rPr lang="en-US" sz="2800">
                <a:solidFill>
                  <a:srgbClr val="000000"/>
                </a:solidFill>
                <a:latin typeface="Times New Roman" panose="02020603050405020304" pitchFamily="18" charset="0"/>
                <a:ea typeface="Times New Roman" panose="02020603050405020304" pitchFamily="18" charset="0"/>
              </a:rPr>
              <a:t>Có 4 lần đổi chỗ hai phần từ liền kề.</a:t>
            </a:r>
          </a:p>
        </p:txBody>
      </p:sp>
    </p:spTree>
    <p:extLst>
      <p:ext uri="{BB962C8B-B14F-4D97-AF65-F5344CB8AC3E}">
        <p14:creationId xmlns:p14="http://schemas.microsoft.com/office/powerpoint/2010/main" val="357452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iải bài 4 Sắp xếp nổi bọt"/>
          <p:cNvPicPr/>
          <p:nvPr/>
        </p:nvPicPr>
        <p:blipFill>
          <a:blip r:embed="rId2">
            <a:extLst>
              <a:ext uri="{28A0092B-C50C-407E-A947-70E740481C1C}">
                <a14:useLocalDpi xmlns:a14="http://schemas.microsoft.com/office/drawing/2010/main"/>
              </a:ext>
            </a:extLst>
          </a:blip>
          <a:srcRect/>
          <a:stretch>
            <a:fillRect/>
          </a:stretch>
        </p:blipFill>
        <p:spPr bwMode="auto">
          <a:xfrm>
            <a:off x="1447800" y="228600"/>
            <a:ext cx="9039225" cy="6400800"/>
          </a:xfrm>
          <a:prstGeom prst="rect">
            <a:avLst/>
          </a:prstGeom>
          <a:noFill/>
          <a:ln>
            <a:noFill/>
          </a:ln>
        </p:spPr>
      </p:pic>
    </p:spTree>
    <p:extLst>
      <p:ext uri="{BB962C8B-B14F-4D97-AF65-F5344CB8AC3E}">
        <p14:creationId xmlns:p14="http://schemas.microsoft.com/office/powerpoint/2010/main" val="2969340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90600" y="381000"/>
            <a:ext cx="10363200" cy="5970865"/>
          </a:xfrm>
          <a:prstGeom prst="rect">
            <a:avLst/>
          </a:prstGeom>
        </p:spPr>
        <p:txBody>
          <a:bodyPr wrap="square">
            <a:spAutoFit/>
          </a:bodyPr>
          <a:lstStyle/>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Bài 2. </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Trong thuật toán sắp xếp nổi bọt thì dấu hiệu để biết dãy chưa sắp xếp xong là gì?</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Theo em, có phải hình bên đã mô tả chi tiết một lượt robot thực hiện so sánh các cặp phần tử liền kề và đổi chỗ khi chúng trái thứ tự mong muốn không?</a:t>
            </a: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Lặp với</a:t>
            </a:r>
            <a:r>
              <a:rPr lang="en-US" sz="2800">
                <a:latin typeface="Times New Roman" panose="02020603050405020304" pitchFamily="18" charset="0"/>
                <a:ea typeface="Times New Roman" panose="02020603050405020304" pitchFamily="18" charset="0"/>
              </a:rPr>
              <a:t> i từ 1 đến n – 1:</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a:latin typeface="Times New Roman" panose="02020603050405020304" pitchFamily="18" charset="0"/>
                <a:ea typeface="Times New Roman" panose="02020603050405020304" pitchFamily="18" charset="0"/>
              </a:rPr>
              <a:t>Nếu</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i </a:t>
            </a:r>
            <a:r>
              <a:rPr lang="en-US" sz="2800">
                <a:latin typeface="Times New Roman" panose="02020603050405020304" pitchFamily="18" charset="0"/>
                <a:ea typeface="Times New Roman" panose="02020603050405020304" pitchFamily="18" charset="0"/>
              </a:rPr>
              <a:t>&gt; a</a:t>
            </a:r>
            <a:r>
              <a:rPr lang="en-US" sz="2800" baseline="-25000">
                <a:latin typeface="Times New Roman" panose="02020603050405020304" pitchFamily="18" charset="0"/>
                <a:ea typeface="Times New Roman" panose="02020603050405020304" pitchFamily="18" charset="0"/>
              </a:rPr>
              <a:t>i+1</a:t>
            </a:r>
            <a:r>
              <a:rPr lang="en-US" sz="2800">
                <a:latin typeface="Times New Roman" panose="02020603050405020304" pitchFamily="18" charset="0"/>
                <a:ea typeface="Times New Roman" panose="02020603050405020304" pitchFamily="18" charset="0"/>
              </a:rPr>
              <a:t>: đổi chỗ a</a:t>
            </a:r>
            <a:r>
              <a:rPr lang="en-US" sz="2800" baseline="-25000">
                <a:latin typeface="Times New Roman" panose="02020603050405020304" pitchFamily="18" charset="0"/>
                <a:ea typeface="Times New Roman" panose="02020603050405020304" pitchFamily="18" charset="0"/>
              </a:rPr>
              <a:t>i</a:t>
            </a:r>
            <a:r>
              <a:rPr lang="en-US" sz="2800">
                <a:latin typeface="Times New Roman" panose="02020603050405020304" pitchFamily="18" charset="0"/>
                <a:ea typeface="Times New Roman" panose="02020603050405020304" pitchFamily="18" charset="0"/>
              </a:rPr>
              <a:t> cho a</a:t>
            </a:r>
            <a:r>
              <a:rPr lang="en-US" sz="2800" baseline="-25000">
                <a:latin typeface="Times New Roman" panose="02020603050405020304" pitchFamily="18" charset="0"/>
                <a:ea typeface="Times New Roman" panose="02020603050405020304" pitchFamily="18" charset="0"/>
              </a:rPr>
              <a:t>i+1</a:t>
            </a:r>
            <a:r>
              <a:rPr lang="en-US" sz="2800">
                <a:latin typeface="Times New Roman" panose="02020603050405020304" pitchFamily="18" charset="0"/>
                <a:ea typeface="Times New Roman" panose="02020603050405020304" pitchFamily="18" charset="0"/>
              </a:rPr>
              <a:t> </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a:latin typeface="Times New Roman" panose="02020603050405020304" pitchFamily="18" charset="0"/>
                <a:ea typeface="Times New Roman" panose="02020603050405020304" pitchFamily="18" charset="0"/>
              </a:rPr>
              <a:t>Hết nhánh</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Hết </a:t>
            </a:r>
            <a:r>
              <a:rPr lang="en-US" sz="2800" b="1" smtClean="0">
                <a:latin typeface="Times New Roman" panose="02020603050405020304" pitchFamily="18" charset="0"/>
                <a:ea typeface="Times New Roman" panose="02020603050405020304" pitchFamily="18" charset="0"/>
              </a:rPr>
              <a:t>lặp</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322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90600" y="1143000"/>
            <a:ext cx="10363200" cy="1083374"/>
          </a:xfrm>
          <a:prstGeom prst="rect">
            <a:avLst/>
          </a:prstGeom>
        </p:spPr>
        <p:txBody>
          <a:bodyPr wrap="square">
            <a:spAutoFit/>
          </a:bodyPr>
          <a:lstStyle/>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Bài 3. </a:t>
            </a:r>
            <a:r>
              <a:rPr lang="en-US" sz="2800">
                <a:latin typeface="Times New Roman" panose="02020603050405020304" pitchFamily="18" charset="0"/>
                <a:ea typeface="Times New Roman" panose="02020603050405020304" pitchFamily="18" charset="0"/>
              </a:rPr>
              <a:t>Theo em, vì sao thuật toán sắp xếp trên lại có tên là sắp xếp nổi bọt?</a:t>
            </a:r>
          </a:p>
        </p:txBody>
      </p:sp>
    </p:spTree>
    <p:extLst>
      <p:ext uri="{BB962C8B-B14F-4D97-AF65-F5344CB8AC3E}">
        <p14:creationId xmlns:p14="http://schemas.microsoft.com/office/powerpoint/2010/main" val="161570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90600" y="1981200"/>
            <a:ext cx="10439400" cy="2877711"/>
          </a:xfrm>
          <a:prstGeom prst="rect">
            <a:avLst/>
          </a:prstGeom>
        </p:spPr>
        <p:txBody>
          <a:bodyPr wrap="square">
            <a:spAutoFit/>
          </a:bodyPr>
          <a:lstStyle/>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Trong thuật toán sắp xếp nổi bọt, khi nào hai phần tử liền kề được đổi chỗ?</a:t>
            </a:r>
          </a:p>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Thuật toán sắp xếp nổi bọt kết thúc khi nào?</a:t>
            </a:r>
          </a:p>
          <a:p>
            <a:pPr algn="just">
              <a:lnSpc>
                <a:spcPct val="115000"/>
              </a:lnSpc>
              <a:spcBef>
                <a:spcPts val="600"/>
              </a:spcBef>
              <a:spcAft>
                <a:spcPts val="600"/>
              </a:spcAft>
            </a:pPr>
            <a:r>
              <a:rPr lang="en-US" sz="2800" b="1" i="1">
                <a:solidFill>
                  <a:srgbClr val="7030A0"/>
                </a:solidFill>
                <a:latin typeface="Times New Roman" panose="02020603050405020304" pitchFamily="18" charset="0"/>
                <a:ea typeface="Times New Roman" panose="02020603050405020304" pitchFamily="18" charset="0"/>
              </a:rPr>
              <a:t>Câu 3. </a:t>
            </a:r>
            <a:r>
              <a:rPr lang="en-US" sz="2800">
                <a:latin typeface="Times New Roman" panose="02020603050405020304" pitchFamily="18" charset="0"/>
                <a:ea typeface="Times New Roman" panose="02020603050405020304" pitchFamily="18" charset="0"/>
              </a:rPr>
              <a:t>Khi nào thực hiện thuật toán sắp xếp nổi bọt chỉ cần một lượt so sánh các cặp phần tử liền kề và đổi chỗ?	</a:t>
            </a:r>
          </a:p>
        </p:txBody>
      </p:sp>
      <p:sp>
        <p:nvSpPr>
          <p:cNvPr id="3" name="Rectangle 2"/>
          <p:cNvSpPr/>
          <p:nvPr/>
        </p:nvSpPr>
        <p:spPr>
          <a:xfrm>
            <a:off x="4470394" y="533400"/>
            <a:ext cx="3251211" cy="769441"/>
          </a:xfrm>
          <a:prstGeom prst="rect">
            <a:avLst/>
          </a:prstGeom>
        </p:spPr>
        <p:txBody>
          <a:bodyPr wrap="none">
            <a:spAutoFit/>
          </a:bodyPr>
          <a:lstStyle/>
          <a:p>
            <a:r>
              <a:rPr lang="en-US" sz="4400" b="1">
                <a:solidFill>
                  <a:srgbClr val="FF0000"/>
                </a:solidFill>
                <a:latin typeface="Tahoma" panose="020B0604030504040204" pitchFamily="34" charset="0"/>
                <a:ea typeface="Tahoma" panose="020B0604030504040204" pitchFamily="34" charset="0"/>
                <a:cs typeface="Tahoma" panose="020B0604030504040204" pitchFamily="34" charset="0"/>
              </a:rPr>
              <a:t>VẬN DỤNG</a:t>
            </a:r>
          </a:p>
        </p:txBody>
      </p:sp>
    </p:spTree>
    <p:extLst>
      <p:ext uri="{BB962C8B-B14F-4D97-AF65-F5344CB8AC3E}">
        <p14:creationId xmlns:p14="http://schemas.microsoft.com/office/powerpoint/2010/main" val="47434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loud 1"/>
          <p:cNvSpPr/>
          <p:nvPr/>
        </p:nvSpPr>
        <p:spPr>
          <a:xfrm>
            <a:off x="2971800" y="2362200"/>
            <a:ext cx="6096000" cy="2403461"/>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Làm thế nào để cho máy tính biết một dãy đã có thứ tự tăng dần?</a:t>
            </a:r>
          </a:p>
        </p:txBody>
      </p:sp>
      <p:sp>
        <p:nvSpPr>
          <p:cNvPr id="3" name="Title 1">
            <a:extLst>
              <a:ext uri="{FF2B5EF4-FFF2-40B4-BE49-F238E27FC236}">
                <a16:creationId xmlns:a16="http://schemas.microsoft.com/office/drawing/2014/main" xmlns="" id="{183782E3-1A90-4BDA-B95C-F136A2D7AD1E}"/>
              </a:ext>
            </a:extLst>
          </p:cNvPr>
          <p:cNvSpPr txBox="1">
            <a:spLocks/>
          </p:cNvSpPr>
          <p:nvPr/>
        </p:nvSpPr>
        <p:spPr>
          <a:xfrm>
            <a:off x="4807507" y="191321"/>
            <a:ext cx="2856035" cy="900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MỞ ĐẦU</a:t>
            </a:r>
            <a:endParaRPr lang="en-US"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xmlns="" id="{F42EBD25-BDE2-4357-8E64-DDA2C7851D47}"/>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655277" y="191321"/>
            <a:ext cx="1017390" cy="900000"/>
          </a:xfrm>
          <a:prstGeom prst="rect">
            <a:avLst/>
          </a:prstGeom>
        </p:spPr>
      </p:pic>
    </p:spTree>
    <p:extLst>
      <p:ext uri="{BB962C8B-B14F-4D97-AF65-F5344CB8AC3E}">
        <p14:creationId xmlns:p14="http://schemas.microsoft.com/office/powerpoint/2010/main" val="23833870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312642"/>
            <a:ext cx="7315200" cy="1384995"/>
          </a:xfrm>
          <a:prstGeom prst="rect">
            <a:avLst/>
          </a:prstGeom>
        </p:spPr>
        <p:txBody>
          <a:bodyPr wrap="square">
            <a:spAutoFit/>
          </a:bodyPr>
          <a:lstStyle/>
          <a:p>
            <a:pPr algn="just"/>
            <a:r>
              <a:rPr lang="en-US" sz="2800">
                <a:latin typeface="Times New Roman" panose="02020603050405020304" pitchFamily="18" charset="0"/>
                <a:cs typeface="Times New Roman" panose="02020603050405020304" pitchFamily="18" charset="0"/>
              </a:rPr>
              <a:t>Để máy tính biết một dãy đã có thứ tự tăng dần, ta phải sắp xếp theo thứ tự để máy tính có thể nhận dạng.</a:t>
            </a:r>
          </a:p>
        </p:txBody>
      </p:sp>
      <p:sp>
        <p:nvSpPr>
          <p:cNvPr id="3" name="Right Arrow 2"/>
          <p:cNvSpPr/>
          <p:nvPr/>
        </p:nvSpPr>
        <p:spPr>
          <a:xfrm>
            <a:off x="1447800" y="2738439"/>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054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856612" y="1524000"/>
            <a:ext cx="7365999" cy="4998815"/>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Giả </a:t>
            </a:r>
            <a:r>
              <a:rPr lang="en-US" sz="2800">
                <a:latin typeface="Times New Roman" panose="02020603050405020304" pitchFamily="18" charset="0"/>
                <a:ea typeface="Times New Roman" panose="02020603050405020304" pitchFamily="18" charset="0"/>
              </a:rPr>
              <a:t>sử có một dãy hộp kẹo, mỗi hộp chứa một số kẹo nào đó. Có một chú robot chỉ biết làm hai thao tác:</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So sánh số kẹo trong hai hộp cạnh nhau</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Hoán đổi vị trí hai hộp kẹo cạnh nhau</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Theo </a:t>
            </a:r>
            <a:r>
              <a:rPr lang="en-US" sz="2800">
                <a:latin typeface="Times New Roman" panose="02020603050405020304" pitchFamily="18" charset="0"/>
                <a:ea typeface="Times New Roman" panose="02020603050405020304" pitchFamily="18" charset="0"/>
              </a:rPr>
              <a:t>em, chú robot phải làm thế nào để xếp lại các hộp sao cho số kẹo trong các hộp tăng dần?</a:t>
            </a: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8915400" y="2499407"/>
            <a:ext cx="2838450" cy="30480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xmlns="" id="{076CB9FF-CA70-4EFC-91D4-585E456837A6}"/>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584438" y="259813"/>
            <a:ext cx="955174" cy="761994"/>
          </a:xfrm>
          <a:prstGeom prst="rect">
            <a:avLst/>
          </a:prstGeom>
        </p:spPr>
      </p:pic>
      <p:sp>
        <p:nvSpPr>
          <p:cNvPr id="5" name="Title 1">
            <a:extLst>
              <a:ext uri="{FF2B5EF4-FFF2-40B4-BE49-F238E27FC236}">
                <a16:creationId xmlns:a16="http://schemas.microsoft.com/office/drawing/2014/main" xmlns="" id="{183782E3-1A90-4BDA-B95C-F136A2D7AD1E}"/>
              </a:ext>
            </a:extLst>
          </p:cNvPr>
          <p:cNvSpPr txBox="1">
            <a:spLocks/>
          </p:cNvSpPr>
          <p:nvPr/>
        </p:nvSpPr>
        <p:spPr>
          <a:xfrm>
            <a:off x="4571899" y="299201"/>
            <a:ext cx="3726893" cy="738104"/>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HOẠT ĐỘNG 1</a:t>
            </a:r>
            <a:endParaRPr lang="en-US"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5063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828800"/>
            <a:ext cx="8839200" cy="2246769"/>
          </a:xfrm>
          <a:prstGeom prst="rect">
            <a:avLst/>
          </a:prstGeom>
        </p:spPr>
        <p:txBody>
          <a:bodyPr wrap="square">
            <a:spAutoFit/>
          </a:bodyPr>
          <a:lstStyle/>
          <a:p>
            <a:pPr algn="just"/>
            <a:r>
              <a:rPr lang="en-US" sz="2800" smtClean="0">
                <a:latin typeface="Times New Roman" panose="02020603050405020304" pitchFamily="18" charset="0"/>
                <a:cs typeface="Times New Roman" panose="02020603050405020304" pitchFamily="18" charset="0"/>
              </a:rPr>
              <a:t>	C</a:t>
            </a:r>
            <a:r>
              <a:rPr lang="vi-VN" sz="2800" smtClean="0">
                <a:latin typeface="Times New Roman" panose="02020603050405020304" pitchFamily="18" charset="0"/>
                <a:cs typeface="Times New Roman" panose="02020603050405020304" pitchFamily="18" charset="0"/>
              </a:rPr>
              <a:t>hú </a:t>
            </a:r>
            <a:r>
              <a:rPr lang="vi-VN" sz="2800">
                <a:latin typeface="Times New Roman" panose="02020603050405020304" pitchFamily="18" charset="0"/>
                <a:cs typeface="Times New Roman" panose="02020603050405020304" pitchFamily="18" charset="0"/>
              </a:rPr>
              <a:t>robot phải so sánh lần lượt các hộp kẹo cạnh nhau ở trong dãy, nếu hộp kẹo thứ nhất lớn hơn hộp kẹo thứ hai thì tiến hành hoán đổi vị trí hai hộp kẹo cạnh nhau. Robot cứ thức hiện lần lượt cho đến khi không đổi chỗ các hộp kẹo cạnh nhau nữa thì kết thúc công việc.</a:t>
            </a:r>
            <a:endParaRPr lang="en-US" sz="2800">
              <a:latin typeface="Times New Roman" panose="02020603050405020304" pitchFamily="18" charset="0"/>
              <a:cs typeface="Times New Roman" panose="02020603050405020304" pitchFamily="18" charset="0"/>
            </a:endParaRPr>
          </a:p>
        </p:txBody>
      </p:sp>
      <p:sp>
        <p:nvSpPr>
          <p:cNvPr id="3" name="Right Arrow 2"/>
          <p:cNvSpPr/>
          <p:nvPr/>
        </p:nvSpPr>
        <p:spPr>
          <a:xfrm>
            <a:off x="533400" y="2438400"/>
            <a:ext cx="1143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2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838200" y="685800"/>
            <a:ext cx="10668000" cy="2369880"/>
          </a:xfrm>
          <a:prstGeom prst="rect">
            <a:avLst/>
          </a:prstGeom>
        </p:spPr>
        <p:txBody>
          <a:bodyPr wrap="square">
            <a:spAutoFit/>
          </a:bodyPr>
          <a:lstStyle/>
          <a:p>
            <a:pPr algn="just">
              <a:lnSpc>
                <a:spcPct val="115000"/>
              </a:lnSpc>
              <a:spcBef>
                <a:spcPts val="600"/>
              </a:spcBef>
              <a:spcAft>
                <a:spcPts val="600"/>
              </a:spcAft>
            </a:pPr>
            <a:r>
              <a:rPr lang="en-US" sz="3200" b="1">
                <a:solidFill>
                  <a:srgbClr val="FF0066"/>
                </a:solidFill>
                <a:latin typeface="Tahoma" panose="020B0604030504040204" pitchFamily="34" charset="0"/>
                <a:ea typeface="Tahoma" panose="020B0604030504040204" pitchFamily="34" charset="0"/>
                <a:cs typeface="Tahoma" panose="020B0604030504040204" pitchFamily="34" charset="0"/>
              </a:rPr>
              <a:t>1. Ý tưởng sắp xếp bằng cách đổi chỗ các phần tử liền kề</a:t>
            </a:r>
            <a:endParaRPr lang="en-US" sz="3200">
              <a:solidFill>
                <a:srgbClr val="FF0066"/>
              </a:solidFill>
              <a:latin typeface="Tahoma" panose="020B0604030504040204" pitchFamily="34" charset="0"/>
              <a:ea typeface="Tahoma" panose="020B0604030504040204" pitchFamily="34" charset="0"/>
              <a:cs typeface="Tahoma" panose="020B0604030504040204" pitchFamily="34" charset="0"/>
            </a:endParaRP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 Ví dụ: </a:t>
            </a:r>
            <a:r>
              <a:rPr lang="en-US" sz="2800">
                <a:latin typeface="Times New Roman" panose="02020603050405020304" pitchFamily="18" charset="0"/>
                <a:ea typeface="Times New Roman" panose="02020603050405020304" pitchFamily="18" charset="0"/>
              </a:rPr>
              <a:t>Cho dãy 5 hộp kẹo với số lượng kẹo trong mỗi hộp khác nhau, tương ứng là:</a:t>
            </a:r>
          </a:p>
        </p:txBody>
      </p:sp>
      <p:graphicFrame>
        <p:nvGraphicFramePr>
          <p:cNvPr id="5" name="Table 4"/>
          <p:cNvGraphicFramePr>
            <a:graphicFrameLocks noGrp="1"/>
          </p:cNvGraphicFramePr>
          <p:nvPr>
            <p:extLst>
              <p:ext uri="{D42A27DB-BD31-4B8C-83A1-F6EECF244321}">
                <p14:modId xmlns:p14="http://schemas.microsoft.com/office/powerpoint/2010/main" val="3904505809"/>
              </p:ext>
            </p:extLst>
          </p:nvPr>
        </p:nvGraphicFramePr>
        <p:xfrm>
          <a:off x="3423601" y="3733800"/>
          <a:ext cx="5497197" cy="771684"/>
        </p:xfrm>
        <a:graphic>
          <a:graphicData uri="http://schemas.openxmlformats.org/drawingml/2006/table">
            <a:tbl>
              <a:tblPr firstRow="1" firstCol="1" bandRow="1">
                <a:tableStyleId>{5C22544A-7EE6-4342-B048-85BDC9FD1C3A}</a:tableStyleId>
              </a:tblPr>
              <a:tblGrid>
                <a:gridCol w="1098229">
                  <a:extLst>
                    <a:ext uri="{9D8B030D-6E8A-4147-A177-3AD203B41FA5}">
                      <a16:colId xmlns:a16="http://schemas.microsoft.com/office/drawing/2014/main" xmlns="" val="3959152173"/>
                    </a:ext>
                  </a:extLst>
                </a:gridCol>
                <a:gridCol w="1099742">
                  <a:extLst>
                    <a:ext uri="{9D8B030D-6E8A-4147-A177-3AD203B41FA5}">
                      <a16:colId xmlns:a16="http://schemas.microsoft.com/office/drawing/2014/main" xmlns="" val="2180066673"/>
                    </a:ext>
                  </a:extLst>
                </a:gridCol>
                <a:gridCol w="1099742">
                  <a:extLst>
                    <a:ext uri="{9D8B030D-6E8A-4147-A177-3AD203B41FA5}">
                      <a16:colId xmlns:a16="http://schemas.microsoft.com/office/drawing/2014/main" xmlns="" val="847016513"/>
                    </a:ext>
                  </a:extLst>
                </a:gridCol>
                <a:gridCol w="1099742">
                  <a:extLst>
                    <a:ext uri="{9D8B030D-6E8A-4147-A177-3AD203B41FA5}">
                      <a16:colId xmlns:a16="http://schemas.microsoft.com/office/drawing/2014/main" xmlns="" val="3231319440"/>
                    </a:ext>
                  </a:extLst>
                </a:gridCol>
                <a:gridCol w="1099742">
                  <a:extLst>
                    <a:ext uri="{9D8B030D-6E8A-4147-A177-3AD203B41FA5}">
                      <a16:colId xmlns:a16="http://schemas.microsoft.com/office/drawing/2014/main" xmlns="" val="2173956263"/>
                    </a:ext>
                  </a:extLst>
                </a:gridCol>
              </a:tblGrid>
              <a:tr h="771684">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cs typeface="Times New Roman" panose="02020603050405020304" pitchFamily="18" charset="0"/>
                        </a:rPr>
                        <a:t>8</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04021511"/>
                  </a:ext>
                </a:extLst>
              </a:tr>
            </a:tbl>
          </a:graphicData>
        </a:graphic>
      </p:graphicFrame>
    </p:spTree>
    <p:extLst>
      <p:ext uri="{BB962C8B-B14F-4D97-AF65-F5344CB8AC3E}">
        <p14:creationId xmlns:p14="http://schemas.microsoft.com/office/powerpoint/2010/main" val="292664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82013" y="381000"/>
            <a:ext cx="1901483" cy="548099"/>
          </a:xfrm>
          <a:prstGeom prst="rect">
            <a:avLst/>
          </a:prstGeom>
        </p:spPr>
        <p:txBody>
          <a:bodyPr wrap="none">
            <a:spAutoFit/>
          </a:bodyPr>
          <a:lstStyle/>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 Minh họa:</a:t>
            </a: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1922422" y="1066800"/>
            <a:ext cx="8462024"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9866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914400"/>
            <a:ext cx="10515600" cy="4154984"/>
          </a:xfrm>
          <a:prstGeom prst="rect">
            <a:avLst/>
          </a:prstGeom>
        </p:spPr>
        <p:txBody>
          <a:bodyPr wrap="square">
            <a:spAutoFit/>
          </a:bodyPr>
          <a:lstStyle/>
          <a:p>
            <a:pPr algn="just">
              <a:spcBef>
                <a:spcPts val="1200"/>
              </a:spcBef>
              <a:spcAft>
                <a:spcPts val="1200"/>
              </a:spcAft>
            </a:pPr>
            <a:r>
              <a:rPr lang="en-US" sz="2800" i="1">
                <a:solidFill>
                  <a:srgbClr val="0070C0"/>
                </a:solidFill>
                <a:latin typeface="Times New Roman" panose="02020603050405020304" pitchFamily="18" charset="0"/>
                <a:ea typeface="Times New Roman" panose="02020603050405020304" pitchFamily="18" charset="0"/>
              </a:rPr>
              <a:t>- Giải thích:</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a:t>
            </a:r>
            <a:r>
              <a:rPr lang="en-US" sz="2800" i="1">
                <a:solidFill>
                  <a:srgbClr val="7030A0"/>
                </a:solidFill>
                <a:latin typeface="Times New Roman" panose="02020603050405020304" pitchFamily="18" charset="0"/>
                <a:ea typeface="Times New Roman" panose="02020603050405020304" pitchFamily="18" charset="0"/>
              </a:rPr>
              <a:t>Ở lượt thứ nhất</a:t>
            </a:r>
            <a:r>
              <a:rPr lang="en-US" sz="2800">
                <a:latin typeface="Times New Roman" panose="02020603050405020304" pitchFamily="18" charset="0"/>
                <a:ea typeface="Times New Roman" panose="02020603050405020304" pitchFamily="18" charset="0"/>
              </a:rPr>
              <a:t>, so sánh hai hộp đầu tiên, nếu số kẹo ở hộp đứng trước lớn hơn số kẹp ở hộp đứng sau thì đổi vị trí hai hộp này cho nhau. Tiếp tục như vậy cho đến hết dãy là hết một lượt =&gt; ta thu được hộp cuối là hộp chứa nhiều kẹo nhất</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Tiếp tục các </a:t>
            </a:r>
            <a:r>
              <a:rPr lang="en-US" sz="2800" i="1">
                <a:solidFill>
                  <a:srgbClr val="7030A0"/>
                </a:solidFill>
                <a:latin typeface="Times New Roman" panose="02020603050405020304" pitchFamily="18" charset="0"/>
                <a:ea typeface="Times New Roman" panose="02020603050405020304" pitchFamily="18" charset="0"/>
              </a:rPr>
              <a:t>lượt thứ hai, thứ ba </a:t>
            </a:r>
            <a:r>
              <a:rPr lang="en-US" sz="2800">
                <a:latin typeface="Times New Roman" panose="02020603050405020304" pitchFamily="18" charset="0"/>
                <a:ea typeface="Times New Roman" panose="02020603050405020304" pitchFamily="18" charset="0"/>
              </a:rPr>
              <a:t>theo cách trên, cứ lặp lại như vậy cho đến khi gặp một lượt mà suốt cả lượt đó robot không phải đổi chỗ hai hộp nào thì dãy đã được sắp xếp xong.</a:t>
            </a:r>
            <a:endParaRPr lang="en-US" sz="2800"/>
          </a:p>
        </p:txBody>
      </p:sp>
    </p:spTree>
    <p:extLst>
      <p:ext uri="{BB962C8B-B14F-4D97-AF65-F5344CB8AC3E}">
        <p14:creationId xmlns:p14="http://schemas.microsoft.com/office/powerpoint/2010/main" val="1530972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1295400"/>
            <a:ext cx="10515600" cy="5310685"/>
          </a:xfrm>
          <a:prstGeom prst="rect">
            <a:avLst/>
          </a:prstGeom>
        </p:spPr>
        <p:txBody>
          <a:bodyPr wrap="square">
            <a:spAutoFit/>
          </a:bodyPr>
          <a:lstStyle/>
          <a:p>
            <a:pPr algn="just">
              <a:lnSpc>
                <a:spcPct val="115000"/>
              </a:lnSpc>
              <a:spcBef>
                <a:spcPts val="600"/>
              </a:spcBef>
              <a:spcAft>
                <a:spcPts val="600"/>
              </a:spcAft>
            </a:pPr>
            <a:r>
              <a:rPr lang="en-US" sz="2600" smtClean="0">
                <a:solidFill>
                  <a:srgbClr val="000000"/>
                </a:solidFill>
                <a:latin typeface="Times New Roman" panose="02020603050405020304" pitchFamily="18" charset="0"/>
                <a:ea typeface="Times New Roman" panose="02020603050405020304" pitchFamily="18" charset="0"/>
              </a:rPr>
              <a:t>	Với </a:t>
            </a:r>
            <a:r>
              <a:rPr lang="en-US" sz="2600">
                <a:solidFill>
                  <a:srgbClr val="000000"/>
                </a:solidFill>
                <a:latin typeface="Times New Roman" panose="02020603050405020304" pitchFamily="18" charset="0"/>
                <a:ea typeface="Times New Roman" panose="02020603050405020304" pitchFamily="18" charset="0"/>
              </a:rPr>
              <a:t>dãy số đã cho ở ví dụ trên, em hãy thực hiện thuật toán được mô tả ở </a:t>
            </a:r>
            <a:r>
              <a:rPr lang="en-US" sz="2600" smtClean="0">
                <a:solidFill>
                  <a:srgbClr val="000000"/>
                </a:solidFill>
                <a:latin typeface="Times New Roman" panose="02020603050405020304" pitchFamily="18" charset="0"/>
                <a:ea typeface="Times New Roman" panose="02020603050405020304" pitchFamily="18" charset="0"/>
              </a:rPr>
              <a:t>dưới và </a:t>
            </a:r>
            <a:r>
              <a:rPr lang="en-US" sz="2600">
                <a:solidFill>
                  <a:srgbClr val="000000"/>
                </a:solidFill>
                <a:latin typeface="Times New Roman" panose="02020603050405020304" pitchFamily="18" charset="0"/>
                <a:ea typeface="Times New Roman" panose="02020603050405020304" pitchFamily="18" charset="0"/>
              </a:rPr>
              <a:t>cho biết đó có phải là thuật toán sắp xếp nổi bọt hay không?</a:t>
            </a:r>
            <a:endParaRPr lang="en-US" sz="26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600" b="1">
                <a:latin typeface="Times New Roman" panose="02020603050405020304" pitchFamily="18" charset="0"/>
                <a:ea typeface="Times New Roman" panose="02020603050405020304" pitchFamily="18" charset="0"/>
              </a:rPr>
              <a:t>Lặp khi (</a:t>
            </a:r>
            <a:r>
              <a:rPr lang="en-US" sz="2600" i="1">
                <a:solidFill>
                  <a:srgbClr val="C00000"/>
                </a:solidFill>
                <a:latin typeface="Times New Roman" panose="02020603050405020304" pitchFamily="18" charset="0"/>
                <a:ea typeface="Times New Roman" panose="02020603050405020304" pitchFamily="18" charset="0"/>
              </a:rPr>
              <a:t>dãy chưa sắp xếp xong</a:t>
            </a:r>
            <a:r>
              <a:rPr lang="en-US" sz="2600" b="1">
                <a:solidFill>
                  <a:srgbClr val="C00000"/>
                </a:solidFill>
                <a:latin typeface="Times New Roman" panose="02020603050405020304" pitchFamily="18" charset="0"/>
                <a:ea typeface="Times New Roman" panose="02020603050405020304" pitchFamily="18" charset="0"/>
              </a:rPr>
              <a:t> </a:t>
            </a:r>
            <a:r>
              <a:rPr lang="en-US" sz="2600" b="1">
                <a:latin typeface="Times New Roman" panose="02020603050405020304" pitchFamily="18" charset="0"/>
                <a:ea typeface="Times New Roman" panose="02020603050405020304" pitchFamily="18" charset="0"/>
              </a:rPr>
              <a:t>= đúng)</a:t>
            </a:r>
            <a:r>
              <a:rPr lang="en-US" sz="26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600">
                <a:latin typeface="Times New Roman" panose="02020603050405020304" pitchFamily="18" charset="0"/>
                <a:ea typeface="Times New Roman" panose="02020603050405020304" pitchFamily="18" charset="0"/>
              </a:rPr>
              <a:t>     a) Thực hiện một </a:t>
            </a:r>
            <a:r>
              <a:rPr lang="en-US" sz="2600" i="1">
                <a:latin typeface="Times New Roman" panose="02020603050405020304" pitchFamily="18" charset="0"/>
                <a:ea typeface="Times New Roman" panose="02020603050405020304" pitchFamily="18" charset="0"/>
              </a:rPr>
              <a:t>lượt </a:t>
            </a:r>
            <a:r>
              <a:rPr lang="en-US" sz="2600">
                <a:latin typeface="Times New Roman" panose="02020603050405020304" pitchFamily="18" charset="0"/>
                <a:ea typeface="Times New Roman" panose="02020603050405020304" pitchFamily="18" charset="0"/>
              </a:rPr>
              <a:t>so sánh các cặp phần tử liền </a:t>
            </a:r>
            <a:r>
              <a:rPr lang="en-US" sz="2600" smtClean="0">
                <a:latin typeface="Times New Roman" panose="02020603050405020304" pitchFamily="18" charset="0"/>
                <a:ea typeface="Times New Roman" panose="02020603050405020304" pitchFamily="18" charset="0"/>
              </a:rPr>
              <a:t>kề </a:t>
            </a:r>
            <a:r>
              <a:rPr lang="en-US" sz="2600">
                <a:latin typeface="Times New Roman" panose="02020603050405020304" pitchFamily="18" charset="0"/>
                <a:ea typeface="Times New Roman" panose="02020603050405020304" pitchFamily="18" charset="0"/>
              </a:rPr>
              <a:t>và đổi chỗ khi trái thứ tự tăng dần </a:t>
            </a:r>
          </a:p>
          <a:p>
            <a:pPr algn="just">
              <a:lnSpc>
                <a:spcPct val="115000"/>
              </a:lnSpc>
              <a:spcBef>
                <a:spcPts val="600"/>
              </a:spcBef>
              <a:spcAft>
                <a:spcPts val="600"/>
              </a:spcAft>
            </a:pPr>
            <a:r>
              <a:rPr lang="en-US" sz="2600">
                <a:latin typeface="Times New Roman" panose="02020603050405020304" pitchFamily="18" charset="0"/>
                <a:ea typeface="Times New Roman" panose="02020603050405020304" pitchFamily="18" charset="0"/>
              </a:rPr>
              <a:t>     b) </a:t>
            </a:r>
            <a:r>
              <a:rPr lang="en-US" sz="2600" b="1">
                <a:latin typeface="Times New Roman" panose="02020603050405020304" pitchFamily="18" charset="0"/>
                <a:ea typeface="Times New Roman" panose="02020603050405020304" pitchFamily="18" charset="0"/>
              </a:rPr>
              <a:t>Nếu</a:t>
            </a:r>
            <a:r>
              <a:rPr lang="en-US" sz="2600">
                <a:latin typeface="Times New Roman" panose="02020603050405020304" pitchFamily="18" charset="0"/>
                <a:ea typeface="Times New Roman" panose="02020603050405020304" pitchFamily="18" charset="0"/>
              </a:rPr>
              <a:t> trong </a:t>
            </a:r>
            <a:r>
              <a:rPr lang="en-US" sz="2600" i="1">
                <a:latin typeface="Times New Roman" panose="02020603050405020304" pitchFamily="18" charset="0"/>
                <a:ea typeface="Times New Roman" panose="02020603050405020304" pitchFamily="18" charset="0"/>
              </a:rPr>
              <a:t>lượt vừa thực hiện xong không có đổi chỗ</a:t>
            </a:r>
            <a:r>
              <a:rPr lang="en-US" sz="26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600" i="1">
                <a:solidFill>
                  <a:srgbClr val="C00000"/>
                </a:solidFill>
                <a:latin typeface="Times New Roman" panose="02020603050405020304" pitchFamily="18" charset="0"/>
                <a:ea typeface="Times New Roman" panose="02020603050405020304" pitchFamily="18" charset="0"/>
              </a:rPr>
              <a:t>                 dãy chưa sắp xếp xong</a:t>
            </a:r>
            <a:r>
              <a:rPr lang="en-US" sz="2600">
                <a:latin typeface="Times New Roman" panose="02020603050405020304" pitchFamily="18" charset="0"/>
                <a:ea typeface="Times New Roman" panose="02020603050405020304" pitchFamily="18" charset="0"/>
              </a:rPr>
              <a:t>  = </a:t>
            </a:r>
            <a:r>
              <a:rPr lang="en-US" sz="2600" b="1">
                <a:latin typeface="Times New Roman" panose="02020603050405020304" pitchFamily="18" charset="0"/>
                <a:ea typeface="Times New Roman" panose="02020603050405020304" pitchFamily="18" charset="0"/>
              </a:rPr>
              <a:t>sai</a:t>
            </a:r>
            <a:endParaRPr lang="en-US" sz="26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600" b="1">
                <a:latin typeface="Times New Roman" panose="02020603050405020304" pitchFamily="18" charset="0"/>
                <a:ea typeface="Times New Roman" panose="02020603050405020304" pitchFamily="18" charset="0"/>
              </a:rPr>
              <a:t>          Hết nhánh</a:t>
            </a:r>
            <a:endParaRPr lang="en-US" sz="26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600" b="1">
                <a:latin typeface="Times New Roman" panose="02020603050405020304" pitchFamily="18" charset="0"/>
                <a:ea typeface="Times New Roman" panose="02020603050405020304" pitchFamily="18" charset="0"/>
              </a:rPr>
              <a:t>Hết lặp</a:t>
            </a:r>
            <a:endParaRPr lang="en-US" sz="2600">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xmlns="" id="{076CB9FF-CA70-4EFC-91D4-585E456837A6}"/>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584438" y="259813"/>
            <a:ext cx="955174" cy="761994"/>
          </a:xfrm>
          <a:prstGeom prst="rect">
            <a:avLst/>
          </a:prstGeom>
        </p:spPr>
      </p:pic>
      <p:sp>
        <p:nvSpPr>
          <p:cNvPr id="4" name="Title 1">
            <a:extLst>
              <a:ext uri="{FF2B5EF4-FFF2-40B4-BE49-F238E27FC236}">
                <a16:creationId xmlns:a16="http://schemas.microsoft.com/office/drawing/2014/main" xmlns="" id="{183782E3-1A90-4BDA-B95C-F136A2D7AD1E}"/>
              </a:ext>
            </a:extLst>
          </p:cNvPr>
          <p:cNvSpPr txBox="1">
            <a:spLocks/>
          </p:cNvSpPr>
          <p:nvPr/>
        </p:nvSpPr>
        <p:spPr>
          <a:xfrm>
            <a:off x="4571899" y="299201"/>
            <a:ext cx="3726893" cy="738104"/>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HOẠT ĐỘNG 2</a:t>
            </a:r>
            <a:endParaRPr lang="en-US"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2387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Custom</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2022-08-04T14:27:21Z</dcterms:created>
  <dcterms:modified xsi:type="dcterms:W3CDTF">2022-08-04T14:27:29Z</dcterms:modified>
</cp:coreProperties>
</file>