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9"/>
  </p:notesMasterIdLst>
  <p:sldIdLst>
    <p:sldId id="256" r:id="rId2"/>
    <p:sldId id="258" r:id="rId3"/>
    <p:sldId id="259" r:id="rId4"/>
    <p:sldId id="262" r:id="rId5"/>
    <p:sldId id="274" r:id="rId6"/>
    <p:sldId id="263" r:id="rId7"/>
    <p:sldId id="264" r:id="rId8"/>
    <p:sldId id="265" r:id="rId9"/>
    <p:sldId id="266" r:id="rId10"/>
    <p:sldId id="267" r:id="rId11"/>
    <p:sldId id="268" r:id="rId12"/>
    <p:sldId id="269" r:id="rId13"/>
    <p:sldId id="270" r:id="rId14"/>
    <p:sldId id="271" r:id="rId15"/>
    <p:sldId id="272" r:id="rId16"/>
    <p:sldId id="273" r:id="rId17"/>
    <p:sldId id="26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1929"/>
    <a:srgbClr val="F1008C"/>
    <a:srgbClr val="39AED9"/>
    <a:srgbClr val="048EA3"/>
    <a:srgbClr val="F8AE2B"/>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69" d="100"/>
          <a:sy n="69" d="100"/>
        </p:scale>
        <p:origin x="-73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22859A-C65C-43CC-96ED-844A146AAD3B}" type="datetimeFigureOut">
              <a:rPr lang="en-US" smtClean="0"/>
              <a:t>8/4/2022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C3CB22-6C89-42B3-9342-0E8D01B912DB}" type="slidenum">
              <a:rPr lang="en-US" smtClean="0"/>
              <a:t>‹#›</a:t>
            </a:fld>
            <a:endParaRPr lang="en-US"/>
          </a:p>
        </p:txBody>
      </p:sp>
    </p:spTree>
    <p:extLst>
      <p:ext uri="{BB962C8B-B14F-4D97-AF65-F5344CB8AC3E}">
        <p14:creationId xmlns:p14="http://schemas.microsoft.com/office/powerpoint/2010/main" val="1140082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FE0AF3-0819-41C1-B053-BC0DCE6ECE3E}"/>
              </a:ext>
            </a:extLst>
          </p:cNvPr>
          <p:cNvSpPr>
            <a:spLocks noGrp="1"/>
          </p:cNvSpPr>
          <p:nvPr>
            <p:ph type="ctrTitle"/>
          </p:nvPr>
        </p:nvSpPr>
        <p:spPr>
          <a:xfrm>
            <a:off x="1524000" y="1122363"/>
            <a:ext cx="9144000" cy="2387600"/>
          </a:xfrm>
        </p:spPr>
        <p:txBody>
          <a:bodyPr anchor="b"/>
          <a:lstStyle>
            <a:lvl1pPr algn="ctr">
              <a:defRPr sz="6000">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Subtitle 2">
            <a:extLst>
              <a:ext uri="{FF2B5EF4-FFF2-40B4-BE49-F238E27FC236}">
                <a16:creationId xmlns:a16="http://schemas.microsoft.com/office/drawing/2014/main" xmlns="" id="{AE3C12F6-AAE6-4270-BD5D-2E8A70B03E03}"/>
              </a:ext>
            </a:extLst>
          </p:cNvPr>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8B617454-19E5-4D44-8A0D-EFEF43FA5E7E}"/>
              </a:ext>
            </a:extLst>
          </p:cNvPr>
          <p:cNvSpPr>
            <a:spLocks noGrp="1"/>
          </p:cNvSpPr>
          <p:nvPr>
            <p:ph type="dt" sz="half" idx="10"/>
          </p:nvPr>
        </p:nvSpPr>
        <p:spPr/>
        <p:txBody>
          <a:bodyPr/>
          <a:lstStyle/>
          <a:p>
            <a:fld id="{408783EF-6727-4393-AE86-670FB3E0DE79}" type="datetimeFigureOut">
              <a:rPr lang="en-US" smtClean="0"/>
              <a:t>8/4/2022</a:t>
            </a:fld>
            <a:endParaRPr lang="en-US"/>
          </a:p>
        </p:txBody>
      </p:sp>
      <p:sp>
        <p:nvSpPr>
          <p:cNvPr id="5" name="Footer Placeholder 4">
            <a:extLst>
              <a:ext uri="{FF2B5EF4-FFF2-40B4-BE49-F238E27FC236}">
                <a16:creationId xmlns:a16="http://schemas.microsoft.com/office/drawing/2014/main" xmlns="" id="{1DAD654B-4ECC-4FB8-B9F4-790B52E84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99E5691-E9B9-4BE0-9D31-3DA91673B12F}"/>
              </a:ext>
            </a:extLst>
          </p:cNvPr>
          <p:cNvSpPr>
            <a:spLocks noGrp="1"/>
          </p:cNvSpPr>
          <p:nvPr>
            <p:ph type="sldNum" sz="quarter" idx="12"/>
          </p:nvPr>
        </p:nvSpPr>
        <p:spPr/>
        <p:txBody>
          <a:bodyPr/>
          <a:lstStyle/>
          <a:p>
            <a:fld id="{C73E9D02-4068-4F86-A4BD-680474B591D4}" type="slidenum">
              <a:rPr lang="en-US" smtClean="0"/>
              <a:t>‹#›</a:t>
            </a:fld>
            <a:endParaRPr lang="en-US"/>
          </a:p>
        </p:txBody>
      </p:sp>
    </p:spTree>
    <p:extLst>
      <p:ext uri="{BB962C8B-B14F-4D97-AF65-F5344CB8AC3E}">
        <p14:creationId xmlns:p14="http://schemas.microsoft.com/office/powerpoint/2010/main" val="1904859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BEA5AB-2CED-46C0-8C2D-10BB8A50A70E}"/>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xmlns="" id="{49A6F0B5-69B7-47AD-9A6A-708C97198EC1}"/>
              </a:ext>
            </a:extLst>
          </p:cNvPr>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703A39B-A59F-46DB-A371-F95584DDE60B}"/>
              </a:ext>
            </a:extLst>
          </p:cNvPr>
          <p:cNvSpPr>
            <a:spLocks noGrp="1"/>
          </p:cNvSpPr>
          <p:nvPr>
            <p:ph type="dt" sz="half" idx="10"/>
          </p:nvPr>
        </p:nvSpPr>
        <p:spPr/>
        <p:txBody>
          <a:bodyPr/>
          <a:lstStyle/>
          <a:p>
            <a:fld id="{408783EF-6727-4393-AE86-670FB3E0DE79}" type="datetimeFigureOut">
              <a:rPr lang="en-US" smtClean="0"/>
              <a:t>8/4/2022</a:t>
            </a:fld>
            <a:endParaRPr lang="en-US"/>
          </a:p>
        </p:txBody>
      </p:sp>
      <p:sp>
        <p:nvSpPr>
          <p:cNvPr id="5" name="Footer Placeholder 4">
            <a:extLst>
              <a:ext uri="{FF2B5EF4-FFF2-40B4-BE49-F238E27FC236}">
                <a16:creationId xmlns:a16="http://schemas.microsoft.com/office/drawing/2014/main" xmlns="" id="{AB7EDB7B-F746-4991-90DC-BC12CB3490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F5BC32A-780E-4BF2-81F9-220A953B200C}"/>
              </a:ext>
            </a:extLst>
          </p:cNvPr>
          <p:cNvSpPr>
            <a:spLocks noGrp="1"/>
          </p:cNvSpPr>
          <p:nvPr>
            <p:ph type="sldNum" sz="quarter" idx="12"/>
          </p:nvPr>
        </p:nvSpPr>
        <p:spPr/>
        <p:txBody>
          <a:bodyPr/>
          <a:lstStyle/>
          <a:p>
            <a:fld id="{C73E9D02-4068-4F86-A4BD-680474B591D4}" type="slidenum">
              <a:rPr lang="en-US" smtClean="0"/>
              <a:t>‹#›</a:t>
            </a:fld>
            <a:endParaRPr lang="en-US"/>
          </a:p>
        </p:txBody>
      </p:sp>
    </p:spTree>
    <p:extLst>
      <p:ext uri="{BB962C8B-B14F-4D97-AF65-F5344CB8AC3E}">
        <p14:creationId xmlns:p14="http://schemas.microsoft.com/office/powerpoint/2010/main" val="240957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5BBC732-6593-4A75-B259-A23DDCC2B798}"/>
              </a:ext>
            </a:extLst>
          </p:cNvPr>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xmlns="" id="{B75DDF94-1A58-46FB-91C0-628BA86809FF}"/>
              </a:ext>
            </a:extLst>
          </p:cNvPr>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AC12A38-E587-4629-B649-FC04895B447C}"/>
              </a:ext>
            </a:extLst>
          </p:cNvPr>
          <p:cNvSpPr>
            <a:spLocks noGrp="1"/>
          </p:cNvSpPr>
          <p:nvPr>
            <p:ph type="dt" sz="half" idx="10"/>
          </p:nvPr>
        </p:nvSpPr>
        <p:spPr/>
        <p:txBody>
          <a:bodyPr/>
          <a:lstStyle/>
          <a:p>
            <a:fld id="{408783EF-6727-4393-AE86-670FB3E0DE79}" type="datetimeFigureOut">
              <a:rPr lang="en-US" smtClean="0"/>
              <a:t>8/4/2022</a:t>
            </a:fld>
            <a:endParaRPr lang="en-US"/>
          </a:p>
        </p:txBody>
      </p:sp>
      <p:sp>
        <p:nvSpPr>
          <p:cNvPr id="5" name="Footer Placeholder 4">
            <a:extLst>
              <a:ext uri="{FF2B5EF4-FFF2-40B4-BE49-F238E27FC236}">
                <a16:creationId xmlns:a16="http://schemas.microsoft.com/office/drawing/2014/main" xmlns="" id="{D76F1ADA-1669-496E-B018-2DB2732947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6C1C2C4-E89A-4745-9060-803996182557}"/>
              </a:ext>
            </a:extLst>
          </p:cNvPr>
          <p:cNvSpPr>
            <a:spLocks noGrp="1"/>
          </p:cNvSpPr>
          <p:nvPr>
            <p:ph type="sldNum" sz="quarter" idx="12"/>
          </p:nvPr>
        </p:nvSpPr>
        <p:spPr/>
        <p:txBody>
          <a:bodyPr/>
          <a:lstStyle/>
          <a:p>
            <a:fld id="{C73E9D02-4068-4F86-A4BD-680474B591D4}" type="slidenum">
              <a:rPr lang="en-US" smtClean="0"/>
              <a:t>‹#›</a:t>
            </a:fld>
            <a:endParaRPr lang="en-US"/>
          </a:p>
        </p:txBody>
      </p:sp>
    </p:spTree>
    <p:extLst>
      <p:ext uri="{BB962C8B-B14F-4D97-AF65-F5344CB8AC3E}">
        <p14:creationId xmlns:p14="http://schemas.microsoft.com/office/powerpoint/2010/main" val="2828767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5A2C78-392B-46F3-BFF3-2969E0EAC6EE}"/>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16F94562-F22D-43BB-A27C-F50B2EFD3E2B}"/>
              </a:ext>
            </a:extLst>
          </p:cNvPr>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19B7D14-E8E9-4942-8B7F-BD37BCFFC941}"/>
              </a:ext>
            </a:extLst>
          </p:cNvPr>
          <p:cNvSpPr>
            <a:spLocks noGrp="1"/>
          </p:cNvSpPr>
          <p:nvPr>
            <p:ph type="dt" sz="half" idx="10"/>
          </p:nvPr>
        </p:nvSpPr>
        <p:spPr/>
        <p:txBody>
          <a:bodyPr/>
          <a:lstStyle/>
          <a:p>
            <a:fld id="{408783EF-6727-4393-AE86-670FB3E0DE79}" type="datetimeFigureOut">
              <a:rPr lang="en-US" smtClean="0"/>
              <a:t>8/4/2022</a:t>
            </a:fld>
            <a:endParaRPr lang="en-US"/>
          </a:p>
        </p:txBody>
      </p:sp>
      <p:sp>
        <p:nvSpPr>
          <p:cNvPr id="5" name="Footer Placeholder 4">
            <a:extLst>
              <a:ext uri="{FF2B5EF4-FFF2-40B4-BE49-F238E27FC236}">
                <a16:creationId xmlns:a16="http://schemas.microsoft.com/office/drawing/2014/main" xmlns="" id="{1702FAFA-7D17-46DC-A5ED-49AA35D65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2B467C6-4809-4DB4-BE89-3F1D38AAC004}"/>
              </a:ext>
            </a:extLst>
          </p:cNvPr>
          <p:cNvSpPr>
            <a:spLocks noGrp="1"/>
          </p:cNvSpPr>
          <p:nvPr>
            <p:ph type="sldNum" sz="quarter" idx="12"/>
          </p:nvPr>
        </p:nvSpPr>
        <p:spPr/>
        <p:txBody>
          <a:bodyPr/>
          <a:lstStyle/>
          <a:p>
            <a:fld id="{C73E9D02-4068-4F86-A4BD-680474B591D4}" type="slidenum">
              <a:rPr lang="en-US" smtClean="0"/>
              <a:t>‹#›</a:t>
            </a:fld>
            <a:endParaRPr lang="en-US"/>
          </a:p>
        </p:txBody>
      </p:sp>
      <p:pic>
        <p:nvPicPr>
          <p:cNvPr id="7" name="Picture 6">
            <a:extLst>
              <a:ext uri="{FF2B5EF4-FFF2-40B4-BE49-F238E27FC236}">
                <a16:creationId xmlns:a16="http://schemas.microsoft.com/office/drawing/2014/main" xmlns="" id="{6790806B-47FE-49EA-A841-7CC6FDC99E1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02311" y="5688288"/>
            <a:ext cx="1302978" cy="1033187"/>
          </a:xfrm>
          <a:prstGeom prst="rect">
            <a:avLst/>
          </a:prstGeom>
        </p:spPr>
      </p:pic>
    </p:spTree>
    <p:extLst>
      <p:ext uri="{BB962C8B-B14F-4D97-AF65-F5344CB8AC3E}">
        <p14:creationId xmlns:p14="http://schemas.microsoft.com/office/powerpoint/2010/main" val="657305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27C9B4-17B7-49BA-87AA-23EDE938CCA7}"/>
              </a:ext>
            </a:extLst>
          </p:cNvPr>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Text Placeholder 2">
            <a:extLst>
              <a:ext uri="{FF2B5EF4-FFF2-40B4-BE49-F238E27FC236}">
                <a16:creationId xmlns:a16="http://schemas.microsoft.com/office/drawing/2014/main" xmlns="" id="{4F4C0501-B4C3-4885-AC8E-5763547780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8C65E00F-645A-40D6-B1B5-0C80187552A1}"/>
              </a:ext>
            </a:extLst>
          </p:cNvPr>
          <p:cNvSpPr>
            <a:spLocks noGrp="1"/>
          </p:cNvSpPr>
          <p:nvPr>
            <p:ph type="dt" sz="half" idx="10"/>
          </p:nvPr>
        </p:nvSpPr>
        <p:spPr/>
        <p:txBody>
          <a:bodyPr/>
          <a:lstStyle/>
          <a:p>
            <a:fld id="{408783EF-6727-4393-AE86-670FB3E0DE79}" type="datetimeFigureOut">
              <a:rPr lang="en-US" smtClean="0"/>
              <a:t>8/4/2022</a:t>
            </a:fld>
            <a:endParaRPr lang="en-US"/>
          </a:p>
        </p:txBody>
      </p:sp>
      <p:sp>
        <p:nvSpPr>
          <p:cNvPr id="5" name="Footer Placeholder 4">
            <a:extLst>
              <a:ext uri="{FF2B5EF4-FFF2-40B4-BE49-F238E27FC236}">
                <a16:creationId xmlns:a16="http://schemas.microsoft.com/office/drawing/2014/main" xmlns="" id="{5CB80CBB-1009-4474-B020-5AF02EDA5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B8FD6AC-0FC3-466C-8DE9-8E3DCC7D6CF7}"/>
              </a:ext>
            </a:extLst>
          </p:cNvPr>
          <p:cNvSpPr>
            <a:spLocks noGrp="1"/>
          </p:cNvSpPr>
          <p:nvPr>
            <p:ph type="sldNum" sz="quarter" idx="12"/>
          </p:nvPr>
        </p:nvSpPr>
        <p:spPr/>
        <p:txBody>
          <a:bodyPr/>
          <a:lstStyle/>
          <a:p>
            <a:fld id="{C73E9D02-4068-4F86-A4BD-680474B591D4}" type="slidenum">
              <a:rPr lang="en-US" smtClean="0"/>
              <a:t>‹#›</a:t>
            </a:fld>
            <a:endParaRPr lang="en-US"/>
          </a:p>
        </p:txBody>
      </p:sp>
    </p:spTree>
    <p:extLst>
      <p:ext uri="{BB962C8B-B14F-4D97-AF65-F5344CB8AC3E}">
        <p14:creationId xmlns:p14="http://schemas.microsoft.com/office/powerpoint/2010/main" val="377520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C96946-BBB2-4ED3-90B6-3951E79065AD}"/>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Content Placeholder 2">
            <a:extLst>
              <a:ext uri="{FF2B5EF4-FFF2-40B4-BE49-F238E27FC236}">
                <a16:creationId xmlns:a16="http://schemas.microsoft.com/office/drawing/2014/main" xmlns="" id="{6EBF5F54-4775-4273-84C8-18073DDDF04F}"/>
              </a:ext>
            </a:extLst>
          </p:cNvPr>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0F13FD53-0341-46CF-AA63-7D559084A788}"/>
              </a:ext>
            </a:extLst>
          </p:cNvPr>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AE199A5D-54ED-4C0F-BD11-1B274DBC767F}"/>
              </a:ext>
            </a:extLst>
          </p:cNvPr>
          <p:cNvSpPr>
            <a:spLocks noGrp="1"/>
          </p:cNvSpPr>
          <p:nvPr>
            <p:ph type="dt" sz="half" idx="10"/>
          </p:nvPr>
        </p:nvSpPr>
        <p:spPr/>
        <p:txBody>
          <a:bodyPr/>
          <a:lstStyle/>
          <a:p>
            <a:fld id="{408783EF-6727-4393-AE86-670FB3E0DE79}" type="datetimeFigureOut">
              <a:rPr lang="en-US" smtClean="0"/>
              <a:t>8/4/2022</a:t>
            </a:fld>
            <a:endParaRPr lang="en-US"/>
          </a:p>
        </p:txBody>
      </p:sp>
      <p:sp>
        <p:nvSpPr>
          <p:cNvPr id="6" name="Footer Placeholder 5">
            <a:extLst>
              <a:ext uri="{FF2B5EF4-FFF2-40B4-BE49-F238E27FC236}">
                <a16:creationId xmlns:a16="http://schemas.microsoft.com/office/drawing/2014/main" xmlns="" id="{B68EAC26-87F4-4DE8-9B2A-64BEEFCDA9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B2859EB-BA65-4945-AD14-753A0E229EF5}"/>
              </a:ext>
            </a:extLst>
          </p:cNvPr>
          <p:cNvSpPr>
            <a:spLocks noGrp="1"/>
          </p:cNvSpPr>
          <p:nvPr>
            <p:ph type="sldNum" sz="quarter" idx="12"/>
          </p:nvPr>
        </p:nvSpPr>
        <p:spPr/>
        <p:txBody>
          <a:bodyPr/>
          <a:lstStyle/>
          <a:p>
            <a:fld id="{C73E9D02-4068-4F86-A4BD-680474B591D4}" type="slidenum">
              <a:rPr lang="en-US" smtClean="0"/>
              <a:t>‹#›</a:t>
            </a:fld>
            <a:endParaRPr lang="en-US"/>
          </a:p>
        </p:txBody>
      </p:sp>
    </p:spTree>
    <p:extLst>
      <p:ext uri="{BB962C8B-B14F-4D97-AF65-F5344CB8AC3E}">
        <p14:creationId xmlns:p14="http://schemas.microsoft.com/office/powerpoint/2010/main" val="3226331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B40FD5-7868-42EB-9AB7-D87E127C59C7}"/>
              </a:ext>
            </a:extLst>
          </p:cNvPr>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Text Placeholder 2">
            <a:extLst>
              <a:ext uri="{FF2B5EF4-FFF2-40B4-BE49-F238E27FC236}">
                <a16:creationId xmlns:a16="http://schemas.microsoft.com/office/drawing/2014/main" xmlns="" id="{A9271043-095B-42EE-9504-FBF7410B8D9B}"/>
              </a:ext>
            </a:extLst>
          </p:cNvPr>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A373FC9F-56C3-43A2-B4CE-EDACA0FCF871}"/>
              </a:ext>
            </a:extLst>
          </p:cNvPr>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9302F657-F784-4ED2-A38F-EEA2FEF4694D}"/>
              </a:ext>
            </a:extLst>
          </p:cNvPr>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CC01AFDB-EBA5-465C-AC97-F3846039ADFF}"/>
              </a:ext>
            </a:extLst>
          </p:cNvPr>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94DB62B4-EEE3-4899-8F47-977448513850}"/>
              </a:ext>
            </a:extLst>
          </p:cNvPr>
          <p:cNvSpPr>
            <a:spLocks noGrp="1"/>
          </p:cNvSpPr>
          <p:nvPr>
            <p:ph type="dt" sz="half" idx="10"/>
          </p:nvPr>
        </p:nvSpPr>
        <p:spPr/>
        <p:txBody>
          <a:bodyPr/>
          <a:lstStyle/>
          <a:p>
            <a:fld id="{408783EF-6727-4393-AE86-670FB3E0DE79}" type="datetimeFigureOut">
              <a:rPr lang="en-US" smtClean="0"/>
              <a:t>8/4/2022</a:t>
            </a:fld>
            <a:endParaRPr lang="en-US"/>
          </a:p>
        </p:txBody>
      </p:sp>
      <p:sp>
        <p:nvSpPr>
          <p:cNvPr id="8" name="Footer Placeholder 7">
            <a:extLst>
              <a:ext uri="{FF2B5EF4-FFF2-40B4-BE49-F238E27FC236}">
                <a16:creationId xmlns:a16="http://schemas.microsoft.com/office/drawing/2014/main" xmlns="" id="{AE7F531B-9FD8-4BBD-B7B6-7802D769C7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C44A6EAF-A765-4115-ABDF-FC5EAA5EEA60}"/>
              </a:ext>
            </a:extLst>
          </p:cNvPr>
          <p:cNvSpPr>
            <a:spLocks noGrp="1"/>
          </p:cNvSpPr>
          <p:nvPr>
            <p:ph type="sldNum" sz="quarter" idx="12"/>
          </p:nvPr>
        </p:nvSpPr>
        <p:spPr/>
        <p:txBody>
          <a:bodyPr/>
          <a:lstStyle/>
          <a:p>
            <a:fld id="{C73E9D02-4068-4F86-A4BD-680474B591D4}" type="slidenum">
              <a:rPr lang="en-US" smtClean="0"/>
              <a:t>‹#›</a:t>
            </a:fld>
            <a:endParaRPr lang="en-US"/>
          </a:p>
        </p:txBody>
      </p:sp>
    </p:spTree>
    <p:extLst>
      <p:ext uri="{BB962C8B-B14F-4D97-AF65-F5344CB8AC3E}">
        <p14:creationId xmlns:p14="http://schemas.microsoft.com/office/powerpoint/2010/main" val="671968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4A6B5-461A-4C03-8334-A49E17B0C60B}"/>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Date Placeholder 2">
            <a:extLst>
              <a:ext uri="{FF2B5EF4-FFF2-40B4-BE49-F238E27FC236}">
                <a16:creationId xmlns:a16="http://schemas.microsoft.com/office/drawing/2014/main" xmlns="" id="{CB15FD84-A374-42F2-A29D-9C3E5BC9F001}"/>
              </a:ext>
            </a:extLst>
          </p:cNvPr>
          <p:cNvSpPr>
            <a:spLocks noGrp="1"/>
          </p:cNvSpPr>
          <p:nvPr>
            <p:ph type="dt" sz="half" idx="10"/>
          </p:nvPr>
        </p:nvSpPr>
        <p:spPr/>
        <p:txBody>
          <a:bodyPr/>
          <a:lstStyle/>
          <a:p>
            <a:fld id="{408783EF-6727-4393-AE86-670FB3E0DE79}" type="datetimeFigureOut">
              <a:rPr lang="en-US" smtClean="0"/>
              <a:t>8/4/2022</a:t>
            </a:fld>
            <a:endParaRPr lang="en-US"/>
          </a:p>
        </p:txBody>
      </p:sp>
      <p:sp>
        <p:nvSpPr>
          <p:cNvPr id="4" name="Footer Placeholder 3">
            <a:extLst>
              <a:ext uri="{FF2B5EF4-FFF2-40B4-BE49-F238E27FC236}">
                <a16:creationId xmlns:a16="http://schemas.microsoft.com/office/drawing/2014/main" xmlns="" id="{4EDB3998-C4C1-42B3-9694-C39E42C5B1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6035B1F7-6C3E-40B4-88FB-6F1426372896}"/>
              </a:ext>
            </a:extLst>
          </p:cNvPr>
          <p:cNvSpPr>
            <a:spLocks noGrp="1"/>
          </p:cNvSpPr>
          <p:nvPr>
            <p:ph type="sldNum" sz="quarter" idx="12"/>
          </p:nvPr>
        </p:nvSpPr>
        <p:spPr/>
        <p:txBody>
          <a:bodyPr/>
          <a:lstStyle/>
          <a:p>
            <a:fld id="{C73E9D02-4068-4F86-A4BD-680474B591D4}" type="slidenum">
              <a:rPr lang="en-US" smtClean="0"/>
              <a:t>‹#›</a:t>
            </a:fld>
            <a:endParaRPr lang="en-US"/>
          </a:p>
        </p:txBody>
      </p:sp>
    </p:spTree>
    <p:extLst>
      <p:ext uri="{BB962C8B-B14F-4D97-AF65-F5344CB8AC3E}">
        <p14:creationId xmlns:p14="http://schemas.microsoft.com/office/powerpoint/2010/main" val="4086721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B5943F6-D3BE-4754-92EB-BD218D49F6E0}"/>
              </a:ext>
            </a:extLst>
          </p:cNvPr>
          <p:cNvSpPr>
            <a:spLocks noGrp="1"/>
          </p:cNvSpPr>
          <p:nvPr>
            <p:ph type="dt" sz="half" idx="10"/>
          </p:nvPr>
        </p:nvSpPr>
        <p:spPr/>
        <p:txBody>
          <a:bodyPr/>
          <a:lstStyle/>
          <a:p>
            <a:fld id="{408783EF-6727-4393-AE86-670FB3E0DE79}" type="datetimeFigureOut">
              <a:rPr lang="en-US" smtClean="0"/>
              <a:t>8/4/2022</a:t>
            </a:fld>
            <a:endParaRPr lang="en-US"/>
          </a:p>
        </p:txBody>
      </p:sp>
      <p:sp>
        <p:nvSpPr>
          <p:cNvPr id="3" name="Footer Placeholder 2">
            <a:extLst>
              <a:ext uri="{FF2B5EF4-FFF2-40B4-BE49-F238E27FC236}">
                <a16:creationId xmlns:a16="http://schemas.microsoft.com/office/drawing/2014/main" xmlns="" id="{9094C21B-3F3E-4490-9022-9E42A8CB17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237F0724-EF05-4FB4-A4F5-5536E87ED80A}"/>
              </a:ext>
            </a:extLst>
          </p:cNvPr>
          <p:cNvSpPr>
            <a:spLocks noGrp="1"/>
          </p:cNvSpPr>
          <p:nvPr>
            <p:ph type="sldNum" sz="quarter" idx="12"/>
          </p:nvPr>
        </p:nvSpPr>
        <p:spPr/>
        <p:txBody>
          <a:bodyPr/>
          <a:lstStyle/>
          <a:p>
            <a:fld id="{C73E9D02-4068-4F86-A4BD-680474B591D4}" type="slidenum">
              <a:rPr lang="en-US" smtClean="0"/>
              <a:t>‹#›</a:t>
            </a:fld>
            <a:endParaRPr lang="en-US"/>
          </a:p>
        </p:txBody>
      </p:sp>
    </p:spTree>
    <p:extLst>
      <p:ext uri="{BB962C8B-B14F-4D97-AF65-F5344CB8AC3E}">
        <p14:creationId xmlns:p14="http://schemas.microsoft.com/office/powerpoint/2010/main" val="2925698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5EB095-2A3C-4BB3-927B-BEB8C18F6ADE}"/>
              </a:ext>
            </a:extLst>
          </p:cNvPr>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Content Placeholder 2">
            <a:extLst>
              <a:ext uri="{FF2B5EF4-FFF2-40B4-BE49-F238E27FC236}">
                <a16:creationId xmlns:a16="http://schemas.microsoft.com/office/drawing/2014/main" xmlns="" id="{DAF5AAFA-42DE-4F44-8B3E-8C40D45932D8}"/>
              </a:ext>
            </a:extLst>
          </p:cNvPr>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2AD20291-14AA-4F50-B9C1-8667FA294BA2}"/>
              </a:ext>
            </a:extLst>
          </p:cNvPr>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0AC17846-C9D0-412C-BE21-A8A8C1152B1D}"/>
              </a:ext>
            </a:extLst>
          </p:cNvPr>
          <p:cNvSpPr>
            <a:spLocks noGrp="1"/>
          </p:cNvSpPr>
          <p:nvPr>
            <p:ph type="dt" sz="half" idx="10"/>
          </p:nvPr>
        </p:nvSpPr>
        <p:spPr/>
        <p:txBody>
          <a:bodyPr/>
          <a:lstStyle/>
          <a:p>
            <a:fld id="{408783EF-6727-4393-AE86-670FB3E0DE79}" type="datetimeFigureOut">
              <a:rPr lang="en-US" smtClean="0"/>
              <a:t>8/4/2022</a:t>
            </a:fld>
            <a:endParaRPr lang="en-US"/>
          </a:p>
        </p:txBody>
      </p:sp>
      <p:sp>
        <p:nvSpPr>
          <p:cNvPr id="6" name="Footer Placeholder 5">
            <a:extLst>
              <a:ext uri="{FF2B5EF4-FFF2-40B4-BE49-F238E27FC236}">
                <a16:creationId xmlns:a16="http://schemas.microsoft.com/office/drawing/2014/main" xmlns="" id="{C1210C8B-EF0F-4B16-9F46-5C427785AE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CDA6445-0DDC-46C7-9629-98CC5393A5F2}"/>
              </a:ext>
            </a:extLst>
          </p:cNvPr>
          <p:cNvSpPr>
            <a:spLocks noGrp="1"/>
          </p:cNvSpPr>
          <p:nvPr>
            <p:ph type="sldNum" sz="quarter" idx="12"/>
          </p:nvPr>
        </p:nvSpPr>
        <p:spPr/>
        <p:txBody>
          <a:bodyPr/>
          <a:lstStyle/>
          <a:p>
            <a:fld id="{C73E9D02-4068-4F86-A4BD-680474B591D4}" type="slidenum">
              <a:rPr lang="en-US" smtClean="0"/>
              <a:t>‹#›</a:t>
            </a:fld>
            <a:endParaRPr lang="en-US"/>
          </a:p>
        </p:txBody>
      </p:sp>
    </p:spTree>
    <p:extLst>
      <p:ext uri="{BB962C8B-B14F-4D97-AF65-F5344CB8AC3E}">
        <p14:creationId xmlns:p14="http://schemas.microsoft.com/office/powerpoint/2010/main" val="3418166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280F89-2D1D-4BD7-8FA7-95BE6946DEC7}"/>
              </a:ext>
            </a:extLst>
          </p:cNvPr>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Picture Placeholder 2">
            <a:extLst>
              <a:ext uri="{FF2B5EF4-FFF2-40B4-BE49-F238E27FC236}">
                <a16:creationId xmlns:a16="http://schemas.microsoft.com/office/drawing/2014/main" xmlns="" id="{5900B30E-08D4-41DD-81B2-B2C8F092D31C}"/>
              </a:ext>
            </a:extLst>
          </p:cNvPr>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77175CFD-6CF9-4730-ACDA-255D5703FD8D}"/>
              </a:ext>
            </a:extLst>
          </p:cNvPr>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CAD161DD-86DE-44E5-A369-41175B77EEFF}"/>
              </a:ext>
            </a:extLst>
          </p:cNvPr>
          <p:cNvSpPr>
            <a:spLocks noGrp="1"/>
          </p:cNvSpPr>
          <p:nvPr>
            <p:ph type="dt" sz="half" idx="10"/>
          </p:nvPr>
        </p:nvSpPr>
        <p:spPr/>
        <p:txBody>
          <a:bodyPr/>
          <a:lstStyle/>
          <a:p>
            <a:fld id="{408783EF-6727-4393-AE86-670FB3E0DE79}" type="datetimeFigureOut">
              <a:rPr lang="en-US" smtClean="0"/>
              <a:t>8/4/2022</a:t>
            </a:fld>
            <a:endParaRPr lang="en-US"/>
          </a:p>
        </p:txBody>
      </p:sp>
      <p:sp>
        <p:nvSpPr>
          <p:cNvPr id="6" name="Footer Placeholder 5">
            <a:extLst>
              <a:ext uri="{FF2B5EF4-FFF2-40B4-BE49-F238E27FC236}">
                <a16:creationId xmlns:a16="http://schemas.microsoft.com/office/drawing/2014/main" xmlns="" id="{9111D138-5FE5-49AD-A47B-AFBFBF06D0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C4C5C1E-857C-47F3-99AC-A1952C32F972}"/>
              </a:ext>
            </a:extLst>
          </p:cNvPr>
          <p:cNvSpPr>
            <a:spLocks noGrp="1"/>
          </p:cNvSpPr>
          <p:nvPr>
            <p:ph type="sldNum" sz="quarter" idx="12"/>
          </p:nvPr>
        </p:nvSpPr>
        <p:spPr/>
        <p:txBody>
          <a:bodyPr/>
          <a:lstStyle/>
          <a:p>
            <a:fld id="{C73E9D02-4068-4F86-A4BD-680474B591D4}" type="slidenum">
              <a:rPr lang="en-US" smtClean="0"/>
              <a:t>‹#›</a:t>
            </a:fld>
            <a:endParaRPr lang="en-US"/>
          </a:p>
        </p:txBody>
      </p:sp>
    </p:spTree>
    <p:extLst>
      <p:ext uri="{BB962C8B-B14F-4D97-AF65-F5344CB8AC3E}">
        <p14:creationId xmlns:p14="http://schemas.microsoft.com/office/powerpoint/2010/main" val="3216609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B8D326F-6E29-4E4A-8205-F916DD966D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5954DD01-4475-4559-A9B0-C97B441C51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80571A9-3500-495F-981F-ED6FBF47BF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8783EF-6727-4393-AE86-670FB3E0DE79}" type="datetimeFigureOut">
              <a:rPr lang="en-US" smtClean="0"/>
              <a:t>8/4/2022</a:t>
            </a:fld>
            <a:endParaRPr lang="en-US"/>
          </a:p>
        </p:txBody>
      </p:sp>
      <p:sp>
        <p:nvSpPr>
          <p:cNvPr id="5" name="Footer Placeholder 4">
            <a:extLst>
              <a:ext uri="{FF2B5EF4-FFF2-40B4-BE49-F238E27FC236}">
                <a16:creationId xmlns:a16="http://schemas.microsoft.com/office/drawing/2014/main" xmlns="" id="{667EEB4A-092F-48A1-B711-4AE4E44AED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6E49FE54-B6C2-4F12-A708-8B6A7873A6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3E9D02-4068-4F86-A4BD-680474B591D4}" type="slidenum">
              <a:rPr lang="en-US" smtClean="0"/>
              <a:t>‹#›</a:t>
            </a:fld>
            <a:endParaRPr lang="en-US"/>
          </a:p>
        </p:txBody>
      </p:sp>
    </p:spTree>
    <p:extLst>
      <p:ext uri="{BB962C8B-B14F-4D97-AF65-F5344CB8AC3E}">
        <p14:creationId xmlns:p14="http://schemas.microsoft.com/office/powerpoint/2010/main" val="1799200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2230" y="1212608"/>
            <a:ext cx="11756570" cy="2948499"/>
          </a:xfrm>
          <a:prstGeom prst="rect">
            <a:avLst/>
          </a:prstGeom>
        </p:spPr>
        <p:txBody>
          <a:bodyPr wrap="square">
            <a:spAutoFit/>
          </a:bodyPr>
          <a:lstStyle/>
          <a:p>
            <a:pPr algn="ctr">
              <a:lnSpc>
                <a:spcPct val="115000"/>
              </a:lnSpc>
              <a:spcBef>
                <a:spcPts val="600"/>
              </a:spcBef>
              <a:spcAft>
                <a:spcPts val="600"/>
              </a:spcAft>
            </a:pPr>
            <a:r>
              <a:rPr lang="en-US" sz="4800" b="1">
                <a:solidFill>
                  <a:srgbClr val="C00000"/>
                </a:solidFill>
                <a:latin typeface="Times New Roman" panose="02020603050405020304" pitchFamily="18" charset="0"/>
                <a:ea typeface="Times New Roman" panose="02020603050405020304" pitchFamily="18" charset="0"/>
              </a:rPr>
              <a:t>BÀI 5 </a:t>
            </a:r>
            <a:endParaRPr lang="en-US" sz="4800">
              <a:latin typeface="Times New Roman" panose="02020603050405020304" pitchFamily="18" charset="0"/>
              <a:ea typeface="Times New Roman" panose="02020603050405020304" pitchFamily="18" charset="0"/>
            </a:endParaRPr>
          </a:p>
          <a:p>
            <a:pPr algn="ctr">
              <a:lnSpc>
                <a:spcPct val="115000"/>
              </a:lnSpc>
              <a:spcBef>
                <a:spcPts val="600"/>
              </a:spcBef>
              <a:spcAft>
                <a:spcPts val="600"/>
              </a:spcAft>
            </a:pPr>
            <a:r>
              <a:rPr lang="en-US" sz="4800" b="1">
                <a:solidFill>
                  <a:srgbClr val="C00000"/>
                </a:solidFill>
                <a:latin typeface="Times New Roman" panose="02020603050405020304" pitchFamily="18" charset="0"/>
                <a:ea typeface="Times New Roman" panose="02020603050405020304" pitchFamily="18" charset="0"/>
              </a:rPr>
              <a:t>THỰC HÀNH MÔ PHỎNG</a:t>
            </a:r>
            <a:endParaRPr lang="en-US" sz="4800">
              <a:latin typeface="Times New Roman" panose="02020603050405020304" pitchFamily="18" charset="0"/>
              <a:ea typeface="Times New Roman" panose="02020603050405020304" pitchFamily="18" charset="0"/>
            </a:endParaRPr>
          </a:p>
          <a:p>
            <a:pPr algn="ctr">
              <a:lnSpc>
                <a:spcPct val="115000"/>
              </a:lnSpc>
              <a:spcBef>
                <a:spcPts val="600"/>
              </a:spcBef>
              <a:spcAft>
                <a:spcPts val="600"/>
              </a:spcAft>
            </a:pPr>
            <a:r>
              <a:rPr lang="en-US" sz="4800" b="1">
                <a:solidFill>
                  <a:srgbClr val="C00000"/>
                </a:solidFill>
                <a:latin typeface="Times New Roman" panose="02020603050405020304" pitchFamily="18" charset="0"/>
                <a:ea typeface="Times New Roman" panose="02020603050405020304" pitchFamily="18" charset="0"/>
              </a:rPr>
              <a:t>CÁC THUẬT TOÁN TÌM KIẾM, SẮP XẾP</a:t>
            </a:r>
            <a:endParaRPr lang="en-US" sz="480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629768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6414" y="554500"/>
            <a:ext cx="2284600" cy="548099"/>
          </a:xfrm>
          <a:prstGeom prst="rect">
            <a:avLst/>
          </a:prstGeom>
        </p:spPr>
        <p:txBody>
          <a:bodyPr wrap="none">
            <a:spAutoFit/>
          </a:bodyPr>
          <a:lstStyle/>
          <a:p>
            <a:pPr algn="just">
              <a:lnSpc>
                <a:spcPct val="115000"/>
              </a:lnSpc>
              <a:spcBef>
                <a:spcPts val="600"/>
              </a:spcBef>
              <a:spcAft>
                <a:spcPts val="600"/>
              </a:spcAft>
            </a:pPr>
            <a:r>
              <a:rPr lang="en-US" sz="2800" b="1" i="1">
                <a:latin typeface="Times New Roman" panose="02020603050405020304" pitchFamily="18" charset="0"/>
                <a:ea typeface="Times New Roman" panose="02020603050405020304" pitchFamily="18" charset="0"/>
              </a:rPr>
              <a:t>Lượt thứ nhất</a:t>
            </a:r>
            <a:endParaRPr lang="en-US" sz="2800">
              <a:latin typeface="Times New Roman" panose="02020603050405020304" pitchFamily="18" charset="0"/>
              <a:ea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844909158"/>
              </p:ext>
            </p:extLst>
          </p:nvPr>
        </p:nvGraphicFramePr>
        <p:xfrm>
          <a:off x="3250064" y="1102599"/>
          <a:ext cx="8042047" cy="4907280"/>
        </p:xfrm>
        <a:graphic>
          <a:graphicData uri="http://schemas.openxmlformats.org/drawingml/2006/table">
            <a:tbl>
              <a:tblPr firstRow="1" firstCol="1" bandRow="1"/>
              <a:tblGrid>
                <a:gridCol w="814884">
                  <a:extLst>
                    <a:ext uri="{9D8B030D-6E8A-4147-A177-3AD203B41FA5}">
                      <a16:colId xmlns:a16="http://schemas.microsoft.com/office/drawing/2014/main" xmlns="" val="1757734772"/>
                    </a:ext>
                  </a:extLst>
                </a:gridCol>
                <a:gridCol w="814884">
                  <a:extLst>
                    <a:ext uri="{9D8B030D-6E8A-4147-A177-3AD203B41FA5}">
                      <a16:colId xmlns:a16="http://schemas.microsoft.com/office/drawing/2014/main" xmlns="" val="838418750"/>
                    </a:ext>
                  </a:extLst>
                </a:gridCol>
                <a:gridCol w="814884">
                  <a:extLst>
                    <a:ext uri="{9D8B030D-6E8A-4147-A177-3AD203B41FA5}">
                      <a16:colId xmlns:a16="http://schemas.microsoft.com/office/drawing/2014/main" xmlns="" val="369899992"/>
                    </a:ext>
                  </a:extLst>
                </a:gridCol>
                <a:gridCol w="814884">
                  <a:extLst>
                    <a:ext uri="{9D8B030D-6E8A-4147-A177-3AD203B41FA5}">
                      <a16:colId xmlns:a16="http://schemas.microsoft.com/office/drawing/2014/main" xmlns="" val="3382083756"/>
                    </a:ext>
                  </a:extLst>
                </a:gridCol>
                <a:gridCol w="814884">
                  <a:extLst>
                    <a:ext uri="{9D8B030D-6E8A-4147-A177-3AD203B41FA5}">
                      <a16:colId xmlns:a16="http://schemas.microsoft.com/office/drawing/2014/main" xmlns="" val="3933577524"/>
                    </a:ext>
                  </a:extLst>
                </a:gridCol>
                <a:gridCol w="708093">
                  <a:extLst>
                    <a:ext uri="{9D8B030D-6E8A-4147-A177-3AD203B41FA5}">
                      <a16:colId xmlns:a16="http://schemas.microsoft.com/office/drawing/2014/main" xmlns="" val="3155582699"/>
                    </a:ext>
                  </a:extLst>
                </a:gridCol>
                <a:gridCol w="708093">
                  <a:extLst>
                    <a:ext uri="{9D8B030D-6E8A-4147-A177-3AD203B41FA5}">
                      <a16:colId xmlns:a16="http://schemas.microsoft.com/office/drawing/2014/main" xmlns="" val="3477645914"/>
                    </a:ext>
                  </a:extLst>
                </a:gridCol>
                <a:gridCol w="814884">
                  <a:extLst>
                    <a:ext uri="{9D8B030D-6E8A-4147-A177-3AD203B41FA5}">
                      <a16:colId xmlns:a16="http://schemas.microsoft.com/office/drawing/2014/main" xmlns="" val="2717448141"/>
                    </a:ext>
                  </a:extLst>
                </a:gridCol>
                <a:gridCol w="814884">
                  <a:extLst>
                    <a:ext uri="{9D8B030D-6E8A-4147-A177-3AD203B41FA5}">
                      <a16:colId xmlns:a16="http://schemas.microsoft.com/office/drawing/2014/main" xmlns="" val="1933410827"/>
                    </a:ext>
                  </a:extLst>
                </a:gridCol>
                <a:gridCol w="921673">
                  <a:extLst>
                    <a:ext uri="{9D8B030D-6E8A-4147-A177-3AD203B41FA5}">
                      <a16:colId xmlns:a16="http://schemas.microsoft.com/office/drawing/2014/main" xmlns="" val="4026862791"/>
                    </a:ext>
                  </a:extLst>
                </a:gridCol>
              </a:tblGrid>
              <a:tr h="455060">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588491967"/>
                  </a:ext>
                </a:extLst>
              </a:tr>
              <a:tr h="455060">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157059978"/>
                  </a:ext>
                </a:extLst>
              </a:tr>
              <a:tr h="455060">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21888283"/>
                  </a:ext>
                </a:extLst>
              </a:tr>
              <a:tr h="455060">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066984889"/>
                  </a:ext>
                </a:extLst>
              </a:tr>
              <a:tr h="455060">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791766861"/>
                  </a:ext>
                </a:extLst>
              </a:tr>
              <a:tr h="455060">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650020302"/>
                  </a:ext>
                </a:extLst>
              </a:tr>
              <a:tr h="455060">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742343871"/>
                  </a:ext>
                </a:extLst>
              </a:tr>
              <a:tr h="455060">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153840809"/>
                  </a:ext>
                </a:extLst>
              </a:tr>
              <a:tr h="455060">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extLst>
                  <a:ext uri="{0D108BD9-81ED-4DB2-BD59-A6C34878D82A}">
                    <a16:rowId xmlns:a16="http://schemas.microsoft.com/office/drawing/2014/main" xmlns="" val="2130572712"/>
                  </a:ext>
                </a:extLst>
              </a:tr>
              <a:tr h="455060">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dirty="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69047882"/>
                  </a:ext>
                </a:extLst>
              </a:tr>
            </a:tbl>
          </a:graphicData>
        </a:graphic>
      </p:graphicFrame>
    </p:spTree>
    <p:extLst>
      <p:ext uri="{BB962C8B-B14F-4D97-AF65-F5344CB8AC3E}">
        <p14:creationId xmlns:p14="http://schemas.microsoft.com/office/powerpoint/2010/main" val="1868146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2461" y="430932"/>
            <a:ext cx="2084225" cy="548099"/>
          </a:xfrm>
          <a:prstGeom prst="rect">
            <a:avLst/>
          </a:prstGeom>
        </p:spPr>
        <p:txBody>
          <a:bodyPr wrap="none">
            <a:spAutoFit/>
          </a:bodyPr>
          <a:lstStyle/>
          <a:p>
            <a:pPr algn="just">
              <a:lnSpc>
                <a:spcPct val="115000"/>
              </a:lnSpc>
              <a:spcBef>
                <a:spcPts val="600"/>
              </a:spcBef>
              <a:spcAft>
                <a:spcPts val="600"/>
              </a:spcAft>
            </a:pPr>
            <a:r>
              <a:rPr lang="en-US" sz="2800" b="1" i="1">
                <a:latin typeface="Times New Roman" panose="02020603050405020304" pitchFamily="18" charset="0"/>
                <a:ea typeface="Times New Roman" panose="02020603050405020304" pitchFamily="18" charset="0"/>
              </a:rPr>
              <a:t>Lượt thứ hai</a:t>
            </a:r>
          </a:p>
        </p:txBody>
      </p:sp>
      <p:graphicFrame>
        <p:nvGraphicFramePr>
          <p:cNvPr id="4" name="Table 3"/>
          <p:cNvGraphicFramePr>
            <a:graphicFrameLocks noGrp="1"/>
          </p:cNvGraphicFramePr>
          <p:nvPr>
            <p:extLst>
              <p:ext uri="{D42A27DB-BD31-4B8C-83A1-F6EECF244321}">
                <p14:modId xmlns:p14="http://schemas.microsoft.com/office/powerpoint/2010/main" val="173537985"/>
              </p:ext>
            </p:extLst>
          </p:nvPr>
        </p:nvGraphicFramePr>
        <p:xfrm>
          <a:off x="4533900" y="725714"/>
          <a:ext cx="7150099" cy="5072630"/>
        </p:xfrm>
        <a:graphic>
          <a:graphicData uri="http://schemas.openxmlformats.org/drawingml/2006/table">
            <a:tbl>
              <a:tblPr firstRow="1" firstCol="1" bandRow="1"/>
              <a:tblGrid>
                <a:gridCol w="720823">
                  <a:extLst>
                    <a:ext uri="{9D8B030D-6E8A-4147-A177-3AD203B41FA5}">
                      <a16:colId xmlns:a16="http://schemas.microsoft.com/office/drawing/2014/main" xmlns="" val="2540184329"/>
                    </a:ext>
                  </a:extLst>
                </a:gridCol>
                <a:gridCol w="720823">
                  <a:extLst>
                    <a:ext uri="{9D8B030D-6E8A-4147-A177-3AD203B41FA5}">
                      <a16:colId xmlns:a16="http://schemas.microsoft.com/office/drawing/2014/main" xmlns="" val="3094543307"/>
                    </a:ext>
                  </a:extLst>
                </a:gridCol>
                <a:gridCol w="720823">
                  <a:extLst>
                    <a:ext uri="{9D8B030D-6E8A-4147-A177-3AD203B41FA5}">
                      <a16:colId xmlns:a16="http://schemas.microsoft.com/office/drawing/2014/main" xmlns="" val="468963441"/>
                    </a:ext>
                  </a:extLst>
                </a:gridCol>
                <a:gridCol w="720823">
                  <a:extLst>
                    <a:ext uri="{9D8B030D-6E8A-4147-A177-3AD203B41FA5}">
                      <a16:colId xmlns:a16="http://schemas.microsoft.com/office/drawing/2014/main" xmlns="" val="1433766059"/>
                    </a:ext>
                  </a:extLst>
                </a:gridCol>
                <a:gridCol w="720823">
                  <a:extLst>
                    <a:ext uri="{9D8B030D-6E8A-4147-A177-3AD203B41FA5}">
                      <a16:colId xmlns:a16="http://schemas.microsoft.com/office/drawing/2014/main" xmlns="" val="2506746019"/>
                    </a:ext>
                  </a:extLst>
                </a:gridCol>
                <a:gridCol w="626360">
                  <a:extLst>
                    <a:ext uri="{9D8B030D-6E8A-4147-A177-3AD203B41FA5}">
                      <a16:colId xmlns:a16="http://schemas.microsoft.com/office/drawing/2014/main" xmlns="" val="3797815756"/>
                    </a:ext>
                  </a:extLst>
                </a:gridCol>
                <a:gridCol w="720823">
                  <a:extLst>
                    <a:ext uri="{9D8B030D-6E8A-4147-A177-3AD203B41FA5}">
                      <a16:colId xmlns:a16="http://schemas.microsoft.com/office/drawing/2014/main" xmlns="" val="1890888283"/>
                    </a:ext>
                  </a:extLst>
                </a:gridCol>
                <a:gridCol w="720823">
                  <a:extLst>
                    <a:ext uri="{9D8B030D-6E8A-4147-A177-3AD203B41FA5}">
                      <a16:colId xmlns:a16="http://schemas.microsoft.com/office/drawing/2014/main" xmlns="" val="3226111744"/>
                    </a:ext>
                  </a:extLst>
                </a:gridCol>
                <a:gridCol w="720823">
                  <a:extLst>
                    <a:ext uri="{9D8B030D-6E8A-4147-A177-3AD203B41FA5}">
                      <a16:colId xmlns:a16="http://schemas.microsoft.com/office/drawing/2014/main" xmlns="" val="1754083172"/>
                    </a:ext>
                  </a:extLst>
                </a:gridCol>
                <a:gridCol w="757155">
                  <a:extLst>
                    <a:ext uri="{9D8B030D-6E8A-4147-A177-3AD203B41FA5}">
                      <a16:colId xmlns:a16="http://schemas.microsoft.com/office/drawing/2014/main" xmlns="" val="3956379733"/>
                    </a:ext>
                  </a:extLst>
                </a:gridCol>
              </a:tblGrid>
              <a:tr h="507263">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501813315"/>
                  </a:ext>
                </a:extLst>
              </a:tr>
              <a:tr h="507263">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489448294"/>
                  </a:ext>
                </a:extLst>
              </a:tr>
              <a:tr h="507263">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693416467"/>
                  </a:ext>
                </a:extLst>
              </a:tr>
              <a:tr h="507263">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099702318"/>
                  </a:ext>
                </a:extLst>
              </a:tr>
              <a:tr h="507263">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214084835"/>
                  </a:ext>
                </a:extLst>
              </a:tr>
              <a:tr h="507263">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937430248"/>
                  </a:ext>
                </a:extLst>
              </a:tr>
              <a:tr h="507263">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81360523"/>
                  </a:ext>
                </a:extLst>
              </a:tr>
              <a:tr h="507263">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812137223"/>
                  </a:ext>
                </a:extLst>
              </a:tr>
              <a:tr h="507263">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extLst>
                  <a:ext uri="{0D108BD9-81ED-4DB2-BD59-A6C34878D82A}">
                    <a16:rowId xmlns:a16="http://schemas.microsoft.com/office/drawing/2014/main" xmlns="" val="2009038063"/>
                  </a:ext>
                </a:extLst>
              </a:tr>
              <a:tr h="507263">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dirty="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592688077"/>
                  </a:ext>
                </a:extLst>
              </a:tr>
            </a:tbl>
          </a:graphicData>
        </a:graphic>
      </p:graphicFrame>
    </p:spTree>
    <p:extLst>
      <p:ext uri="{BB962C8B-B14F-4D97-AF65-F5344CB8AC3E}">
        <p14:creationId xmlns:p14="http://schemas.microsoft.com/office/powerpoint/2010/main" val="2750149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0984" y="628640"/>
            <a:ext cx="1963999" cy="548099"/>
          </a:xfrm>
          <a:prstGeom prst="rect">
            <a:avLst/>
          </a:prstGeom>
        </p:spPr>
        <p:txBody>
          <a:bodyPr wrap="none">
            <a:spAutoFit/>
          </a:bodyPr>
          <a:lstStyle/>
          <a:p>
            <a:pPr algn="just">
              <a:lnSpc>
                <a:spcPct val="115000"/>
              </a:lnSpc>
              <a:spcBef>
                <a:spcPts val="600"/>
              </a:spcBef>
              <a:spcAft>
                <a:spcPts val="600"/>
              </a:spcAft>
            </a:pPr>
            <a:r>
              <a:rPr lang="en-US" sz="2800" b="1" i="1">
                <a:latin typeface="Times New Roman" panose="02020603050405020304" pitchFamily="18" charset="0"/>
                <a:ea typeface="Times New Roman" panose="02020603050405020304" pitchFamily="18" charset="0"/>
              </a:rPr>
              <a:t>Lượt thứ ba</a:t>
            </a:r>
          </a:p>
        </p:txBody>
      </p:sp>
      <p:graphicFrame>
        <p:nvGraphicFramePr>
          <p:cNvPr id="4" name="Table 3"/>
          <p:cNvGraphicFramePr>
            <a:graphicFrameLocks noGrp="1"/>
          </p:cNvGraphicFramePr>
          <p:nvPr>
            <p:extLst>
              <p:ext uri="{D42A27DB-BD31-4B8C-83A1-F6EECF244321}">
                <p14:modId xmlns:p14="http://schemas.microsoft.com/office/powerpoint/2010/main" val="4175426809"/>
              </p:ext>
            </p:extLst>
          </p:nvPr>
        </p:nvGraphicFramePr>
        <p:xfrm>
          <a:off x="3773716" y="856339"/>
          <a:ext cx="7982855" cy="5399320"/>
        </p:xfrm>
        <a:graphic>
          <a:graphicData uri="http://schemas.openxmlformats.org/drawingml/2006/table">
            <a:tbl>
              <a:tblPr firstRow="1" firstCol="1" bandRow="1"/>
              <a:tblGrid>
                <a:gridCol w="794314">
                  <a:extLst>
                    <a:ext uri="{9D8B030D-6E8A-4147-A177-3AD203B41FA5}">
                      <a16:colId xmlns:a16="http://schemas.microsoft.com/office/drawing/2014/main" xmlns="" val="2343764460"/>
                    </a:ext>
                  </a:extLst>
                </a:gridCol>
                <a:gridCol w="794314">
                  <a:extLst>
                    <a:ext uri="{9D8B030D-6E8A-4147-A177-3AD203B41FA5}">
                      <a16:colId xmlns:a16="http://schemas.microsoft.com/office/drawing/2014/main" xmlns="" val="2096489289"/>
                    </a:ext>
                  </a:extLst>
                </a:gridCol>
                <a:gridCol w="794314">
                  <a:extLst>
                    <a:ext uri="{9D8B030D-6E8A-4147-A177-3AD203B41FA5}">
                      <a16:colId xmlns:a16="http://schemas.microsoft.com/office/drawing/2014/main" xmlns="" val="2548456526"/>
                    </a:ext>
                  </a:extLst>
                </a:gridCol>
                <a:gridCol w="794314">
                  <a:extLst>
                    <a:ext uri="{9D8B030D-6E8A-4147-A177-3AD203B41FA5}">
                      <a16:colId xmlns:a16="http://schemas.microsoft.com/office/drawing/2014/main" xmlns="" val="496978366"/>
                    </a:ext>
                  </a:extLst>
                </a:gridCol>
                <a:gridCol w="794314">
                  <a:extLst>
                    <a:ext uri="{9D8B030D-6E8A-4147-A177-3AD203B41FA5}">
                      <a16:colId xmlns:a16="http://schemas.microsoft.com/office/drawing/2014/main" xmlns="" val="4143343119"/>
                    </a:ext>
                  </a:extLst>
                </a:gridCol>
                <a:gridCol w="794314">
                  <a:extLst>
                    <a:ext uri="{9D8B030D-6E8A-4147-A177-3AD203B41FA5}">
                      <a16:colId xmlns:a16="http://schemas.microsoft.com/office/drawing/2014/main" xmlns="" val="103999821"/>
                    </a:ext>
                  </a:extLst>
                </a:gridCol>
                <a:gridCol w="794314">
                  <a:extLst>
                    <a:ext uri="{9D8B030D-6E8A-4147-A177-3AD203B41FA5}">
                      <a16:colId xmlns:a16="http://schemas.microsoft.com/office/drawing/2014/main" xmlns="" val="1713318594"/>
                    </a:ext>
                  </a:extLst>
                </a:gridCol>
                <a:gridCol w="794314">
                  <a:extLst>
                    <a:ext uri="{9D8B030D-6E8A-4147-A177-3AD203B41FA5}">
                      <a16:colId xmlns:a16="http://schemas.microsoft.com/office/drawing/2014/main" xmlns="" val="3336680725"/>
                    </a:ext>
                  </a:extLst>
                </a:gridCol>
                <a:gridCol w="794314">
                  <a:extLst>
                    <a:ext uri="{9D8B030D-6E8A-4147-A177-3AD203B41FA5}">
                      <a16:colId xmlns:a16="http://schemas.microsoft.com/office/drawing/2014/main" xmlns="" val="2428205635"/>
                    </a:ext>
                  </a:extLst>
                </a:gridCol>
                <a:gridCol w="834029">
                  <a:extLst>
                    <a:ext uri="{9D8B030D-6E8A-4147-A177-3AD203B41FA5}">
                      <a16:colId xmlns:a16="http://schemas.microsoft.com/office/drawing/2014/main" xmlns="" val="4288686842"/>
                    </a:ext>
                  </a:extLst>
                </a:gridCol>
              </a:tblGrid>
              <a:tr h="539932">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984117109"/>
                  </a:ext>
                </a:extLst>
              </a:tr>
              <a:tr h="539932">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778293414"/>
                  </a:ext>
                </a:extLst>
              </a:tr>
              <a:tr h="539932">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332645053"/>
                  </a:ext>
                </a:extLst>
              </a:tr>
              <a:tr h="539932">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67962045"/>
                  </a:ext>
                </a:extLst>
              </a:tr>
              <a:tr h="539932">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697909325"/>
                  </a:ext>
                </a:extLst>
              </a:tr>
              <a:tr h="539932">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581509413"/>
                  </a:ext>
                </a:extLst>
              </a:tr>
              <a:tr h="539932">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515952738"/>
                  </a:ext>
                </a:extLst>
              </a:tr>
              <a:tr h="539932">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53831353"/>
                  </a:ext>
                </a:extLst>
              </a:tr>
              <a:tr h="539932">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extLst>
                  <a:ext uri="{0D108BD9-81ED-4DB2-BD59-A6C34878D82A}">
                    <a16:rowId xmlns:a16="http://schemas.microsoft.com/office/drawing/2014/main" xmlns="" val="2718641886"/>
                  </a:ext>
                </a:extLst>
              </a:tr>
              <a:tr h="539932">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dirty="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750280"/>
                  </a:ext>
                </a:extLst>
              </a:tr>
            </a:tbl>
          </a:graphicData>
        </a:graphic>
      </p:graphicFrame>
    </p:spTree>
    <p:extLst>
      <p:ext uri="{BB962C8B-B14F-4D97-AF65-F5344CB8AC3E}">
        <p14:creationId xmlns:p14="http://schemas.microsoft.com/office/powerpoint/2010/main" val="1877495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86065" y="2475077"/>
            <a:ext cx="7876067" cy="523220"/>
          </a:xfrm>
          <a:prstGeom prst="rect">
            <a:avLst/>
          </a:prstGeom>
        </p:spPr>
        <p:txBody>
          <a:bodyPr wrap="none">
            <a:spAutoFit/>
          </a:bodyPr>
          <a:lstStyle/>
          <a:p>
            <a:r>
              <a:rPr lang="en-US" sz="2800">
                <a:latin typeface="Times New Roman" panose="02020603050405020304" pitchFamily="18" charset="0"/>
                <a:ea typeface="Times New Roman" panose="02020603050405020304" pitchFamily="18" charset="0"/>
              </a:rPr>
              <a:t>Tiếp tục quá trình cho đến khi thu được dãy giảm dần</a:t>
            </a:r>
            <a:endParaRPr lang="en-US" sz="2800"/>
          </a:p>
        </p:txBody>
      </p:sp>
      <p:sp>
        <p:nvSpPr>
          <p:cNvPr id="3" name="Right Arrow 2"/>
          <p:cNvSpPr/>
          <p:nvPr/>
        </p:nvSpPr>
        <p:spPr>
          <a:xfrm>
            <a:off x="899886" y="2380343"/>
            <a:ext cx="957943" cy="7402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6015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5029" y="1430706"/>
            <a:ext cx="10363200" cy="2382191"/>
          </a:xfrm>
          <a:prstGeom prst="rect">
            <a:avLst/>
          </a:prstGeom>
        </p:spPr>
        <p:txBody>
          <a:bodyPr wrap="square">
            <a:spAutoFit/>
          </a:bodyPr>
          <a:lstStyle/>
          <a:p>
            <a:pPr algn="just">
              <a:lnSpc>
                <a:spcPct val="115000"/>
              </a:lnSpc>
              <a:spcBef>
                <a:spcPts val="600"/>
              </a:spcBef>
              <a:spcAft>
                <a:spcPts val="600"/>
              </a:spcAft>
            </a:pPr>
            <a:r>
              <a:rPr lang="en-US" sz="2800" b="1">
                <a:latin typeface="Times New Roman" panose="02020603050405020304" pitchFamily="18" charset="0"/>
                <a:ea typeface="Times New Roman" panose="02020603050405020304" pitchFamily="18" charset="0"/>
              </a:rPr>
              <a:t>Bài 4.</a:t>
            </a:r>
            <a:r>
              <a:rPr lang="en-US" sz="2800">
                <a:latin typeface="Times New Roman" panose="02020603050405020304" pitchFamily="18" charset="0"/>
                <a:ea typeface="Times New Roman" panose="02020603050405020304" pitchFamily="18" charset="0"/>
              </a:rPr>
              <a:t> Hãy mô phỏng thuật toán tìm kiếm nhị phân trong dãy số đã sắp thứ tự là kết quả của Bài 2 và Bài 3.</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1) Tìm x = 5</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2) Tìm x = 6</a:t>
            </a:r>
          </a:p>
        </p:txBody>
      </p:sp>
    </p:spTree>
    <p:extLst>
      <p:ext uri="{BB962C8B-B14F-4D97-AF65-F5344CB8AC3E}">
        <p14:creationId xmlns:p14="http://schemas.microsoft.com/office/powerpoint/2010/main" val="2430032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0216" y="491276"/>
            <a:ext cx="6096000" cy="1197507"/>
          </a:xfrm>
          <a:prstGeom prst="rect">
            <a:avLst/>
          </a:prstGeom>
        </p:spPr>
        <p:txBody>
          <a:bodyPr>
            <a:spAutoFit/>
          </a:bodyPr>
          <a:lstStyle/>
          <a:p>
            <a:pPr algn="just">
              <a:lnSpc>
                <a:spcPct val="115000"/>
              </a:lnSpc>
              <a:spcBef>
                <a:spcPts val="600"/>
              </a:spcBef>
              <a:spcAft>
                <a:spcPts val="600"/>
              </a:spcAft>
            </a:pPr>
            <a:r>
              <a:rPr lang="en-US" sz="2800" b="1">
                <a:latin typeface="Times New Roman" panose="02020603050405020304" pitchFamily="18" charset="0"/>
                <a:ea typeface="Times New Roman" panose="02020603050405020304" pitchFamily="18" charset="0"/>
              </a:rPr>
              <a:t>Giải</a:t>
            </a:r>
            <a:endParaRPr lang="en-US" sz="2800">
              <a:latin typeface="Times New Roman" panose="02020603050405020304" pitchFamily="18" charset="0"/>
              <a:ea typeface="Times New Roman" panose="02020603050405020304" pitchFamily="18" charset="0"/>
            </a:endParaRP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1) Tìm x = 5</a:t>
            </a:r>
          </a:p>
        </p:txBody>
      </p:sp>
      <p:graphicFrame>
        <p:nvGraphicFramePr>
          <p:cNvPr id="4" name="Table 3"/>
          <p:cNvGraphicFramePr>
            <a:graphicFrameLocks noGrp="1"/>
          </p:cNvGraphicFramePr>
          <p:nvPr>
            <p:extLst>
              <p:ext uri="{D42A27DB-BD31-4B8C-83A1-F6EECF244321}">
                <p14:modId xmlns:p14="http://schemas.microsoft.com/office/powerpoint/2010/main" val="4222098059"/>
              </p:ext>
            </p:extLst>
          </p:nvPr>
        </p:nvGraphicFramePr>
        <p:xfrm>
          <a:off x="2559685" y="2435992"/>
          <a:ext cx="8282487" cy="2731094"/>
        </p:xfrm>
        <a:graphic>
          <a:graphicData uri="http://schemas.openxmlformats.org/drawingml/2006/table">
            <a:tbl>
              <a:tblPr firstRow="1" firstCol="1" bandRow="1"/>
              <a:tblGrid>
                <a:gridCol w="1468841">
                  <a:extLst>
                    <a:ext uri="{9D8B030D-6E8A-4147-A177-3AD203B41FA5}">
                      <a16:colId xmlns:a16="http://schemas.microsoft.com/office/drawing/2014/main" xmlns="" val="2562456678"/>
                    </a:ext>
                  </a:extLst>
                </a:gridCol>
                <a:gridCol w="648172">
                  <a:extLst>
                    <a:ext uri="{9D8B030D-6E8A-4147-A177-3AD203B41FA5}">
                      <a16:colId xmlns:a16="http://schemas.microsoft.com/office/drawing/2014/main" xmlns="" val="3885702297"/>
                    </a:ext>
                  </a:extLst>
                </a:gridCol>
                <a:gridCol w="714819">
                  <a:extLst>
                    <a:ext uri="{9D8B030D-6E8A-4147-A177-3AD203B41FA5}">
                      <a16:colId xmlns:a16="http://schemas.microsoft.com/office/drawing/2014/main" xmlns="" val="810782034"/>
                    </a:ext>
                  </a:extLst>
                </a:gridCol>
                <a:gridCol w="714819">
                  <a:extLst>
                    <a:ext uri="{9D8B030D-6E8A-4147-A177-3AD203B41FA5}">
                      <a16:colId xmlns:a16="http://schemas.microsoft.com/office/drawing/2014/main" xmlns="" val="1856794610"/>
                    </a:ext>
                  </a:extLst>
                </a:gridCol>
                <a:gridCol w="714819">
                  <a:extLst>
                    <a:ext uri="{9D8B030D-6E8A-4147-A177-3AD203B41FA5}">
                      <a16:colId xmlns:a16="http://schemas.microsoft.com/office/drawing/2014/main" xmlns="" val="3959289237"/>
                    </a:ext>
                  </a:extLst>
                </a:gridCol>
                <a:gridCol w="714819">
                  <a:extLst>
                    <a:ext uri="{9D8B030D-6E8A-4147-A177-3AD203B41FA5}">
                      <a16:colId xmlns:a16="http://schemas.microsoft.com/office/drawing/2014/main" xmlns="" val="2148285685"/>
                    </a:ext>
                  </a:extLst>
                </a:gridCol>
                <a:gridCol w="618115">
                  <a:extLst>
                    <a:ext uri="{9D8B030D-6E8A-4147-A177-3AD203B41FA5}">
                      <a16:colId xmlns:a16="http://schemas.microsoft.com/office/drawing/2014/main" xmlns="" val="3555932895"/>
                    </a:ext>
                  </a:extLst>
                </a:gridCol>
                <a:gridCol w="618115">
                  <a:extLst>
                    <a:ext uri="{9D8B030D-6E8A-4147-A177-3AD203B41FA5}">
                      <a16:colId xmlns:a16="http://schemas.microsoft.com/office/drawing/2014/main" xmlns="" val="1865703412"/>
                    </a:ext>
                  </a:extLst>
                </a:gridCol>
                <a:gridCol w="618115">
                  <a:extLst>
                    <a:ext uri="{9D8B030D-6E8A-4147-A177-3AD203B41FA5}">
                      <a16:colId xmlns:a16="http://schemas.microsoft.com/office/drawing/2014/main" xmlns="" val="61963833"/>
                    </a:ext>
                  </a:extLst>
                </a:gridCol>
                <a:gridCol w="708285">
                  <a:extLst>
                    <a:ext uri="{9D8B030D-6E8A-4147-A177-3AD203B41FA5}">
                      <a16:colId xmlns:a16="http://schemas.microsoft.com/office/drawing/2014/main" xmlns="" val="2830477529"/>
                    </a:ext>
                  </a:extLst>
                </a:gridCol>
                <a:gridCol w="743568">
                  <a:extLst>
                    <a:ext uri="{9D8B030D-6E8A-4147-A177-3AD203B41FA5}">
                      <a16:colId xmlns:a16="http://schemas.microsoft.com/office/drawing/2014/main" xmlns="" val="2722072298"/>
                    </a:ext>
                  </a:extLst>
                </a:gridCol>
              </a:tblGrid>
              <a:tr h="574679">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a</a:t>
                      </a:r>
                      <a:r>
                        <a:rPr lang="en-US" sz="2800" baseline="-25000">
                          <a:effectLst/>
                          <a:latin typeface="Times New Roman" panose="02020603050405020304" pitchFamily="18" charset="0"/>
                          <a:ea typeface="Times New Roman" panose="02020603050405020304" pitchFamily="18" charset="0"/>
                        </a:rPr>
                        <a:t>1</a:t>
                      </a:r>
                      <a:endParaRPr lang="en-US" sz="28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a</a:t>
                      </a:r>
                      <a:r>
                        <a:rPr lang="en-US" sz="2800" baseline="-25000">
                          <a:effectLst/>
                          <a:latin typeface="Times New Roman" panose="02020603050405020304" pitchFamily="18" charset="0"/>
                          <a:ea typeface="Times New Roman" panose="02020603050405020304" pitchFamily="18" charset="0"/>
                        </a:rPr>
                        <a:t>2</a:t>
                      </a:r>
                      <a:endParaRPr lang="en-US" sz="28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a</a:t>
                      </a:r>
                      <a:r>
                        <a:rPr lang="en-US" sz="2800" baseline="-25000">
                          <a:effectLst/>
                          <a:latin typeface="Times New Roman" panose="02020603050405020304" pitchFamily="18" charset="0"/>
                          <a:ea typeface="Times New Roman" panose="02020603050405020304" pitchFamily="18" charset="0"/>
                        </a:rPr>
                        <a:t>3</a:t>
                      </a:r>
                      <a:endParaRPr lang="en-US" sz="28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a</a:t>
                      </a:r>
                      <a:r>
                        <a:rPr lang="en-US" sz="2800" baseline="-25000">
                          <a:effectLst/>
                          <a:latin typeface="Times New Roman" panose="02020603050405020304" pitchFamily="18" charset="0"/>
                          <a:ea typeface="Times New Roman" panose="02020603050405020304" pitchFamily="18" charset="0"/>
                        </a:rPr>
                        <a:t>4</a:t>
                      </a:r>
                      <a:endParaRPr lang="en-US" sz="28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a</a:t>
                      </a:r>
                      <a:r>
                        <a:rPr lang="en-US" sz="2800" baseline="-25000">
                          <a:effectLst/>
                          <a:latin typeface="Times New Roman" panose="02020603050405020304" pitchFamily="18" charset="0"/>
                          <a:ea typeface="Times New Roman" panose="02020603050405020304" pitchFamily="18" charset="0"/>
                        </a:rPr>
                        <a:t>5</a:t>
                      </a:r>
                      <a:endParaRPr lang="en-US" sz="28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a</a:t>
                      </a:r>
                      <a:r>
                        <a:rPr lang="en-US" sz="2800" baseline="-25000">
                          <a:effectLst/>
                          <a:latin typeface="Times New Roman" panose="02020603050405020304" pitchFamily="18" charset="0"/>
                          <a:ea typeface="Times New Roman" panose="02020603050405020304" pitchFamily="18" charset="0"/>
                        </a:rPr>
                        <a:t>6</a:t>
                      </a:r>
                      <a:endParaRPr lang="en-US" sz="28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a</a:t>
                      </a:r>
                      <a:r>
                        <a:rPr lang="en-US" sz="2800" baseline="-25000">
                          <a:effectLst/>
                          <a:latin typeface="Times New Roman" panose="02020603050405020304" pitchFamily="18" charset="0"/>
                          <a:ea typeface="Times New Roman" panose="02020603050405020304" pitchFamily="18" charset="0"/>
                        </a:rPr>
                        <a:t>7</a:t>
                      </a:r>
                      <a:endParaRPr lang="en-US" sz="28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a</a:t>
                      </a:r>
                      <a:r>
                        <a:rPr lang="en-US" sz="2800" baseline="-25000">
                          <a:effectLst/>
                          <a:latin typeface="Times New Roman" panose="02020603050405020304" pitchFamily="18" charset="0"/>
                          <a:ea typeface="Times New Roman" panose="02020603050405020304" pitchFamily="18" charset="0"/>
                        </a:rPr>
                        <a:t>8</a:t>
                      </a:r>
                      <a:endParaRPr lang="en-US" sz="28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a</a:t>
                      </a:r>
                      <a:r>
                        <a:rPr lang="en-US" sz="2800" baseline="-25000">
                          <a:effectLst/>
                          <a:latin typeface="Times New Roman" panose="02020603050405020304" pitchFamily="18" charset="0"/>
                          <a:ea typeface="Times New Roman" panose="02020603050405020304" pitchFamily="18" charset="0"/>
                        </a:rPr>
                        <a:t>9</a:t>
                      </a:r>
                      <a:endParaRPr lang="en-US" sz="28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a</a:t>
                      </a:r>
                      <a:r>
                        <a:rPr lang="en-US" sz="2800" baseline="-25000">
                          <a:effectLst/>
                          <a:latin typeface="Times New Roman" panose="02020603050405020304" pitchFamily="18" charset="0"/>
                          <a:ea typeface="Times New Roman" panose="02020603050405020304" pitchFamily="18" charset="0"/>
                        </a:rPr>
                        <a:t>10</a:t>
                      </a:r>
                      <a:endParaRPr lang="en-US" sz="28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091243075"/>
                  </a:ext>
                </a:extLst>
              </a:tr>
              <a:tr h="1007057">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Xuất phát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0">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extLst>
                  <a:ext uri="{0D108BD9-81ED-4DB2-BD59-A6C34878D82A}">
                    <a16:rowId xmlns:a16="http://schemas.microsoft.com/office/drawing/2014/main" xmlns="" val="2307315867"/>
                  </a:ext>
                </a:extLst>
              </a:tr>
              <a:tr h="574679">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Bước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0">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extLst>
                  <a:ext uri="{0D108BD9-81ED-4DB2-BD59-A6C34878D82A}">
                    <a16:rowId xmlns:a16="http://schemas.microsoft.com/office/drawing/2014/main" xmlns="" val="187330916"/>
                  </a:ext>
                </a:extLst>
              </a:tr>
              <a:tr h="574679">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Bước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dirty="0">
                          <a:effectLst/>
                          <a:latin typeface="Times New Roman" panose="02020603050405020304" pitchFamily="18" charset="0"/>
                          <a:ea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868766104"/>
                  </a:ext>
                </a:extLst>
              </a:tr>
            </a:tbl>
          </a:graphicData>
        </a:graphic>
      </p:graphicFrame>
    </p:spTree>
    <p:extLst>
      <p:ext uri="{BB962C8B-B14F-4D97-AF65-F5344CB8AC3E}">
        <p14:creationId xmlns:p14="http://schemas.microsoft.com/office/powerpoint/2010/main" val="3942190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9570" y="455646"/>
            <a:ext cx="1995996" cy="548099"/>
          </a:xfrm>
          <a:prstGeom prst="rect">
            <a:avLst/>
          </a:prstGeom>
        </p:spPr>
        <p:txBody>
          <a:bodyPr wrap="none">
            <a:spAutoFit/>
          </a:bodyPr>
          <a:lstStyle/>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2) Tìm x = 6</a:t>
            </a:r>
          </a:p>
        </p:txBody>
      </p:sp>
      <p:graphicFrame>
        <p:nvGraphicFramePr>
          <p:cNvPr id="3" name="Table 2"/>
          <p:cNvGraphicFramePr>
            <a:graphicFrameLocks noGrp="1"/>
          </p:cNvGraphicFramePr>
          <p:nvPr>
            <p:extLst>
              <p:ext uri="{D42A27DB-BD31-4B8C-83A1-F6EECF244321}">
                <p14:modId xmlns:p14="http://schemas.microsoft.com/office/powerpoint/2010/main" val="2086845145"/>
              </p:ext>
            </p:extLst>
          </p:nvPr>
        </p:nvGraphicFramePr>
        <p:xfrm>
          <a:off x="1538515" y="1465522"/>
          <a:ext cx="8650515" cy="4195050"/>
        </p:xfrm>
        <a:graphic>
          <a:graphicData uri="http://schemas.openxmlformats.org/drawingml/2006/table">
            <a:tbl>
              <a:tblPr firstRow="1" firstCol="1" bandRow="1"/>
              <a:tblGrid>
                <a:gridCol w="2333197">
                  <a:extLst>
                    <a:ext uri="{9D8B030D-6E8A-4147-A177-3AD203B41FA5}">
                      <a16:colId xmlns:a16="http://schemas.microsoft.com/office/drawing/2014/main" xmlns="" val="3155803874"/>
                    </a:ext>
                  </a:extLst>
                </a:gridCol>
                <a:gridCol w="600957">
                  <a:extLst>
                    <a:ext uri="{9D8B030D-6E8A-4147-A177-3AD203B41FA5}">
                      <a16:colId xmlns:a16="http://schemas.microsoft.com/office/drawing/2014/main" xmlns="" val="320293082"/>
                    </a:ext>
                  </a:extLst>
                </a:gridCol>
                <a:gridCol w="662749">
                  <a:extLst>
                    <a:ext uri="{9D8B030D-6E8A-4147-A177-3AD203B41FA5}">
                      <a16:colId xmlns:a16="http://schemas.microsoft.com/office/drawing/2014/main" xmlns="" val="4261964037"/>
                    </a:ext>
                  </a:extLst>
                </a:gridCol>
                <a:gridCol w="662749">
                  <a:extLst>
                    <a:ext uri="{9D8B030D-6E8A-4147-A177-3AD203B41FA5}">
                      <a16:colId xmlns:a16="http://schemas.microsoft.com/office/drawing/2014/main" xmlns="" val="2992352190"/>
                    </a:ext>
                  </a:extLst>
                </a:gridCol>
                <a:gridCol w="662749">
                  <a:extLst>
                    <a:ext uri="{9D8B030D-6E8A-4147-A177-3AD203B41FA5}">
                      <a16:colId xmlns:a16="http://schemas.microsoft.com/office/drawing/2014/main" xmlns="" val="3917143055"/>
                    </a:ext>
                  </a:extLst>
                </a:gridCol>
                <a:gridCol w="662749">
                  <a:extLst>
                    <a:ext uri="{9D8B030D-6E8A-4147-A177-3AD203B41FA5}">
                      <a16:colId xmlns:a16="http://schemas.microsoft.com/office/drawing/2014/main" xmlns="" val="2771963352"/>
                    </a:ext>
                  </a:extLst>
                </a:gridCol>
                <a:gridCol w="573090">
                  <a:extLst>
                    <a:ext uri="{9D8B030D-6E8A-4147-A177-3AD203B41FA5}">
                      <a16:colId xmlns:a16="http://schemas.microsoft.com/office/drawing/2014/main" xmlns="" val="3452800082"/>
                    </a:ext>
                  </a:extLst>
                </a:gridCol>
                <a:gridCol w="573090">
                  <a:extLst>
                    <a:ext uri="{9D8B030D-6E8A-4147-A177-3AD203B41FA5}">
                      <a16:colId xmlns:a16="http://schemas.microsoft.com/office/drawing/2014/main" xmlns="" val="1059822832"/>
                    </a:ext>
                  </a:extLst>
                </a:gridCol>
                <a:gridCol w="573090">
                  <a:extLst>
                    <a:ext uri="{9D8B030D-6E8A-4147-A177-3AD203B41FA5}">
                      <a16:colId xmlns:a16="http://schemas.microsoft.com/office/drawing/2014/main" xmlns="" val="1506597295"/>
                    </a:ext>
                  </a:extLst>
                </a:gridCol>
                <a:gridCol w="656691">
                  <a:extLst>
                    <a:ext uri="{9D8B030D-6E8A-4147-A177-3AD203B41FA5}">
                      <a16:colId xmlns:a16="http://schemas.microsoft.com/office/drawing/2014/main" xmlns="" val="4189561273"/>
                    </a:ext>
                  </a:extLst>
                </a:gridCol>
                <a:gridCol w="689404">
                  <a:extLst>
                    <a:ext uri="{9D8B030D-6E8A-4147-A177-3AD203B41FA5}">
                      <a16:colId xmlns:a16="http://schemas.microsoft.com/office/drawing/2014/main" xmlns="" val="420085783"/>
                    </a:ext>
                  </a:extLst>
                </a:gridCol>
              </a:tblGrid>
              <a:tr h="729272">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a</a:t>
                      </a:r>
                      <a:r>
                        <a:rPr lang="en-US" sz="2800" baseline="-25000">
                          <a:effectLst/>
                          <a:latin typeface="Times New Roman" panose="02020603050405020304" pitchFamily="18" charset="0"/>
                          <a:ea typeface="Times New Roman" panose="02020603050405020304" pitchFamily="18" charset="0"/>
                        </a:rPr>
                        <a:t>1</a:t>
                      </a:r>
                      <a:endParaRPr lang="en-US" sz="28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a</a:t>
                      </a:r>
                      <a:r>
                        <a:rPr lang="en-US" sz="2800" baseline="-25000">
                          <a:effectLst/>
                          <a:latin typeface="Times New Roman" panose="02020603050405020304" pitchFamily="18" charset="0"/>
                          <a:ea typeface="Times New Roman" panose="02020603050405020304" pitchFamily="18" charset="0"/>
                        </a:rPr>
                        <a:t>2</a:t>
                      </a:r>
                      <a:endParaRPr lang="en-US" sz="28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a</a:t>
                      </a:r>
                      <a:r>
                        <a:rPr lang="en-US" sz="2800" baseline="-25000">
                          <a:effectLst/>
                          <a:latin typeface="Times New Roman" panose="02020603050405020304" pitchFamily="18" charset="0"/>
                          <a:ea typeface="Times New Roman" panose="02020603050405020304" pitchFamily="18" charset="0"/>
                        </a:rPr>
                        <a:t>3</a:t>
                      </a:r>
                      <a:endParaRPr lang="en-US" sz="28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a</a:t>
                      </a:r>
                      <a:r>
                        <a:rPr lang="en-US" sz="2800" baseline="-25000">
                          <a:effectLst/>
                          <a:latin typeface="Times New Roman" panose="02020603050405020304" pitchFamily="18" charset="0"/>
                          <a:ea typeface="Times New Roman" panose="02020603050405020304" pitchFamily="18" charset="0"/>
                        </a:rPr>
                        <a:t>4</a:t>
                      </a:r>
                      <a:endParaRPr lang="en-US" sz="28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a</a:t>
                      </a:r>
                      <a:r>
                        <a:rPr lang="en-US" sz="2800" baseline="-25000">
                          <a:effectLst/>
                          <a:latin typeface="Times New Roman" panose="02020603050405020304" pitchFamily="18" charset="0"/>
                          <a:ea typeface="Times New Roman" panose="02020603050405020304" pitchFamily="18" charset="0"/>
                        </a:rPr>
                        <a:t>5</a:t>
                      </a:r>
                      <a:endParaRPr lang="en-US" sz="28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a</a:t>
                      </a:r>
                      <a:r>
                        <a:rPr lang="en-US" sz="2800" baseline="-25000">
                          <a:effectLst/>
                          <a:latin typeface="Times New Roman" panose="02020603050405020304" pitchFamily="18" charset="0"/>
                          <a:ea typeface="Times New Roman" panose="02020603050405020304" pitchFamily="18" charset="0"/>
                        </a:rPr>
                        <a:t>6</a:t>
                      </a:r>
                      <a:endParaRPr lang="en-US" sz="28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a</a:t>
                      </a:r>
                      <a:r>
                        <a:rPr lang="en-US" sz="2800" baseline="-25000">
                          <a:effectLst/>
                          <a:latin typeface="Times New Roman" panose="02020603050405020304" pitchFamily="18" charset="0"/>
                          <a:ea typeface="Times New Roman" panose="02020603050405020304" pitchFamily="18" charset="0"/>
                        </a:rPr>
                        <a:t>7</a:t>
                      </a:r>
                      <a:endParaRPr lang="en-US" sz="28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a</a:t>
                      </a:r>
                      <a:r>
                        <a:rPr lang="en-US" sz="2800" baseline="-25000">
                          <a:effectLst/>
                          <a:latin typeface="Times New Roman" panose="02020603050405020304" pitchFamily="18" charset="0"/>
                          <a:ea typeface="Times New Roman" panose="02020603050405020304" pitchFamily="18" charset="0"/>
                        </a:rPr>
                        <a:t>8</a:t>
                      </a:r>
                      <a:endParaRPr lang="en-US" sz="28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a</a:t>
                      </a:r>
                      <a:r>
                        <a:rPr lang="en-US" sz="2800" baseline="-25000">
                          <a:effectLst/>
                          <a:latin typeface="Times New Roman" panose="02020603050405020304" pitchFamily="18" charset="0"/>
                          <a:ea typeface="Times New Roman" panose="02020603050405020304" pitchFamily="18" charset="0"/>
                        </a:rPr>
                        <a:t>9</a:t>
                      </a:r>
                      <a:endParaRPr lang="en-US" sz="28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a</a:t>
                      </a:r>
                      <a:r>
                        <a:rPr lang="en-US" sz="2800" baseline="-25000">
                          <a:effectLst/>
                          <a:latin typeface="Times New Roman" panose="02020603050405020304" pitchFamily="18" charset="0"/>
                          <a:ea typeface="Times New Roman" panose="02020603050405020304" pitchFamily="18" charset="0"/>
                        </a:rPr>
                        <a:t>10</a:t>
                      </a:r>
                      <a:endParaRPr lang="en-US" sz="28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740115353"/>
                  </a:ext>
                </a:extLst>
              </a:tr>
              <a:tr h="1277962">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Xuất phát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0">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extLst>
                  <a:ext uri="{0D108BD9-81ED-4DB2-BD59-A6C34878D82A}">
                    <a16:rowId xmlns:a16="http://schemas.microsoft.com/office/drawing/2014/main" xmlns="" val="176908055"/>
                  </a:ext>
                </a:extLst>
              </a:tr>
              <a:tr h="729272">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Bước 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0">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extLst>
                  <a:ext uri="{0D108BD9-81ED-4DB2-BD59-A6C34878D82A}">
                    <a16:rowId xmlns:a16="http://schemas.microsoft.com/office/drawing/2014/main" xmlns="" val="469968491"/>
                  </a:ext>
                </a:extLst>
              </a:tr>
              <a:tr h="729272">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Bước 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0">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761509936"/>
                  </a:ext>
                </a:extLst>
              </a:tr>
              <a:tr h="729272">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Bước 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ea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dirty="0">
                          <a:effectLst/>
                          <a:latin typeface="Times New Roman" panose="02020603050405020304" pitchFamily="18" charset="0"/>
                          <a:ea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864877535"/>
                  </a:ext>
                </a:extLst>
              </a:tr>
            </a:tbl>
          </a:graphicData>
        </a:graphic>
      </p:graphicFrame>
    </p:spTree>
    <p:extLst>
      <p:ext uri="{BB962C8B-B14F-4D97-AF65-F5344CB8AC3E}">
        <p14:creationId xmlns:p14="http://schemas.microsoft.com/office/powerpoint/2010/main" val="2849299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78F87049-0AD0-4BED-BBF7-647C1D8D835F}"/>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0" y="0"/>
            <a:ext cx="4177778" cy="1815873"/>
          </a:xfrm>
        </p:spPr>
      </p:pic>
      <p:sp>
        <p:nvSpPr>
          <p:cNvPr id="2" name="Rectangle 1"/>
          <p:cNvSpPr/>
          <p:nvPr/>
        </p:nvSpPr>
        <p:spPr>
          <a:xfrm>
            <a:off x="1248227" y="2744972"/>
            <a:ext cx="9797143" cy="1083374"/>
          </a:xfrm>
          <a:prstGeom prst="rect">
            <a:avLst/>
          </a:prstGeom>
        </p:spPr>
        <p:txBody>
          <a:bodyPr wrap="square">
            <a:spAutoFit/>
          </a:bodyPr>
          <a:lstStyle/>
          <a:p>
            <a:pPr algn="just">
              <a:lnSpc>
                <a:spcPct val="115000"/>
              </a:lnSpc>
              <a:spcBef>
                <a:spcPts val="600"/>
              </a:spcBef>
              <a:spcAft>
                <a:spcPts val="600"/>
              </a:spcAft>
            </a:pPr>
            <a:r>
              <a:rPr lang="en-US" sz="2800" b="1" i="1">
                <a:latin typeface="Times New Roman" panose="02020603050405020304" pitchFamily="18" charset="0"/>
                <a:ea typeface="Times New Roman" panose="02020603050405020304" pitchFamily="18" charset="0"/>
              </a:rPr>
              <a:t>Bài 1. </a:t>
            </a:r>
            <a:r>
              <a:rPr lang="en-US" sz="2800">
                <a:latin typeface="Times New Roman" panose="02020603050405020304" pitchFamily="18" charset="0"/>
                <a:ea typeface="Times New Roman" panose="02020603050405020304" pitchFamily="18" charset="0"/>
              </a:rPr>
              <a:t>Nếu được yêu cầu sắp xếp một dãy số, em lựa chọn thuật toán sắp xếp chọn hay sắp xếp nổi bọt? giải thích tại sao.</a:t>
            </a:r>
          </a:p>
        </p:txBody>
      </p:sp>
    </p:spTree>
    <p:extLst>
      <p:ext uri="{BB962C8B-B14F-4D97-AF65-F5344CB8AC3E}">
        <p14:creationId xmlns:p14="http://schemas.microsoft.com/office/powerpoint/2010/main" val="123584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xmlns="" id="{E1FE57D9-2BFD-43CC-B154-7EA17E56A890}"/>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116114" y="-98146"/>
            <a:ext cx="4774603" cy="1396825"/>
          </a:xfrm>
        </p:spPr>
      </p:pic>
      <p:sp>
        <p:nvSpPr>
          <p:cNvPr id="3" name="Cloud 2"/>
          <p:cNvSpPr/>
          <p:nvPr/>
        </p:nvSpPr>
        <p:spPr>
          <a:xfrm>
            <a:off x="2037518" y="1298679"/>
            <a:ext cx="7135509" cy="4900624"/>
          </a:xfrm>
          <a:prstGeom prst="cloud">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lnSpc>
                <a:spcPct val="115000"/>
              </a:lnSpc>
              <a:spcBef>
                <a:spcPts val="600"/>
              </a:spcBef>
              <a:spcAft>
                <a:spcPts val="600"/>
              </a:spcAft>
            </a:pPr>
            <a:r>
              <a:rPr lang="en-US" sz="2800" smtClean="0">
                <a:latin typeface="Times New Roman" panose="02020603050405020304" pitchFamily="18" charset="0"/>
                <a:ea typeface="Times New Roman" panose="02020603050405020304" pitchFamily="18" charset="0"/>
              </a:rPr>
              <a:t>	Em hãy cho cô biết chúng ta đã học mấy thuật toán tìm kiếm? Và mấy thuật toán xắp xếp? </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	</a:t>
            </a:r>
            <a:r>
              <a:rPr lang="en-US" sz="2800" smtClean="0">
                <a:latin typeface="Times New Roman" panose="02020603050405020304" pitchFamily="18" charset="0"/>
                <a:ea typeface="Times New Roman" panose="02020603050405020304" pitchFamily="18" charset="0"/>
              </a:rPr>
              <a:t>Em hãy nêu điểm giống và khác của các thuật toán đó.</a:t>
            </a:r>
            <a:endParaRPr lang="en-US" sz="280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857527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2101" y="1283434"/>
            <a:ext cx="5290231" cy="587853"/>
          </a:xfrm>
          <a:prstGeom prst="rect">
            <a:avLst/>
          </a:prstGeom>
        </p:spPr>
        <p:txBody>
          <a:bodyPr wrap="none">
            <a:spAutoFit/>
          </a:bodyPr>
          <a:lstStyle/>
          <a:p>
            <a:pPr algn="just">
              <a:lnSpc>
                <a:spcPct val="115000"/>
              </a:lnSpc>
              <a:spcBef>
                <a:spcPts val="600"/>
              </a:spcBef>
              <a:spcAft>
                <a:spcPts val="600"/>
              </a:spcAft>
            </a:pPr>
            <a:r>
              <a:rPr lang="en-US" sz="2800" b="1">
                <a:latin typeface="Times New Roman" panose="02020603050405020304" pitchFamily="18" charset="0"/>
                <a:ea typeface="Times New Roman" panose="02020603050405020304" pitchFamily="18" charset="0"/>
              </a:rPr>
              <a:t>Bài 1.</a:t>
            </a:r>
            <a:r>
              <a:rPr lang="en-US" sz="2800">
                <a:latin typeface="Times New Roman" panose="02020603050405020304" pitchFamily="18" charset="0"/>
                <a:ea typeface="Times New Roman" panose="02020603050405020304" pitchFamily="18" charset="0"/>
              </a:rPr>
              <a:t> Cho dãy số ban đầu như sau:</a:t>
            </a:r>
          </a:p>
        </p:txBody>
      </p:sp>
      <p:graphicFrame>
        <p:nvGraphicFramePr>
          <p:cNvPr id="5" name="Table 4"/>
          <p:cNvGraphicFramePr>
            <a:graphicFrameLocks noGrp="1"/>
          </p:cNvGraphicFramePr>
          <p:nvPr>
            <p:extLst>
              <p:ext uri="{D42A27DB-BD31-4B8C-83A1-F6EECF244321}">
                <p14:modId xmlns:p14="http://schemas.microsoft.com/office/powerpoint/2010/main" val="2441834610"/>
              </p:ext>
            </p:extLst>
          </p:nvPr>
        </p:nvGraphicFramePr>
        <p:xfrm>
          <a:off x="2283080" y="2141909"/>
          <a:ext cx="7644690" cy="1276651"/>
        </p:xfrm>
        <a:graphic>
          <a:graphicData uri="http://schemas.openxmlformats.org/drawingml/2006/table">
            <a:tbl>
              <a:tblPr firstRow="1" firstCol="1" bandRow="1">
                <a:tableStyleId>{18603FDC-E32A-4AB5-989C-0864C3EAD2B8}</a:tableStyleId>
              </a:tblPr>
              <a:tblGrid>
                <a:gridCol w="764469">
                  <a:extLst>
                    <a:ext uri="{9D8B030D-6E8A-4147-A177-3AD203B41FA5}">
                      <a16:colId xmlns:a16="http://schemas.microsoft.com/office/drawing/2014/main" xmlns="" val="1962898467"/>
                    </a:ext>
                  </a:extLst>
                </a:gridCol>
                <a:gridCol w="764469">
                  <a:extLst>
                    <a:ext uri="{9D8B030D-6E8A-4147-A177-3AD203B41FA5}">
                      <a16:colId xmlns:a16="http://schemas.microsoft.com/office/drawing/2014/main" xmlns="" val="1685566783"/>
                    </a:ext>
                  </a:extLst>
                </a:gridCol>
                <a:gridCol w="764469">
                  <a:extLst>
                    <a:ext uri="{9D8B030D-6E8A-4147-A177-3AD203B41FA5}">
                      <a16:colId xmlns:a16="http://schemas.microsoft.com/office/drawing/2014/main" xmlns="" val="2463631071"/>
                    </a:ext>
                  </a:extLst>
                </a:gridCol>
                <a:gridCol w="764469">
                  <a:extLst>
                    <a:ext uri="{9D8B030D-6E8A-4147-A177-3AD203B41FA5}">
                      <a16:colId xmlns:a16="http://schemas.microsoft.com/office/drawing/2014/main" xmlns="" val="782495917"/>
                    </a:ext>
                  </a:extLst>
                </a:gridCol>
                <a:gridCol w="764469">
                  <a:extLst>
                    <a:ext uri="{9D8B030D-6E8A-4147-A177-3AD203B41FA5}">
                      <a16:colId xmlns:a16="http://schemas.microsoft.com/office/drawing/2014/main" xmlns="" val="3865015923"/>
                    </a:ext>
                  </a:extLst>
                </a:gridCol>
                <a:gridCol w="764469">
                  <a:extLst>
                    <a:ext uri="{9D8B030D-6E8A-4147-A177-3AD203B41FA5}">
                      <a16:colId xmlns:a16="http://schemas.microsoft.com/office/drawing/2014/main" xmlns="" val="3303412598"/>
                    </a:ext>
                  </a:extLst>
                </a:gridCol>
                <a:gridCol w="764469">
                  <a:extLst>
                    <a:ext uri="{9D8B030D-6E8A-4147-A177-3AD203B41FA5}">
                      <a16:colId xmlns:a16="http://schemas.microsoft.com/office/drawing/2014/main" xmlns="" val="295604874"/>
                    </a:ext>
                  </a:extLst>
                </a:gridCol>
                <a:gridCol w="764469">
                  <a:extLst>
                    <a:ext uri="{9D8B030D-6E8A-4147-A177-3AD203B41FA5}">
                      <a16:colId xmlns:a16="http://schemas.microsoft.com/office/drawing/2014/main" xmlns="" val="2608367317"/>
                    </a:ext>
                  </a:extLst>
                </a:gridCol>
                <a:gridCol w="764469">
                  <a:extLst>
                    <a:ext uri="{9D8B030D-6E8A-4147-A177-3AD203B41FA5}">
                      <a16:colId xmlns:a16="http://schemas.microsoft.com/office/drawing/2014/main" xmlns="" val="782793239"/>
                    </a:ext>
                  </a:extLst>
                </a:gridCol>
                <a:gridCol w="764469">
                  <a:extLst>
                    <a:ext uri="{9D8B030D-6E8A-4147-A177-3AD203B41FA5}">
                      <a16:colId xmlns:a16="http://schemas.microsoft.com/office/drawing/2014/main" xmlns="" val="1808402299"/>
                    </a:ext>
                  </a:extLst>
                </a:gridCol>
              </a:tblGrid>
              <a:tr h="659348">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a</a:t>
                      </a:r>
                      <a:r>
                        <a:rPr lang="en-US" sz="2800" baseline="-25000">
                          <a:effectLst/>
                          <a:latin typeface="Times New Roman" panose="02020603050405020304" pitchFamily="18" charset="0"/>
                          <a:cs typeface="Times New Roman" panose="02020603050405020304" pitchFamily="18" charset="0"/>
                        </a:rPr>
                        <a:t>1</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a</a:t>
                      </a:r>
                      <a:r>
                        <a:rPr lang="en-US" sz="2800" baseline="-25000">
                          <a:effectLst/>
                          <a:latin typeface="Times New Roman" panose="02020603050405020304" pitchFamily="18" charset="0"/>
                          <a:cs typeface="Times New Roman" panose="02020603050405020304" pitchFamily="18" charset="0"/>
                        </a:rPr>
                        <a:t>2</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a</a:t>
                      </a:r>
                      <a:r>
                        <a:rPr lang="en-US" sz="2800" baseline="-25000">
                          <a:effectLst/>
                          <a:latin typeface="Times New Roman" panose="02020603050405020304" pitchFamily="18" charset="0"/>
                          <a:cs typeface="Times New Roman" panose="02020603050405020304" pitchFamily="18" charset="0"/>
                        </a:rPr>
                        <a:t>3</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a</a:t>
                      </a:r>
                      <a:r>
                        <a:rPr lang="en-US" sz="2800" baseline="-25000">
                          <a:effectLst/>
                          <a:latin typeface="Times New Roman" panose="02020603050405020304" pitchFamily="18" charset="0"/>
                          <a:cs typeface="Times New Roman" panose="02020603050405020304" pitchFamily="18" charset="0"/>
                        </a:rPr>
                        <a:t>4</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a</a:t>
                      </a:r>
                      <a:r>
                        <a:rPr lang="en-US" sz="2800" baseline="-25000">
                          <a:effectLst/>
                          <a:latin typeface="Times New Roman" panose="02020603050405020304" pitchFamily="18" charset="0"/>
                          <a:cs typeface="Times New Roman" panose="02020603050405020304" pitchFamily="18" charset="0"/>
                        </a:rPr>
                        <a:t>5</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a</a:t>
                      </a:r>
                      <a:r>
                        <a:rPr lang="en-US" sz="2800" baseline="-25000">
                          <a:effectLst/>
                          <a:latin typeface="Times New Roman" panose="02020603050405020304" pitchFamily="18" charset="0"/>
                          <a:cs typeface="Times New Roman" panose="02020603050405020304" pitchFamily="18" charset="0"/>
                        </a:rPr>
                        <a:t>6</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a</a:t>
                      </a:r>
                      <a:r>
                        <a:rPr lang="en-US" sz="2800" baseline="-25000">
                          <a:effectLst/>
                          <a:latin typeface="Times New Roman" panose="02020603050405020304" pitchFamily="18" charset="0"/>
                          <a:cs typeface="Times New Roman" panose="02020603050405020304" pitchFamily="18" charset="0"/>
                        </a:rPr>
                        <a:t>7</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a</a:t>
                      </a:r>
                      <a:r>
                        <a:rPr lang="en-US" sz="2800" baseline="-25000">
                          <a:effectLst/>
                          <a:latin typeface="Times New Roman" panose="02020603050405020304" pitchFamily="18" charset="0"/>
                          <a:cs typeface="Times New Roman" panose="02020603050405020304" pitchFamily="18" charset="0"/>
                        </a:rPr>
                        <a:t>8</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a</a:t>
                      </a:r>
                      <a:r>
                        <a:rPr lang="en-US" sz="2800" baseline="-25000">
                          <a:effectLst/>
                          <a:latin typeface="Times New Roman" panose="02020603050405020304" pitchFamily="18" charset="0"/>
                          <a:cs typeface="Times New Roman" panose="02020603050405020304" pitchFamily="18" charset="0"/>
                        </a:rPr>
                        <a:t>9</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a</a:t>
                      </a:r>
                      <a:r>
                        <a:rPr lang="en-US" sz="2800" baseline="-25000">
                          <a:effectLst/>
                          <a:latin typeface="Times New Roman" panose="02020603050405020304" pitchFamily="18" charset="0"/>
                          <a:cs typeface="Times New Roman" panose="02020603050405020304" pitchFamily="18" charset="0"/>
                        </a:rPr>
                        <a:t>10</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428943678"/>
                  </a:ext>
                </a:extLst>
              </a:tr>
              <a:tr h="617303">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8</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17</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23</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1</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12</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7</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5</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1</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a:effectLst/>
                          <a:latin typeface="Times New Roman" panose="02020603050405020304" pitchFamily="18" charset="0"/>
                          <a:cs typeface="Times New Roman" panose="02020603050405020304" pitchFamily="18" charset="0"/>
                        </a:rPr>
                        <a:t>13</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2800" dirty="0">
                          <a:effectLst/>
                          <a:latin typeface="Times New Roman" panose="02020603050405020304" pitchFamily="18" charset="0"/>
                          <a:cs typeface="Times New Roman" panose="02020603050405020304" pitchFamily="18" charset="0"/>
                        </a:rPr>
                        <a:t>10</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111525633"/>
                  </a:ext>
                </a:extLst>
              </a:tr>
            </a:tbl>
          </a:graphicData>
        </a:graphic>
      </p:graphicFrame>
      <p:sp>
        <p:nvSpPr>
          <p:cNvPr id="7" name="Rectangle 6"/>
          <p:cNvSpPr/>
          <p:nvPr/>
        </p:nvSpPr>
        <p:spPr>
          <a:xfrm>
            <a:off x="527750" y="3877868"/>
            <a:ext cx="11155349" cy="238219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lnSpc>
                <a:spcPct val="115000"/>
              </a:lnSpc>
              <a:spcBef>
                <a:spcPts val="600"/>
              </a:spcBef>
              <a:spcAft>
                <a:spcPts val="600"/>
              </a:spcAft>
            </a:pPr>
            <a:r>
              <a:rPr lang="en-US" sz="2800" smtClean="0">
                <a:latin typeface="Times New Roman" panose="02020603050405020304" pitchFamily="18" charset="0"/>
                <a:ea typeface="Times New Roman" panose="02020603050405020304" pitchFamily="18" charset="0"/>
              </a:rPr>
              <a:t>	Hãy </a:t>
            </a:r>
            <a:r>
              <a:rPr lang="en-US" sz="2800">
                <a:latin typeface="Times New Roman" panose="02020603050405020304" pitchFamily="18" charset="0"/>
                <a:ea typeface="Times New Roman" panose="02020603050405020304" pitchFamily="18" charset="0"/>
              </a:rPr>
              <a:t>mô phỏng thuật toán tìm kiếm tuần tự một số trong dãy số bằng cách trình bày diễn biến các bước thực hiện dưới dạng bảng:</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1) Tìm x = 5</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2) Tìm x = 6</a:t>
            </a:r>
          </a:p>
        </p:txBody>
      </p:sp>
      <p:pic>
        <p:nvPicPr>
          <p:cNvPr id="24" name="Content Placeholder 6">
            <a:extLst>
              <a:ext uri="{FF2B5EF4-FFF2-40B4-BE49-F238E27FC236}">
                <a16:creationId xmlns:a16="http://schemas.microsoft.com/office/drawing/2014/main" xmlns="" id="{49AA611B-924B-4BF3-BE92-1021BFE16D64}"/>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459892" y="0"/>
            <a:ext cx="4800000" cy="1186249"/>
          </a:xfrm>
          <a:prstGeom prst="rect">
            <a:avLst/>
          </a:prstGeom>
        </p:spPr>
      </p:pic>
    </p:spTree>
    <p:extLst>
      <p:ext uri="{BB962C8B-B14F-4D97-AF65-F5344CB8AC3E}">
        <p14:creationId xmlns:p14="http://schemas.microsoft.com/office/powerpoint/2010/main" val="36019448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2656" y="213934"/>
            <a:ext cx="2405057" cy="1237262"/>
          </a:xfrm>
          <a:prstGeom prst="rect">
            <a:avLst/>
          </a:prstGeom>
        </p:spPr>
        <p:txBody>
          <a:bodyPr wrap="square">
            <a:spAutoFit/>
          </a:bodyPr>
          <a:lstStyle/>
          <a:p>
            <a:pPr algn="just">
              <a:lnSpc>
                <a:spcPct val="115000"/>
              </a:lnSpc>
              <a:spcBef>
                <a:spcPts val="600"/>
              </a:spcBef>
              <a:spcAft>
                <a:spcPts val="600"/>
              </a:spcAft>
            </a:pPr>
            <a:r>
              <a:rPr lang="en-US" sz="2800" b="1">
                <a:latin typeface="Times New Roman" panose="02020603050405020304" pitchFamily="18" charset="0"/>
                <a:ea typeface="Times New Roman" panose="02020603050405020304" pitchFamily="18" charset="0"/>
              </a:rPr>
              <a:t>Lời giải</a:t>
            </a:r>
            <a:endParaRPr lang="en-US" sz="2800">
              <a:latin typeface="Times New Roman" panose="02020603050405020304" pitchFamily="18" charset="0"/>
              <a:ea typeface="Times New Roman" panose="02020603050405020304" pitchFamily="18" charset="0"/>
            </a:endParaRPr>
          </a:p>
          <a:p>
            <a:pPr algn="just">
              <a:lnSpc>
                <a:spcPct val="115000"/>
              </a:lnSpc>
              <a:spcBef>
                <a:spcPts val="600"/>
              </a:spcBef>
              <a:spcAft>
                <a:spcPts val="600"/>
              </a:spcAft>
            </a:pPr>
            <a:r>
              <a:rPr lang="en-US" sz="2800" b="1">
                <a:latin typeface="Times New Roman" panose="02020603050405020304" pitchFamily="18" charset="0"/>
                <a:ea typeface="Times New Roman" panose="02020603050405020304" pitchFamily="18" charset="0"/>
              </a:rPr>
              <a:t>1) x = 5</a:t>
            </a:r>
            <a:endParaRPr lang="en-US" sz="2800">
              <a:latin typeface="Times New Roman" panose="02020603050405020304" pitchFamily="18" charset="0"/>
              <a:ea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078565375"/>
              </p:ext>
            </p:extLst>
          </p:nvPr>
        </p:nvGraphicFramePr>
        <p:xfrm>
          <a:off x="2875986" y="326600"/>
          <a:ext cx="9054758" cy="5852160"/>
        </p:xfrm>
        <a:graphic>
          <a:graphicData uri="http://schemas.openxmlformats.org/drawingml/2006/table">
            <a:tbl>
              <a:tblPr firstRow="1" firstCol="1" bandRow="1">
                <a:tableStyleId>{21E4AEA4-8DFA-4A89-87EB-49C32662AFE0}</a:tableStyleId>
              </a:tblPr>
              <a:tblGrid>
                <a:gridCol w="817910">
                  <a:extLst>
                    <a:ext uri="{9D8B030D-6E8A-4147-A177-3AD203B41FA5}">
                      <a16:colId xmlns:a16="http://schemas.microsoft.com/office/drawing/2014/main" xmlns="" val="3253629876"/>
                    </a:ext>
                  </a:extLst>
                </a:gridCol>
                <a:gridCol w="8236848">
                  <a:extLst>
                    <a:ext uri="{9D8B030D-6E8A-4147-A177-3AD203B41FA5}">
                      <a16:colId xmlns:a16="http://schemas.microsoft.com/office/drawing/2014/main" xmlns="" val="2896907057"/>
                    </a:ext>
                  </a:extLst>
                </a:gridCol>
              </a:tblGrid>
              <a:tr h="128539">
                <a:tc>
                  <a:txBody>
                    <a:bodyPr/>
                    <a:lstStyle/>
                    <a:p>
                      <a:pPr marL="0" marR="0" algn="ctr">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Bước</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529" marR="33529" marT="0" marB="0" anchor="ctr"/>
                </a:tc>
                <a:tc>
                  <a:txBody>
                    <a:bodyPr/>
                    <a:lstStyle/>
                    <a:p>
                      <a:pPr marL="0" marR="0" algn="ctr">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Thực hiện</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529" marR="33529" marT="0" marB="0" anchor="ctr"/>
                </a:tc>
                <a:extLst>
                  <a:ext uri="{0D108BD9-81ED-4DB2-BD59-A6C34878D82A}">
                    <a16:rowId xmlns:a16="http://schemas.microsoft.com/office/drawing/2014/main" xmlns="" val="893365925"/>
                  </a:ext>
                </a:extLst>
              </a:tr>
              <a:tr h="574467">
                <a:tc>
                  <a:txBody>
                    <a:bodyPr/>
                    <a:lstStyle/>
                    <a:p>
                      <a:pPr marL="0" marR="0" algn="ctr">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1</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529" marR="33529" marT="0" marB="0" anchor="ctr"/>
                </a:tc>
                <a:tc>
                  <a:txBody>
                    <a:bodyPr/>
                    <a:lstStyle/>
                    <a:p>
                      <a:pPr marL="0" marR="0" algn="just">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So sánh số ở đầu dãy với x</a:t>
                      </a:r>
                    </a:p>
                    <a:p>
                      <a:pPr marL="0" marR="0" algn="just">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Vì a</a:t>
                      </a:r>
                      <a:r>
                        <a:rPr lang="en-US" sz="2400" baseline="-25000">
                          <a:effectLst/>
                          <a:latin typeface="Times New Roman" panose="02020603050405020304" pitchFamily="18" charset="0"/>
                          <a:cs typeface="Times New Roman" panose="02020603050405020304" pitchFamily="18" charset="0"/>
                        </a:rPr>
                        <a:t>1</a:t>
                      </a:r>
                      <a:r>
                        <a:rPr lang="en-US" sz="2400">
                          <a:effectLst/>
                          <a:latin typeface="Times New Roman" panose="02020603050405020304" pitchFamily="18" charset="0"/>
                          <a:cs typeface="Times New Roman" panose="02020603050405020304" pitchFamily="18" charset="0"/>
                        </a:rPr>
                        <a:t> = 8 ≠ x nên chuyển sang xét số tiếp theo a</a:t>
                      </a:r>
                      <a:r>
                        <a:rPr lang="en-US" sz="2400" baseline="-25000">
                          <a:effectLst/>
                          <a:latin typeface="Times New Roman" panose="02020603050405020304" pitchFamily="18" charset="0"/>
                          <a:cs typeface="Times New Roman" panose="02020603050405020304" pitchFamily="18" charset="0"/>
                        </a:rPr>
                        <a:t>2</a:t>
                      </a:r>
                      <a:r>
                        <a:rPr lang="en-US" sz="2400">
                          <a:effectLst/>
                          <a:latin typeface="Times New Roman" panose="02020603050405020304" pitchFamily="18" charset="0"/>
                          <a:cs typeface="Times New Roman" panose="02020603050405020304" pitchFamily="18" charset="0"/>
                        </a:rPr>
                        <a:t> trong dãy</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529" marR="33529" marT="0" marB="0"/>
                </a:tc>
                <a:extLst>
                  <a:ext uri="{0D108BD9-81ED-4DB2-BD59-A6C34878D82A}">
                    <a16:rowId xmlns:a16="http://schemas.microsoft.com/office/drawing/2014/main" xmlns="" val="284394382"/>
                  </a:ext>
                </a:extLst>
              </a:tr>
              <a:tr h="481497">
                <a:tc>
                  <a:txBody>
                    <a:bodyPr/>
                    <a:lstStyle/>
                    <a:p>
                      <a:pPr marL="0" marR="0" algn="ctr">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2</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529" marR="33529" marT="0" marB="0" anchor="ctr"/>
                </a:tc>
                <a:tc>
                  <a:txBody>
                    <a:bodyPr/>
                    <a:lstStyle/>
                    <a:p>
                      <a:pPr marL="0" marR="0" algn="just">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So sánh số đang xét với x</a:t>
                      </a:r>
                    </a:p>
                    <a:p>
                      <a:pPr marL="0" marR="0" algn="just">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Vì a</a:t>
                      </a:r>
                      <a:r>
                        <a:rPr lang="en-US" sz="2400" baseline="-25000">
                          <a:effectLst/>
                          <a:latin typeface="Times New Roman" panose="02020603050405020304" pitchFamily="18" charset="0"/>
                          <a:cs typeface="Times New Roman" panose="02020603050405020304" pitchFamily="18" charset="0"/>
                        </a:rPr>
                        <a:t>2</a:t>
                      </a:r>
                      <a:r>
                        <a:rPr lang="en-US" sz="2400">
                          <a:effectLst/>
                          <a:latin typeface="Times New Roman" panose="02020603050405020304" pitchFamily="18" charset="0"/>
                          <a:cs typeface="Times New Roman" panose="02020603050405020304" pitchFamily="18" charset="0"/>
                        </a:rPr>
                        <a:t> = 17 ≠ x nên chuyển sang xét số tiếp theo a</a:t>
                      </a:r>
                      <a:r>
                        <a:rPr lang="en-US" sz="2400" baseline="-25000">
                          <a:effectLst/>
                          <a:latin typeface="Times New Roman" panose="02020603050405020304" pitchFamily="18" charset="0"/>
                          <a:cs typeface="Times New Roman" panose="02020603050405020304" pitchFamily="18" charset="0"/>
                        </a:rPr>
                        <a:t>3</a:t>
                      </a:r>
                      <a:r>
                        <a:rPr lang="en-US" sz="2400">
                          <a:effectLst/>
                          <a:latin typeface="Times New Roman" panose="02020603050405020304" pitchFamily="18" charset="0"/>
                          <a:cs typeface="Times New Roman" panose="02020603050405020304" pitchFamily="18" charset="0"/>
                        </a:rPr>
                        <a:t> trong dãy</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529" marR="33529" marT="0" marB="0"/>
                </a:tc>
                <a:extLst>
                  <a:ext uri="{0D108BD9-81ED-4DB2-BD59-A6C34878D82A}">
                    <a16:rowId xmlns:a16="http://schemas.microsoft.com/office/drawing/2014/main" xmlns="" val="2056954406"/>
                  </a:ext>
                </a:extLst>
              </a:tr>
              <a:tr h="481497">
                <a:tc>
                  <a:txBody>
                    <a:bodyPr/>
                    <a:lstStyle/>
                    <a:p>
                      <a:pPr marL="0" marR="0" algn="ctr">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3</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529" marR="33529" marT="0" marB="0" anchor="ctr"/>
                </a:tc>
                <a:tc>
                  <a:txBody>
                    <a:bodyPr/>
                    <a:lstStyle/>
                    <a:p>
                      <a:pPr marL="0" marR="0" algn="just">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So sánh số đang xét với x</a:t>
                      </a:r>
                    </a:p>
                    <a:p>
                      <a:pPr marL="0" marR="0" algn="just">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Vì a</a:t>
                      </a:r>
                      <a:r>
                        <a:rPr lang="en-US" sz="2400" baseline="-25000">
                          <a:effectLst/>
                          <a:latin typeface="Times New Roman" panose="02020603050405020304" pitchFamily="18" charset="0"/>
                          <a:cs typeface="Times New Roman" panose="02020603050405020304" pitchFamily="18" charset="0"/>
                        </a:rPr>
                        <a:t>3</a:t>
                      </a:r>
                      <a:r>
                        <a:rPr lang="en-US" sz="2400">
                          <a:effectLst/>
                          <a:latin typeface="Times New Roman" panose="02020603050405020304" pitchFamily="18" charset="0"/>
                          <a:cs typeface="Times New Roman" panose="02020603050405020304" pitchFamily="18" charset="0"/>
                        </a:rPr>
                        <a:t> = 23 ≠ x nên chuyển sang xét số tiếp theo a</a:t>
                      </a:r>
                      <a:r>
                        <a:rPr lang="en-US" sz="2400" baseline="-25000">
                          <a:effectLst/>
                          <a:latin typeface="Times New Roman" panose="02020603050405020304" pitchFamily="18" charset="0"/>
                          <a:cs typeface="Times New Roman" panose="02020603050405020304" pitchFamily="18" charset="0"/>
                        </a:rPr>
                        <a:t>4</a:t>
                      </a:r>
                      <a:r>
                        <a:rPr lang="en-US" sz="2400">
                          <a:effectLst/>
                          <a:latin typeface="Times New Roman" panose="02020603050405020304" pitchFamily="18" charset="0"/>
                          <a:cs typeface="Times New Roman" panose="02020603050405020304" pitchFamily="18" charset="0"/>
                        </a:rPr>
                        <a:t> trong dãy</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529" marR="33529" marT="0" marB="0"/>
                </a:tc>
                <a:extLst>
                  <a:ext uri="{0D108BD9-81ED-4DB2-BD59-A6C34878D82A}">
                    <a16:rowId xmlns:a16="http://schemas.microsoft.com/office/drawing/2014/main" xmlns="" val="2177164842"/>
                  </a:ext>
                </a:extLst>
              </a:tr>
              <a:tr h="481497">
                <a:tc>
                  <a:txBody>
                    <a:bodyPr/>
                    <a:lstStyle/>
                    <a:p>
                      <a:pPr marL="0" marR="0" algn="ctr">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4</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529" marR="33529" marT="0" marB="0" anchor="ctr"/>
                </a:tc>
                <a:tc>
                  <a:txBody>
                    <a:bodyPr/>
                    <a:lstStyle/>
                    <a:p>
                      <a:pPr marL="0" marR="0" algn="just">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So sánh số đang xét với x</a:t>
                      </a:r>
                    </a:p>
                    <a:p>
                      <a:pPr marL="0" marR="0" algn="just">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Vì a</a:t>
                      </a:r>
                      <a:r>
                        <a:rPr lang="en-US" sz="2400" baseline="-25000">
                          <a:effectLst/>
                          <a:latin typeface="Times New Roman" panose="02020603050405020304" pitchFamily="18" charset="0"/>
                          <a:cs typeface="Times New Roman" panose="02020603050405020304" pitchFamily="18" charset="0"/>
                        </a:rPr>
                        <a:t>4</a:t>
                      </a:r>
                      <a:r>
                        <a:rPr lang="en-US" sz="2400">
                          <a:effectLst/>
                          <a:latin typeface="Times New Roman" panose="02020603050405020304" pitchFamily="18" charset="0"/>
                          <a:cs typeface="Times New Roman" panose="02020603050405020304" pitchFamily="18" charset="0"/>
                        </a:rPr>
                        <a:t> = 1 ≠ x nên chuyển sang xét số tiếp theo a</a:t>
                      </a:r>
                      <a:r>
                        <a:rPr lang="en-US" sz="2400" baseline="-25000">
                          <a:effectLst/>
                          <a:latin typeface="Times New Roman" panose="02020603050405020304" pitchFamily="18" charset="0"/>
                          <a:cs typeface="Times New Roman" panose="02020603050405020304" pitchFamily="18" charset="0"/>
                        </a:rPr>
                        <a:t>5</a:t>
                      </a:r>
                      <a:r>
                        <a:rPr lang="en-US" sz="2400">
                          <a:effectLst/>
                          <a:latin typeface="Times New Roman" panose="02020603050405020304" pitchFamily="18" charset="0"/>
                          <a:cs typeface="Times New Roman" panose="02020603050405020304" pitchFamily="18" charset="0"/>
                        </a:rPr>
                        <a:t> trong dãy</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529" marR="33529" marT="0" marB="0"/>
                </a:tc>
                <a:extLst>
                  <a:ext uri="{0D108BD9-81ED-4DB2-BD59-A6C34878D82A}">
                    <a16:rowId xmlns:a16="http://schemas.microsoft.com/office/drawing/2014/main" xmlns="" val="67631739"/>
                  </a:ext>
                </a:extLst>
              </a:tr>
              <a:tr h="481497">
                <a:tc>
                  <a:txBody>
                    <a:bodyPr/>
                    <a:lstStyle/>
                    <a:p>
                      <a:pPr marL="0" marR="0" algn="ctr">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5</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529" marR="33529" marT="0" marB="0" anchor="ctr"/>
                </a:tc>
                <a:tc>
                  <a:txBody>
                    <a:bodyPr/>
                    <a:lstStyle/>
                    <a:p>
                      <a:pPr marL="0" marR="0" algn="just">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So sánh số đang xét với x</a:t>
                      </a:r>
                    </a:p>
                    <a:p>
                      <a:pPr marL="0" marR="0" algn="just">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Vì a</a:t>
                      </a:r>
                      <a:r>
                        <a:rPr lang="en-US" sz="2400" baseline="-25000">
                          <a:effectLst/>
                          <a:latin typeface="Times New Roman" panose="02020603050405020304" pitchFamily="18" charset="0"/>
                          <a:cs typeface="Times New Roman" panose="02020603050405020304" pitchFamily="18" charset="0"/>
                        </a:rPr>
                        <a:t>5</a:t>
                      </a:r>
                      <a:r>
                        <a:rPr lang="en-US" sz="2400">
                          <a:effectLst/>
                          <a:latin typeface="Times New Roman" panose="02020603050405020304" pitchFamily="18" charset="0"/>
                          <a:cs typeface="Times New Roman" panose="02020603050405020304" pitchFamily="18" charset="0"/>
                        </a:rPr>
                        <a:t> = 12 ≠ x nên chuyển sang xét số tiếp theo a</a:t>
                      </a:r>
                      <a:r>
                        <a:rPr lang="en-US" sz="2400" baseline="-25000">
                          <a:effectLst/>
                          <a:latin typeface="Times New Roman" panose="02020603050405020304" pitchFamily="18" charset="0"/>
                          <a:cs typeface="Times New Roman" panose="02020603050405020304" pitchFamily="18" charset="0"/>
                        </a:rPr>
                        <a:t>6</a:t>
                      </a:r>
                      <a:r>
                        <a:rPr lang="en-US" sz="2400">
                          <a:effectLst/>
                          <a:latin typeface="Times New Roman" panose="02020603050405020304" pitchFamily="18" charset="0"/>
                          <a:cs typeface="Times New Roman" panose="02020603050405020304" pitchFamily="18" charset="0"/>
                        </a:rPr>
                        <a:t> trong dãy</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529" marR="33529" marT="0" marB="0"/>
                </a:tc>
                <a:extLst>
                  <a:ext uri="{0D108BD9-81ED-4DB2-BD59-A6C34878D82A}">
                    <a16:rowId xmlns:a16="http://schemas.microsoft.com/office/drawing/2014/main" xmlns="" val="1823823571"/>
                  </a:ext>
                </a:extLst>
              </a:tr>
              <a:tr h="481497">
                <a:tc>
                  <a:txBody>
                    <a:bodyPr/>
                    <a:lstStyle/>
                    <a:p>
                      <a:pPr marL="0" marR="0" algn="ctr">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6</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529" marR="33529" marT="0" marB="0" anchor="ctr"/>
                </a:tc>
                <a:tc>
                  <a:txBody>
                    <a:bodyPr/>
                    <a:lstStyle/>
                    <a:p>
                      <a:pPr marL="0" marR="0" algn="just">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So sánh số đang xét với x</a:t>
                      </a:r>
                    </a:p>
                    <a:p>
                      <a:pPr marL="0" marR="0" algn="just">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Vì a</a:t>
                      </a:r>
                      <a:r>
                        <a:rPr lang="en-US" sz="2400" baseline="-25000">
                          <a:effectLst/>
                          <a:latin typeface="Times New Roman" panose="02020603050405020304" pitchFamily="18" charset="0"/>
                          <a:cs typeface="Times New Roman" panose="02020603050405020304" pitchFamily="18" charset="0"/>
                        </a:rPr>
                        <a:t>6</a:t>
                      </a:r>
                      <a:r>
                        <a:rPr lang="en-US" sz="2400">
                          <a:effectLst/>
                          <a:latin typeface="Times New Roman" panose="02020603050405020304" pitchFamily="18" charset="0"/>
                          <a:cs typeface="Times New Roman" panose="02020603050405020304" pitchFamily="18" charset="0"/>
                        </a:rPr>
                        <a:t> = 7 ≠ x nên chuyển sang xét số tiếp theo a</a:t>
                      </a:r>
                      <a:r>
                        <a:rPr lang="en-US" sz="2400" baseline="-25000">
                          <a:effectLst/>
                          <a:latin typeface="Times New Roman" panose="02020603050405020304" pitchFamily="18" charset="0"/>
                          <a:cs typeface="Times New Roman" panose="02020603050405020304" pitchFamily="18" charset="0"/>
                        </a:rPr>
                        <a:t>7</a:t>
                      </a:r>
                      <a:r>
                        <a:rPr lang="en-US" sz="2400">
                          <a:effectLst/>
                          <a:latin typeface="Times New Roman" panose="02020603050405020304" pitchFamily="18" charset="0"/>
                          <a:cs typeface="Times New Roman" panose="02020603050405020304" pitchFamily="18" charset="0"/>
                        </a:rPr>
                        <a:t> trong dãy</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529" marR="33529" marT="0" marB="0"/>
                </a:tc>
                <a:extLst>
                  <a:ext uri="{0D108BD9-81ED-4DB2-BD59-A6C34878D82A}">
                    <a16:rowId xmlns:a16="http://schemas.microsoft.com/office/drawing/2014/main" xmlns="" val="1693176898"/>
                  </a:ext>
                </a:extLst>
              </a:tr>
              <a:tr h="704970">
                <a:tc>
                  <a:txBody>
                    <a:bodyPr/>
                    <a:lstStyle/>
                    <a:p>
                      <a:pPr marL="0" marR="0" algn="ctr">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7</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529" marR="33529" marT="0" marB="0" anchor="ctr"/>
                </a:tc>
                <a:tc>
                  <a:txBody>
                    <a:bodyPr/>
                    <a:lstStyle/>
                    <a:p>
                      <a:pPr marL="0" marR="0" algn="just">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So </a:t>
                      </a:r>
                      <a:r>
                        <a:rPr lang="en-US" sz="2400" dirty="0" err="1">
                          <a:effectLst/>
                          <a:latin typeface="Times New Roman" panose="02020603050405020304" pitchFamily="18" charset="0"/>
                          <a:cs typeface="Times New Roman" panose="02020603050405020304" pitchFamily="18" charset="0"/>
                        </a:rPr>
                        <a:t>sánh</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số</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đang</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xét</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với</a:t>
                      </a:r>
                      <a:r>
                        <a:rPr lang="en-US" sz="2400" dirty="0">
                          <a:effectLst/>
                          <a:latin typeface="Times New Roman" panose="02020603050405020304" pitchFamily="18" charset="0"/>
                          <a:cs typeface="Times New Roman" panose="02020603050405020304" pitchFamily="18" charset="0"/>
                        </a:rPr>
                        <a:t> x</a:t>
                      </a:r>
                    </a:p>
                    <a:p>
                      <a:pPr marL="0" marR="0" algn="just">
                        <a:lnSpc>
                          <a:spcPct val="100000"/>
                        </a:lnSpc>
                        <a:spcBef>
                          <a:spcPts val="0"/>
                        </a:spcBef>
                        <a:spcAft>
                          <a:spcPts val="0"/>
                        </a:spcAft>
                      </a:pPr>
                      <a:r>
                        <a:rPr lang="en-US" sz="2400" dirty="0" err="1">
                          <a:effectLst/>
                          <a:latin typeface="Times New Roman" panose="02020603050405020304" pitchFamily="18" charset="0"/>
                          <a:cs typeface="Times New Roman" panose="02020603050405020304" pitchFamily="18" charset="0"/>
                        </a:rPr>
                        <a:t>Vì</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a</a:t>
                      </a:r>
                      <a:r>
                        <a:rPr lang="en-US" sz="2400" baseline="-25000" dirty="0" err="1">
                          <a:effectLst/>
                          <a:latin typeface="Times New Roman" panose="02020603050405020304" pitchFamily="18" charset="0"/>
                          <a:cs typeface="Times New Roman" panose="02020603050405020304" pitchFamily="18" charset="0"/>
                        </a:rPr>
                        <a:t>7</a:t>
                      </a:r>
                      <a:r>
                        <a:rPr lang="en-US" sz="2400" dirty="0">
                          <a:effectLst/>
                          <a:latin typeface="Times New Roman" panose="02020603050405020304" pitchFamily="18" charset="0"/>
                          <a:cs typeface="Times New Roman" panose="02020603050405020304" pitchFamily="18" charset="0"/>
                        </a:rPr>
                        <a:t> = 5 = x </a:t>
                      </a:r>
                    </a:p>
                    <a:p>
                      <a:pPr marL="0" marR="0" algn="just">
                        <a:lnSpc>
                          <a:spcPct val="100000"/>
                        </a:lnSpc>
                        <a:spcBef>
                          <a:spcPts val="0"/>
                        </a:spcBef>
                        <a:spcAft>
                          <a:spcPts val="0"/>
                        </a:spcAft>
                      </a:pPr>
                      <a:r>
                        <a:rPr lang="en-US" sz="2400" dirty="0" err="1">
                          <a:effectLst/>
                          <a:latin typeface="Times New Roman" panose="02020603050405020304" pitchFamily="18" charset="0"/>
                          <a:cs typeface="Times New Roman" panose="02020603050405020304" pitchFamily="18" charset="0"/>
                        </a:rPr>
                        <a:t>Kết</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luận</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Tìm</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thấy</a:t>
                      </a:r>
                      <a:r>
                        <a:rPr lang="en-US" sz="2400" dirty="0">
                          <a:effectLst/>
                          <a:latin typeface="Times New Roman" panose="02020603050405020304" pitchFamily="18" charset="0"/>
                          <a:cs typeface="Times New Roman" panose="02020603050405020304" pitchFamily="18" charset="0"/>
                        </a:rPr>
                        <a:t> x ở </a:t>
                      </a:r>
                      <a:r>
                        <a:rPr lang="en-US" sz="2400" dirty="0" err="1">
                          <a:effectLst/>
                          <a:latin typeface="Times New Roman" panose="02020603050405020304" pitchFamily="18" charset="0"/>
                          <a:cs typeface="Times New Roman" panose="02020603050405020304" pitchFamily="18" charset="0"/>
                        </a:rPr>
                        <a:t>vị</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trí</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thứ</a:t>
                      </a:r>
                      <a:r>
                        <a:rPr lang="en-US" sz="2400" dirty="0">
                          <a:effectLst/>
                          <a:latin typeface="Times New Roman" panose="02020603050405020304" pitchFamily="18" charset="0"/>
                          <a:cs typeface="Times New Roman" panose="02020603050405020304" pitchFamily="18" charset="0"/>
                        </a:rPr>
                        <a:t> 7 </a:t>
                      </a:r>
                      <a:r>
                        <a:rPr lang="en-US" sz="2400" dirty="0" err="1">
                          <a:effectLst/>
                          <a:latin typeface="Times New Roman" panose="02020603050405020304" pitchFamily="18" charset="0"/>
                          <a:cs typeface="Times New Roman" panose="02020603050405020304" pitchFamily="18" charset="0"/>
                        </a:rPr>
                        <a:t>trong</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dãy</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kết</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thúc</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thuật</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toán</a:t>
                      </a:r>
                      <a:r>
                        <a:rPr lang="en-US" sz="2400" dirty="0">
                          <a:effectLst/>
                          <a:latin typeface="Times New Roman" panose="02020603050405020304" pitchFamily="18" charset="0"/>
                          <a:cs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529" marR="33529" marT="0" marB="0"/>
                </a:tc>
                <a:extLst>
                  <a:ext uri="{0D108BD9-81ED-4DB2-BD59-A6C34878D82A}">
                    <a16:rowId xmlns:a16="http://schemas.microsoft.com/office/drawing/2014/main" xmlns="" val="2413897987"/>
                  </a:ext>
                </a:extLst>
              </a:tr>
            </a:tbl>
          </a:graphicData>
        </a:graphic>
      </p:graphicFrame>
    </p:spTree>
    <p:extLst>
      <p:ext uri="{BB962C8B-B14F-4D97-AF65-F5344CB8AC3E}">
        <p14:creationId xmlns:p14="http://schemas.microsoft.com/office/powerpoint/2010/main" val="2147306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4270" y="300303"/>
            <a:ext cx="1317990" cy="548099"/>
          </a:xfrm>
          <a:prstGeom prst="rect">
            <a:avLst/>
          </a:prstGeom>
        </p:spPr>
        <p:txBody>
          <a:bodyPr wrap="none">
            <a:spAutoFit/>
          </a:bodyPr>
          <a:lstStyle/>
          <a:p>
            <a:pPr algn="just">
              <a:lnSpc>
                <a:spcPct val="115000"/>
              </a:lnSpc>
              <a:spcBef>
                <a:spcPts val="600"/>
              </a:spcBef>
              <a:spcAft>
                <a:spcPts val="600"/>
              </a:spcAft>
            </a:pPr>
            <a:r>
              <a:rPr lang="en-US" sz="2800" b="1">
                <a:latin typeface="Times New Roman" panose="02020603050405020304" pitchFamily="18" charset="0"/>
                <a:ea typeface="Times New Roman" panose="02020603050405020304" pitchFamily="18" charset="0"/>
              </a:rPr>
              <a:t>2) x = 6</a:t>
            </a:r>
            <a:endParaRPr lang="en-US" sz="2800">
              <a:latin typeface="Times New Roman" panose="02020603050405020304" pitchFamily="18" charset="0"/>
              <a:ea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762754025"/>
              </p:ext>
            </p:extLst>
          </p:nvPr>
        </p:nvGraphicFramePr>
        <p:xfrm>
          <a:off x="1597356" y="1232933"/>
          <a:ext cx="9041616" cy="4023360"/>
        </p:xfrm>
        <a:graphic>
          <a:graphicData uri="http://schemas.openxmlformats.org/drawingml/2006/table">
            <a:tbl>
              <a:tblPr firstRow="1" firstCol="1" bandRow="1">
                <a:tableStyleId>{21E4AEA4-8DFA-4A89-87EB-49C32662AFE0}</a:tableStyleId>
              </a:tblPr>
              <a:tblGrid>
                <a:gridCol w="1216519">
                  <a:extLst>
                    <a:ext uri="{9D8B030D-6E8A-4147-A177-3AD203B41FA5}">
                      <a16:colId xmlns:a16="http://schemas.microsoft.com/office/drawing/2014/main" xmlns="" val="3272936415"/>
                    </a:ext>
                  </a:extLst>
                </a:gridCol>
                <a:gridCol w="7825097">
                  <a:extLst>
                    <a:ext uri="{9D8B030D-6E8A-4147-A177-3AD203B41FA5}">
                      <a16:colId xmlns:a16="http://schemas.microsoft.com/office/drawing/2014/main" xmlns="" val="4128481809"/>
                    </a:ext>
                  </a:extLst>
                </a:gridCol>
              </a:tblGrid>
              <a:tr h="108915">
                <a:tc>
                  <a:txBody>
                    <a:bodyPr/>
                    <a:lstStyle/>
                    <a:p>
                      <a:pPr marL="0" marR="0" algn="ctr">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Bước</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320" marR="31320" marT="0" marB="0" anchor="ctr"/>
                </a:tc>
                <a:tc>
                  <a:txBody>
                    <a:bodyPr/>
                    <a:lstStyle/>
                    <a:p>
                      <a:pPr marL="0" marR="0" algn="ctr">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Thực hiện</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320" marR="31320" marT="0" marB="0" anchor="ctr"/>
                </a:tc>
                <a:extLst>
                  <a:ext uri="{0D108BD9-81ED-4DB2-BD59-A6C34878D82A}">
                    <a16:rowId xmlns:a16="http://schemas.microsoft.com/office/drawing/2014/main" xmlns="" val="2244704842"/>
                  </a:ext>
                </a:extLst>
              </a:tr>
              <a:tr h="375677">
                <a:tc>
                  <a:txBody>
                    <a:bodyPr/>
                    <a:lstStyle/>
                    <a:p>
                      <a:pPr marL="0" marR="0" algn="ctr">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1</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320" marR="31320" marT="0" marB="0" anchor="ctr"/>
                </a:tc>
                <a:tc>
                  <a:txBody>
                    <a:bodyPr/>
                    <a:lstStyle/>
                    <a:p>
                      <a:pPr marL="0" marR="0" algn="just">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So sánh số ở đầu dãy với x</a:t>
                      </a:r>
                    </a:p>
                    <a:p>
                      <a:pPr marL="0" marR="0" algn="just">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Vì a</a:t>
                      </a:r>
                      <a:r>
                        <a:rPr lang="en-US" sz="2400" baseline="-25000">
                          <a:effectLst/>
                          <a:latin typeface="Times New Roman" panose="02020603050405020304" pitchFamily="18" charset="0"/>
                          <a:cs typeface="Times New Roman" panose="02020603050405020304" pitchFamily="18" charset="0"/>
                        </a:rPr>
                        <a:t>1</a:t>
                      </a:r>
                      <a:r>
                        <a:rPr lang="en-US" sz="2400">
                          <a:effectLst/>
                          <a:latin typeface="Times New Roman" panose="02020603050405020304" pitchFamily="18" charset="0"/>
                          <a:cs typeface="Times New Roman" panose="02020603050405020304" pitchFamily="18" charset="0"/>
                        </a:rPr>
                        <a:t> = 8 ≠ x nên chuyển sang xét số tiếp theo a</a:t>
                      </a:r>
                      <a:r>
                        <a:rPr lang="en-US" sz="2400" baseline="-25000">
                          <a:effectLst/>
                          <a:latin typeface="Times New Roman" panose="02020603050405020304" pitchFamily="18" charset="0"/>
                          <a:cs typeface="Times New Roman" panose="02020603050405020304" pitchFamily="18" charset="0"/>
                        </a:rPr>
                        <a:t>2</a:t>
                      </a:r>
                      <a:r>
                        <a:rPr lang="en-US" sz="2400">
                          <a:effectLst/>
                          <a:latin typeface="Times New Roman" panose="02020603050405020304" pitchFamily="18" charset="0"/>
                          <a:cs typeface="Times New Roman" panose="02020603050405020304" pitchFamily="18" charset="0"/>
                        </a:rPr>
                        <a:t> trong dãy</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320" marR="31320" marT="0" marB="0"/>
                </a:tc>
                <a:extLst>
                  <a:ext uri="{0D108BD9-81ED-4DB2-BD59-A6C34878D82A}">
                    <a16:rowId xmlns:a16="http://schemas.microsoft.com/office/drawing/2014/main" xmlns="" val="404067322"/>
                  </a:ext>
                </a:extLst>
              </a:tr>
              <a:tr h="375677">
                <a:tc>
                  <a:txBody>
                    <a:bodyPr/>
                    <a:lstStyle/>
                    <a:p>
                      <a:pPr marL="0" marR="0" algn="ctr">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2</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320" marR="31320" marT="0" marB="0" anchor="ctr"/>
                </a:tc>
                <a:tc>
                  <a:txBody>
                    <a:bodyPr/>
                    <a:lstStyle/>
                    <a:p>
                      <a:pPr marL="0" marR="0" algn="just">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So sánh số đang xét với x</a:t>
                      </a:r>
                    </a:p>
                    <a:p>
                      <a:pPr marL="0" marR="0" algn="just">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Vì a</a:t>
                      </a:r>
                      <a:r>
                        <a:rPr lang="en-US" sz="2400" baseline="-25000">
                          <a:effectLst/>
                          <a:latin typeface="Times New Roman" panose="02020603050405020304" pitchFamily="18" charset="0"/>
                          <a:cs typeface="Times New Roman" panose="02020603050405020304" pitchFamily="18" charset="0"/>
                        </a:rPr>
                        <a:t>2</a:t>
                      </a:r>
                      <a:r>
                        <a:rPr lang="en-US" sz="2400">
                          <a:effectLst/>
                          <a:latin typeface="Times New Roman" panose="02020603050405020304" pitchFamily="18" charset="0"/>
                          <a:cs typeface="Times New Roman" panose="02020603050405020304" pitchFamily="18" charset="0"/>
                        </a:rPr>
                        <a:t> = 17 ≠ x nên chuyển sang xét số tiếp theo a</a:t>
                      </a:r>
                      <a:r>
                        <a:rPr lang="en-US" sz="2400" baseline="-25000">
                          <a:effectLst/>
                          <a:latin typeface="Times New Roman" panose="02020603050405020304" pitchFamily="18" charset="0"/>
                          <a:cs typeface="Times New Roman" panose="02020603050405020304" pitchFamily="18" charset="0"/>
                        </a:rPr>
                        <a:t>3</a:t>
                      </a:r>
                      <a:r>
                        <a:rPr lang="en-US" sz="2400">
                          <a:effectLst/>
                          <a:latin typeface="Times New Roman" panose="02020603050405020304" pitchFamily="18" charset="0"/>
                          <a:cs typeface="Times New Roman" panose="02020603050405020304" pitchFamily="18" charset="0"/>
                        </a:rPr>
                        <a:t> trong dãy</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320" marR="31320" marT="0" marB="0"/>
                </a:tc>
                <a:extLst>
                  <a:ext uri="{0D108BD9-81ED-4DB2-BD59-A6C34878D82A}">
                    <a16:rowId xmlns:a16="http://schemas.microsoft.com/office/drawing/2014/main" xmlns="" val="921150102"/>
                  </a:ext>
                </a:extLst>
              </a:tr>
              <a:tr h="375677">
                <a:tc>
                  <a:txBody>
                    <a:bodyPr/>
                    <a:lstStyle/>
                    <a:p>
                      <a:pPr marL="0" marR="0" algn="ctr">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3</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320" marR="31320" marT="0" marB="0" anchor="ctr"/>
                </a:tc>
                <a:tc>
                  <a:txBody>
                    <a:bodyPr/>
                    <a:lstStyle/>
                    <a:p>
                      <a:pPr marL="0" marR="0" algn="just">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So sánh số đang xét với x</a:t>
                      </a:r>
                    </a:p>
                    <a:p>
                      <a:pPr marL="0" marR="0" algn="just">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Vì a</a:t>
                      </a:r>
                      <a:r>
                        <a:rPr lang="en-US" sz="2400" baseline="-25000">
                          <a:effectLst/>
                          <a:latin typeface="Times New Roman" panose="02020603050405020304" pitchFamily="18" charset="0"/>
                          <a:cs typeface="Times New Roman" panose="02020603050405020304" pitchFamily="18" charset="0"/>
                        </a:rPr>
                        <a:t>3</a:t>
                      </a:r>
                      <a:r>
                        <a:rPr lang="en-US" sz="2400">
                          <a:effectLst/>
                          <a:latin typeface="Times New Roman" panose="02020603050405020304" pitchFamily="18" charset="0"/>
                          <a:cs typeface="Times New Roman" panose="02020603050405020304" pitchFamily="18" charset="0"/>
                        </a:rPr>
                        <a:t> = 23 ≠ x nên chuyển sang xét số tiếp theo a</a:t>
                      </a:r>
                      <a:r>
                        <a:rPr lang="en-US" sz="2400" baseline="-25000">
                          <a:effectLst/>
                          <a:latin typeface="Times New Roman" panose="02020603050405020304" pitchFamily="18" charset="0"/>
                          <a:cs typeface="Times New Roman" panose="02020603050405020304" pitchFamily="18" charset="0"/>
                        </a:rPr>
                        <a:t>4</a:t>
                      </a:r>
                      <a:r>
                        <a:rPr lang="en-US" sz="2400">
                          <a:effectLst/>
                          <a:latin typeface="Times New Roman" panose="02020603050405020304" pitchFamily="18" charset="0"/>
                          <a:cs typeface="Times New Roman" panose="02020603050405020304" pitchFamily="18" charset="0"/>
                        </a:rPr>
                        <a:t> trong dãy</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320" marR="31320" marT="0" marB="0"/>
                </a:tc>
                <a:extLst>
                  <a:ext uri="{0D108BD9-81ED-4DB2-BD59-A6C34878D82A}">
                    <a16:rowId xmlns:a16="http://schemas.microsoft.com/office/drawing/2014/main" xmlns="" val="666829127"/>
                  </a:ext>
                </a:extLst>
              </a:tr>
              <a:tr h="375677">
                <a:tc>
                  <a:txBody>
                    <a:bodyPr/>
                    <a:lstStyle/>
                    <a:p>
                      <a:pPr marL="0" marR="0" algn="ctr">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4</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320" marR="31320" marT="0" marB="0" anchor="ctr"/>
                </a:tc>
                <a:tc>
                  <a:txBody>
                    <a:bodyPr/>
                    <a:lstStyle/>
                    <a:p>
                      <a:pPr marL="0" marR="0" algn="just">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So sánh số đang xét với x</a:t>
                      </a:r>
                    </a:p>
                    <a:p>
                      <a:pPr marL="0" marR="0" algn="just">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Vì a</a:t>
                      </a:r>
                      <a:r>
                        <a:rPr lang="en-US" sz="2400" baseline="-25000">
                          <a:effectLst/>
                          <a:latin typeface="Times New Roman" panose="02020603050405020304" pitchFamily="18" charset="0"/>
                          <a:cs typeface="Times New Roman" panose="02020603050405020304" pitchFamily="18" charset="0"/>
                        </a:rPr>
                        <a:t>4</a:t>
                      </a:r>
                      <a:r>
                        <a:rPr lang="en-US" sz="2400">
                          <a:effectLst/>
                          <a:latin typeface="Times New Roman" panose="02020603050405020304" pitchFamily="18" charset="0"/>
                          <a:cs typeface="Times New Roman" panose="02020603050405020304" pitchFamily="18" charset="0"/>
                        </a:rPr>
                        <a:t> = 1 ≠ x nên chuyển sang xét số tiếp theo a</a:t>
                      </a:r>
                      <a:r>
                        <a:rPr lang="en-US" sz="2400" baseline="-25000">
                          <a:effectLst/>
                          <a:latin typeface="Times New Roman" panose="02020603050405020304" pitchFamily="18" charset="0"/>
                          <a:cs typeface="Times New Roman" panose="02020603050405020304" pitchFamily="18" charset="0"/>
                        </a:rPr>
                        <a:t>5</a:t>
                      </a:r>
                      <a:r>
                        <a:rPr lang="en-US" sz="2400">
                          <a:effectLst/>
                          <a:latin typeface="Times New Roman" panose="02020603050405020304" pitchFamily="18" charset="0"/>
                          <a:cs typeface="Times New Roman" panose="02020603050405020304" pitchFamily="18" charset="0"/>
                        </a:rPr>
                        <a:t> trong dãy</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320" marR="31320" marT="0" marB="0"/>
                </a:tc>
                <a:extLst>
                  <a:ext uri="{0D108BD9-81ED-4DB2-BD59-A6C34878D82A}">
                    <a16:rowId xmlns:a16="http://schemas.microsoft.com/office/drawing/2014/main" xmlns="" val="1495907765"/>
                  </a:ext>
                </a:extLst>
              </a:tr>
              <a:tr h="375677">
                <a:tc>
                  <a:txBody>
                    <a:bodyPr/>
                    <a:lstStyle/>
                    <a:p>
                      <a:pPr marL="0" marR="0" algn="ctr">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5</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320" marR="31320" marT="0" marB="0" anchor="ctr"/>
                </a:tc>
                <a:tc>
                  <a:txBody>
                    <a:bodyPr/>
                    <a:lstStyle/>
                    <a:p>
                      <a:pPr marL="0" marR="0" algn="just">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So </a:t>
                      </a:r>
                      <a:r>
                        <a:rPr lang="en-US" sz="2400" dirty="0" err="1">
                          <a:effectLst/>
                          <a:latin typeface="Times New Roman" panose="02020603050405020304" pitchFamily="18" charset="0"/>
                          <a:cs typeface="Times New Roman" panose="02020603050405020304" pitchFamily="18" charset="0"/>
                        </a:rPr>
                        <a:t>sánh</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số</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đang</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xét</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với</a:t>
                      </a:r>
                      <a:r>
                        <a:rPr lang="en-US" sz="2400" dirty="0">
                          <a:effectLst/>
                          <a:latin typeface="Times New Roman" panose="02020603050405020304" pitchFamily="18" charset="0"/>
                          <a:cs typeface="Times New Roman" panose="02020603050405020304" pitchFamily="18" charset="0"/>
                        </a:rPr>
                        <a:t> x</a:t>
                      </a:r>
                    </a:p>
                    <a:p>
                      <a:pPr marL="0" marR="0" algn="just">
                        <a:lnSpc>
                          <a:spcPct val="100000"/>
                        </a:lnSpc>
                        <a:spcBef>
                          <a:spcPts val="0"/>
                        </a:spcBef>
                        <a:spcAft>
                          <a:spcPts val="0"/>
                        </a:spcAft>
                      </a:pPr>
                      <a:r>
                        <a:rPr lang="en-US" sz="2400" dirty="0" err="1">
                          <a:effectLst/>
                          <a:latin typeface="Times New Roman" panose="02020603050405020304" pitchFamily="18" charset="0"/>
                          <a:cs typeface="Times New Roman" panose="02020603050405020304" pitchFamily="18" charset="0"/>
                        </a:rPr>
                        <a:t>Vì</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a</a:t>
                      </a:r>
                      <a:r>
                        <a:rPr lang="en-US" sz="2400" baseline="-25000" dirty="0" err="1">
                          <a:effectLst/>
                          <a:latin typeface="Times New Roman" panose="02020603050405020304" pitchFamily="18" charset="0"/>
                          <a:cs typeface="Times New Roman" panose="02020603050405020304" pitchFamily="18" charset="0"/>
                        </a:rPr>
                        <a:t>5</a:t>
                      </a:r>
                      <a:r>
                        <a:rPr lang="en-US" sz="2400" dirty="0">
                          <a:effectLst/>
                          <a:latin typeface="Times New Roman" panose="02020603050405020304" pitchFamily="18" charset="0"/>
                          <a:cs typeface="Times New Roman" panose="02020603050405020304" pitchFamily="18" charset="0"/>
                        </a:rPr>
                        <a:t> = 12 ≠ x </a:t>
                      </a:r>
                      <a:r>
                        <a:rPr lang="en-US" sz="2400" dirty="0" err="1">
                          <a:effectLst/>
                          <a:latin typeface="Times New Roman" panose="02020603050405020304" pitchFamily="18" charset="0"/>
                          <a:cs typeface="Times New Roman" panose="02020603050405020304" pitchFamily="18" charset="0"/>
                        </a:rPr>
                        <a:t>nên</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chuyển</a:t>
                      </a:r>
                      <a:r>
                        <a:rPr lang="en-US" sz="2400" dirty="0">
                          <a:effectLst/>
                          <a:latin typeface="Times New Roman" panose="02020603050405020304" pitchFamily="18" charset="0"/>
                          <a:cs typeface="Times New Roman" panose="02020603050405020304" pitchFamily="18" charset="0"/>
                        </a:rPr>
                        <a:t> sang </a:t>
                      </a:r>
                      <a:r>
                        <a:rPr lang="en-US" sz="2400" dirty="0" err="1">
                          <a:effectLst/>
                          <a:latin typeface="Times New Roman" panose="02020603050405020304" pitchFamily="18" charset="0"/>
                          <a:cs typeface="Times New Roman" panose="02020603050405020304" pitchFamily="18" charset="0"/>
                        </a:rPr>
                        <a:t>xét</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số</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tiếp</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theo</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a</a:t>
                      </a:r>
                      <a:r>
                        <a:rPr lang="en-US" sz="2400" baseline="-25000" dirty="0" err="1">
                          <a:effectLst/>
                          <a:latin typeface="Times New Roman" panose="02020603050405020304" pitchFamily="18" charset="0"/>
                          <a:cs typeface="Times New Roman" panose="02020603050405020304" pitchFamily="18" charset="0"/>
                        </a:rPr>
                        <a:t>6</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trong</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dãy</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320" marR="31320" marT="0" marB="0"/>
                </a:tc>
                <a:extLst>
                  <a:ext uri="{0D108BD9-81ED-4DB2-BD59-A6C34878D82A}">
                    <a16:rowId xmlns:a16="http://schemas.microsoft.com/office/drawing/2014/main" xmlns="" val="765814436"/>
                  </a:ext>
                </a:extLst>
              </a:tr>
            </a:tbl>
          </a:graphicData>
        </a:graphic>
      </p:graphicFrame>
    </p:spTree>
    <p:extLst>
      <p:ext uri="{BB962C8B-B14F-4D97-AF65-F5344CB8AC3E}">
        <p14:creationId xmlns:p14="http://schemas.microsoft.com/office/powerpoint/2010/main" val="432008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4270" y="300303"/>
            <a:ext cx="1317990" cy="548099"/>
          </a:xfrm>
          <a:prstGeom prst="rect">
            <a:avLst/>
          </a:prstGeom>
        </p:spPr>
        <p:txBody>
          <a:bodyPr wrap="none">
            <a:spAutoFit/>
          </a:bodyPr>
          <a:lstStyle/>
          <a:p>
            <a:pPr algn="just">
              <a:lnSpc>
                <a:spcPct val="115000"/>
              </a:lnSpc>
              <a:spcBef>
                <a:spcPts val="600"/>
              </a:spcBef>
              <a:spcAft>
                <a:spcPts val="600"/>
              </a:spcAft>
            </a:pPr>
            <a:r>
              <a:rPr lang="en-US" sz="2800" b="1">
                <a:latin typeface="Times New Roman" panose="02020603050405020304" pitchFamily="18" charset="0"/>
                <a:ea typeface="Times New Roman" panose="02020603050405020304" pitchFamily="18" charset="0"/>
              </a:rPr>
              <a:t>2) x = 6</a:t>
            </a:r>
            <a:endParaRPr lang="en-US" sz="2800">
              <a:latin typeface="Times New Roman" panose="02020603050405020304" pitchFamily="18" charset="0"/>
              <a:ea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749274181"/>
              </p:ext>
            </p:extLst>
          </p:nvPr>
        </p:nvGraphicFramePr>
        <p:xfrm>
          <a:off x="1698956" y="1218420"/>
          <a:ext cx="9041616" cy="4389120"/>
        </p:xfrm>
        <a:graphic>
          <a:graphicData uri="http://schemas.openxmlformats.org/drawingml/2006/table">
            <a:tbl>
              <a:tblPr firstRow="1" firstCol="1" bandRow="1">
                <a:tableStyleId>{21E4AEA4-8DFA-4A89-87EB-49C32662AFE0}</a:tableStyleId>
              </a:tblPr>
              <a:tblGrid>
                <a:gridCol w="1216519">
                  <a:extLst>
                    <a:ext uri="{9D8B030D-6E8A-4147-A177-3AD203B41FA5}">
                      <a16:colId xmlns:a16="http://schemas.microsoft.com/office/drawing/2014/main" xmlns="" val="3272936415"/>
                    </a:ext>
                  </a:extLst>
                </a:gridCol>
                <a:gridCol w="7825097">
                  <a:extLst>
                    <a:ext uri="{9D8B030D-6E8A-4147-A177-3AD203B41FA5}">
                      <a16:colId xmlns:a16="http://schemas.microsoft.com/office/drawing/2014/main" xmlns="" val="4128481809"/>
                    </a:ext>
                  </a:extLst>
                </a:gridCol>
              </a:tblGrid>
              <a:tr h="108915">
                <a:tc>
                  <a:txBody>
                    <a:bodyPr/>
                    <a:lstStyle/>
                    <a:p>
                      <a:pPr marL="0" marR="0" algn="ctr">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Bước</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320" marR="31320" marT="0" marB="0" anchor="ctr"/>
                </a:tc>
                <a:tc>
                  <a:txBody>
                    <a:bodyPr/>
                    <a:lstStyle/>
                    <a:p>
                      <a:pPr marL="0" marR="0" algn="ctr">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Thực hiện</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320" marR="31320" marT="0" marB="0" anchor="ctr"/>
                </a:tc>
                <a:extLst>
                  <a:ext uri="{0D108BD9-81ED-4DB2-BD59-A6C34878D82A}">
                    <a16:rowId xmlns:a16="http://schemas.microsoft.com/office/drawing/2014/main" xmlns="" val="2244704842"/>
                  </a:ext>
                </a:extLst>
              </a:tr>
              <a:tr h="375677">
                <a:tc>
                  <a:txBody>
                    <a:bodyPr/>
                    <a:lstStyle/>
                    <a:p>
                      <a:pPr marL="0" marR="0" algn="ctr">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6</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320" marR="31320" marT="0" marB="0" anchor="ctr"/>
                </a:tc>
                <a:tc>
                  <a:txBody>
                    <a:bodyPr/>
                    <a:lstStyle/>
                    <a:p>
                      <a:pPr marL="0" marR="0" algn="just">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So sánh số đang xét với x</a:t>
                      </a:r>
                    </a:p>
                    <a:p>
                      <a:pPr marL="0" marR="0" algn="just">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Vì a</a:t>
                      </a:r>
                      <a:r>
                        <a:rPr lang="en-US" sz="2400" baseline="-25000">
                          <a:effectLst/>
                          <a:latin typeface="Times New Roman" panose="02020603050405020304" pitchFamily="18" charset="0"/>
                          <a:cs typeface="Times New Roman" panose="02020603050405020304" pitchFamily="18" charset="0"/>
                        </a:rPr>
                        <a:t>6</a:t>
                      </a:r>
                      <a:r>
                        <a:rPr lang="en-US" sz="2400">
                          <a:effectLst/>
                          <a:latin typeface="Times New Roman" panose="02020603050405020304" pitchFamily="18" charset="0"/>
                          <a:cs typeface="Times New Roman" panose="02020603050405020304" pitchFamily="18" charset="0"/>
                        </a:rPr>
                        <a:t> = 7 ≠ x nên chuyển sang xét số tiếp theo a</a:t>
                      </a:r>
                      <a:r>
                        <a:rPr lang="en-US" sz="2400" baseline="-25000">
                          <a:effectLst/>
                          <a:latin typeface="Times New Roman" panose="02020603050405020304" pitchFamily="18" charset="0"/>
                          <a:cs typeface="Times New Roman" panose="02020603050405020304" pitchFamily="18" charset="0"/>
                        </a:rPr>
                        <a:t>7</a:t>
                      </a:r>
                      <a:r>
                        <a:rPr lang="en-US" sz="2400">
                          <a:effectLst/>
                          <a:latin typeface="Times New Roman" panose="02020603050405020304" pitchFamily="18" charset="0"/>
                          <a:cs typeface="Times New Roman" panose="02020603050405020304" pitchFamily="18" charset="0"/>
                        </a:rPr>
                        <a:t> trong dãy</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320" marR="31320" marT="0" marB="0"/>
                </a:tc>
                <a:extLst>
                  <a:ext uri="{0D108BD9-81ED-4DB2-BD59-A6C34878D82A}">
                    <a16:rowId xmlns:a16="http://schemas.microsoft.com/office/drawing/2014/main" xmlns="" val="4217429194"/>
                  </a:ext>
                </a:extLst>
              </a:tr>
              <a:tr h="375677">
                <a:tc>
                  <a:txBody>
                    <a:bodyPr/>
                    <a:lstStyle/>
                    <a:p>
                      <a:pPr marL="0" marR="0" algn="ctr">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7</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320" marR="31320" marT="0" marB="0" anchor="ctr"/>
                </a:tc>
                <a:tc>
                  <a:txBody>
                    <a:bodyPr/>
                    <a:lstStyle/>
                    <a:p>
                      <a:pPr marL="0" marR="0" algn="just">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So sánh số đang xét với x</a:t>
                      </a:r>
                    </a:p>
                    <a:p>
                      <a:pPr marL="0" marR="0" algn="just">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Vì a</a:t>
                      </a:r>
                      <a:r>
                        <a:rPr lang="en-US" sz="2400" baseline="-25000">
                          <a:effectLst/>
                          <a:latin typeface="Times New Roman" panose="02020603050405020304" pitchFamily="18" charset="0"/>
                          <a:cs typeface="Times New Roman" panose="02020603050405020304" pitchFamily="18" charset="0"/>
                        </a:rPr>
                        <a:t>7</a:t>
                      </a:r>
                      <a:r>
                        <a:rPr lang="en-US" sz="2400">
                          <a:effectLst/>
                          <a:latin typeface="Times New Roman" panose="02020603050405020304" pitchFamily="18" charset="0"/>
                          <a:cs typeface="Times New Roman" panose="02020603050405020304" pitchFamily="18" charset="0"/>
                        </a:rPr>
                        <a:t> = 5 ≠ x nên chuyển sang xét số tiếp theo a</a:t>
                      </a:r>
                      <a:r>
                        <a:rPr lang="en-US" sz="2400" baseline="-25000">
                          <a:effectLst/>
                          <a:latin typeface="Times New Roman" panose="02020603050405020304" pitchFamily="18" charset="0"/>
                          <a:cs typeface="Times New Roman" panose="02020603050405020304" pitchFamily="18" charset="0"/>
                        </a:rPr>
                        <a:t>8</a:t>
                      </a:r>
                      <a:r>
                        <a:rPr lang="en-US" sz="2400">
                          <a:effectLst/>
                          <a:latin typeface="Times New Roman" panose="02020603050405020304" pitchFamily="18" charset="0"/>
                          <a:cs typeface="Times New Roman" panose="02020603050405020304" pitchFamily="18" charset="0"/>
                        </a:rPr>
                        <a:t> trong dãy</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320" marR="31320" marT="0" marB="0"/>
                </a:tc>
                <a:extLst>
                  <a:ext uri="{0D108BD9-81ED-4DB2-BD59-A6C34878D82A}">
                    <a16:rowId xmlns:a16="http://schemas.microsoft.com/office/drawing/2014/main" xmlns="" val="2991839116"/>
                  </a:ext>
                </a:extLst>
              </a:tr>
              <a:tr h="375677">
                <a:tc>
                  <a:txBody>
                    <a:bodyPr/>
                    <a:lstStyle/>
                    <a:p>
                      <a:pPr marL="0" marR="0" algn="ctr">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8</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320" marR="31320" marT="0" marB="0" anchor="ctr"/>
                </a:tc>
                <a:tc>
                  <a:txBody>
                    <a:bodyPr/>
                    <a:lstStyle/>
                    <a:p>
                      <a:pPr marL="0" marR="0" algn="just">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So sánh số đang xét với x</a:t>
                      </a:r>
                    </a:p>
                    <a:p>
                      <a:pPr marL="0" marR="0" algn="just">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Vì a</a:t>
                      </a:r>
                      <a:r>
                        <a:rPr lang="en-US" sz="2400" baseline="-25000">
                          <a:effectLst/>
                          <a:latin typeface="Times New Roman" panose="02020603050405020304" pitchFamily="18" charset="0"/>
                          <a:cs typeface="Times New Roman" panose="02020603050405020304" pitchFamily="18" charset="0"/>
                        </a:rPr>
                        <a:t>8</a:t>
                      </a:r>
                      <a:r>
                        <a:rPr lang="en-US" sz="2400">
                          <a:effectLst/>
                          <a:latin typeface="Times New Roman" panose="02020603050405020304" pitchFamily="18" charset="0"/>
                          <a:cs typeface="Times New Roman" panose="02020603050405020304" pitchFamily="18" charset="0"/>
                        </a:rPr>
                        <a:t> = 1 ≠ x nên chuyển sang xét số tiếp theo a</a:t>
                      </a:r>
                      <a:r>
                        <a:rPr lang="en-US" sz="2400" baseline="-25000">
                          <a:effectLst/>
                          <a:latin typeface="Times New Roman" panose="02020603050405020304" pitchFamily="18" charset="0"/>
                          <a:cs typeface="Times New Roman" panose="02020603050405020304" pitchFamily="18" charset="0"/>
                        </a:rPr>
                        <a:t>9</a:t>
                      </a:r>
                      <a:r>
                        <a:rPr lang="en-US" sz="2400">
                          <a:effectLst/>
                          <a:latin typeface="Times New Roman" panose="02020603050405020304" pitchFamily="18" charset="0"/>
                          <a:cs typeface="Times New Roman" panose="02020603050405020304" pitchFamily="18" charset="0"/>
                        </a:rPr>
                        <a:t> trong dãy</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320" marR="31320" marT="0" marB="0"/>
                </a:tc>
                <a:extLst>
                  <a:ext uri="{0D108BD9-81ED-4DB2-BD59-A6C34878D82A}">
                    <a16:rowId xmlns:a16="http://schemas.microsoft.com/office/drawing/2014/main" xmlns="" val="2251246269"/>
                  </a:ext>
                </a:extLst>
              </a:tr>
              <a:tr h="375677">
                <a:tc>
                  <a:txBody>
                    <a:bodyPr/>
                    <a:lstStyle/>
                    <a:p>
                      <a:pPr marL="0" marR="0" algn="ctr">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9</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320" marR="31320" marT="0" marB="0" anchor="ctr"/>
                </a:tc>
                <a:tc>
                  <a:txBody>
                    <a:bodyPr/>
                    <a:lstStyle/>
                    <a:p>
                      <a:pPr marL="0" marR="0" algn="just">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So sánh số đang xét với x</a:t>
                      </a:r>
                    </a:p>
                    <a:p>
                      <a:pPr marL="0" marR="0" algn="just">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Vì a</a:t>
                      </a:r>
                      <a:r>
                        <a:rPr lang="en-US" sz="2400" baseline="-25000">
                          <a:effectLst/>
                          <a:latin typeface="Times New Roman" panose="02020603050405020304" pitchFamily="18" charset="0"/>
                          <a:cs typeface="Times New Roman" panose="02020603050405020304" pitchFamily="18" charset="0"/>
                        </a:rPr>
                        <a:t>9</a:t>
                      </a:r>
                      <a:r>
                        <a:rPr lang="en-US" sz="2400">
                          <a:effectLst/>
                          <a:latin typeface="Times New Roman" panose="02020603050405020304" pitchFamily="18" charset="0"/>
                          <a:cs typeface="Times New Roman" panose="02020603050405020304" pitchFamily="18" charset="0"/>
                        </a:rPr>
                        <a:t> = 13 ≠ x nên chuyển sang xét số tiếp theo a</a:t>
                      </a:r>
                      <a:r>
                        <a:rPr lang="en-US" sz="2400" baseline="-25000">
                          <a:effectLst/>
                          <a:latin typeface="Times New Roman" panose="02020603050405020304" pitchFamily="18" charset="0"/>
                          <a:cs typeface="Times New Roman" panose="02020603050405020304" pitchFamily="18" charset="0"/>
                        </a:rPr>
                        <a:t>10</a:t>
                      </a:r>
                      <a:r>
                        <a:rPr lang="en-US" sz="2400">
                          <a:effectLst/>
                          <a:latin typeface="Times New Roman" panose="02020603050405020304" pitchFamily="18" charset="0"/>
                          <a:cs typeface="Times New Roman" panose="02020603050405020304" pitchFamily="18" charset="0"/>
                        </a:rPr>
                        <a:t> trong dãy</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320" marR="31320" marT="0" marB="0"/>
                </a:tc>
                <a:extLst>
                  <a:ext uri="{0D108BD9-81ED-4DB2-BD59-A6C34878D82A}">
                    <a16:rowId xmlns:a16="http://schemas.microsoft.com/office/drawing/2014/main" xmlns="" val="3448576263"/>
                  </a:ext>
                </a:extLst>
              </a:tr>
              <a:tr h="642440">
                <a:tc>
                  <a:txBody>
                    <a:bodyPr/>
                    <a:lstStyle/>
                    <a:p>
                      <a:pPr marL="0" marR="0" algn="ctr">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10</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320" marR="31320" marT="0" marB="0" anchor="ctr"/>
                </a:tc>
                <a:tc>
                  <a:txBody>
                    <a:bodyPr/>
                    <a:lstStyle/>
                    <a:p>
                      <a:pPr marL="0" marR="0" algn="just">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So </a:t>
                      </a:r>
                      <a:r>
                        <a:rPr lang="en-US" sz="2400" dirty="0" err="1">
                          <a:effectLst/>
                          <a:latin typeface="Times New Roman" panose="02020603050405020304" pitchFamily="18" charset="0"/>
                          <a:cs typeface="Times New Roman" panose="02020603050405020304" pitchFamily="18" charset="0"/>
                        </a:rPr>
                        <a:t>sánh</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số</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đang</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xét</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với</a:t>
                      </a:r>
                      <a:r>
                        <a:rPr lang="en-US" sz="2400" dirty="0">
                          <a:effectLst/>
                          <a:latin typeface="Times New Roman" panose="02020603050405020304" pitchFamily="18" charset="0"/>
                          <a:cs typeface="Times New Roman" panose="02020603050405020304" pitchFamily="18" charset="0"/>
                        </a:rPr>
                        <a:t> x</a:t>
                      </a:r>
                    </a:p>
                    <a:p>
                      <a:pPr marL="0" marR="0" algn="just">
                        <a:lnSpc>
                          <a:spcPct val="100000"/>
                        </a:lnSpc>
                        <a:spcBef>
                          <a:spcPts val="0"/>
                        </a:spcBef>
                        <a:spcAft>
                          <a:spcPts val="0"/>
                        </a:spcAft>
                      </a:pPr>
                      <a:r>
                        <a:rPr lang="en-US" sz="2400" dirty="0" err="1">
                          <a:effectLst/>
                          <a:latin typeface="Times New Roman" panose="02020603050405020304" pitchFamily="18" charset="0"/>
                          <a:cs typeface="Times New Roman" panose="02020603050405020304" pitchFamily="18" charset="0"/>
                        </a:rPr>
                        <a:t>Vì</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a</a:t>
                      </a:r>
                      <a:r>
                        <a:rPr lang="en-US" sz="2400" baseline="-25000" dirty="0" err="1">
                          <a:effectLst/>
                          <a:latin typeface="Times New Roman" panose="02020603050405020304" pitchFamily="18" charset="0"/>
                          <a:cs typeface="Times New Roman" panose="02020603050405020304" pitchFamily="18" charset="0"/>
                        </a:rPr>
                        <a:t>10</a:t>
                      </a:r>
                      <a:r>
                        <a:rPr lang="en-US" sz="2400" dirty="0">
                          <a:effectLst/>
                          <a:latin typeface="Times New Roman" panose="02020603050405020304" pitchFamily="18" charset="0"/>
                          <a:cs typeface="Times New Roman" panose="02020603050405020304" pitchFamily="18" charset="0"/>
                        </a:rPr>
                        <a:t> = 10 ≠ x. </a:t>
                      </a:r>
                      <a:r>
                        <a:rPr lang="en-US" sz="2400" dirty="0" err="1">
                          <a:effectLst/>
                          <a:latin typeface="Times New Roman" panose="02020603050405020304" pitchFamily="18" charset="0"/>
                          <a:cs typeface="Times New Roman" panose="02020603050405020304" pitchFamily="18" charset="0"/>
                        </a:rPr>
                        <a:t>Hết</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dãy</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đã</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xét</a:t>
                      </a:r>
                      <a:endParaRPr lang="en-US" sz="2400" dirty="0">
                        <a:effectLst/>
                        <a:latin typeface="Times New Roman" panose="02020603050405020304" pitchFamily="18" charset="0"/>
                        <a:cs typeface="Times New Roman" panose="02020603050405020304" pitchFamily="18" charset="0"/>
                      </a:endParaRPr>
                    </a:p>
                    <a:p>
                      <a:pPr marL="0" marR="0" algn="just">
                        <a:lnSpc>
                          <a:spcPct val="100000"/>
                        </a:lnSpc>
                        <a:spcBef>
                          <a:spcPts val="0"/>
                        </a:spcBef>
                        <a:spcAft>
                          <a:spcPts val="0"/>
                        </a:spcAft>
                      </a:pPr>
                      <a:r>
                        <a:rPr lang="en-US" sz="2400" dirty="0" err="1">
                          <a:effectLst/>
                          <a:latin typeface="Times New Roman" panose="02020603050405020304" pitchFamily="18" charset="0"/>
                          <a:cs typeface="Times New Roman" panose="02020603050405020304" pitchFamily="18" charset="0"/>
                        </a:rPr>
                        <a:t>Kết</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luận</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Không</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Tìm</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thấy</a:t>
                      </a:r>
                      <a:r>
                        <a:rPr lang="en-US" sz="2400" dirty="0">
                          <a:effectLst/>
                          <a:latin typeface="Times New Roman" panose="02020603050405020304" pitchFamily="18" charset="0"/>
                          <a:cs typeface="Times New Roman" panose="02020603050405020304" pitchFamily="18" charset="0"/>
                        </a:rPr>
                        <a:t> x </a:t>
                      </a:r>
                      <a:r>
                        <a:rPr lang="en-US" sz="2400" dirty="0" err="1">
                          <a:effectLst/>
                          <a:latin typeface="Times New Roman" panose="02020603050405020304" pitchFamily="18" charset="0"/>
                          <a:cs typeface="Times New Roman" panose="02020603050405020304" pitchFamily="18" charset="0"/>
                        </a:rPr>
                        <a:t>trong</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dãy</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kết</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thúc</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thuật</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toán</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1320" marR="31320" marT="0" marB="0"/>
                </a:tc>
                <a:extLst>
                  <a:ext uri="{0D108BD9-81ED-4DB2-BD59-A6C34878D82A}">
                    <a16:rowId xmlns:a16="http://schemas.microsoft.com/office/drawing/2014/main" xmlns="" val="3323412679"/>
                  </a:ext>
                </a:extLst>
              </a:tr>
            </a:tbl>
          </a:graphicData>
        </a:graphic>
      </p:graphicFrame>
    </p:spTree>
    <p:extLst>
      <p:ext uri="{BB962C8B-B14F-4D97-AF65-F5344CB8AC3E}">
        <p14:creationId xmlns:p14="http://schemas.microsoft.com/office/powerpoint/2010/main" val="2951618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0514" y="1667306"/>
            <a:ext cx="10290628" cy="2228302"/>
          </a:xfrm>
          <a:prstGeom prst="rect">
            <a:avLst/>
          </a:prstGeom>
        </p:spPr>
        <p:txBody>
          <a:bodyPr wrap="square">
            <a:spAutoFit/>
          </a:bodyPr>
          <a:lstStyle/>
          <a:p>
            <a:pPr algn="just">
              <a:lnSpc>
                <a:spcPct val="115000"/>
              </a:lnSpc>
              <a:spcBef>
                <a:spcPts val="600"/>
              </a:spcBef>
              <a:spcAft>
                <a:spcPts val="600"/>
              </a:spcAft>
            </a:pPr>
            <a:r>
              <a:rPr lang="en-US" sz="2800" b="1">
                <a:latin typeface="Times New Roman" panose="02020603050405020304" pitchFamily="18" charset="0"/>
                <a:ea typeface="Times New Roman" panose="02020603050405020304" pitchFamily="18" charset="0"/>
              </a:rPr>
              <a:t>Bài 2.</a:t>
            </a:r>
            <a:r>
              <a:rPr lang="en-US" sz="2800">
                <a:latin typeface="Times New Roman" panose="02020603050405020304" pitchFamily="18" charset="0"/>
                <a:ea typeface="Times New Roman" panose="02020603050405020304" pitchFamily="18" charset="0"/>
              </a:rPr>
              <a:t> Cho dãy số ban đầu như trong Bài 1. Bằng cách trình bày thông tin dưới dạng bảng, hãy mô phỏng diễn biến các bước của thuật toán sắp xếp chọn để sắp xếp dãy số theo chiều không tăng</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Gợi ý: Dựa theo cách làm trong Bài “Sắp xếp chọn”</a:t>
            </a:r>
          </a:p>
        </p:txBody>
      </p:sp>
    </p:spTree>
    <p:extLst>
      <p:ext uri="{BB962C8B-B14F-4D97-AF65-F5344CB8AC3E}">
        <p14:creationId xmlns:p14="http://schemas.microsoft.com/office/powerpoint/2010/main" val="1407561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028507945"/>
              </p:ext>
            </p:extLst>
          </p:nvPr>
        </p:nvGraphicFramePr>
        <p:xfrm>
          <a:off x="537026" y="377371"/>
          <a:ext cx="11263087" cy="6106354"/>
        </p:xfrm>
        <a:graphic>
          <a:graphicData uri="http://schemas.openxmlformats.org/drawingml/2006/table">
            <a:tbl>
              <a:tblPr firstRow="1" firstCol="1" bandRow="1"/>
              <a:tblGrid>
                <a:gridCol w="1640117">
                  <a:extLst>
                    <a:ext uri="{9D8B030D-6E8A-4147-A177-3AD203B41FA5}">
                      <a16:colId xmlns:a16="http://schemas.microsoft.com/office/drawing/2014/main" xmlns="" val="3164982818"/>
                    </a:ext>
                  </a:extLst>
                </a:gridCol>
                <a:gridCol w="653143">
                  <a:extLst>
                    <a:ext uri="{9D8B030D-6E8A-4147-A177-3AD203B41FA5}">
                      <a16:colId xmlns:a16="http://schemas.microsoft.com/office/drawing/2014/main" xmlns="" val="454659711"/>
                    </a:ext>
                  </a:extLst>
                </a:gridCol>
                <a:gridCol w="595086">
                  <a:extLst>
                    <a:ext uri="{9D8B030D-6E8A-4147-A177-3AD203B41FA5}">
                      <a16:colId xmlns:a16="http://schemas.microsoft.com/office/drawing/2014/main" xmlns="" val="244129743"/>
                    </a:ext>
                  </a:extLst>
                </a:gridCol>
                <a:gridCol w="595085">
                  <a:extLst>
                    <a:ext uri="{9D8B030D-6E8A-4147-A177-3AD203B41FA5}">
                      <a16:colId xmlns:a16="http://schemas.microsoft.com/office/drawing/2014/main" xmlns="" val="990214129"/>
                    </a:ext>
                  </a:extLst>
                </a:gridCol>
                <a:gridCol w="638629">
                  <a:extLst>
                    <a:ext uri="{9D8B030D-6E8A-4147-A177-3AD203B41FA5}">
                      <a16:colId xmlns:a16="http://schemas.microsoft.com/office/drawing/2014/main" xmlns="" val="4134007670"/>
                    </a:ext>
                  </a:extLst>
                </a:gridCol>
                <a:gridCol w="638628">
                  <a:extLst>
                    <a:ext uri="{9D8B030D-6E8A-4147-A177-3AD203B41FA5}">
                      <a16:colId xmlns:a16="http://schemas.microsoft.com/office/drawing/2014/main" xmlns="" val="3189770082"/>
                    </a:ext>
                  </a:extLst>
                </a:gridCol>
                <a:gridCol w="566058">
                  <a:extLst>
                    <a:ext uri="{9D8B030D-6E8A-4147-A177-3AD203B41FA5}">
                      <a16:colId xmlns:a16="http://schemas.microsoft.com/office/drawing/2014/main" xmlns="" val="265478136"/>
                    </a:ext>
                  </a:extLst>
                </a:gridCol>
                <a:gridCol w="566057">
                  <a:extLst>
                    <a:ext uri="{9D8B030D-6E8A-4147-A177-3AD203B41FA5}">
                      <a16:colId xmlns:a16="http://schemas.microsoft.com/office/drawing/2014/main" xmlns="" val="2064284365"/>
                    </a:ext>
                  </a:extLst>
                </a:gridCol>
                <a:gridCol w="719074">
                  <a:extLst>
                    <a:ext uri="{9D8B030D-6E8A-4147-A177-3AD203B41FA5}">
                      <a16:colId xmlns:a16="http://schemas.microsoft.com/office/drawing/2014/main" xmlns="" val="2223037026"/>
                    </a:ext>
                  </a:extLst>
                </a:gridCol>
                <a:gridCol w="686947">
                  <a:extLst>
                    <a:ext uri="{9D8B030D-6E8A-4147-A177-3AD203B41FA5}">
                      <a16:colId xmlns:a16="http://schemas.microsoft.com/office/drawing/2014/main" xmlns="" val="749955315"/>
                    </a:ext>
                  </a:extLst>
                </a:gridCol>
                <a:gridCol w="744194">
                  <a:extLst>
                    <a:ext uri="{9D8B030D-6E8A-4147-A177-3AD203B41FA5}">
                      <a16:colId xmlns:a16="http://schemas.microsoft.com/office/drawing/2014/main" xmlns="" val="3209745554"/>
                    </a:ext>
                  </a:extLst>
                </a:gridCol>
                <a:gridCol w="3220069">
                  <a:extLst>
                    <a:ext uri="{9D8B030D-6E8A-4147-A177-3AD203B41FA5}">
                      <a16:colId xmlns:a16="http://schemas.microsoft.com/office/drawing/2014/main" xmlns="" val="201473582"/>
                    </a:ext>
                  </a:extLst>
                </a:gridCol>
              </a:tblGrid>
              <a:tr h="268326">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Dãy (a)</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a</a:t>
                      </a:r>
                      <a:r>
                        <a:rPr lang="en-US" sz="2400" baseline="-25000">
                          <a:effectLst/>
                          <a:latin typeface="Times New Roman" panose="02020603050405020304" pitchFamily="18" charset="0"/>
                          <a:ea typeface="Times New Roman" panose="02020603050405020304" pitchFamily="18" charset="0"/>
                        </a:rPr>
                        <a:t>1</a:t>
                      </a:r>
                      <a:endParaRPr lang="en-US" sz="2400">
                        <a:effectLst/>
                        <a:latin typeface="Times New Roman" panose="02020603050405020304" pitchFamily="18" charset="0"/>
                        <a:ea typeface="Times New Roman" panose="02020603050405020304" pitchFamily="18" charset="0"/>
                      </a:endParaRP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a</a:t>
                      </a:r>
                      <a:r>
                        <a:rPr lang="en-US" sz="2400" baseline="-25000">
                          <a:effectLst/>
                          <a:latin typeface="Times New Roman" panose="02020603050405020304" pitchFamily="18" charset="0"/>
                          <a:ea typeface="Times New Roman" panose="02020603050405020304" pitchFamily="18" charset="0"/>
                        </a:rPr>
                        <a:t>2</a:t>
                      </a:r>
                      <a:endParaRPr lang="en-US" sz="2400">
                        <a:effectLst/>
                        <a:latin typeface="Times New Roman" panose="02020603050405020304" pitchFamily="18" charset="0"/>
                        <a:ea typeface="Times New Roman" panose="02020603050405020304" pitchFamily="18" charset="0"/>
                      </a:endParaRP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a</a:t>
                      </a:r>
                      <a:r>
                        <a:rPr lang="en-US" sz="2400" baseline="-25000">
                          <a:effectLst/>
                          <a:latin typeface="Times New Roman" panose="02020603050405020304" pitchFamily="18" charset="0"/>
                          <a:ea typeface="Times New Roman" panose="02020603050405020304" pitchFamily="18" charset="0"/>
                        </a:rPr>
                        <a:t>3</a:t>
                      </a:r>
                      <a:endParaRPr lang="en-US" sz="2400">
                        <a:effectLst/>
                        <a:latin typeface="Times New Roman" panose="02020603050405020304" pitchFamily="18" charset="0"/>
                        <a:ea typeface="Times New Roman" panose="02020603050405020304" pitchFamily="18" charset="0"/>
                      </a:endParaRP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a</a:t>
                      </a:r>
                      <a:r>
                        <a:rPr lang="en-US" sz="2400" baseline="-25000">
                          <a:effectLst/>
                          <a:latin typeface="Times New Roman" panose="02020603050405020304" pitchFamily="18" charset="0"/>
                          <a:ea typeface="Times New Roman" panose="02020603050405020304" pitchFamily="18" charset="0"/>
                        </a:rPr>
                        <a:t>4</a:t>
                      </a:r>
                      <a:endParaRPr lang="en-US" sz="2400">
                        <a:effectLst/>
                        <a:latin typeface="Times New Roman" panose="02020603050405020304" pitchFamily="18" charset="0"/>
                        <a:ea typeface="Times New Roman" panose="02020603050405020304" pitchFamily="18" charset="0"/>
                      </a:endParaRP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a</a:t>
                      </a:r>
                      <a:r>
                        <a:rPr lang="en-US" sz="2400" baseline="-25000">
                          <a:effectLst/>
                          <a:latin typeface="Times New Roman" panose="02020603050405020304" pitchFamily="18" charset="0"/>
                          <a:ea typeface="Times New Roman" panose="02020603050405020304" pitchFamily="18" charset="0"/>
                        </a:rPr>
                        <a:t>5</a:t>
                      </a:r>
                      <a:endParaRPr lang="en-US" sz="2400">
                        <a:effectLst/>
                        <a:latin typeface="Times New Roman" panose="02020603050405020304" pitchFamily="18" charset="0"/>
                        <a:ea typeface="Times New Roman" panose="02020603050405020304" pitchFamily="18" charset="0"/>
                      </a:endParaRP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a</a:t>
                      </a:r>
                      <a:r>
                        <a:rPr lang="en-US" sz="2400" baseline="-25000">
                          <a:effectLst/>
                          <a:latin typeface="Times New Roman" panose="02020603050405020304" pitchFamily="18" charset="0"/>
                          <a:ea typeface="Times New Roman" panose="02020603050405020304" pitchFamily="18" charset="0"/>
                        </a:rPr>
                        <a:t>6</a:t>
                      </a:r>
                      <a:endParaRPr lang="en-US" sz="2400">
                        <a:effectLst/>
                        <a:latin typeface="Times New Roman" panose="02020603050405020304" pitchFamily="18" charset="0"/>
                        <a:ea typeface="Times New Roman" panose="02020603050405020304" pitchFamily="18" charset="0"/>
                      </a:endParaRP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a</a:t>
                      </a:r>
                      <a:r>
                        <a:rPr lang="en-US" sz="2400" baseline="-25000">
                          <a:effectLst/>
                          <a:latin typeface="Times New Roman" panose="02020603050405020304" pitchFamily="18" charset="0"/>
                          <a:ea typeface="Times New Roman" panose="02020603050405020304" pitchFamily="18" charset="0"/>
                        </a:rPr>
                        <a:t>7</a:t>
                      </a:r>
                      <a:endParaRPr lang="en-US" sz="2400">
                        <a:effectLst/>
                        <a:latin typeface="Times New Roman" panose="02020603050405020304" pitchFamily="18" charset="0"/>
                        <a:ea typeface="Times New Roman" panose="02020603050405020304" pitchFamily="18" charset="0"/>
                      </a:endParaRP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a</a:t>
                      </a:r>
                      <a:r>
                        <a:rPr lang="en-US" sz="2400" baseline="-25000">
                          <a:effectLst/>
                          <a:latin typeface="Times New Roman" panose="02020603050405020304" pitchFamily="18" charset="0"/>
                          <a:ea typeface="Times New Roman" panose="02020603050405020304" pitchFamily="18" charset="0"/>
                        </a:rPr>
                        <a:t>8</a:t>
                      </a:r>
                      <a:endParaRPr lang="en-US" sz="2400">
                        <a:effectLst/>
                        <a:latin typeface="Times New Roman" panose="02020603050405020304" pitchFamily="18" charset="0"/>
                        <a:ea typeface="Times New Roman" panose="02020603050405020304" pitchFamily="18" charset="0"/>
                      </a:endParaRP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a</a:t>
                      </a:r>
                      <a:r>
                        <a:rPr lang="en-US" sz="2400" baseline="-25000">
                          <a:effectLst/>
                          <a:latin typeface="Times New Roman" panose="02020603050405020304" pitchFamily="18" charset="0"/>
                          <a:ea typeface="Times New Roman" panose="02020603050405020304" pitchFamily="18" charset="0"/>
                        </a:rPr>
                        <a:t>9</a:t>
                      </a:r>
                      <a:endParaRPr lang="en-US" sz="2400">
                        <a:effectLst/>
                        <a:latin typeface="Times New Roman" panose="02020603050405020304" pitchFamily="18" charset="0"/>
                        <a:ea typeface="Times New Roman" panose="02020603050405020304" pitchFamily="18" charset="0"/>
                      </a:endParaRP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a</a:t>
                      </a:r>
                      <a:r>
                        <a:rPr lang="en-US" sz="2400" baseline="-25000">
                          <a:effectLst/>
                          <a:latin typeface="Times New Roman" panose="02020603050405020304" pitchFamily="18" charset="0"/>
                          <a:ea typeface="Times New Roman" panose="02020603050405020304" pitchFamily="18" charset="0"/>
                        </a:rPr>
                        <a:t>10</a:t>
                      </a:r>
                      <a:endParaRPr lang="en-US" sz="2400">
                        <a:effectLst/>
                        <a:latin typeface="Times New Roman" panose="02020603050405020304" pitchFamily="18" charset="0"/>
                        <a:ea typeface="Times New Roman" panose="02020603050405020304" pitchFamily="18" charset="0"/>
                      </a:endParaRP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Giải thích</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165971376"/>
                  </a:ext>
                </a:extLst>
              </a:tr>
              <a:tr h="374064">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Ban đầu</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8</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17</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23</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12</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7</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5</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13</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10</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Đổi chỗ 23 và a</a:t>
                      </a:r>
                      <a:r>
                        <a:rPr lang="en-US" sz="2400" baseline="-25000">
                          <a:effectLst/>
                          <a:latin typeface="Times New Roman" panose="02020603050405020304" pitchFamily="18" charset="0"/>
                          <a:ea typeface="Times New Roman" panose="02020603050405020304" pitchFamily="18" charset="0"/>
                        </a:rPr>
                        <a:t>1</a:t>
                      </a:r>
                      <a:endParaRPr lang="en-US" sz="2400">
                        <a:effectLst/>
                        <a:latin typeface="Times New Roman" panose="02020603050405020304" pitchFamily="18" charset="0"/>
                        <a:ea typeface="Times New Roman" panose="02020603050405020304" pitchFamily="18" charset="0"/>
                      </a:endParaRP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250112330"/>
                  </a:ext>
                </a:extLst>
              </a:tr>
              <a:tr h="536653">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Sau bước 1</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23</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17</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8</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12</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7</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5</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13</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10</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Không đổi chỗ</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360465458"/>
                  </a:ext>
                </a:extLst>
              </a:tr>
              <a:tr h="536653">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Sau bước 2</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23</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17</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8</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12</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7</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5</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13</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10</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Không đổi chỗ</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925808256"/>
                  </a:ext>
                </a:extLst>
              </a:tr>
              <a:tr h="536653">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Sau bước 3</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23</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17</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13</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12</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7</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5</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8</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10</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Đổi chỗ 12 và a</a:t>
                      </a:r>
                      <a:r>
                        <a:rPr lang="en-US" sz="2400" baseline="-25000">
                          <a:effectLst/>
                          <a:latin typeface="Times New Roman" panose="02020603050405020304" pitchFamily="18" charset="0"/>
                          <a:ea typeface="Times New Roman" panose="02020603050405020304" pitchFamily="18" charset="0"/>
                        </a:rPr>
                        <a:t>3</a:t>
                      </a:r>
                      <a:endParaRPr lang="en-US" sz="2400">
                        <a:effectLst/>
                        <a:latin typeface="Times New Roman" panose="02020603050405020304" pitchFamily="18" charset="0"/>
                        <a:ea typeface="Times New Roman" panose="02020603050405020304" pitchFamily="18" charset="0"/>
                      </a:endParaRP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354556196"/>
                  </a:ext>
                </a:extLst>
              </a:tr>
              <a:tr h="536653">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Sau bước 4</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23</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17</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13</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12</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7</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5</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8</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10</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Đổi chỗ 10 và a</a:t>
                      </a:r>
                      <a:r>
                        <a:rPr lang="en-US" sz="2400" baseline="-25000">
                          <a:effectLst/>
                          <a:latin typeface="Times New Roman" panose="02020603050405020304" pitchFamily="18" charset="0"/>
                          <a:ea typeface="Times New Roman" panose="02020603050405020304" pitchFamily="18" charset="0"/>
                        </a:rPr>
                        <a:t>4</a:t>
                      </a:r>
                      <a:endParaRPr lang="en-US" sz="2400">
                        <a:effectLst/>
                        <a:latin typeface="Times New Roman" panose="02020603050405020304" pitchFamily="18" charset="0"/>
                        <a:ea typeface="Times New Roman" panose="02020603050405020304" pitchFamily="18" charset="0"/>
                      </a:endParaRP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207272590"/>
                  </a:ext>
                </a:extLst>
              </a:tr>
              <a:tr h="536653">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Sau bước 5</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23</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17</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13</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12</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10</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7</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5</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8</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Đổi chỗ 10 và a</a:t>
                      </a:r>
                      <a:r>
                        <a:rPr lang="en-US" sz="2400" baseline="-25000">
                          <a:effectLst/>
                          <a:latin typeface="Times New Roman" panose="02020603050405020304" pitchFamily="18" charset="0"/>
                          <a:ea typeface="Times New Roman" panose="02020603050405020304" pitchFamily="18" charset="0"/>
                        </a:rPr>
                        <a:t>5</a:t>
                      </a:r>
                      <a:endParaRPr lang="en-US" sz="2400">
                        <a:effectLst/>
                        <a:latin typeface="Times New Roman" panose="02020603050405020304" pitchFamily="18" charset="0"/>
                        <a:ea typeface="Times New Roman" panose="02020603050405020304" pitchFamily="18" charset="0"/>
                      </a:endParaRP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56838277"/>
                  </a:ext>
                </a:extLst>
              </a:tr>
              <a:tr h="536653">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Sau bước 6</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23</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17</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13</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12</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10</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8</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5</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7</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Đổi chỗ 8 và a</a:t>
                      </a:r>
                      <a:r>
                        <a:rPr lang="en-US" sz="2400" baseline="-25000">
                          <a:effectLst/>
                          <a:latin typeface="Times New Roman" panose="02020603050405020304" pitchFamily="18" charset="0"/>
                          <a:ea typeface="Times New Roman" panose="02020603050405020304" pitchFamily="18" charset="0"/>
                        </a:rPr>
                        <a:t>6</a:t>
                      </a:r>
                      <a:endParaRPr lang="en-US" sz="2400">
                        <a:effectLst/>
                        <a:latin typeface="Times New Roman" panose="02020603050405020304" pitchFamily="18" charset="0"/>
                        <a:ea typeface="Times New Roman" panose="02020603050405020304" pitchFamily="18" charset="0"/>
                      </a:endParaRP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352909536"/>
                  </a:ext>
                </a:extLst>
              </a:tr>
              <a:tr h="536653">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Sau bước 7</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23</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17</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13</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12</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10</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8</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7</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5</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Đổi chỗ 7 và a</a:t>
                      </a:r>
                      <a:r>
                        <a:rPr lang="en-US" sz="2400" baseline="-25000">
                          <a:effectLst/>
                          <a:latin typeface="Times New Roman" panose="02020603050405020304" pitchFamily="18" charset="0"/>
                          <a:ea typeface="Times New Roman" panose="02020603050405020304" pitchFamily="18" charset="0"/>
                        </a:rPr>
                        <a:t>7</a:t>
                      </a:r>
                      <a:endParaRPr lang="en-US" sz="2400">
                        <a:effectLst/>
                        <a:latin typeface="Times New Roman" panose="02020603050405020304" pitchFamily="18" charset="0"/>
                        <a:ea typeface="Times New Roman" panose="02020603050405020304" pitchFamily="18" charset="0"/>
                      </a:endParaRP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138669069"/>
                  </a:ext>
                </a:extLst>
              </a:tr>
              <a:tr h="536653">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Sau bước 8</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23</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17</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13</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12</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10</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8</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7</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5</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Đổi chỗ 5 và a</a:t>
                      </a:r>
                      <a:r>
                        <a:rPr lang="en-US" sz="2400" baseline="-25000">
                          <a:effectLst/>
                          <a:latin typeface="Times New Roman" panose="02020603050405020304" pitchFamily="18" charset="0"/>
                          <a:ea typeface="Times New Roman" panose="02020603050405020304" pitchFamily="18" charset="0"/>
                        </a:rPr>
                        <a:t>8</a:t>
                      </a:r>
                      <a:endParaRPr lang="en-US" sz="2400">
                        <a:effectLst/>
                        <a:latin typeface="Times New Roman" panose="02020603050405020304" pitchFamily="18" charset="0"/>
                        <a:ea typeface="Times New Roman" panose="02020603050405020304" pitchFamily="18" charset="0"/>
                      </a:endParaRP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011379719"/>
                  </a:ext>
                </a:extLst>
              </a:tr>
              <a:tr h="536653">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Sau bước 9</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23</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17</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13</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12</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10</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8</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7</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5</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Không đổi chỗ</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887416019"/>
                  </a:ext>
                </a:extLst>
              </a:tr>
              <a:tr h="536653">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Dãy kết quả</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23</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17</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13</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12</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10</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8</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7</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5</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Times New Roman" panose="02020603050405020304" pitchFamily="18" charset="0"/>
                        </a:rPr>
                        <a:t>1</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l">
                        <a:lnSpc>
                          <a:spcPct val="100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 </a:t>
                      </a:r>
                    </a:p>
                  </a:txBody>
                  <a:tcPr marL="34749" marR="34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007074963"/>
                  </a:ext>
                </a:extLst>
              </a:tr>
            </a:tbl>
          </a:graphicData>
        </a:graphic>
      </p:graphicFrame>
    </p:spTree>
    <p:extLst>
      <p:ext uri="{BB962C8B-B14F-4D97-AF65-F5344CB8AC3E}">
        <p14:creationId xmlns:p14="http://schemas.microsoft.com/office/powerpoint/2010/main" val="4092681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0857" y="1368773"/>
            <a:ext cx="10392229" cy="2228302"/>
          </a:xfrm>
          <a:prstGeom prst="rect">
            <a:avLst/>
          </a:prstGeom>
        </p:spPr>
        <p:txBody>
          <a:bodyPr wrap="square">
            <a:spAutoFit/>
          </a:bodyPr>
          <a:lstStyle/>
          <a:p>
            <a:pPr algn="just">
              <a:lnSpc>
                <a:spcPct val="115000"/>
              </a:lnSpc>
              <a:spcBef>
                <a:spcPts val="600"/>
              </a:spcBef>
              <a:spcAft>
                <a:spcPts val="600"/>
              </a:spcAft>
            </a:pPr>
            <a:r>
              <a:rPr lang="en-US" sz="2800" b="1">
                <a:latin typeface="Times New Roman" panose="02020603050405020304" pitchFamily="18" charset="0"/>
                <a:ea typeface="Times New Roman" panose="02020603050405020304" pitchFamily="18" charset="0"/>
              </a:rPr>
              <a:t>Bài 3.</a:t>
            </a:r>
            <a:r>
              <a:rPr lang="en-US" sz="2800">
                <a:latin typeface="Times New Roman" panose="02020603050405020304" pitchFamily="18" charset="0"/>
                <a:ea typeface="Times New Roman" panose="02020603050405020304" pitchFamily="18" charset="0"/>
              </a:rPr>
              <a:t> Cho dãy số ban đầu như trong Bài 1. Bằng cách trình bày thông tin dưới dạng bảng, hãy mô phỏng diễn biến các bước của thuật toán sắp xếp nổi bọt để sắp xếp dãy số theo chiều không tăng</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Gợi ý: Dựa theo cách làm trong Bài “Sắp xếp nổi bọt”</a:t>
            </a:r>
          </a:p>
        </p:txBody>
      </p:sp>
    </p:spTree>
    <p:extLst>
      <p:ext uri="{BB962C8B-B14F-4D97-AF65-F5344CB8AC3E}">
        <p14:creationId xmlns:p14="http://schemas.microsoft.com/office/powerpoint/2010/main" val="4230287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1298</Words>
  <Application>Microsoft Office PowerPoint</Application>
  <PresentationFormat>Custom</PresentationFormat>
  <Paragraphs>650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thuvienhoclieu.com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thuvienhoclieu.com</dc:title>
  <dc:creator>thuvienhoclieu.com</dc:creator>
  <cp:keywords>thuvienhoclieu.com</cp:keywords>
  <dc:description>thuvienhoclieu.com</dc:description>
  <cp:lastModifiedBy/>
  <cp:revision>1</cp:revision>
  <dcterms:created xsi:type="dcterms:W3CDTF">2022-08-04T14:27:38Z</dcterms:created>
  <dcterms:modified xsi:type="dcterms:W3CDTF">2022-08-04T14:27:46Z</dcterms:modified>
</cp:coreProperties>
</file>