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2" r:id="rId1"/>
  </p:sldMasterIdLst>
  <p:notesMasterIdLst>
    <p:notesMasterId r:id="rId30"/>
  </p:notesMasterIdLst>
  <p:sldIdLst>
    <p:sldId id="301" r:id="rId2"/>
    <p:sldId id="277" r:id="rId3"/>
    <p:sldId id="278" r:id="rId4"/>
    <p:sldId id="281" r:id="rId5"/>
    <p:sldId id="282" r:id="rId6"/>
    <p:sldId id="279" r:id="rId7"/>
    <p:sldId id="280" r:id="rId8"/>
    <p:sldId id="283" r:id="rId9"/>
    <p:sldId id="257" r:id="rId10"/>
    <p:sldId id="293" r:id="rId11"/>
    <p:sldId id="259" r:id="rId12"/>
    <p:sldId id="292" r:id="rId13"/>
    <p:sldId id="261" r:id="rId14"/>
    <p:sldId id="291" r:id="rId15"/>
    <p:sldId id="263" r:id="rId16"/>
    <p:sldId id="290" r:id="rId17"/>
    <p:sldId id="265" r:id="rId18"/>
    <p:sldId id="303" r:id="rId19"/>
    <p:sldId id="267" r:id="rId20"/>
    <p:sldId id="304" r:id="rId21"/>
    <p:sldId id="298" r:id="rId22"/>
    <p:sldId id="337" r:id="rId23"/>
    <p:sldId id="299" r:id="rId24"/>
    <p:sldId id="308" r:id="rId25"/>
    <p:sldId id="309" r:id="rId26"/>
    <p:sldId id="339" r:id="rId27"/>
    <p:sldId id="284" r:id="rId28"/>
    <p:sldId id="310" r:id="rId29"/>
  </p:sldIdLst>
  <p:sldSz cx="14630400" cy="8229600"/>
  <p:notesSz cx="6858000" cy="9144000"/>
  <p:defaultTextStyle>
    <a:defPPr>
      <a:defRPr lang="vi-VN"/>
    </a:defPPr>
    <a:lvl1pPr marL="0" lvl="0" indent="0" algn="l" defTabSz="130622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53110" lvl="1" indent="0" algn="l" defTabSz="130622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06220" lvl="2" indent="0" algn="l" defTabSz="130622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959331" lvl="3" indent="0" algn="l" defTabSz="130622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612441" lvl="4" indent="0" algn="l" defTabSz="130622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265551" lvl="5" indent="0" algn="l" defTabSz="130622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3918661" lvl="6" indent="0" algn="l" defTabSz="130622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4571771" lvl="7" indent="0" algn="l" defTabSz="130622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5224882" lvl="8" indent="0" algn="l" defTabSz="130622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90" userDrawn="1">
          <p15:clr>
            <a:srgbClr val="A4A3A4"/>
          </p15:clr>
        </p15:guide>
        <p15:guide id="2" pos="4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69099F"/>
    <a:srgbClr val="BAA2FC"/>
    <a:srgbClr val="F4F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756" y="-96"/>
      </p:cViewPr>
      <p:guideLst>
        <p:guide orient="horz" pos="2490"/>
        <p:guide pos="47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36251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2452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774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437120" y="1920240"/>
            <a:ext cx="6461760" cy="2623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437120" y="4726306"/>
            <a:ext cx="6461760" cy="26250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50173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31520" y="329566"/>
            <a:ext cx="13167360" cy="70218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defTabSz="1097280"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defTabSz="1097280"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defTabSz="1097280">
              <a:defRPr/>
            </a:pPr>
            <a:fld id="{3B15F0DA-781C-4565-95EB-43B091673D64}" type="slidenum">
              <a:rPr lang="en-US" altLang="en-US" smtClean="0"/>
              <a:pPr defTabSz="1097280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055296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2977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5216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9439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2719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95472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11855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889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>
              <a:defRPr/>
            </a:pPr>
            <a:endParaRPr lang="vi-V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25406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>
              <a:defRPr/>
            </a:pPr>
            <a:endParaRPr lang="vi-V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>
              <a:defRPr/>
            </a:pPr>
            <a:endParaRPr lang="vi-V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>
              <a:defRPr/>
            </a:pPr>
            <a:fld id="{51C3AF7D-8C5A-415F-B199-D14213236F37}" type="slidenum">
              <a:rPr lang="vi-VN" altLang="en-US" smtClean="0"/>
              <a:pPr defTabSz="1097280"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57365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18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7.GI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audio" Target="../media/audio2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7.GI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6.wmf"/><Relationship Id="rId4" Type="http://schemas.openxmlformats.org/officeDocument/2006/relationships/image" Target="../media/image23.jpeg"/><Relationship Id="rId9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7.jpeg"/><Relationship Id="rId4" Type="http://schemas.openxmlformats.org/officeDocument/2006/relationships/image" Target="../media/image28.wmf"/><Relationship Id="rId9" Type="http://schemas.openxmlformats.org/officeDocument/2006/relationships/image" Target="../media/image1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/>
          <p:nvPr/>
        </p:nvSpPr>
        <p:spPr>
          <a:xfrm>
            <a:off x="7222836" y="3912870"/>
            <a:ext cx="184731" cy="4247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vi-VN" altLang="en-US" sz="2160" dirty="0"/>
          </a:p>
        </p:txBody>
      </p:sp>
      <p:sp>
        <p:nvSpPr>
          <p:cNvPr id="7" name="TextBox 6"/>
          <p:cNvSpPr txBox="1"/>
          <p:nvPr/>
        </p:nvSpPr>
        <p:spPr>
          <a:xfrm>
            <a:off x="3772282" y="6351270"/>
            <a:ext cx="548259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/>
            <a:r>
              <a:rPr lang="en-US" altLang="x-none" sz="30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MỘT SỐ HÌNH PHẲNG TRONG THỰC TIỄN</a:t>
            </a:r>
          </a:p>
        </p:txBody>
      </p:sp>
      <p:pic>
        <p:nvPicPr>
          <p:cNvPr id="307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10" y="312420"/>
            <a:ext cx="2817496" cy="281749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86" y="312420"/>
            <a:ext cx="3455670" cy="281749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571" y="312420"/>
            <a:ext cx="3280410" cy="285178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710" y="3379470"/>
            <a:ext cx="2817496" cy="2722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521" y="3585210"/>
            <a:ext cx="1520190" cy="251650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991" y="3657600"/>
            <a:ext cx="4872990" cy="2011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3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4550" y="6164580"/>
            <a:ext cx="2333626" cy="2065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/>
          <p:nvPr/>
        </p:nvSpPr>
        <p:spPr>
          <a:xfrm>
            <a:off x="1828800" y="1436370"/>
            <a:ext cx="4711066" cy="192595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5" name="Rectangle 4"/>
          <p:cNvSpPr/>
          <p:nvPr/>
        </p:nvSpPr>
        <p:spPr>
          <a:xfrm>
            <a:off x="2129790" y="1931670"/>
            <a:ext cx="1556386" cy="77914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6" name="Text Box 5"/>
          <p:cNvSpPr txBox="1"/>
          <p:nvPr/>
        </p:nvSpPr>
        <p:spPr>
          <a:xfrm>
            <a:off x="4722496" y="1781175"/>
            <a:ext cx="155448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7" name="Text Box 6"/>
          <p:cNvSpPr txBox="1"/>
          <p:nvPr/>
        </p:nvSpPr>
        <p:spPr>
          <a:xfrm>
            <a:off x="3686176" y="1781176"/>
            <a:ext cx="2897504" cy="1126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(a + b) . 2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  a . b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8" name="Text Box 7"/>
          <p:cNvSpPr txBox="1"/>
          <p:nvPr/>
        </p:nvSpPr>
        <p:spPr>
          <a:xfrm>
            <a:off x="2735580" y="2623185"/>
            <a:ext cx="60388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9" name="Text Box 8"/>
          <p:cNvSpPr txBox="1"/>
          <p:nvPr/>
        </p:nvSpPr>
        <p:spPr>
          <a:xfrm>
            <a:off x="1784986" y="2190750"/>
            <a:ext cx="4324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70" name="Text Box 9"/>
          <p:cNvSpPr txBox="1"/>
          <p:nvPr/>
        </p:nvSpPr>
        <p:spPr>
          <a:xfrm>
            <a:off x="2129791" y="1350646"/>
            <a:ext cx="293751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chữ nhật</a:t>
            </a:r>
            <a:endParaRPr lang="vi-VN" altLang="en-US" sz="336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/>
          <p:nvPr/>
        </p:nvSpPr>
        <p:spPr>
          <a:xfrm>
            <a:off x="4030981" y="3337560"/>
            <a:ext cx="2937510" cy="276606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3512820" y="4288155"/>
            <a:ext cx="51816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7229476" y="4029076"/>
            <a:ext cx="3282314" cy="1384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  4 . a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  a . 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8" name="Text Box 8"/>
          <p:cNvSpPr txBox="1"/>
          <p:nvPr/>
        </p:nvSpPr>
        <p:spPr>
          <a:xfrm>
            <a:off x="4117468" y="2386203"/>
            <a:ext cx="302514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vuông</a:t>
            </a:r>
            <a:endParaRPr lang="vi-VN" altLang="en-US" sz="336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5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/>
          <p:nvPr/>
        </p:nvSpPr>
        <p:spPr>
          <a:xfrm>
            <a:off x="1828800" y="1436370"/>
            <a:ext cx="4711066" cy="192595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3" name="Rectangle 4"/>
          <p:cNvSpPr/>
          <p:nvPr/>
        </p:nvSpPr>
        <p:spPr>
          <a:xfrm>
            <a:off x="2129790" y="1931670"/>
            <a:ext cx="1556386" cy="77914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4" name="Text Box 5"/>
          <p:cNvSpPr txBox="1"/>
          <p:nvPr/>
        </p:nvSpPr>
        <p:spPr>
          <a:xfrm>
            <a:off x="4722496" y="1781175"/>
            <a:ext cx="155448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5" name="Text Box 6"/>
          <p:cNvSpPr txBox="1"/>
          <p:nvPr/>
        </p:nvSpPr>
        <p:spPr>
          <a:xfrm>
            <a:off x="3686176" y="1781176"/>
            <a:ext cx="2897504" cy="1126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(a + b) . 2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  a x b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6" name="Text Box 7"/>
          <p:cNvSpPr txBox="1"/>
          <p:nvPr/>
        </p:nvSpPr>
        <p:spPr>
          <a:xfrm>
            <a:off x="2735580" y="2623185"/>
            <a:ext cx="60388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7" name="Text Box 8"/>
          <p:cNvSpPr txBox="1"/>
          <p:nvPr/>
        </p:nvSpPr>
        <p:spPr>
          <a:xfrm>
            <a:off x="1784986" y="2190750"/>
            <a:ext cx="4324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28800" y="3362327"/>
            <a:ext cx="4711066" cy="2537460"/>
            <a:chOff x="0" y="2801938"/>
            <a:chExt cx="3925888" cy="2114550"/>
          </a:xfrm>
        </p:grpSpPr>
        <p:sp>
          <p:nvSpPr>
            <p:cNvPr id="17420" name="Rectangle 12"/>
            <p:cNvSpPr/>
            <p:nvPr/>
          </p:nvSpPr>
          <p:spPr>
            <a:xfrm>
              <a:off x="0" y="2801938"/>
              <a:ext cx="3925888" cy="211455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7421" name="Group 8"/>
            <p:cNvGrpSpPr/>
            <p:nvPr/>
          </p:nvGrpSpPr>
          <p:grpSpPr>
            <a:xfrm>
              <a:off x="217488" y="3038475"/>
              <a:ext cx="3286125" cy="1744713"/>
              <a:chOff x="217488" y="2749550"/>
              <a:chExt cx="3286125" cy="1744713"/>
            </a:xfrm>
          </p:grpSpPr>
          <p:sp>
            <p:nvSpPr>
              <p:cNvPr id="17422" name="Rectangle 13"/>
              <p:cNvSpPr/>
              <p:nvPr/>
            </p:nvSpPr>
            <p:spPr>
              <a:xfrm>
                <a:off x="612775" y="3411538"/>
                <a:ext cx="935038" cy="1019175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423" name="Text Box 14"/>
              <p:cNvSpPr txBox="1"/>
              <p:nvPr/>
            </p:nvSpPr>
            <p:spPr>
              <a:xfrm>
                <a:off x="323850" y="3770313"/>
                <a:ext cx="431800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424" name="Text Box 15"/>
              <p:cNvSpPr txBox="1"/>
              <p:nvPr/>
            </p:nvSpPr>
            <p:spPr>
              <a:xfrm>
                <a:off x="217488" y="2749550"/>
                <a:ext cx="2138362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 vuông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425" name="Text Box 16"/>
              <p:cNvSpPr txBox="1"/>
              <p:nvPr/>
            </p:nvSpPr>
            <p:spPr>
              <a:xfrm>
                <a:off x="1830388" y="3340100"/>
                <a:ext cx="1673225" cy="1154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4 . a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a . 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7419" name="Text Box 9"/>
          <p:cNvSpPr txBox="1"/>
          <p:nvPr/>
        </p:nvSpPr>
        <p:spPr>
          <a:xfrm>
            <a:off x="2129791" y="1350646"/>
            <a:ext cx="293751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chữ nhật</a:t>
            </a:r>
            <a:endParaRPr lang="vi-VN" altLang="en-US" sz="336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AutoShape 9"/>
          <p:cNvSpPr/>
          <p:nvPr/>
        </p:nvSpPr>
        <p:spPr>
          <a:xfrm>
            <a:off x="3339466" y="3078480"/>
            <a:ext cx="5703570" cy="1986916"/>
          </a:xfrm>
          <a:prstGeom prst="flowChartInputOutpu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8" name="Line 10"/>
          <p:cNvSpPr/>
          <p:nvPr/>
        </p:nvSpPr>
        <p:spPr>
          <a:xfrm>
            <a:off x="4490086" y="3078480"/>
            <a:ext cx="0" cy="198691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9" name="Rectangle 11"/>
          <p:cNvSpPr/>
          <p:nvPr/>
        </p:nvSpPr>
        <p:spPr>
          <a:xfrm>
            <a:off x="4478656" y="4806316"/>
            <a:ext cx="259080" cy="2590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80" name="Text Box 12"/>
          <p:cNvSpPr txBox="1"/>
          <p:nvPr/>
        </p:nvSpPr>
        <p:spPr>
          <a:xfrm>
            <a:off x="4463416" y="3750945"/>
            <a:ext cx="60388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82" name="Arc 14"/>
          <p:cNvSpPr/>
          <p:nvPr/>
        </p:nvSpPr>
        <p:spPr>
          <a:xfrm flipV="1">
            <a:off x="3339466" y="5065396"/>
            <a:ext cx="4493894" cy="348614"/>
          </a:xfrm>
          <a:custGeom>
            <a:avLst/>
            <a:gdLst/>
            <a:ahLst/>
            <a:cxnLst>
              <a:cxn ang="0">
                <a:pos x="0" y="646361050"/>
              </a:cxn>
              <a:cxn ang="0">
                <a:pos x="2147483646" y="706797606"/>
              </a:cxn>
              <a:cxn ang="0">
                <a:pos x="2147483646" y="706797606"/>
              </a:cxn>
            </a:cxnLst>
            <a:rect l="0" t="0" r="0" b="0"/>
            <a:pathLst>
              <a:path w="43121" h="21600" fill="none">
                <a:moveTo>
                  <a:pt x="0" y="19753"/>
                </a:moveTo>
                <a:cubicBezTo>
                  <a:pt x="958" y="8580"/>
                  <a:pt x="10307" y="0"/>
                  <a:pt x="21521" y="0"/>
                </a:cubicBezTo>
                <a:cubicBezTo>
                  <a:pt x="33450" y="0"/>
                  <a:pt x="43121" y="9670"/>
                  <a:pt x="43121" y="21600"/>
                </a:cubicBezTo>
              </a:path>
              <a:path w="43121" h="21600" stroke="0">
                <a:moveTo>
                  <a:pt x="0" y="19753"/>
                </a:moveTo>
                <a:cubicBezTo>
                  <a:pt x="958" y="8580"/>
                  <a:pt x="10307" y="0"/>
                  <a:pt x="21521" y="0"/>
                </a:cubicBezTo>
                <a:cubicBezTo>
                  <a:pt x="33450" y="0"/>
                  <a:pt x="43121" y="9670"/>
                  <a:pt x="43121" y="21600"/>
                </a:cubicBezTo>
                <a:lnTo>
                  <a:pt x="21521" y="21600"/>
                </a:lnTo>
                <a:lnTo>
                  <a:pt x="0" y="19753"/>
                </a:ln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Text Box 15"/>
          <p:cNvSpPr txBox="1"/>
          <p:nvPr/>
        </p:nvSpPr>
        <p:spPr>
          <a:xfrm>
            <a:off x="5328286" y="5238750"/>
            <a:ext cx="69151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84" name="Text Box 16"/>
          <p:cNvSpPr txBox="1"/>
          <p:nvPr/>
        </p:nvSpPr>
        <p:spPr>
          <a:xfrm>
            <a:off x="4551046" y="2295525"/>
            <a:ext cx="39757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bình h</a:t>
            </a:r>
            <a:r>
              <a:rPr lang="vi-VN" altLang="en-US" sz="336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endParaRPr lang="vi-VN" altLang="en-US" sz="336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85" name="Text Box 17"/>
          <p:cNvSpPr txBox="1"/>
          <p:nvPr/>
        </p:nvSpPr>
        <p:spPr>
          <a:xfrm>
            <a:off x="8957310" y="3682365"/>
            <a:ext cx="250507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a </a:t>
            </a: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3" grpId="0"/>
      <p:bldP spid="7184" grpId="0"/>
      <p:bldP spid="71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/>
          <p:nvPr/>
        </p:nvSpPr>
        <p:spPr>
          <a:xfrm>
            <a:off x="1828800" y="1436370"/>
            <a:ext cx="4711066" cy="192595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801" y="5930267"/>
            <a:ext cx="4743450" cy="2342949"/>
            <a:chOff x="0" y="4941888"/>
            <a:chExt cx="3952875" cy="1952457"/>
          </a:xfrm>
        </p:grpSpPr>
        <p:sp>
          <p:nvSpPr>
            <p:cNvPr id="19475" name="Rectangle 17"/>
            <p:cNvSpPr/>
            <p:nvPr/>
          </p:nvSpPr>
          <p:spPr>
            <a:xfrm>
              <a:off x="0" y="4941888"/>
              <a:ext cx="3952875" cy="187325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9476" name="Group 7"/>
            <p:cNvGrpSpPr/>
            <p:nvPr/>
          </p:nvGrpSpPr>
          <p:grpSpPr>
            <a:xfrm>
              <a:off x="179388" y="4992688"/>
              <a:ext cx="3455987" cy="1901657"/>
              <a:chOff x="179512" y="4993357"/>
              <a:chExt cx="3456384" cy="1901657"/>
            </a:xfrm>
          </p:grpSpPr>
          <p:sp>
            <p:nvSpPr>
              <p:cNvPr id="19477" name="Text Box 21"/>
              <p:cNvSpPr txBox="1"/>
              <p:nvPr/>
            </p:nvSpPr>
            <p:spPr>
              <a:xfrm>
                <a:off x="469280" y="4993357"/>
                <a:ext cx="3022600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 bình h</a:t>
                </a:r>
                <a:r>
                  <a:rPr lang="en-US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à</a:t>
                </a:r>
                <a:r>
                  <a:rPr lang="en-US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9478" name="Group 5"/>
              <p:cNvGrpSpPr/>
              <p:nvPr/>
            </p:nvGrpSpPr>
            <p:grpSpPr>
              <a:xfrm>
                <a:off x="179512" y="5517232"/>
                <a:ext cx="1679575" cy="1377782"/>
                <a:chOff x="250825" y="5132388"/>
                <a:chExt cx="1679575" cy="1377782"/>
              </a:xfrm>
            </p:grpSpPr>
            <p:sp>
              <p:nvSpPr>
                <p:cNvPr id="19480" name="AutoShape 18"/>
                <p:cNvSpPr/>
                <p:nvPr/>
              </p:nvSpPr>
              <p:spPr>
                <a:xfrm>
                  <a:off x="250825" y="5132388"/>
                  <a:ext cx="1679575" cy="877887"/>
                </a:xfrm>
                <a:prstGeom prst="flowChartInputOutput">
                  <a:avLst/>
                </a:prstGeom>
                <a:solidFill>
                  <a:srgbClr val="0000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None/>
                  </a:pPr>
                  <a:endParaRPr lang="en-US" altLang="en-US" sz="336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481" name="Line 19"/>
                <p:cNvSpPr/>
                <p:nvPr/>
              </p:nvSpPr>
              <p:spPr>
                <a:xfrm>
                  <a:off x="641350" y="5157788"/>
                  <a:ext cx="0" cy="881062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82" name="Rectangle 20"/>
                <p:cNvSpPr/>
                <p:nvPr/>
              </p:nvSpPr>
              <p:spPr>
                <a:xfrm>
                  <a:off x="650875" y="5661025"/>
                  <a:ext cx="104775" cy="107950"/>
                </a:xfrm>
                <a:prstGeom prst="rect">
                  <a:avLst/>
                </a:prstGeom>
                <a:solidFill>
                  <a:srgbClr val="0000FF"/>
                </a:solidFill>
                <a:ln w="952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None/>
                  </a:pPr>
                  <a:endParaRPr lang="en-US" altLang="en-US" sz="336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483" name="Text Box 22"/>
                <p:cNvSpPr txBox="1"/>
                <p:nvPr/>
              </p:nvSpPr>
              <p:spPr>
                <a:xfrm>
                  <a:off x="615950" y="5157788"/>
                  <a:ext cx="525463" cy="5078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en-US" sz="336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 </a:t>
                  </a:r>
                  <a:endParaRPr lang="vi-VN" altLang="en-US" sz="336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484" name="Arc 23"/>
                <p:cNvSpPr/>
                <p:nvPr/>
              </p:nvSpPr>
              <p:spPr>
                <a:xfrm flipV="1">
                  <a:off x="250825" y="6048375"/>
                  <a:ext cx="1363663" cy="117475"/>
                </a:xfrm>
                <a:custGeom>
                  <a:avLst/>
                  <a:gdLst/>
                  <a:ahLst/>
                  <a:cxnLst>
                    <a:cxn ang="0">
                      <a:pos x="0" y="9919106"/>
                    </a:cxn>
                    <a:cxn ang="0">
                      <a:pos x="2147483646" y="11162017"/>
                    </a:cxn>
                    <a:cxn ang="0">
                      <a:pos x="2147483646" y="10846650"/>
                    </a:cxn>
                  </a:cxnLst>
                  <a:rect l="0" t="0" r="0" b="0"/>
                  <a:pathLst>
                    <a:path w="43121" h="22228" fill="none">
                      <a:moveTo>
                        <a:pt x="0" y="19753"/>
                      </a:moveTo>
                      <a:cubicBezTo>
                        <a:pt x="958" y="8580"/>
                        <a:pt x="10307" y="0"/>
                        <a:pt x="21521" y="0"/>
                      </a:cubicBezTo>
                      <a:cubicBezTo>
                        <a:pt x="33450" y="0"/>
                        <a:pt x="43121" y="9670"/>
                        <a:pt x="43121" y="21600"/>
                      </a:cubicBezTo>
                      <a:cubicBezTo>
                        <a:pt x="43121" y="21809"/>
                        <a:pt x="43117" y="22018"/>
                        <a:pt x="43111" y="22227"/>
                      </a:cubicBezTo>
                    </a:path>
                    <a:path w="43121" h="22228" stroke="0">
                      <a:moveTo>
                        <a:pt x="0" y="19753"/>
                      </a:moveTo>
                      <a:cubicBezTo>
                        <a:pt x="958" y="8580"/>
                        <a:pt x="10307" y="0"/>
                        <a:pt x="21521" y="0"/>
                      </a:cubicBezTo>
                      <a:cubicBezTo>
                        <a:pt x="33450" y="0"/>
                        <a:pt x="43121" y="9670"/>
                        <a:pt x="43121" y="21600"/>
                      </a:cubicBezTo>
                      <a:cubicBezTo>
                        <a:pt x="43121" y="21809"/>
                        <a:pt x="43117" y="22018"/>
                        <a:pt x="43111" y="22227"/>
                      </a:cubicBezTo>
                      <a:lnTo>
                        <a:pt x="21521" y="21600"/>
                      </a:lnTo>
                      <a:lnTo>
                        <a:pt x="0" y="19753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0000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5" name="Text Box 24"/>
                <p:cNvSpPr txBox="1"/>
                <p:nvPr/>
              </p:nvSpPr>
              <p:spPr>
                <a:xfrm>
                  <a:off x="717550" y="6002338"/>
                  <a:ext cx="525463" cy="5078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en-US" sz="336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vi-VN" altLang="en-US" sz="336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479" name="Text Box 25"/>
              <p:cNvSpPr txBox="1"/>
              <p:nvPr/>
            </p:nvSpPr>
            <p:spPr>
              <a:xfrm>
                <a:off x="1849959" y="5857453"/>
                <a:ext cx="1785937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a . h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9462" name="Rectangle 4"/>
          <p:cNvSpPr/>
          <p:nvPr/>
        </p:nvSpPr>
        <p:spPr>
          <a:xfrm>
            <a:off x="2129790" y="1931670"/>
            <a:ext cx="1556386" cy="77914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3" name="Text Box 5"/>
          <p:cNvSpPr txBox="1"/>
          <p:nvPr/>
        </p:nvSpPr>
        <p:spPr>
          <a:xfrm>
            <a:off x="4722496" y="1781175"/>
            <a:ext cx="155448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4" name="Text Box 6"/>
          <p:cNvSpPr txBox="1"/>
          <p:nvPr/>
        </p:nvSpPr>
        <p:spPr>
          <a:xfrm>
            <a:off x="3686176" y="1781176"/>
            <a:ext cx="2897504" cy="1126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(a + b) . 2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  a x b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5" name="Text Box 7"/>
          <p:cNvSpPr txBox="1"/>
          <p:nvPr/>
        </p:nvSpPr>
        <p:spPr>
          <a:xfrm>
            <a:off x="2735580" y="2623185"/>
            <a:ext cx="60388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6" name="Text Box 8"/>
          <p:cNvSpPr txBox="1"/>
          <p:nvPr/>
        </p:nvSpPr>
        <p:spPr>
          <a:xfrm>
            <a:off x="1784986" y="2190750"/>
            <a:ext cx="4324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467" name="Group 1"/>
          <p:cNvGrpSpPr/>
          <p:nvPr/>
        </p:nvGrpSpPr>
        <p:grpSpPr>
          <a:xfrm>
            <a:off x="1828800" y="3362327"/>
            <a:ext cx="4711066" cy="2537460"/>
            <a:chOff x="0" y="2801938"/>
            <a:chExt cx="3925888" cy="2114550"/>
          </a:xfrm>
        </p:grpSpPr>
        <p:sp>
          <p:nvSpPr>
            <p:cNvPr id="19469" name="Rectangle 12"/>
            <p:cNvSpPr/>
            <p:nvPr/>
          </p:nvSpPr>
          <p:spPr>
            <a:xfrm>
              <a:off x="0" y="2801938"/>
              <a:ext cx="3925888" cy="211455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9470" name="Group 8"/>
            <p:cNvGrpSpPr/>
            <p:nvPr/>
          </p:nvGrpSpPr>
          <p:grpSpPr>
            <a:xfrm>
              <a:off x="217488" y="3038475"/>
              <a:ext cx="3286125" cy="1744713"/>
              <a:chOff x="217488" y="2749550"/>
              <a:chExt cx="3286125" cy="1744713"/>
            </a:xfrm>
          </p:grpSpPr>
          <p:sp>
            <p:nvSpPr>
              <p:cNvPr id="19471" name="Rectangle 13"/>
              <p:cNvSpPr/>
              <p:nvPr/>
            </p:nvSpPr>
            <p:spPr>
              <a:xfrm>
                <a:off x="612775" y="3411538"/>
                <a:ext cx="935038" cy="1019175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472" name="Text Box 14"/>
              <p:cNvSpPr txBox="1"/>
              <p:nvPr/>
            </p:nvSpPr>
            <p:spPr>
              <a:xfrm>
                <a:off x="323850" y="3770313"/>
                <a:ext cx="431800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473" name="Text Box 15"/>
              <p:cNvSpPr txBox="1"/>
              <p:nvPr/>
            </p:nvSpPr>
            <p:spPr>
              <a:xfrm>
                <a:off x="217488" y="2749550"/>
                <a:ext cx="2138362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 vuông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474" name="Text Box 16"/>
              <p:cNvSpPr txBox="1"/>
              <p:nvPr/>
            </p:nvSpPr>
            <p:spPr>
              <a:xfrm>
                <a:off x="1830388" y="3340100"/>
                <a:ext cx="1673225" cy="1154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4 . a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a . 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9468" name="Text Box 9"/>
          <p:cNvSpPr txBox="1"/>
          <p:nvPr/>
        </p:nvSpPr>
        <p:spPr>
          <a:xfrm>
            <a:off x="2129791" y="1350646"/>
            <a:ext cx="293751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chữ nhật</a:t>
            </a:r>
            <a:endParaRPr lang="vi-VN" altLang="en-US" sz="336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AutoShape 12"/>
          <p:cNvSpPr/>
          <p:nvPr/>
        </p:nvSpPr>
        <p:spPr>
          <a:xfrm>
            <a:off x="3771900" y="4632961"/>
            <a:ext cx="4838700" cy="190119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9" name="Line 13"/>
          <p:cNvSpPr/>
          <p:nvPr/>
        </p:nvSpPr>
        <p:spPr>
          <a:xfrm>
            <a:off x="6191250" y="4632961"/>
            <a:ext cx="0" cy="190119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0" name="Line 14"/>
          <p:cNvSpPr/>
          <p:nvPr/>
        </p:nvSpPr>
        <p:spPr>
          <a:xfrm>
            <a:off x="3771900" y="5583556"/>
            <a:ext cx="4838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1" name="Rectangle 15"/>
          <p:cNvSpPr/>
          <p:nvPr/>
        </p:nvSpPr>
        <p:spPr>
          <a:xfrm>
            <a:off x="6191250" y="5497830"/>
            <a:ext cx="173356" cy="8572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35" name="Line 19"/>
          <p:cNvSpPr/>
          <p:nvPr/>
        </p:nvSpPr>
        <p:spPr>
          <a:xfrm>
            <a:off x="3427096" y="4632961"/>
            <a:ext cx="0" cy="190119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6" name="Line 20"/>
          <p:cNvSpPr/>
          <p:nvPr/>
        </p:nvSpPr>
        <p:spPr>
          <a:xfrm flipV="1">
            <a:off x="3427096" y="4547236"/>
            <a:ext cx="0" cy="190119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7" name="Line 21"/>
          <p:cNvSpPr/>
          <p:nvPr/>
        </p:nvSpPr>
        <p:spPr>
          <a:xfrm>
            <a:off x="3427096" y="4547236"/>
            <a:ext cx="276415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238" name="Line 22"/>
          <p:cNvSpPr/>
          <p:nvPr/>
        </p:nvSpPr>
        <p:spPr>
          <a:xfrm>
            <a:off x="3427096" y="6619876"/>
            <a:ext cx="276415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239" name="Line 23"/>
          <p:cNvSpPr/>
          <p:nvPr/>
        </p:nvSpPr>
        <p:spPr>
          <a:xfrm flipV="1">
            <a:off x="3859530" y="6966586"/>
            <a:ext cx="4838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0" name="Line 24"/>
          <p:cNvSpPr/>
          <p:nvPr/>
        </p:nvSpPr>
        <p:spPr>
          <a:xfrm flipH="1" flipV="1">
            <a:off x="3771900" y="6966586"/>
            <a:ext cx="4838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1" name="Line 25"/>
          <p:cNvSpPr/>
          <p:nvPr/>
        </p:nvSpPr>
        <p:spPr>
          <a:xfrm>
            <a:off x="3686176" y="5583556"/>
            <a:ext cx="0" cy="138303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242" name="Line 26"/>
          <p:cNvSpPr/>
          <p:nvPr/>
        </p:nvSpPr>
        <p:spPr>
          <a:xfrm>
            <a:off x="8783956" y="5583556"/>
            <a:ext cx="0" cy="138303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243" name="Text Box 27"/>
          <p:cNvSpPr txBox="1"/>
          <p:nvPr/>
        </p:nvSpPr>
        <p:spPr>
          <a:xfrm>
            <a:off x="2908936" y="5238750"/>
            <a:ext cx="4324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44" name="Text Box 28"/>
          <p:cNvSpPr txBox="1"/>
          <p:nvPr/>
        </p:nvSpPr>
        <p:spPr>
          <a:xfrm>
            <a:off x="5846446" y="6880860"/>
            <a:ext cx="120967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45" name="Text Box 29"/>
          <p:cNvSpPr txBox="1"/>
          <p:nvPr/>
        </p:nvSpPr>
        <p:spPr>
          <a:xfrm>
            <a:off x="3686176" y="3596640"/>
            <a:ext cx="293751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thoi</a:t>
            </a:r>
            <a:endParaRPr lang="vi-VN" altLang="en-US" sz="336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46" name="Text Box 30"/>
          <p:cNvSpPr txBox="1"/>
          <p:nvPr/>
        </p:nvSpPr>
        <p:spPr>
          <a:xfrm>
            <a:off x="9475471" y="4629150"/>
            <a:ext cx="112395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47" name="Text Box 31"/>
          <p:cNvSpPr txBox="1"/>
          <p:nvPr/>
        </p:nvSpPr>
        <p:spPr>
          <a:xfrm>
            <a:off x="10252710" y="4284345"/>
            <a:ext cx="155638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48" name="Line 32"/>
          <p:cNvSpPr/>
          <p:nvPr/>
        </p:nvSpPr>
        <p:spPr>
          <a:xfrm>
            <a:off x="10426066" y="4973956"/>
            <a:ext cx="1468754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9" name="Text Box 33"/>
          <p:cNvSpPr txBox="1"/>
          <p:nvPr/>
        </p:nvSpPr>
        <p:spPr>
          <a:xfrm>
            <a:off x="10858501" y="4888230"/>
            <a:ext cx="60579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2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/>
      <p:bldP spid="9244" grpId="0"/>
      <p:bldP spid="9245" grpId="0"/>
      <p:bldP spid="9246" grpId="0"/>
      <p:bldP spid="9247" grpId="0"/>
      <p:bldP spid="92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/>
          <p:nvPr/>
        </p:nvSpPr>
        <p:spPr>
          <a:xfrm>
            <a:off x="1828800" y="1436370"/>
            <a:ext cx="4711066" cy="200406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08" name="Rectangle 17"/>
          <p:cNvSpPr/>
          <p:nvPr/>
        </p:nvSpPr>
        <p:spPr>
          <a:xfrm>
            <a:off x="1828801" y="5930266"/>
            <a:ext cx="4743450" cy="2247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1509" name="Group 7"/>
          <p:cNvGrpSpPr/>
          <p:nvPr/>
        </p:nvGrpSpPr>
        <p:grpSpPr>
          <a:xfrm>
            <a:off x="2044066" y="5991227"/>
            <a:ext cx="4147184" cy="2281989"/>
            <a:chOff x="179512" y="4993357"/>
            <a:chExt cx="3456384" cy="1901657"/>
          </a:xfrm>
        </p:grpSpPr>
        <p:sp>
          <p:nvSpPr>
            <p:cNvPr id="21549" name="Text Box 21"/>
            <p:cNvSpPr txBox="1"/>
            <p:nvPr/>
          </p:nvSpPr>
          <p:spPr>
            <a:xfrm>
              <a:off x="469280" y="4993357"/>
              <a:ext cx="3022600" cy="507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en-US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 bình h</a:t>
              </a:r>
              <a:r>
                <a:rPr lang="en-US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</a:t>
              </a:r>
              <a:endParaRPr lang="vi-VN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1550" name="Group 5"/>
            <p:cNvGrpSpPr/>
            <p:nvPr/>
          </p:nvGrpSpPr>
          <p:grpSpPr>
            <a:xfrm>
              <a:off x="179512" y="5517232"/>
              <a:ext cx="1679575" cy="1377782"/>
              <a:chOff x="250825" y="5132388"/>
              <a:chExt cx="1679575" cy="1377782"/>
            </a:xfrm>
          </p:grpSpPr>
          <p:sp>
            <p:nvSpPr>
              <p:cNvPr id="21552" name="AutoShape 18"/>
              <p:cNvSpPr/>
              <p:nvPr/>
            </p:nvSpPr>
            <p:spPr>
              <a:xfrm>
                <a:off x="250825" y="5132388"/>
                <a:ext cx="1679575" cy="877887"/>
              </a:xfrm>
              <a:prstGeom prst="flowChartInputOutput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53" name="Line 19"/>
              <p:cNvSpPr/>
              <p:nvPr/>
            </p:nvSpPr>
            <p:spPr>
              <a:xfrm>
                <a:off x="641350" y="5157788"/>
                <a:ext cx="0" cy="881062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54" name="Rectangle 20"/>
              <p:cNvSpPr/>
              <p:nvPr/>
            </p:nvSpPr>
            <p:spPr>
              <a:xfrm>
                <a:off x="650875" y="5661025"/>
                <a:ext cx="104775" cy="107950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55" name="Text Box 22"/>
              <p:cNvSpPr txBox="1"/>
              <p:nvPr/>
            </p:nvSpPr>
            <p:spPr>
              <a:xfrm>
                <a:off x="615950" y="5157788"/>
                <a:ext cx="525463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endParaRPr lang="vi-VN" altLang="en-US" sz="336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56" name="Arc 23"/>
              <p:cNvSpPr/>
              <p:nvPr/>
            </p:nvSpPr>
            <p:spPr>
              <a:xfrm flipV="1">
                <a:off x="250825" y="6048375"/>
                <a:ext cx="1363663" cy="117475"/>
              </a:xfrm>
              <a:custGeom>
                <a:avLst/>
                <a:gdLst/>
                <a:ahLst/>
                <a:cxnLst>
                  <a:cxn ang="0">
                    <a:pos x="0" y="9919106"/>
                  </a:cxn>
                  <a:cxn ang="0">
                    <a:pos x="2147483646" y="11162017"/>
                  </a:cxn>
                  <a:cxn ang="0">
                    <a:pos x="2147483646" y="10846650"/>
                  </a:cxn>
                </a:cxnLst>
                <a:rect l="0" t="0" r="0" b="0"/>
                <a:pathLst>
                  <a:path w="43121" h="22228" fill="none">
                    <a:moveTo>
                      <a:pt x="0" y="19753"/>
                    </a:moveTo>
                    <a:cubicBezTo>
                      <a:pt x="958" y="8580"/>
                      <a:pt x="10307" y="0"/>
                      <a:pt x="21521" y="0"/>
                    </a:cubicBezTo>
                    <a:cubicBezTo>
                      <a:pt x="33450" y="0"/>
                      <a:pt x="43121" y="9670"/>
                      <a:pt x="43121" y="21600"/>
                    </a:cubicBezTo>
                    <a:cubicBezTo>
                      <a:pt x="43121" y="21809"/>
                      <a:pt x="43117" y="22018"/>
                      <a:pt x="43111" y="22227"/>
                    </a:cubicBezTo>
                  </a:path>
                  <a:path w="43121" h="22228" stroke="0">
                    <a:moveTo>
                      <a:pt x="0" y="19753"/>
                    </a:moveTo>
                    <a:cubicBezTo>
                      <a:pt x="958" y="8580"/>
                      <a:pt x="10307" y="0"/>
                      <a:pt x="21521" y="0"/>
                    </a:cubicBezTo>
                    <a:cubicBezTo>
                      <a:pt x="33450" y="0"/>
                      <a:pt x="43121" y="9670"/>
                      <a:pt x="43121" y="21600"/>
                    </a:cubicBezTo>
                    <a:cubicBezTo>
                      <a:pt x="43121" y="21809"/>
                      <a:pt x="43117" y="22018"/>
                      <a:pt x="43111" y="22227"/>
                    </a:cubicBezTo>
                    <a:lnTo>
                      <a:pt x="21521" y="21600"/>
                    </a:lnTo>
                    <a:lnTo>
                      <a:pt x="0" y="1975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>
                    <a:alpha val="100000"/>
                  </a:srgb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Text Box 24"/>
              <p:cNvSpPr txBox="1"/>
              <p:nvPr/>
            </p:nvSpPr>
            <p:spPr>
              <a:xfrm>
                <a:off x="717550" y="6002338"/>
                <a:ext cx="525463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1551" name="Text Box 25"/>
            <p:cNvSpPr txBox="1"/>
            <p:nvPr/>
          </p:nvSpPr>
          <p:spPr>
            <a:xfrm>
              <a:off x="1849959" y="5857453"/>
              <a:ext cx="1785937" cy="507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en-US" altLang="en-US" sz="336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a . h</a:t>
              </a:r>
              <a:endParaRPr lang="vi-VN" altLang="en-US" sz="336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1511" name="Rectangle 4"/>
          <p:cNvSpPr/>
          <p:nvPr/>
        </p:nvSpPr>
        <p:spPr>
          <a:xfrm>
            <a:off x="2129790" y="1931670"/>
            <a:ext cx="1556386" cy="77914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12" name="Text Box 5"/>
          <p:cNvSpPr txBox="1"/>
          <p:nvPr/>
        </p:nvSpPr>
        <p:spPr>
          <a:xfrm>
            <a:off x="4722496" y="1781175"/>
            <a:ext cx="155448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13" name="Text Box 6"/>
          <p:cNvSpPr txBox="1"/>
          <p:nvPr/>
        </p:nvSpPr>
        <p:spPr>
          <a:xfrm>
            <a:off x="3686176" y="1781176"/>
            <a:ext cx="2897504" cy="1126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(a + b) . 2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  a x b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14" name="Text Box 7"/>
          <p:cNvSpPr txBox="1"/>
          <p:nvPr/>
        </p:nvSpPr>
        <p:spPr>
          <a:xfrm>
            <a:off x="2735580" y="2623185"/>
            <a:ext cx="60388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15" name="Text Box 8"/>
          <p:cNvSpPr txBox="1"/>
          <p:nvPr/>
        </p:nvSpPr>
        <p:spPr>
          <a:xfrm>
            <a:off x="1784986" y="2190750"/>
            <a:ext cx="4324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1516" name="Group 2"/>
          <p:cNvGrpSpPr/>
          <p:nvPr/>
        </p:nvGrpSpPr>
        <p:grpSpPr>
          <a:xfrm>
            <a:off x="1828800" y="3446146"/>
            <a:ext cx="4711066" cy="2453640"/>
            <a:chOff x="0" y="2801938"/>
            <a:chExt cx="3925888" cy="2114550"/>
          </a:xfrm>
        </p:grpSpPr>
        <p:sp>
          <p:nvSpPr>
            <p:cNvPr id="21543" name="Rectangle 12"/>
            <p:cNvSpPr/>
            <p:nvPr/>
          </p:nvSpPr>
          <p:spPr>
            <a:xfrm>
              <a:off x="0" y="2801938"/>
              <a:ext cx="3925888" cy="211455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1544" name="Group 8"/>
            <p:cNvGrpSpPr/>
            <p:nvPr/>
          </p:nvGrpSpPr>
          <p:grpSpPr>
            <a:xfrm>
              <a:off x="217488" y="3038475"/>
              <a:ext cx="3286125" cy="1784139"/>
              <a:chOff x="217488" y="2749550"/>
              <a:chExt cx="3286125" cy="1784139"/>
            </a:xfrm>
          </p:grpSpPr>
          <p:sp>
            <p:nvSpPr>
              <p:cNvPr id="21545" name="Rectangle 13"/>
              <p:cNvSpPr/>
              <p:nvPr/>
            </p:nvSpPr>
            <p:spPr>
              <a:xfrm>
                <a:off x="612775" y="3411538"/>
                <a:ext cx="935038" cy="1019175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46" name="Text Box 14"/>
              <p:cNvSpPr txBox="1"/>
              <p:nvPr/>
            </p:nvSpPr>
            <p:spPr>
              <a:xfrm>
                <a:off x="323850" y="3770313"/>
                <a:ext cx="431800" cy="525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47" name="Text Box 15"/>
              <p:cNvSpPr txBox="1"/>
              <p:nvPr/>
            </p:nvSpPr>
            <p:spPr>
              <a:xfrm>
                <a:off x="217488" y="2749550"/>
                <a:ext cx="2138362" cy="525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 vuông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48" name="Text Box 16"/>
              <p:cNvSpPr txBox="1"/>
              <p:nvPr/>
            </p:nvSpPr>
            <p:spPr>
              <a:xfrm>
                <a:off x="1830388" y="3340099"/>
                <a:ext cx="1673225" cy="1193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4 . a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a . 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1517" name="Text Box 9"/>
          <p:cNvSpPr txBox="1"/>
          <p:nvPr/>
        </p:nvSpPr>
        <p:spPr>
          <a:xfrm>
            <a:off x="2129791" y="1350646"/>
            <a:ext cx="293751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chữ nhật</a:t>
            </a:r>
            <a:endParaRPr lang="vi-VN" altLang="en-US" sz="336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2246" y="1333501"/>
            <a:ext cx="5461634" cy="2241844"/>
            <a:chOff x="3919750" y="1111576"/>
            <a:chExt cx="4551363" cy="1867439"/>
          </a:xfrm>
        </p:grpSpPr>
        <p:grpSp>
          <p:nvGrpSpPr>
            <p:cNvPr id="21519" name="Group 1"/>
            <p:cNvGrpSpPr/>
            <p:nvPr/>
          </p:nvGrpSpPr>
          <p:grpSpPr>
            <a:xfrm>
              <a:off x="3919750" y="1210671"/>
              <a:ext cx="4551363" cy="1768344"/>
              <a:chOff x="3937000" y="1196975"/>
              <a:chExt cx="4551363" cy="1768344"/>
            </a:xfrm>
          </p:grpSpPr>
          <p:sp>
            <p:nvSpPr>
              <p:cNvPr id="21521" name="Rectangle 26"/>
              <p:cNvSpPr/>
              <p:nvPr/>
            </p:nvSpPr>
            <p:spPr>
              <a:xfrm>
                <a:off x="3937000" y="1196975"/>
                <a:ext cx="4392613" cy="17272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1522" name="Group 3"/>
              <p:cNvGrpSpPr/>
              <p:nvPr/>
            </p:nvGrpSpPr>
            <p:grpSpPr>
              <a:xfrm>
                <a:off x="4113213" y="1577975"/>
                <a:ext cx="2716212" cy="1387344"/>
                <a:chOff x="4113948" y="1578436"/>
                <a:chExt cx="2715983" cy="1386563"/>
              </a:xfrm>
            </p:grpSpPr>
            <p:sp>
              <p:nvSpPr>
                <p:cNvPr id="21528" name="AutoShape 27"/>
                <p:cNvSpPr/>
                <p:nvPr/>
              </p:nvSpPr>
              <p:spPr>
                <a:xfrm>
                  <a:off x="4672355" y="1578436"/>
                  <a:ext cx="1708348" cy="741072"/>
                </a:xfrm>
                <a:prstGeom prst="diamond">
                  <a:avLst/>
                </a:prstGeom>
                <a:solidFill>
                  <a:srgbClr val="0000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None/>
                  </a:pPr>
                  <a:endParaRPr lang="en-US" altLang="en-US" sz="336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21529" name="Group 2"/>
                <p:cNvGrpSpPr/>
                <p:nvPr/>
              </p:nvGrpSpPr>
              <p:grpSpPr>
                <a:xfrm>
                  <a:off x="4113948" y="1609437"/>
                  <a:ext cx="2715983" cy="1355562"/>
                  <a:chOff x="4608661" y="1584102"/>
                  <a:chExt cx="1966190" cy="804232"/>
                </a:xfrm>
              </p:grpSpPr>
              <p:sp>
                <p:nvSpPr>
                  <p:cNvPr id="21530" name="Line 28"/>
                  <p:cNvSpPr/>
                  <p:nvPr/>
                </p:nvSpPr>
                <p:spPr>
                  <a:xfrm>
                    <a:off x="5651649" y="1584103"/>
                    <a:ext cx="0" cy="51826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531" name="Line 29"/>
                  <p:cNvSpPr/>
                  <p:nvPr/>
                </p:nvSpPr>
                <p:spPr>
                  <a:xfrm>
                    <a:off x="5089674" y="1800003"/>
                    <a:ext cx="1404906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532" name="Rectangle 30"/>
                  <p:cNvSpPr/>
                  <p:nvPr/>
                </p:nvSpPr>
                <p:spPr>
                  <a:xfrm>
                    <a:off x="5651649" y="1728564"/>
                    <a:ext cx="95038" cy="85743"/>
                  </a:xfrm>
                  <a:prstGeom prst="rect">
                    <a:avLst/>
                  </a:prstGeom>
                  <a:solidFill>
                    <a:srgbClr val="0000FF"/>
                  </a:solidFill>
                  <a:ln w="952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None/>
                    </a:pPr>
                    <a:endParaRPr lang="en-US" altLang="en-US" sz="336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3" name="Line 31"/>
                  <p:cNvSpPr/>
                  <p:nvPr/>
                </p:nvSpPr>
                <p:spPr>
                  <a:xfrm>
                    <a:off x="4859486" y="1584103"/>
                    <a:ext cx="0" cy="51826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1534" name="Line 32"/>
                  <p:cNvSpPr/>
                  <p:nvPr/>
                </p:nvSpPr>
                <p:spPr>
                  <a:xfrm flipV="1">
                    <a:off x="4859486" y="1584102"/>
                    <a:ext cx="0" cy="51826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1535" name="Line 33"/>
                  <p:cNvSpPr/>
                  <p:nvPr/>
                </p:nvSpPr>
                <p:spPr>
                  <a:xfrm>
                    <a:off x="5076974" y="2160365"/>
                    <a:ext cx="1497877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1536" name="Line 34"/>
                  <p:cNvSpPr/>
                  <p:nvPr/>
                </p:nvSpPr>
                <p:spPr>
                  <a:xfrm flipH="1">
                    <a:off x="5076974" y="2160365"/>
                    <a:ext cx="1404906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1537" name="Line 35"/>
                  <p:cNvSpPr/>
                  <p:nvPr/>
                </p:nvSpPr>
                <p:spPr>
                  <a:xfrm>
                    <a:off x="4932511" y="1584103"/>
                    <a:ext cx="84294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538" name="Line 36"/>
                  <p:cNvSpPr/>
                  <p:nvPr/>
                </p:nvSpPr>
                <p:spPr>
                  <a:xfrm>
                    <a:off x="4932511" y="2015903"/>
                    <a:ext cx="84294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539" name="Line 37"/>
                  <p:cNvSpPr/>
                  <p:nvPr/>
                </p:nvSpPr>
                <p:spPr>
                  <a:xfrm>
                    <a:off x="5076974" y="1800003"/>
                    <a:ext cx="0" cy="43252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540" name="Line 38"/>
                  <p:cNvSpPr/>
                  <p:nvPr/>
                </p:nvSpPr>
                <p:spPr>
                  <a:xfrm>
                    <a:off x="6227911" y="1800003"/>
                    <a:ext cx="0" cy="43252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541" name="Text Box 39"/>
                  <p:cNvSpPr txBox="1"/>
                  <p:nvPr/>
                </p:nvSpPr>
                <p:spPr>
                  <a:xfrm>
                    <a:off x="4608661" y="1655539"/>
                    <a:ext cx="421472" cy="3009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vi-VN" altLang="en-US" sz="336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vi-VN" altLang="en-US" sz="3360" b="1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2" name="Text Box 40"/>
                  <p:cNvSpPr txBox="1"/>
                  <p:nvPr/>
                </p:nvSpPr>
                <p:spPr>
                  <a:xfrm>
                    <a:off x="5435749" y="2087339"/>
                    <a:ext cx="468990" cy="3009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vi-VN" altLang="en-US" sz="336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</a:t>
                    </a:r>
                    <a:endParaRPr lang="vi-VN" altLang="en-US" sz="3360" b="1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1523" name="Group 1"/>
              <p:cNvGrpSpPr/>
              <p:nvPr/>
            </p:nvGrpSpPr>
            <p:grpSpPr>
              <a:xfrm>
                <a:off x="6791325" y="1563688"/>
                <a:ext cx="1697038" cy="951320"/>
                <a:chOff x="6790756" y="1563728"/>
                <a:chExt cx="1698154" cy="951554"/>
              </a:xfrm>
            </p:grpSpPr>
            <p:sp>
              <p:nvSpPr>
                <p:cNvPr id="21524" name="Text Box 43"/>
                <p:cNvSpPr txBox="1"/>
                <p:nvPr/>
              </p:nvSpPr>
              <p:spPr>
                <a:xfrm>
                  <a:off x="6790756" y="1771798"/>
                  <a:ext cx="749973" cy="5077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=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1525" name="Text Box 44"/>
                <p:cNvSpPr txBox="1"/>
                <p:nvPr/>
              </p:nvSpPr>
              <p:spPr>
                <a:xfrm>
                  <a:off x="7318216" y="1563728"/>
                  <a:ext cx="1170694" cy="5077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 </a:t>
                  </a:r>
                  <a:r>
                    <a:rPr lang="en-US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1526" name="Line 45"/>
                <p:cNvSpPr/>
                <p:nvPr/>
              </p:nvSpPr>
              <p:spPr>
                <a:xfrm>
                  <a:off x="7434439" y="2027151"/>
                  <a:ext cx="749973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27" name="Text Box 46"/>
                <p:cNvSpPr txBox="1"/>
                <p:nvPr/>
              </p:nvSpPr>
              <p:spPr>
                <a:xfrm>
                  <a:off x="7654003" y="2007533"/>
                  <a:ext cx="561962" cy="5077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520" name="Text Box 42"/>
            <p:cNvSpPr txBox="1"/>
            <p:nvPr/>
          </p:nvSpPr>
          <p:spPr>
            <a:xfrm>
              <a:off x="4411875" y="1111576"/>
              <a:ext cx="2206625" cy="5076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 thoi</a:t>
              </a:r>
              <a:endParaRPr lang="vi-VN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7" name="AutoShape 23"/>
          <p:cNvSpPr/>
          <p:nvPr/>
        </p:nvSpPr>
        <p:spPr>
          <a:xfrm>
            <a:off x="6191251" y="3423286"/>
            <a:ext cx="2160270" cy="164211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88" name="AutoShape 24"/>
          <p:cNvSpPr/>
          <p:nvPr/>
        </p:nvSpPr>
        <p:spPr>
          <a:xfrm>
            <a:off x="2476500" y="3423286"/>
            <a:ext cx="3023236" cy="164211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89" name="AutoShape 25"/>
          <p:cNvSpPr/>
          <p:nvPr/>
        </p:nvSpPr>
        <p:spPr>
          <a:xfrm>
            <a:off x="8957311" y="3249930"/>
            <a:ext cx="3455670" cy="172974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90" name="AutoShape 26"/>
          <p:cNvSpPr/>
          <p:nvPr/>
        </p:nvSpPr>
        <p:spPr>
          <a:xfrm>
            <a:off x="8957310" y="3249930"/>
            <a:ext cx="1209676" cy="1729740"/>
          </a:xfrm>
          <a:prstGeom prst="rtTriangl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91" name="Line 27"/>
          <p:cNvSpPr/>
          <p:nvPr/>
        </p:nvSpPr>
        <p:spPr>
          <a:xfrm>
            <a:off x="3985260" y="3423286"/>
            <a:ext cx="0" cy="164211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2" name="Rectangle 28"/>
          <p:cNvSpPr/>
          <p:nvPr/>
        </p:nvSpPr>
        <p:spPr>
          <a:xfrm>
            <a:off x="3985260" y="4892041"/>
            <a:ext cx="173356" cy="1714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93" name="Rectangle 29"/>
          <p:cNvSpPr/>
          <p:nvPr/>
        </p:nvSpPr>
        <p:spPr>
          <a:xfrm>
            <a:off x="6191250" y="4892040"/>
            <a:ext cx="173356" cy="17335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94" name="Rectangle 30"/>
          <p:cNvSpPr/>
          <p:nvPr/>
        </p:nvSpPr>
        <p:spPr>
          <a:xfrm>
            <a:off x="8957310" y="4806316"/>
            <a:ext cx="173356" cy="17335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95" name="Arc 31"/>
          <p:cNvSpPr/>
          <p:nvPr/>
        </p:nvSpPr>
        <p:spPr>
          <a:xfrm flipV="1">
            <a:off x="2476500" y="5065396"/>
            <a:ext cx="3023236" cy="348614"/>
          </a:xfrm>
          <a:custGeom>
            <a:avLst/>
            <a:gdLst/>
            <a:ahLst/>
            <a:cxnLst>
              <a:cxn ang="0">
                <a:pos x="0" y="646361050"/>
              </a:cxn>
              <a:cxn ang="0">
                <a:pos x="2147483646" y="706797606"/>
              </a:cxn>
              <a:cxn ang="0">
                <a:pos x="2147483646" y="706797606"/>
              </a:cxn>
            </a:cxnLst>
            <a:rect l="0" t="0" r="0" b="0"/>
            <a:pathLst>
              <a:path w="43121" h="21600" fill="none">
                <a:moveTo>
                  <a:pt x="0" y="19753"/>
                </a:moveTo>
                <a:cubicBezTo>
                  <a:pt x="958" y="8580"/>
                  <a:pt x="10307" y="0"/>
                  <a:pt x="21521" y="0"/>
                </a:cubicBezTo>
                <a:cubicBezTo>
                  <a:pt x="33450" y="0"/>
                  <a:pt x="43121" y="9670"/>
                  <a:pt x="43121" y="21600"/>
                </a:cubicBezTo>
              </a:path>
              <a:path w="43121" h="21600" stroke="0">
                <a:moveTo>
                  <a:pt x="0" y="19753"/>
                </a:moveTo>
                <a:cubicBezTo>
                  <a:pt x="958" y="8580"/>
                  <a:pt x="10307" y="0"/>
                  <a:pt x="21521" y="0"/>
                </a:cubicBezTo>
                <a:cubicBezTo>
                  <a:pt x="33450" y="0"/>
                  <a:pt x="43121" y="9670"/>
                  <a:pt x="43121" y="21600"/>
                </a:cubicBezTo>
                <a:lnTo>
                  <a:pt x="21521" y="21600"/>
                </a:lnTo>
                <a:lnTo>
                  <a:pt x="0" y="19753"/>
                </a:ln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Text Box 32"/>
          <p:cNvSpPr txBox="1"/>
          <p:nvPr/>
        </p:nvSpPr>
        <p:spPr>
          <a:xfrm>
            <a:off x="3771900" y="5324475"/>
            <a:ext cx="43243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97" name="Text Box 33"/>
          <p:cNvSpPr txBox="1"/>
          <p:nvPr/>
        </p:nvSpPr>
        <p:spPr>
          <a:xfrm>
            <a:off x="3945256" y="4114800"/>
            <a:ext cx="34480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98" name="Text Box 34"/>
          <p:cNvSpPr txBox="1"/>
          <p:nvPr/>
        </p:nvSpPr>
        <p:spPr>
          <a:xfrm>
            <a:off x="6137911" y="4029075"/>
            <a:ext cx="43053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99" name="Text Box 35"/>
          <p:cNvSpPr txBox="1"/>
          <p:nvPr/>
        </p:nvSpPr>
        <p:spPr>
          <a:xfrm>
            <a:off x="6970396" y="5065395"/>
            <a:ext cx="4324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00" name="Text Box 36"/>
          <p:cNvSpPr txBox="1"/>
          <p:nvPr/>
        </p:nvSpPr>
        <p:spPr>
          <a:xfrm>
            <a:off x="10944226" y="4979670"/>
            <a:ext cx="4324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01" name="Text Box 37"/>
          <p:cNvSpPr txBox="1"/>
          <p:nvPr/>
        </p:nvSpPr>
        <p:spPr>
          <a:xfrm>
            <a:off x="8957311" y="3941445"/>
            <a:ext cx="68961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02" name="Text Box 38"/>
          <p:cNvSpPr txBox="1"/>
          <p:nvPr/>
        </p:nvSpPr>
        <p:spPr>
          <a:xfrm>
            <a:off x="5069206" y="2213610"/>
            <a:ext cx="475107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tam giác</a:t>
            </a:r>
            <a:endParaRPr lang="vi-VN" altLang="en-US" sz="336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03" name="Text Box 39"/>
          <p:cNvSpPr txBox="1"/>
          <p:nvPr/>
        </p:nvSpPr>
        <p:spPr>
          <a:xfrm>
            <a:off x="5240656" y="6101715"/>
            <a:ext cx="112395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04" name="Text Box 40"/>
          <p:cNvSpPr txBox="1"/>
          <p:nvPr/>
        </p:nvSpPr>
        <p:spPr>
          <a:xfrm>
            <a:off x="6278880" y="5812155"/>
            <a:ext cx="172783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06" name="Line 42"/>
          <p:cNvSpPr/>
          <p:nvPr/>
        </p:nvSpPr>
        <p:spPr>
          <a:xfrm>
            <a:off x="6278880" y="6448426"/>
            <a:ext cx="1727836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7" name="Text Box 43"/>
          <p:cNvSpPr txBox="1"/>
          <p:nvPr/>
        </p:nvSpPr>
        <p:spPr>
          <a:xfrm>
            <a:off x="6882766" y="6360795"/>
            <a:ext cx="69151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08" name="Line 44"/>
          <p:cNvSpPr/>
          <p:nvPr/>
        </p:nvSpPr>
        <p:spPr>
          <a:xfrm>
            <a:off x="8957310" y="3249930"/>
            <a:ext cx="0" cy="172974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309" name="Line 45"/>
          <p:cNvSpPr/>
          <p:nvPr/>
        </p:nvSpPr>
        <p:spPr>
          <a:xfrm>
            <a:off x="8957310" y="4979670"/>
            <a:ext cx="120967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20507" name="Object 1"/>
          <p:cNvGraphicFramePr>
            <a:graphicFrameLocks noChangeAspect="1"/>
          </p:cNvGraphicFramePr>
          <p:nvPr/>
        </p:nvGraphicFramePr>
        <p:xfrm>
          <a:off x="5326380" y="6926580"/>
          <a:ext cx="2506980" cy="569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715645" imgH="163195" progId="Equation.DSMT4">
                  <p:embed/>
                </p:oleObj>
              </mc:Choice>
              <mc:Fallback>
                <p:oleObj r:id="rId3" imgW="715645" imgH="163195" progId="Equation.DSMT4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6380" y="6926580"/>
                        <a:ext cx="2506980" cy="5695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9" dur="20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2" dur="20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5" dur="20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20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6" grpId="0"/>
      <p:bldP spid="11297" grpId="0"/>
      <p:bldP spid="11298" grpId="0"/>
      <p:bldP spid="11299" grpId="0"/>
      <p:bldP spid="11300" grpId="0"/>
      <p:bldP spid="11301" grpId="0"/>
      <p:bldP spid="11302" grpId="0"/>
      <p:bldP spid="11303" grpId="0"/>
      <p:bldP spid="11304" grpId="0"/>
      <p:bldP spid="113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/>
          <p:nvPr/>
        </p:nvSpPr>
        <p:spPr>
          <a:xfrm>
            <a:off x="1828800" y="1436370"/>
            <a:ext cx="4711066" cy="200406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56" name="Rectangle 17"/>
          <p:cNvSpPr/>
          <p:nvPr/>
        </p:nvSpPr>
        <p:spPr>
          <a:xfrm>
            <a:off x="1828801" y="5930266"/>
            <a:ext cx="4743450" cy="2247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3557" name="Group 7"/>
          <p:cNvGrpSpPr/>
          <p:nvPr/>
        </p:nvGrpSpPr>
        <p:grpSpPr>
          <a:xfrm>
            <a:off x="2044066" y="5991227"/>
            <a:ext cx="4147184" cy="2281989"/>
            <a:chOff x="179512" y="4993357"/>
            <a:chExt cx="3456384" cy="1901657"/>
          </a:xfrm>
        </p:grpSpPr>
        <p:sp>
          <p:nvSpPr>
            <p:cNvPr id="23623" name="Text Box 21"/>
            <p:cNvSpPr txBox="1"/>
            <p:nvPr/>
          </p:nvSpPr>
          <p:spPr>
            <a:xfrm>
              <a:off x="469280" y="4993357"/>
              <a:ext cx="3022600" cy="507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en-US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 bình h</a:t>
              </a:r>
              <a:r>
                <a:rPr lang="en-US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</a:t>
              </a:r>
              <a:endParaRPr lang="vi-VN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3624" name="Group 5"/>
            <p:cNvGrpSpPr/>
            <p:nvPr/>
          </p:nvGrpSpPr>
          <p:grpSpPr>
            <a:xfrm>
              <a:off x="179512" y="5517232"/>
              <a:ext cx="1679575" cy="1377782"/>
              <a:chOff x="250825" y="5132388"/>
              <a:chExt cx="1679575" cy="1377782"/>
            </a:xfrm>
          </p:grpSpPr>
          <p:sp>
            <p:nvSpPr>
              <p:cNvPr id="23626" name="AutoShape 18"/>
              <p:cNvSpPr/>
              <p:nvPr/>
            </p:nvSpPr>
            <p:spPr>
              <a:xfrm>
                <a:off x="250825" y="5132388"/>
                <a:ext cx="1679575" cy="877887"/>
              </a:xfrm>
              <a:prstGeom prst="flowChartInputOutput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627" name="Line 19"/>
              <p:cNvSpPr/>
              <p:nvPr/>
            </p:nvSpPr>
            <p:spPr>
              <a:xfrm>
                <a:off x="641350" y="5157788"/>
                <a:ext cx="0" cy="881062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28" name="Rectangle 20"/>
              <p:cNvSpPr/>
              <p:nvPr/>
            </p:nvSpPr>
            <p:spPr>
              <a:xfrm>
                <a:off x="650875" y="5661025"/>
                <a:ext cx="104775" cy="107950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629" name="Text Box 22"/>
              <p:cNvSpPr txBox="1"/>
              <p:nvPr/>
            </p:nvSpPr>
            <p:spPr>
              <a:xfrm>
                <a:off x="615950" y="5157788"/>
                <a:ext cx="525463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endParaRPr lang="vi-VN" altLang="en-US" sz="336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630" name="Arc 23"/>
              <p:cNvSpPr/>
              <p:nvPr/>
            </p:nvSpPr>
            <p:spPr>
              <a:xfrm flipV="1">
                <a:off x="250825" y="6048375"/>
                <a:ext cx="1363663" cy="117475"/>
              </a:xfrm>
              <a:custGeom>
                <a:avLst/>
                <a:gdLst/>
                <a:ahLst/>
                <a:cxnLst>
                  <a:cxn ang="0">
                    <a:pos x="0" y="9919106"/>
                  </a:cxn>
                  <a:cxn ang="0">
                    <a:pos x="2147483646" y="11162017"/>
                  </a:cxn>
                  <a:cxn ang="0">
                    <a:pos x="2147483646" y="10846650"/>
                  </a:cxn>
                </a:cxnLst>
                <a:rect l="0" t="0" r="0" b="0"/>
                <a:pathLst>
                  <a:path w="43121" h="22228" fill="none">
                    <a:moveTo>
                      <a:pt x="0" y="19753"/>
                    </a:moveTo>
                    <a:cubicBezTo>
                      <a:pt x="958" y="8580"/>
                      <a:pt x="10307" y="0"/>
                      <a:pt x="21521" y="0"/>
                    </a:cubicBezTo>
                    <a:cubicBezTo>
                      <a:pt x="33450" y="0"/>
                      <a:pt x="43121" y="9670"/>
                      <a:pt x="43121" y="21600"/>
                    </a:cubicBezTo>
                    <a:cubicBezTo>
                      <a:pt x="43121" y="21809"/>
                      <a:pt x="43117" y="22018"/>
                      <a:pt x="43111" y="22227"/>
                    </a:cubicBezTo>
                  </a:path>
                  <a:path w="43121" h="22228" stroke="0">
                    <a:moveTo>
                      <a:pt x="0" y="19753"/>
                    </a:moveTo>
                    <a:cubicBezTo>
                      <a:pt x="958" y="8580"/>
                      <a:pt x="10307" y="0"/>
                      <a:pt x="21521" y="0"/>
                    </a:cubicBezTo>
                    <a:cubicBezTo>
                      <a:pt x="33450" y="0"/>
                      <a:pt x="43121" y="9670"/>
                      <a:pt x="43121" y="21600"/>
                    </a:cubicBezTo>
                    <a:cubicBezTo>
                      <a:pt x="43121" y="21809"/>
                      <a:pt x="43117" y="22018"/>
                      <a:pt x="43111" y="22227"/>
                    </a:cubicBezTo>
                    <a:lnTo>
                      <a:pt x="21521" y="21600"/>
                    </a:lnTo>
                    <a:lnTo>
                      <a:pt x="0" y="1975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>
                    <a:alpha val="100000"/>
                  </a:srgb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1" name="Text Box 24"/>
              <p:cNvSpPr txBox="1"/>
              <p:nvPr/>
            </p:nvSpPr>
            <p:spPr>
              <a:xfrm>
                <a:off x="717550" y="6002338"/>
                <a:ext cx="525463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3625" name="Text Box 25"/>
            <p:cNvSpPr txBox="1"/>
            <p:nvPr/>
          </p:nvSpPr>
          <p:spPr>
            <a:xfrm>
              <a:off x="1849959" y="5857453"/>
              <a:ext cx="1785937" cy="507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en-US" altLang="en-US" sz="336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a . h</a:t>
              </a:r>
              <a:endParaRPr lang="vi-VN" altLang="en-US" sz="336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3559" name="Rectangle 4"/>
          <p:cNvSpPr/>
          <p:nvPr/>
        </p:nvSpPr>
        <p:spPr>
          <a:xfrm>
            <a:off x="2129790" y="1931670"/>
            <a:ext cx="1556386" cy="77914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0" name="Text Box 5"/>
          <p:cNvSpPr txBox="1"/>
          <p:nvPr/>
        </p:nvSpPr>
        <p:spPr>
          <a:xfrm>
            <a:off x="4722496" y="1781175"/>
            <a:ext cx="155448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1" name="Text Box 6"/>
          <p:cNvSpPr txBox="1"/>
          <p:nvPr/>
        </p:nvSpPr>
        <p:spPr>
          <a:xfrm>
            <a:off x="3686176" y="1781176"/>
            <a:ext cx="2897504" cy="1126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(a + b) . 2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  a x b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2" name="Text Box 7"/>
          <p:cNvSpPr txBox="1"/>
          <p:nvPr/>
        </p:nvSpPr>
        <p:spPr>
          <a:xfrm>
            <a:off x="2735580" y="2623185"/>
            <a:ext cx="60388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3" name="Text Box 8"/>
          <p:cNvSpPr txBox="1"/>
          <p:nvPr/>
        </p:nvSpPr>
        <p:spPr>
          <a:xfrm>
            <a:off x="1784986" y="2190750"/>
            <a:ext cx="4324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3564" name="Group 2"/>
          <p:cNvGrpSpPr/>
          <p:nvPr/>
        </p:nvGrpSpPr>
        <p:grpSpPr>
          <a:xfrm>
            <a:off x="1828800" y="3446146"/>
            <a:ext cx="4711066" cy="2453640"/>
            <a:chOff x="0" y="2801938"/>
            <a:chExt cx="3925888" cy="2114550"/>
          </a:xfrm>
        </p:grpSpPr>
        <p:sp>
          <p:nvSpPr>
            <p:cNvPr id="23617" name="Rectangle 12"/>
            <p:cNvSpPr/>
            <p:nvPr/>
          </p:nvSpPr>
          <p:spPr>
            <a:xfrm>
              <a:off x="0" y="2801938"/>
              <a:ext cx="3925888" cy="211455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3618" name="Group 8"/>
            <p:cNvGrpSpPr/>
            <p:nvPr/>
          </p:nvGrpSpPr>
          <p:grpSpPr>
            <a:xfrm>
              <a:off x="217488" y="3038475"/>
              <a:ext cx="3286125" cy="1784139"/>
              <a:chOff x="217488" y="2749550"/>
              <a:chExt cx="3286125" cy="1784139"/>
            </a:xfrm>
          </p:grpSpPr>
          <p:sp>
            <p:nvSpPr>
              <p:cNvPr id="23619" name="Rectangle 13"/>
              <p:cNvSpPr/>
              <p:nvPr/>
            </p:nvSpPr>
            <p:spPr>
              <a:xfrm>
                <a:off x="612775" y="3411538"/>
                <a:ext cx="935038" cy="1019175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620" name="Text Box 14"/>
              <p:cNvSpPr txBox="1"/>
              <p:nvPr/>
            </p:nvSpPr>
            <p:spPr>
              <a:xfrm>
                <a:off x="323850" y="3770313"/>
                <a:ext cx="431800" cy="525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621" name="Text Box 15"/>
              <p:cNvSpPr txBox="1"/>
              <p:nvPr/>
            </p:nvSpPr>
            <p:spPr>
              <a:xfrm>
                <a:off x="217488" y="2749550"/>
                <a:ext cx="2138362" cy="525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 vuông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622" name="Text Box 16"/>
              <p:cNvSpPr txBox="1"/>
              <p:nvPr/>
            </p:nvSpPr>
            <p:spPr>
              <a:xfrm>
                <a:off x="1830388" y="3340099"/>
                <a:ext cx="1673225" cy="1193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4 . a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a . 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3565" name="Text Box 9"/>
          <p:cNvSpPr txBox="1"/>
          <p:nvPr/>
        </p:nvSpPr>
        <p:spPr>
          <a:xfrm>
            <a:off x="2129791" y="1350646"/>
            <a:ext cx="293751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chữ nhật</a:t>
            </a:r>
            <a:endParaRPr lang="vi-VN" altLang="en-US" sz="336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3566" name="Group 3"/>
          <p:cNvGrpSpPr/>
          <p:nvPr/>
        </p:nvGrpSpPr>
        <p:grpSpPr>
          <a:xfrm>
            <a:off x="6532246" y="1333501"/>
            <a:ext cx="5461634" cy="2241844"/>
            <a:chOff x="3919750" y="1111576"/>
            <a:chExt cx="4551363" cy="1867439"/>
          </a:xfrm>
        </p:grpSpPr>
        <p:grpSp>
          <p:nvGrpSpPr>
            <p:cNvPr id="23593" name="Group 1"/>
            <p:cNvGrpSpPr/>
            <p:nvPr/>
          </p:nvGrpSpPr>
          <p:grpSpPr>
            <a:xfrm>
              <a:off x="3919750" y="1210671"/>
              <a:ext cx="4551363" cy="1768344"/>
              <a:chOff x="3937000" y="1196975"/>
              <a:chExt cx="4551363" cy="1768344"/>
            </a:xfrm>
          </p:grpSpPr>
          <p:sp>
            <p:nvSpPr>
              <p:cNvPr id="23595" name="Rectangle 26"/>
              <p:cNvSpPr/>
              <p:nvPr/>
            </p:nvSpPr>
            <p:spPr>
              <a:xfrm>
                <a:off x="3937000" y="1196975"/>
                <a:ext cx="4392613" cy="17272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3596" name="Group 3"/>
              <p:cNvGrpSpPr/>
              <p:nvPr/>
            </p:nvGrpSpPr>
            <p:grpSpPr>
              <a:xfrm>
                <a:off x="4113213" y="1577975"/>
                <a:ext cx="2716212" cy="1387344"/>
                <a:chOff x="4113948" y="1578436"/>
                <a:chExt cx="2715983" cy="1386563"/>
              </a:xfrm>
            </p:grpSpPr>
            <p:sp>
              <p:nvSpPr>
                <p:cNvPr id="23602" name="AutoShape 27"/>
                <p:cNvSpPr/>
                <p:nvPr/>
              </p:nvSpPr>
              <p:spPr>
                <a:xfrm>
                  <a:off x="4672355" y="1578436"/>
                  <a:ext cx="1708348" cy="741072"/>
                </a:xfrm>
                <a:prstGeom prst="diamond">
                  <a:avLst/>
                </a:prstGeom>
                <a:solidFill>
                  <a:srgbClr val="0000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None/>
                  </a:pPr>
                  <a:endParaRPr lang="en-US" altLang="en-US" sz="336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23603" name="Group 2"/>
                <p:cNvGrpSpPr/>
                <p:nvPr/>
              </p:nvGrpSpPr>
              <p:grpSpPr>
                <a:xfrm>
                  <a:off x="4113948" y="1609437"/>
                  <a:ext cx="2715983" cy="1355562"/>
                  <a:chOff x="4608661" y="1584102"/>
                  <a:chExt cx="1966190" cy="804232"/>
                </a:xfrm>
              </p:grpSpPr>
              <p:sp>
                <p:nvSpPr>
                  <p:cNvPr id="23604" name="Line 28"/>
                  <p:cNvSpPr/>
                  <p:nvPr/>
                </p:nvSpPr>
                <p:spPr>
                  <a:xfrm>
                    <a:off x="5651649" y="1584103"/>
                    <a:ext cx="0" cy="51826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605" name="Line 29"/>
                  <p:cNvSpPr/>
                  <p:nvPr/>
                </p:nvSpPr>
                <p:spPr>
                  <a:xfrm>
                    <a:off x="5089674" y="1800003"/>
                    <a:ext cx="1404906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606" name="Rectangle 30"/>
                  <p:cNvSpPr/>
                  <p:nvPr/>
                </p:nvSpPr>
                <p:spPr>
                  <a:xfrm>
                    <a:off x="5651649" y="1728564"/>
                    <a:ext cx="95038" cy="85743"/>
                  </a:xfrm>
                  <a:prstGeom prst="rect">
                    <a:avLst/>
                  </a:prstGeom>
                  <a:solidFill>
                    <a:srgbClr val="0000FF"/>
                  </a:solidFill>
                  <a:ln w="952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None/>
                    </a:pPr>
                    <a:endParaRPr lang="en-US" altLang="en-US" sz="336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07" name="Line 31"/>
                  <p:cNvSpPr/>
                  <p:nvPr/>
                </p:nvSpPr>
                <p:spPr>
                  <a:xfrm>
                    <a:off x="4859486" y="1584103"/>
                    <a:ext cx="0" cy="51826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3608" name="Line 32"/>
                  <p:cNvSpPr/>
                  <p:nvPr/>
                </p:nvSpPr>
                <p:spPr>
                  <a:xfrm flipV="1">
                    <a:off x="4859486" y="1584102"/>
                    <a:ext cx="0" cy="51826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3609" name="Line 33"/>
                  <p:cNvSpPr/>
                  <p:nvPr/>
                </p:nvSpPr>
                <p:spPr>
                  <a:xfrm>
                    <a:off x="5076974" y="2160365"/>
                    <a:ext cx="1497877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3610" name="Line 34"/>
                  <p:cNvSpPr/>
                  <p:nvPr/>
                </p:nvSpPr>
                <p:spPr>
                  <a:xfrm flipH="1">
                    <a:off x="5076974" y="2160365"/>
                    <a:ext cx="1404906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3611" name="Line 35"/>
                  <p:cNvSpPr/>
                  <p:nvPr/>
                </p:nvSpPr>
                <p:spPr>
                  <a:xfrm>
                    <a:off x="4932511" y="1584103"/>
                    <a:ext cx="84294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612" name="Line 36"/>
                  <p:cNvSpPr/>
                  <p:nvPr/>
                </p:nvSpPr>
                <p:spPr>
                  <a:xfrm>
                    <a:off x="4932511" y="2015903"/>
                    <a:ext cx="84294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613" name="Line 37"/>
                  <p:cNvSpPr/>
                  <p:nvPr/>
                </p:nvSpPr>
                <p:spPr>
                  <a:xfrm>
                    <a:off x="5076974" y="1800003"/>
                    <a:ext cx="0" cy="43252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614" name="Line 38"/>
                  <p:cNvSpPr/>
                  <p:nvPr/>
                </p:nvSpPr>
                <p:spPr>
                  <a:xfrm>
                    <a:off x="6227911" y="1800003"/>
                    <a:ext cx="0" cy="43252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615" name="Text Box 39"/>
                  <p:cNvSpPr txBox="1"/>
                  <p:nvPr/>
                </p:nvSpPr>
                <p:spPr>
                  <a:xfrm>
                    <a:off x="4608661" y="1655539"/>
                    <a:ext cx="421472" cy="3009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vi-VN" altLang="en-US" sz="336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vi-VN" altLang="en-US" sz="3360" b="1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6" name="Text Box 40"/>
                  <p:cNvSpPr txBox="1"/>
                  <p:nvPr/>
                </p:nvSpPr>
                <p:spPr>
                  <a:xfrm>
                    <a:off x="5435749" y="2087339"/>
                    <a:ext cx="468990" cy="3009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vi-VN" altLang="en-US" sz="336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</a:t>
                    </a:r>
                    <a:endParaRPr lang="vi-VN" altLang="en-US" sz="3360" b="1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3597" name="Group 1"/>
              <p:cNvGrpSpPr/>
              <p:nvPr/>
            </p:nvGrpSpPr>
            <p:grpSpPr>
              <a:xfrm>
                <a:off x="6791325" y="1563688"/>
                <a:ext cx="1697038" cy="951320"/>
                <a:chOff x="6790756" y="1563728"/>
                <a:chExt cx="1698154" cy="951554"/>
              </a:xfrm>
            </p:grpSpPr>
            <p:sp>
              <p:nvSpPr>
                <p:cNvPr id="23598" name="Text Box 43"/>
                <p:cNvSpPr txBox="1"/>
                <p:nvPr/>
              </p:nvSpPr>
              <p:spPr>
                <a:xfrm>
                  <a:off x="6790756" y="1771798"/>
                  <a:ext cx="749973" cy="5077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=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599" name="Text Box 44"/>
                <p:cNvSpPr txBox="1"/>
                <p:nvPr/>
              </p:nvSpPr>
              <p:spPr>
                <a:xfrm>
                  <a:off x="7318216" y="1563728"/>
                  <a:ext cx="1170694" cy="5077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 </a:t>
                  </a:r>
                  <a:r>
                    <a:rPr lang="en-US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600" name="Line 45"/>
                <p:cNvSpPr/>
                <p:nvPr/>
              </p:nvSpPr>
              <p:spPr>
                <a:xfrm>
                  <a:off x="7434439" y="2027151"/>
                  <a:ext cx="749973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01" name="Text Box 46"/>
                <p:cNvSpPr txBox="1"/>
                <p:nvPr/>
              </p:nvSpPr>
              <p:spPr>
                <a:xfrm>
                  <a:off x="7654003" y="2007533"/>
                  <a:ext cx="561962" cy="5077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594" name="Text Box 42"/>
            <p:cNvSpPr txBox="1"/>
            <p:nvPr/>
          </p:nvSpPr>
          <p:spPr>
            <a:xfrm>
              <a:off x="4411875" y="1111576"/>
              <a:ext cx="2206625" cy="5076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 thoi</a:t>
              </a:r>
              <a:endParaRPr lang="vi-VN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537960" y="3509010"/>
            <a:ext cx="5286376" cy="2626791"/>
            <a:chOff x="3924300" y="2782888"/>
            <a:chExt cx="4405313" cy="2188992"/>
          </a:xfrm>
        </p:grpSpPr>
        <p:sp>
          <p:nvSpPr>
            <p:cNvPr id="23568" name="Rectangle 46"/>
            <p:cNvSpPr/>
            <p:nvPr/>
          </p:nvSpPr>
          <p:spPr>
            <a:xfrm>
              <a:off x="3924300" y="2782888"/>
              <a:ext cx="4405313" cy="21828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en-US" altLang="en-US" sz="2160" dirty="0"/>
            </a:p>
          </p:txBody>
        </p:sp>
        <p:grpSp>
          <p:nvGrpSpPr>
            <p:cNvPr id="23569" name="Group 4"/>
            <p:cNvGrpSpPr/>
            <p:nvPr/>
          </p:nvGrpSpPr>
          <p:grpSpPr>
            <a:xfrm>
              <a:off x="4213225" y="3429000"/>
              <a:ext cx="4025900" cy="1019355"/>
              <a:chOff x="4213151" y="3429000"/>
              <a:chExt cx="4025974" cy="1018758"/>
            </a:xfrm>
          </p:grpSpPr>
          <p:sp>
            <p:nvSpPr>
              <p:cNvPr id="23576" name="AutoShape 49"/>
              <p:cNvSpPr/>
              <p:nvPr/>
            </p:nvSpPr>
            <p:spPr>
              <a:xfrm>
                <a:off x="6980238" y="3435350"/>
                <a:ext cx="1258887" cy="514350"/>
              </a:xfrm>
              <a:prstGeom prst="rtTriangl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577" name="AutoShape 50"/>
              <p:cNvSpPr/>
              <p:nvPr/>
            </p:nvSpPr>
            <p:spPr>
              <a:xfrm>
                <a:off x="6980238" y="3435350"/>
                <a:ext cx="420687" cy="546100"/>
              </a:xfrm>
              <a:prstGeom prst="rtTriangl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578" name="Line 51"/>
              <p:cNvSpPr/>
              <p:nvPr/>
            </p:nvSpPr>
            <p:spPr>
              <a:xfrm>
                <a:off x="6980238" y="3435350"/>
                <a:ext cx="0" cy="51435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3579" name="Line 52"/>
              <p:cNvSpPr/>
              <p:nvPr/>
            </p:nvSpPr>
            <p:spPr>
              <a:xfrm>
                <a:off x="6980238" y="3960812"/>
                <a:ext cx="420687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3580" name="Rectangle 56"/>
              <p:cNvSpPr/>
              <p:nvPr/>
            </p:nvSpPr>
            <p:spPr>
              <a:xfrm>
                <a:off x="6980238" y="3795712"/>
                <a:ext cx="103187" cy="8413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581" name="Text Box 59"/>
              <p:cNvSpPr txBox="1"/>
              <p:nvPr/>
            </p:nvSpPr>
            <p:spPr>
              <a:xfrm>
                <a:off x="7385050" y="3905250"/>
                <a:ext cx="523875" cy="507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3582" name="Group 1"/>
              <p:cNvGrpSpPr/>
              <p:nvPr/>
            </p:nvGrpSpPr>
            <p:grpSpPr>
              <a:xfrm>
                <a:off x="4213151" y="3442270"/>
                <a:ext cx="1150937" cy="1005488"/>
                <a:chOff x="3923928" y="3559175"/>
                <a:chExt cx="1150937" cy="1005488"/>
              </a:xfrm>
            </p:grpSpPr>
            <p:sp>
              <p:nvSpPr>
                <p:cNvPr id="23588" name="AutoShape 47"/>
                <p:cNvSpPr/>
                <p:nvPr/>
              </p:nvSpPr>
              <p:spPr>
                <a:xfrm>
                  <a:off x="3923928" y="3571875"/>
                  <a:ext cx="1150937" cy="51593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None/>
                  </a:pPr>
                  <a:endParaRPr lang="en-US" altLang="en-US" sz="336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589" name="Line 53"/>
                <p:cNvSpPr/>
                <p:nvPr/>
              </p:nvSpPr>
              <p:spPr>
                <a:xfrm>
                  <a:off x="4475163" y="3559175"/>
                  <a:ext cx="0" cy="515938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3590" name="Rectangle 54"/>
                <p:cNvSpPr/>
                <p:nvPr/>
              </p:nvSpPr>
              <p:spPr>
                <a:xfrm>
                  <a:off x="4465638" y="3932238"/>
                  <a:ext cx="103187" cy="85725"/>
                </a:xfrm>
                <a:prstGeom prst="rect">
                  <a:avLst/>
                </a:prstGeom>
                <a:solidFill>
                  <a:srgbClr val="0000FF"/>
                </a:solidFill>
                <a:ln w="952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None/>
                  </a:pPr>
                  <a:endParaRPr lang="en-US" altLang="en-US" sz="336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591" name="Text Box 57"/>
                <p:cNvSpPr txBox="1"/>
                <p:nvPr/>
              </p:nvSpPr>
              <p:spPr>
                <a:xfrm>
                  <a:off x="4356100" y="4057129"/>
                  <a:ext cx="523875" cy="5075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592" name="Text Box 60"/>
                <p:cNvSpPr txBox="1"/>
                <p:nvPr/>
              </p:nvSpPr>
              <p:spPr>
                <a:xfrm>
                  <a:off x="4259263" y="3643313"/>
                  <a:ext cx="522287" cy="5075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vi-VN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583" name="Text Box 61"/>
              <p:cNvSpPr txBox="1"/>
              <p:nvPr/>
            </p:nvSpPr>
            <p:spPr>
              <a:xfrm>
                <a:off x="5436096" y="3429000"/>
                <a:ext cx="522288" cy="507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584" name="AutoShape 48"/>
              <p:cNvSpPr/>
              <p:nvPr/>
            </p:nvSpPr>
            <p:spPr>
              <a:xfrm>
                <a:off x="5778500" y="3435350"/>
                <a:ext cx="942975" cy="514350"/>
              </a:xfrm>
              <a:prstGeom prst="rtTriangl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585" name="Rectangle 55"/>
              <p:cNvSpPr/>
              <p:nvPr/>
            </p:nvSpPr>
            <p:spPr>
              <a:xfrm>
                <a:off x="5778500" y="3795712"/>
                <a:ext cx="103188" cy="84138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586" name="Text Box 58"/>
              <p:cNvSpPr txBox="1"/>
              <p:nvPr/>
            </p:nvSpPr>
            <p:spPr>
              <a:xfrm>
                <a:off x="6062663" y="3940175"/>
                <a:ext cx="525462" cy="507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587" name="Text Box 62"/>
              <p:cNvSpPr txBox="1"/>
              <p:nvPr/>
            </p:nvSpPr>
            <p:spPr>
              <a:xfrm>
                <a:off x="6713538" y="3435350"/>
                <a:ext cx="522287" cy="507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3570" name="Text Box 63"/>
            <p:cNvSpPr txBox="1"/>
            <p:nvPr/>
          </p:nvSpPr>
          <p:spPr>
            <a:xfrm>
              <a:off x="4572000" y="2924175"/>
              <a:ext cx="2730500" cy="507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 tam giác</a:t>
              </a:r>
              <a:endParaRPr lang="vi-VN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3571" name="Group 3"/>
            <p:cNvGrpSpPr/>
            <p:nvPr/>
          </p:nvGrpSpPr>
          <p:grpSpPr>
            <a:xfrm>
              <a:off x="4673600" y="4097340"/>
              <a:ext cx="1620838" cy="874540"/>
              <a:chOff x="4218286" y="4286889"/>
              <a:chExt cx="1620774" cy="873440"/>
            </a:xfrm>
          </p:grpSpPr>
          <p:sp>
            <p:nvSpPr>
              <p:cNvPr id="23572" name="Text Box 64"/>
              <p:cNvSpPr txBox="1"/>
              <p:nvPr/>
            </p:nvSpPr>
            <p:spPr>
              <a:xfrm>
                <a:off x="4218286" y="4437112"/>
                <a:ext cx="735013" cy="507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573" name="Text Box 65"/>
              <p:cNvSpPr txBox="1"/>
              <p:nvPr/>
            </p:nvSpPr>
            <p:spPr>
              <a:xfrm>
                <a:off x="4892910" y="4286889"/>
                <a:ext cx="946150" cy="507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. h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574" name="Line 66"/>
              <p:cNvSpPr/>
              <p:nvPr/>
            </p:nvSpPr>
            <p:spPr>
              <a:xfrm>
                <a:off x="4961732" y="4742930"/>
                <a:ext cx="73342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75" name="Text Box 67"/>
              <p:cNvSpPr txBox="1"/>
              <p:nvPr/>
            </p:nvSpPr>
            <p:spPr>
              <a:xfrm>
                <a:off x="5200253" y="4653136"/>
                <a:ext cx="523875" cy="507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8" name="AutoShape 26"/>
          <p:cNvSpPr/>
          <p:nvPr/>
        </p:nvSpPr>
        <p:spPr>
          <a:xfrm rot="10800000">
            <a:off x="2821306" y="3769996"/>
            <a:ext cx="4493894" cy="1986914"/>
          </a:xfrm>
          <a:custGeom>
            <a:avLst/>
            <a:gdLst>
              <a:gd name="txL" fmla="*/ 4500 w 21600"/>
              <a:gd name="txT" fmla="*/ 4500 h 21600"/>
              <a:gd name="txR" fmla="*/ 17100 w 21600"/>
              <a:gd name="txB" fmla="*/ 171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/>
          <p:nvPr/>
        </p:nvSpPr>
        <p:spPr>
          <a:xfrm>
            <a:off x="3945256" y="3769996"/>
            <a:ext cx="0" cy="1986914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340" name="Rectangle 28"/>
          <p:cNvSpPr/>
          <p:nvPr/>
        </p:nvSpPr>
        <p:spPr>
          <a:xfrm>
            <a:off x="3945256" y="5583556"/>
            <a:ext cx="259080" cy="17335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1" name="Text Box 29"/>
          <p:cNvSpPr txBox="1"/>
          <p:nvPr/>
        </p:nvSpPr>
        <p:spPr>
          <a:xfrm>
            <a:off x="4722496" y="3232785"/>
            <a:ext cx="95059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2" name="Text Box 30"/>
          <p:cNvSpPr txBox="1"/>
          <p:nvPr/>
        </p:nvSpPr>
        <p:spPr>
          <a:xfrm>
            <a:off x="4808220" y="5930265"/>
            <a:ext cx="69151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3" name="Text Box 31"/>
          <p:cNvSpPr txBox="1"/>
          <p:nvPr/>
        </p:nvSpPr>
        <p:spPr>
          <a:xfrm>
            <a:off x="3945256" y="4373880"/>
            <a:ext cx="60579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4" name="Arc 32"/>
          <p:cNvSpPr/>
          <p:nvPr/>
        </p:nvSpPr>
        <p:spPr>
          <a:xfrm flipV="1">
            <a:off x="2908936" y="5756910"/>
            <a:ext cx="4320540" cy="348616"/>
          </a:xfrm>
          <a:custGeom>
            <a:avLst/>
            <a:gdLst/>
            <a:ahLst/>
            <a:cxnLst>
              <a:cxn ang="0">
                <a:pos x="0" y="646367673"/>
              </a:cxn>
              <a:cxn ang="0">
                <a:pos x="2147483646" y="706807356"/>
              </a:cxn>
              <a:cxn ang="0">
                <a:pos x="2147483646" y="706807356"/>
              </a:cxn>
            </a:cxnLst>
            <a:rect l="0" t="0" r="0" b="0"/>
            <a:pathLst>
              <a:path w="43121" h="21600" fill="none">
                <a:moveTo>
                  <a:pt x="0" y="19753"/>
                </a:moveTo>
                <a:cubicBezTo>
                  <a:pt x="958" y="8580"/>
                  <a:pt x="10307" y="0"/>
                  <a:pt x="21521" y="0"/>
                </a:cubicBezTo>
                <a:cubicBezTo>
                  <a:pt x="33450" y="0"/>
                  <a:pt x="43121" y="9670"/>
                  <a:pt x="43121" y="21600"/>
                </a:cubicBezTo>
              </a:path>
              <a:path w="43121" h="21600" stroke="0">
                <a:moveTo>
                  <a:pt x="0" y="19753"/>
                </a:moveTo>
                <a:cubicBezTo>
                  <a:pt x="958" y="8580"/>
                  <a:pt x="10307" y="0"/>
                  <a:pt x="21521" y="0"/>
                </a:cubicBezTo>
                <a:cubicBezTo>
                  <a:pt x="33450" y="0"/>
                  <a:pt x="43121" y="9670"/>
                  <a:pt x="43121" y="21600"/>
                </a:cubicBezTo>
                <a:lnTo>
                  <a:pt x="21521" y="21600"/>
                </a:lnTo>
                <a:lnTo>
                  <a:pt x="0" y="19753"/>
                </a:ln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5" name="Text Box 33"/>
          <p:cNvSpPr txBox="1"/>
          <p:nvPr/>
        </p:nvSpPr>
        <p:spPr>
          <a:xfrm>
            <a:off x="4981576" y="2472690"/>
            <a:ext cx="457962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thang</a:t>
            </a:r>
            <a:endParaRPr lang="vi-VN" altLang="en-US" sz="336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6" name="Text Box 34"/>
          <p:cNvSpPr txBox="1"/>
          <p:nvPr/>
        </p:nvSpPr>
        <p:spPr>
          <a:xfrm>
            <a:off x="7747636" y="4373880"/>
            <a:ext cx="129540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7" name="Text Box 35"/>
          <p:cNvSpPr txBox="1"/>
          <p:nvPr/>
        </p:nvSpPr>
        <p:spPr>
          <a:xfrm>
            <a:off x="8783956" y="3941445"/>
            <a:ext cx="30232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 + b ) 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8" name="Line 36"/>
          <p:cNvSpPr/>
          <p:nvPr/>
        </p:nvSpPr>
        <p:spPr>
          <a:xfrm>
            <a:off x="8869680" y="4720590"/>
            <a:ext cx="2680336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49" name="Text Box 37"/>
          <p:cNvSpPr txBox="1"/>
          <p:nvPr/>
        </p:nvSpPr>
        <p:spPr>
          <a:xfrm>
            <a:off x="9907906" y="4720590"/>
            <a:ext cx="95059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1" grpId="0"/>
      <p:bldP spid="13342" grpId="0"/>
      <p:bldP spid="13343" grpId="0"/>
      <p:bldP spid="13345" grpId="0"/>
      <p:bldP spid="13346" grpId="0"/>
      <p:bldP spid="13347" grpId="0"/>
      <p:bldP spid="133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6"/>
          <p:cNvSpPr>
            <a:spLocks noTextEdit="1"/>
          </p:cNvSpPr>
          <p:nvPr/>
        </p:nvSpPr>
        <p:spPr>
          <a:xfrm>
            <a:off x="2127504" y="3941446"/>
            <a:ext cx="10456546" cy="250698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lstStyle/>
          <a:p>
            <a:pPr algn="ctr"/>
            <a:r>
              <a:rPr lang="en-US" sz="3840" b="1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ÔN TẬP CUỐI CHƯƠNG IV</a:t>
            </a:r>
          </a:p>
        </p:txBody>
      </p:sp>
      <p:sp>
        <p:nvSpPr>
          <p:cNvPr id="5" name="Text Box 45"/>
          <p:cNvSpPr txBox="1">
            <a:spLocks noChangeArrowheads="1"/>
          </p:cNvSpPr>
          <p:nvPr/>
        </p:nvSpPr>
        <p:spPr bwMode="auto">
          <a:xfrm>
            <a:off x="1611630" y="1"/>
            <a:ext cx="10972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60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CHÀO MỪNG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6000" dirty="0">
                <a:solidFill>
                  <a:srgbClr val="00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QÚY THẦY CÔ</a:t>
            </a:r>
            <a:r>
              <a:rPr lang="en-US" altLang="en-US" sz="6000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6000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 DỰ GIỜ TIẾT DẠY</a:t>
            </a:r>
            <a:endParaRPr lang="en-US" altLang="en-US" sz="6000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2240280" y="6179820"/>
            <a:ext cx="1014984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5280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Tiết:......................</a:t>
            </a:r>
            <a:endParaRPr lang="en-US" altLang="en-US" sz="3360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8" presetClass="entr" presetSubtype="0" ac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4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0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600"/>
                            </p:stCondLst>
                            <p:childTnLst>
                              <p:par>
                                <p:cTn id="112" presetID="56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4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5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56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0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1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56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6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7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9200"/>
                            </p:stCondLst>
                            <p:childTnLst>
                              <p:par>
                                <p:cTn id="131" presetID="45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799"/>
                            </p:stCondLst>
                            <p:childTnLst>
                              <p:par>
                                <p:cTn id="137" presetID="45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8399"/>
                            </p:stCondLst>
                            <p:childTnLst>
                              <p:par>
                                <p:cTn id="148" presetID="19" presetClass="entr" presetSubtype="10" repeatCount="indefinite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8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9" presetClass="entr" presetSubtype="5" repeatCount="indefinite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8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9" presetClass="entr" presetSubtype="5" repeatCount="indefinite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8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4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7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7" presetClass="entr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0" presetClass="entr" presetSubtype="0" decel="10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uiExpand="1" build="allAtOnce"/>
      <p:bldP spid="5" grpId="2" build="allAtOnce"/>
      <p:bldP spid="5" grpId="3" build="allAtOnce"/>
      <p:bldP spid="5" grpId="4" build="allAtOnce"/>
      <p:bldP spid="5" grpId="5" build="allAtOnce"/>
      <p:bldP spid="5" grpId="6" build="allAtOnce"/>
      <p:bldP spid="6" grpId="0" bldLvl="0" animBg="1"/>
      <p:bldP spid="6" grpId="1"/>
      <p:bldP spid="6" grpId="2" bldLvl="0" animBg="1"/>
      <p:bldP spid="6" grpId="3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/>
          <p:nvPr/>
        </p:nvSpPr>
        <p:spPr>
          <a:xfrm>
            <a:off x="1828800" y="1436370"/>
            <a:ext cx="4711066" cy="200406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04" name="Rectangle 17"/>
          <p:cNvSpPr/>
          <p:nvPr/>
        </p:nvSpPr>
        <p:spPr>
          <a:xfrm>
            <a:off x="1828801" y="5930266"/>
            <a:ext cx="4743450" cy="2247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5605" name="Group 7"/>
          <p:cNvGrpSpPr/>
          <p:nvPr/>
        </p:nvGrpSpPr>
        <p:grpSpPr>
          <a:xfrm>
            <a:off x="2044066" y="5991227"/>
            <a:ext cx="4147184" cy="2281989"/>
            <a:chOff x="179512" y="4993357"/>
            <a:chExt cx="3456384" cy="1901657"/>
          </a:xfrm>
        </p:grpSpPr>
        <p:sp>
          <p:nvSpPr>
            <p:cNvPr id="25689" name="Text Box 21"/>
            <p:cNvSpPr txBox="1"/>
            <p:nvPr/>
          </p:nvSpPr>
          <p:spPr>
            <a:xfrm>
              <a:off x="469280" y="4993357"/>
              <a:ext cx="3022600" cy="507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en-US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 bình h</a:t>
              </a:r>
              <a:r>
                <a:rPr lang="en-US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</a:t>
              </a:r>
              <a:endParaRPr lang="vi-VN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5690" name="Group 5"/>
            <p:cNvGrpSpPr/>
            <p:nvPr/>
          </p:nvGrpSpPr>
          <p:grpSpPr>
            <a:xfrm>
              <a:off x="179512" y="5517232"/>
              <a:ext cx="1679575" cy="1377782"/>
              <a:chOff x="250825" y="5132388"/>
              <a:chExt cx="1679575" cy="1377782"/>
            </a:xfrm>
          </p:grpSpPr>
          <p:sp>
            <p:nvSpPr>
              <p:cNvPr id="25692" name="AutoShape 18"/>
              <p:cNvSpPr/>
              <p:nvPr/>
            </p:nvSpPr>
            <p:spPr>
              <a:xfrm>
                <a:off x="250825" y="5132388"/>
                <a:ext cx="1679575" cy="877887"/>
              </a:xfrm>
              <a:prstGeom prst="flowChartInputOutput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93" name="Line 19"/>
              <p:cNvSpPr/>
              <p:nvPr/>
            </p:nvSpPr>
            <p:spPr>
              <a:xfrm>
                <a:off x="641350" y="5157788"/>
                <a:ext cx="0" cy="881062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94" name="Rectangle 20"/>
              <p:cNvSpPr/>
              <p:nvPr/>
            </p:nvSpPr>
            <p:spPr>
              <a:xfrm>
                <a:off x="650875" y="5661025"/>
                <a:ext cx="104775" cy="107950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95" name="Text Box 22"/>
              <p:cNvSpPr txBox="1"/>
              <p:nvPr/>
            </p:nvSpPr>
            <p:spPr>
              <a:xfrm>
                <a:off x="615950" y="5157788"/>
                <a:ext cx="525463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endParaRPr lang="vi-VN" altLang="en-US" sz="336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96" name="Arc 23"/>
              <p:cNvSpPr/>
              <p:nvPr/>
            </p:nvSpPr>
            <p:spPr>
              <a:xfrm flipV="1">
                <a:off x="250825" y="6048375"/>
                <a:ext cx="1363663" cy="117475"/>
              </a:xfrm>
              <a:custGeom>
                <a:avLst/>
                <a:gdLst/>
                <a:ahLst/>
                <a:cxnLst>
                  <a:cxn ang="0">
                    <a:pos x="0" y="9919106"/>
                  </a:cxn>
                  <a:cxn ang="0">
                    <a:pos x="2147483646" y="11162017"/>
                  </a:cxn>
                  <a:cxn ang="0">
                    <a:pos x="2147483646" y="10846650"/>
                  </a:cxn>
                </a:cxnLst>
                <a:rect l="0" t="0" r="0" b="0"/>
                <a:pathLst>
                  <a:path w="43121" h="22228" fill="none">
                    <a:moveTo>
                      <a:pt x="0" y="19753"/>
                    </a:moveTo>
                    <a:cubicBezTo>
                      <a:pt x="958" y="8580"/>
                      <a:pt x="10307" y="0"/>
                      <a:pt x="21521" y="0"/>
                    </a:cubicBezTo>
                    <a:cubicBezTo>
                      <a:pt x="33450" y="0"/>
                      <a:pt x="43121" y="9670"/>
                      <a:pt x="43121" y="21600"/>
                    </a:cubicBezTo>
                    <a:cubicBezTo>
                      <a:pt x="43121" y="21809"/>
                      <a:pt x="43117" y="22018"/>
                      <a:pt x="43111" y="22227"/>
                    </a:cubicBezTo>
                  </a:path>
                  <a:path w="43121" h="22228" stroke="0">
                    <a:moveTo>
                      <a:pt x="0" y="19753"/>
                    </a:moveTo>
                    <a:cubicBezTo>
                      <a:pt x="958" y="8580"/>
                      <a:pt x="10307" y="0"/>
                      <a:pt x="21521" y="0"/>
                    </a:cubicBezTo>
                    <a:cubicBezTo>
                      <a:pt x="33450" y="0"/>
                      <a:pt x="43121" y="9670"/>
                      <a:pt x="43121" y="21600"/>
                    </a:cubicBezTo>
                    <a:cubicBezTo>
                      <a:pt x="43121" y="21809"/>
                      <a:pt x="43117" y="22018"/>
                      <a:pt x="43111" y="22227"/>
                    </a:cubicBezTo>
                    <a:lnTo>
                      <a:pt x="21521" y="21600"/>
                    </a:lnTo>
                    <a:lnTo>
                      <a:pt x="0" y="1975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>
                    <a:alpha val="100000"/>
                  </a:srgb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Text Box 24"/>
              <p:cNvSpPr txBox="1"/>
              <p:nvPr/>
            </p:nvSpPr>
            <p:spPr>
              <a:xfrm>
                <a:off x="717550" y="6002338"/>
                <a:ext cx="525463" cy="5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5691" name="Text Box 25"/>
            <p:cNvSpPr txBox="1"/>
            <p:nvPr/>
          </p:nvSpPr>
          <p:spPr>
            <a:xfrm>
              <a:off x="1849959" y="5857453"/>
              <a:ext cx="1785937" cy="507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en-US" altLang="en-US" sz="336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a . h</a:t>
              </a:r>
              <a:endParaRPr lang="vi-VN" altLang="en-US" sz="336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5607" name="Rectangle 4"/>
          <p:cNvSpPr/>
          <p:nvPr/>
        </p:nvSpPr>
        <p:spPr>
          <a:xfrm>
            <a:off x="2129790" y="1931670"/>
            <a:ext cx="1556386" cy="77914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08" name="Text Box 5"/>
          <p:cNvSpPr txBox="1"/>
          <p:nvPr/>
        </p:nvSpPr>
        <p:spPr>
          <a:xfrm>
            <a:off x="4722496" y="1781175"/>
            <a:ext cx="155448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09" name="Text Box 6"/>
          <p:cNvSpPr txBox="1"/>
          <p:nvPr/>
        </p:nvSpPr>
        <p:spPr>
          <a:xfrm>
            <a:off x="3686176" y="1781176"/>
            <a:ext cx="2897504" cy="1126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(a + b) . 2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  a x b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10" name="Text Box 7"/>
          <p:cNvSpPr txBox="1"/>
          <p:nvPr/>
        </p:nvSpPr>
        <p:spPr>
          <a:xfrm>
            <a:off x="2735580" y="2623185"/>
            <a:ext cx="60388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11" name="Text Box 8"/>
          <p:cNvSpPr txBox="1"/>
          <p:nvPr/>
        </p:nvSpPr>
        <p:spPr>
          <a:xfrm>
            <a:off x="1784986" y="2190750"/>
            <a:ext cx="43243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5612" name="Group 2"/>
          <p:cNvGrpSpPr/>
          <p:nvPr/>
        </p:nvGrpSpPr>
        <p:grpSpPr>
          <a:xfrm>
            <a:off x="1828800" y="3446146"/>
            <a:ext cx="4711066" cy="2453640"/>
            <a:chOff x="0" y="2801938"/>
            <a:chExt cx="3925888" cy="2114550"/>
          </a:xfrm>
        </p:grpSpPr>
        <p:sp>
          <p:nvSpPr>
            <p:cNvPr id="25683" name="Rectangle 12"/>
            <p:cNvSpPr/>
            <p:nvPr/>
          </p:nvSpPr>
          <p:spPr>
            <a:xfrm>
              <a:off x="0" y="2801938"/>
              <a:ext cx="3925888" cy="211455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5684" name="Group 8"/>
            <p:cNvGrpSpPr/>
            <p:nvPr/>
          </p:nvGrpSpPr>
          <p:grpSpPr>
            <a:xfrm>
              <a:off x="217488" y="3038475"/>
              <a:ext cx="3286125" cy="1784139"/>
              <a:chOff x="217488" y="2749550"/>
              <a:chExt cx="3286125" cy="1784139"/>
            </a:xfrm>
          </p:grpSpPr>
          <p:sp>
            <p:nvSpPr>
              <p:cNvPr id="25685" name="Rectangle 13"/>
              <p:cNvSpPr/>
              <p:nvPr/>
            </p:nvSpPr>
            <p:spPr>
              <a:xfrm>
                <a:off x="612775" y="3411538"/>
                <a:ext cx="935038" cy="1019175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86" name="Text Box 14"/>
              <p:cNvSpPr txBox="1"/>
              <p:nvPr/>
            </p:nvSpPr>
            <p:spPr>
              <a:xfrm>
                <a:off x="323850" y="3770313"/>
                <a:ext cx="431800" cy="525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87" name="Text Box 15"/>
              <p:cNvSpPr txBox="1"/>
              <p:nvPr/>
            </p:nvSpPr>
            <p:spPr>
              <a:xfrm>
                <a:off x="217488" y="2749550"/>
                <a:ext cx="2138362" cy="525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 vuông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88" name="Text Box 16"/>
              <p:cNvSpPr txBox="1"/>
              <p:nvPr/>
            </p:nvSpPr>
            <p:spPr>
              <a:xfrm>
                <a:off x="1830388" y="3340099"/>
                <a:ext cx="1673225" cy="1193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4 . a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a . 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5613" name="Text Box 9"/>
          <p:cNvSpPr txBox="1"/>
          <p:nvPr/>
        </p:nvSpPr>
        <p:spPr>
          <a:xfrm>
            <a:off x="2129791" y="1350646"/>
            <a:ext cx="293751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chữ nhật</a:t>
            </a:r>
            <a:endParaRPr lang="vi-VN" altLang="en-US" sz="336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5614" name="Group 3"/>
          <p:cNvGrpSpPr/>
          <p:nvPr/>
        </p:nvGrpSpPr>
        <p:grpSpPr>
          <a:xfrm>
            <a:off x="6532246" y="1333501"/>
            <a:ext cx="5461634" cy="2241844"/>
            <a:chOff x="3919750" y="1111576"/>
            <a:chExt cx="4551363" cy="1867439"/>
          </a:xfrm>
        </p:grpSpPr>
        <p:grpSp>
          <p:nvGrpSpPr>
            <p:cNvPr id="25659" name="Group 1"/>
            <p:cNvGrpSpPr/>
            <p:nvPr/>
          </p:nvGrpSpPr>
          <p:grpSpPr>
            <a:xfrm>
              <a:off x="3919750" y="1210671"/>
              <a:ext cx="4551363" cy="1768344"/>
              <a:chOff x="3937000" y="1196975"/>
              <a:chExt cx="4551363" cy="1768344"/>
            </a:xfrm>
          </p:grpSpPr>
          <p:sp>
            <p:nvSpPr>
              <p:cNvPr id="25661" name="Rectangle 26"/>
              <p:cNvSpPr/>
              <p:nvPr/>
            </p:nvSpPr>
            <p:spPr>
              <a:xfrm>
                <a:off x="3937000" y="1196975"/>
                <a:ext cx="4392613" cy="17272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5662" name="Group 3"/>
              <p:cNvGrpSpPr/>
              <p:nvPr/>
            </p:nvGrpSpPr>
            <p:grpSpPr>
              <a:xfrm>
                <a:off x="4113213" y="1577975"/>
                <a:ext cx="2716212" cy="1387344"/>
                <a:chOff x="4113948" y="1578436"/>
                <a:chExt cx="2715983" cy="1386563"/>
              </a:xfrm>
            </p:grpSpPr>
            <p:sp>
              <p:nvSpPr>
                <p:cNvPr id="25668" name="AutoShape 27"/>
                <p:cNvSpPr/>
                <p:nvPr/>
              </p:nvSpPr>
              <p:spPr>
                <a:xfrm>
                  <a:off x="4672355" y="1578436"/>
                  <a:ext cx="1708348" cy="741072"/>
                </a:xfrm>
                <a:prstGeom prst="diamond">
                  <a:avLst/>
                </a:prstGeom>
                <a:solidFill>
                  <a:srgbClr val="0000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None/>
                  </a:pPr>
                  <a:endParaRPr lang="en-US" altLang="en-US" sz="336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25669" name="Group 2"/>
                <p:cNvGrpSpPr/>
                <p:nvPr/>
              </p:nvGrpSpPr>
              <p:grpSpPr>
                <a:xfrm>
                  <a:off x="4113948" y="1609437"/>
                  <a:ext cx="2715983" cy="1355562"/>
                  <a:chOff x="4608661" y="1584102"/>
                  <a:chExt cx="1966190" cy="804232"/>
                </a:xfrm>
              </p:grpSpPr>
              <p:sp>
                <p:nvSpPr>
                  <p:cNvPr id="25670" name="Line 28"/>
                  <p:cNvSpPr/>
                  <p:nvPr/>
                </p:nvSpPr>
                <p:spPr>
                  <a:xfrm>
                    <a:off x="5651649" y="1584103"/>
                    <a:ext cx="0" cy="51826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71" name="Line 29"/>
                  <p:cNvSpPr/>
                  <p:nvPr/>
                </p:nvSpPr>
                <p:spPr>
                  <a:xfrm>
                    <a:off x="5089674" y="1800003"/>
                    <a:ext cx="1404906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72" name="Rectangle 30"/>
                  <p:cNvSpPr/>
                  <p:nvPr/>
                </p:nvSpPr>
                <p:spPr>
                  <a:xfrm>
                    <a:off x="5651649" y="1728564"/>
                    <a:ext cx="95038" cy="85743"/>
                  </a:xfrm>
                  <a:prstGeom prst="rect">
                    <a:avLst/>
                  </a:prstGeom>
                  <a:solidFill>
                    <a:srgbClr val="0000FF"/>
                  </a:solidFill>
                  <a:ln w="952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None/>
                    </a:pPr>
                    <a:endParaRPr lang="en-US" altLang="en-US" sz="336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73" name="Line 31"/>
                  <p:cNvSpPr/>
                  <p:nvPr/>
                </p:nvSpPr>
                <p:spPr>
                  <a:xfrm>
                    <a:off x="4859486" y="1584103"/>
                    <a:ext cx="0" cy="51826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5674" name="Line 32"/>
                  <p:cNvSpPr/>
                  <p:nvPr/>
                </p:nvSpPr>
                <p:spPr>
                  <a:xfrm flipV="1">
                    <a:off x="4859486" y="1584102"/>
                    <a:ext cx="0" cy="51826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5675" name="Line 33"/>
                  <p:cNvSpPr/>
                  <p:nvPr/>
                </p:nvSpPr>
                <p:spPr>
                  <a:xfrm>
                    <a:off x="5076974" y="2160365"/>
                    <a:ext cx="1497877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5676" name="Line 34"/>
                  <p:cNvSpPr/>
                  <p:nvPr/>
                </p:nvSpPr>
                <p:spPr>
                  <a:xfrm flipH="1">
                    <a:off x="5076974" y="2160365"/>
                    <a:ext cx="1404906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5677" name="Line 35"/>
                  <p:cNvSpPr/>
                  <p:nvPr/>
                </p:nvSpPr>
                <p:spPr>
                  <a:xfrm>
                    <a:off x="4932511" y="1584103"/>
                    <a:ext cx="84294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78" name="Line 36"/>
                  <p:cNvSpPr/>
                  <p:nvPr/>
                </p:nvSpPr>
                <p:spPr>
                  <a:xfrm>
                    <a:off x="4932511" y="2015903"/>
                    <a:ext cx="84294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79" name="Line 37"/>
                  <p:cNvSpPr/>
                  <p:nvPr/>
                </p:nvSpPr>
                <p:spPr>
                  <a:xfrm>
                    <a:off x="5076974" y="1800003"/>
                    <a:ext cx="0" cy="43252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80" name="Line 38"/>
                  <p:cNvSpPr/>
                  <p:nvPr/>
                </p:nvSpPr>
                <p:spPr>
                  <a:xfrm>
                    <a:off x="6227911" y="1800003"/>
                    <a:ext cx="0" cy="43252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81" name="Text Box 39"/>
                  <p:cNvSpPr txBox="1"/>
                  <p:nvPr/>
                </p:nvSpPr>
                <p:spPr>
                  <a:xfrm>
                    <a:off x="4608661" y="1655539"/>
                    <a:ext cx="421472" cy="3009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vi-VN" altLang="en-US" sz="336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vi-VN" altLang="en-US" sz="3360" b="1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82" name="Text Box 40"/>
                  <p:cNvSpPr txBox="1"/>
                  <p:nvPr/>
                </p:nvSpPr>
                <p:spPr>
                  <a:xfrm>
                    <a:off x="5435749" y="2087339"/>
                    <a:ext cx="468990" cy="3009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50000"/>
                      </a:spcBef>
                      <a:buNone/>
                    </a:pPr>
                    <a:r>
                      <a:rPr lang="vi-VN" altLang="en-US" sz="336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</a:t>
                    </a:r>
                    <a:endParaRPr lang="vi-VN" altLang="en-US" sz="3360" b="1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63" name="Group 1"/>
              <p:cNvGrpSpPr/>
              <p:nvPr/>
            </p:nvGrpSpPr>
            <p:grpSpPr>
              <a:xfrm>
                <a:off x="6791325" y="1563688"/>
                <a:ext cx="1697038" cy="951320"/>
                <a:chOff x="6790756" y="1563728"/>
                <a:chExt cx="1698154" cy="951554"/>
              </a:xfrm>
            </p:grpSpPr>
            <p:sp>
              <p:nvSpPr>
                <p:cNvPr id="25664" name="Text Box 43"/>
                <p:cNvSpPr txBox="1"/>
                <p:nvPr/>
              </p:nvSpPr>
              <p:spPr>
                <a:xfrm>
                  <a:off x="6790756" y="1771798"/>
                  <a:ext cx="749973" cy="5077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=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665" name="Text Box 44"/>
                <p:cNvSpPr txBox="1"/>
                <p:nvPr/>
              </p:nvSpPr>
              <p:spPr>
                <a:xfrm>
                  <a:off x="7318216" y="1563728"/>
                  <a:ext cx="1170694" cy="5077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 </a:t>
                  </a:r>
                  <a:r>
                    <a:rPr lang="en-US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666" name="Line 45"/>
                <p:cNvSpPr/>
                <p:nvPr/>
              </p:nvSpPr>
              <p:spPr>
                <a:xfrm>
                  <a:off x="7434439" y="2027151"/>
                  <a:ext cx="749973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67" name="Text Box 46"/>
                <p:cNvSpPr txBox="1"/>
                <p:nvPr/>
              </p:nvSpPr>
              <p:spPr>
                <a:xfrm>
                  <a:off x="7654003" y="2007533"/>
                  <a:ext cx="561962" cy="5077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660" name="Text Box 42"/>
            <p:cNvSpPr txBox="1"/>
            <p:nvPr/>
          </p:nvSpPr>
          <p:spPr>
            <a:xfrm>
              <a:off x="4411875" y="1111576"/>
              <a:ext cx="2206625" cy="5076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 thoi</a:t>
              </a:r>
              <a:endParaRPr lang="vi-VN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5615" name="Group 54"/>
          <p:cNvGrpSpPr/>
          <p:nvPr/>
        </p:nvGrpSpPr>
        <p:grpSpPr>
          <a:xfrm>
            <a:off x="6537960" y="3509010"/>
            <a:ext cx="5286376" cy="2626791"/>
            <a:chOff x="3924300" y="2782888"/>
            <a:chExt cx="4405313" cy="2188992"/>
          </a:xfrm>
        </p:grpSpPr>
        <p:sp>
          <p:nvSpPr>
            <p:cNvPr id="25634" name="Rectangle 46"/>
            <p:cNvSpPr/>
            <p:nvPr/>
          </p:nvSpPr>
          <p:spPr>
            <a:xfrm>
              <a:off x="3924300" y="2782888"/>
              <a:ext cx="4405313" cy="21828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en-US" altLang="en-US" sz="2160" dirty="0"/>
            </a:p>
          </p:txBody>
        </p:sp>
        <p:grpSp>
          <p:nvGrpSpPr>
            <p:cNvPr id="25635" name="Group 4"/>
            <p:cNvGrpSpPr/>
            <p:nvPr/>
          </p:nvGrpSpPr>
          <p:grpSpPr>
            <a:xfrm>
              <a:off x="4213225" y="3429000"/>
              <a:ext cx="4025900" cy="1019355"/>
              <a:chOff x="4213151" y="3429000"/>
              <a:chExt cx="4025974" cy="1018758"/>
            </a:xfrm>
          </p:grpSpPr>
          <p:sp>
            <p:nvSpPr>
              <p:cNvPr id="25642" name="AutoShape 49"/>
              <p:cNvSpPr/>
              <p:nvPr/>
            </p:nvSpPr>
            <p:spPr>
              <a:xfrm>
                <a:off x="6980238" y="3435350"/>
                <a:ext cx="1258887" cy="514350"/>
              </a:xfrm>
              <a:prstGeom prst="rtTriangl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43" name="AutoShape 50"/>
              <p:cNvSpPr/>
              <p:nvPr/>
            </p:nvSpPr>
            <p:spPr>
              <a:xfrm>
                <a:off x="6980238" y="3435350"/>
                <a:ext cx="420687" cy="546100"/>
              </a:xfrm>
              <a:prstGeom prst="rtTriangl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44" name="Line 51"/>
              <p:cNvSpPr/>
              <p:nvPr/>
            </p:nvSpPr>
            <p:spPr>
              <a:xfrm>
                <a:off x="6980238" y="3435350"/>
                <a:ext cx="0" cy="51435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5645" name="Line 52"/>
              <p:cNvSpPr/>
              <p:nvPr/>
            </p:nvSpPr>
            <p:spPr>
              <a:xfrm>
                <a:off x="6980238" y="3960812"/>
                <a:ext cx="420687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5646" name="Rectangle 56"/>
              <p:cNvSpPr/>
              <p:nvPr/>
            </p:nvSpPr>
            <p:spPr>
              <a:xfrm>
                <a:off x="6980238" y="3795712"/>
                <a:ext cx="103187" cy="8413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47" name="Text Box 59"/>
              <p:cNvSpPr txBox="1"/>
              <p:nvPr/>
            </p:nvSpPr>
            <p:spPr>
              <a:xfrm>
                <a:off x="7385050" y="3905250"/>
                <a:ext cx="523875" cy="507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5648" name="Group 1"/>
              <p:cNvGrpSpPr/>
              <p:nvPr/>
            </p:nvGrpSpPr>
            <p:grpSpPr>
              <a:xfrm>
                <a:off x="4213151" y="3442270"/>
                <a:ext cx="1150937" cy="1005488"/>
                <a:chOff x="3923928" y="3559175"/>
                <a:chExt cx="1150937" cy="1005488"/>
              </a:xfrm>
            </p:grpSpPr>
            <p:sp>
              <p:nvSpPr>
                <p:cNvPr id="25654" name="AutoShape 47"/>
                <p:cNvSpPr/>
                <p:nvPr/>
              </p:nvSpPr>
              <p:spPr>
                <a:xfrm>
                  <a:off x="3923928" y="3571875"/>
                  <a:ext cx="1150937" cy="51593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None/>
                  </a:pPr>
                  <a:endParaRPr lang="en-US" altLang="en-US" sz="336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655" name="Line 53"/>
                <p:cNvSpPr/>
                <p:nvPr/>
              </p:nvSpPr>
              <p:spPr>
                <a:xfrm>
                  <a:off x="4475163" y="3559175"/>
                  <a:ext cx="0" cy="515938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5656" name="Rectangle 54"/>
                <p:cNvSpPr/>
                <p:nvPr/>
              </p:nvSpPr>
              <p:spPr>
                <a:xfrm>
                  <a:off x="4465638" y="3932238"/>
                  <a:ext cx="103187" cy="85725"/>
                </a:xfrm>
                <a:prstGeom prst="rect">
                  <a:avLst/>
                </a:prstGeom>
                <a:solidFill>
                  <a:srgbClr val="0000FF"/>
                </a:solidFill>
                <a:ln w="952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None/>
                  </a:pPr>
                  <a:endParaRPr lang="en-US" altLang="en-US" sz="336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657" name="Text Box 57"/>
                <p:cNvSpPr txBox="1"/>
                <p:nvPr/>
              </p:nvSpPr>
              <p:spPr>
                <a:xfrm>
                  <a:off x="4356100" y="4057129"/>
                  <a:ext cx="523875" cy="5075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658" name="Text Box 60"/>
                <p:cNvSpPr txBox="1"/>
                <p:nvPr/>
              </p:nvSpPr>
              <p:spPr>
                <a:xfrm>
                  <a:off x="4259263" y="3643313"/>
                  <a:ext cx="522287" cy="5075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vi-VN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649" name="Text Box 61"/>
              <p:cNvSpPr txBox="1"/>
              <p:nvPr/>
            </p:nvSpPr>
            <p:spPr>
              <a:xfrm>
                <a:off x="5436096" y="3429000"/>
                <a:ext cx="522288" cy="507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50" name="AutoShape 48"/>
              <p:cNvSpPr/>
              <p:nvPr/>
            </p:nvSpPr>
            <p:spPr>
              <a:xfrm>
                <a:off x="5778500" y="3435350"/>
                <a:ext cx="942975" cy="514350"/>
              </a:xfrm>
              <a:prstGeom prst="rtTriangl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51" name="Rectangle 55"/>
              <p:cNvSpPr/>
              <p:nvPr/>
            </p:nvSpPr>
            <p:spPr>
              <a:xfrm>
                <a:off x="5778500" y="3795712"/>
                <a:ext cx="103188" cy="84138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52" name="Text Box 58"/>
              <p:cNvSpPr txBox="1"/>
              <p:nvPr/>
            </p:nvSpPr>
            <p:spPr>
              <a:xfrm>
                <a:off x="6062663" y="3940175"/>
                <a:ext cx="525462" cy="507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53" name="Text Box 62"/>
              <p:cNvSpPr txBox="1"/>
              <p:nvPr/>
            </p:nvSpPr>
            <p:spPr>
              <a:xfrm>
                <a:off x="6713538" y="3435350"/>
                <a:ext cx="522287" cy="5075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5636" name="Text Box 63"/>
            <p:cNvSpPr txBox="1"/>
            <p:nvPr/>
          </p:nvSpPr>
          <p:spPr>
            <a:xfrm>
              <a:off x="4572000" y="2924175"/>
              <a:ext cx="2730500" cy="507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 tam giác</a:t>
              </a:r>
              <a:endParaRPr lang="vi-VN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5637" name="Group 3"/>
            <p:cNvGrpSpPr/>
            <p:nvPr/>
          </p:nvGrpSpPr>
          <p:grpSpPr>
            <a:xfrm>
              <a:off x="4673600" y="4097340"/>
              <a:ext cx="1620838" cy="874540"/>
              <a:chOff x="4218286" y="4286889"/>
              <a:chExt cx="1620774" cy="873440"/>
            </a:xfrm>
          </p:grpSpPr>
          <p:sp>
            <p:nvSpPr>
              <p:cNvPr id="25638" name="Text Box 64"/>
              <p:cNvSpPr txBox="1"/>
              <p:nvPr/>
            </p:nvSpPr>
            <p:spPr>
              <a:xfrm>
                <a:off x="4218286" y="4437112"/>
                <a:ext cx="735013" cy="507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39" name="Text Box 65"/>
              <p:cNvSpPr txBox="1"/>
              <p:nvPr/>
            </p:nvSpPr>
            <p:spPr>
              <a:xfrm>
                <a:off x="4892910" y="4286889"/>
                <a:ext cx="946150" cy="507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. h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40" name="Line 66"/>
              <p:cNvSpPr/>
              <p:nvPr/>
            </p:nvSpPr>
            <p:spPr>
              <a:xfrm>
                <a:off x="4961732" y="4742930"/>
                <a:ext cx="73342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1" name="Text Box 67"/>
              <p:cNvSpPr txBox="1"/>
              <p:nvPr/>
            </p:nvSpPr>
            <p:spPr>
              <a:xfrm>
                <a:off x="5200253" y="4653136"/>
                <a:ext cx="523875" cy="507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" name="Group 74"/>
          <p:cNvGrpSpPr/>
          <p:nvPr/>
        </p:nvGrpSpPr>
        <p:grpSpPr>
          <a:xfrm>
            <a:off x="6534150" y="5977890"/>
            <a:ext cx="5501640" cy="2213609"/>
            <a:chOff x="3921234" y="4981493"/>
            <a:chExt cx="4584664" cy="1845097"/>
          </a:xfrm>
        </p:grpSpPr>
        <p:sp>
          <p:nvSpPr>
            <p:cNvPr id="25617" name="Rectangle 68"/>
            <p:cNvSpPr/>
            <p:nvPr/>
          </p:nvSpPr>
          <p:spPr>
            <a:xfrm>
              <a:off x="3921234" y="4981493"/>
              <a:ext cx="4408380" cy="184509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5618" name="Group 81"/>
            <p:cNvGrpSpPr/>
            <p:nvPr/>
          </p:nvGrpSpPr>
          <p:grpSpPr>
            <a:xfrm>
              <a:off x="4197797" y="5085102"/>
              <a:ext cx="1600350" cy="1660076"/>
              <a:chOff x="4059857" y="5138028"/>
              <a:chExt cx="1600350" cy="1660076"/>
            </a:xfrm>
          </p:grpSpPr>
          <p:sp>
            <p:nvSpPr>
              <p:cNvPr id="25625" name="Text Box 73"/>
              <p:cNvSpPr txBox="1"/>
              <p:nvPr/>
            </p:nvSpPr>
            <p:spPr>
              <a:xfrm>
                <a:off x="4619691" y="6290156"/>
                <a:ext cx="456365" cy="5079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5626" name="Group 89"/>
              <p:cNvGrpSpPr/>
              <p:nvPr/>
            </p:nvGrpSpPr>
            <p:grpSpPr>
              <a:xfrm>
                <a:off x="4059857" y="5138028"/>
                <a:ext cx="1600350" cy="1243300"/>
                <a:chOff x="4059857" y="5138028"/>
                <a:chExt cx="1600350" cy="1243300"/>
              </a:xfrm>
            </p:grpSpPr>
            <p:sp>
              <p:nvSpPr>
                <p:cNvPr id="25627" name="Text Box 74"/>
                <p:cNvSpPr txBox="1"/>
                <p:nvPr/>
              </p:nvSpPr>
              <p:spPr>
                <a:xfrm>
                  <a:off x="4562648" y="5138028"/>
                  <a:ext cx="684548" cy="5079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indent="0" eaLnBrk="1" hangingPunct="1">
                    <a:spcBef>
                      <a:spcPct val="50000"/>
                    </a:spcBef>
                    <a:buNone/>
                  </a:pPr>
                  <a:r>
                    <a:rPr lang="vi-VN" altLang="en-US" sz="336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vi-VN" altLang="en-US" sz="336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25628" name="Group 91"/>
                <p:cNvGrpSpPr/>
                <p:nvPr/>
              </p:nvGrpSpPr>
              <p:grpSpPr>
                <a:xfrm>
                  <a:off x="4059857" y="5569307"/>
                  <a:ext cx="1600350" cy="812021"/>
                  <a:chOff x="4059857" y="5569307"/>
                  <a:chExt cx="1600350" cy="812021"/>
                </a:xfrm>
              </p:grpSpPr>
              <p:sp>
                <p:nvSpPr>
                  <p:cNvPr id="25629" name="AutoShape 69"/>
                  <p:cNvSpPr/>
                  <p:nvPr/>
                </p:nvSpPr>
                <p:spPr>
                  <a:xfrm rot="10800000">
                    <a:off x="4059857" y="5569307"/>
                    <a:ext cx="1592263" cy="678534"/>
                  </a:xfrm>
                  <a:custGeom>
                    <a:avLst/>
                    <a:gdLst>
                      <a:gd name="txL" fmla="*/ 4500 w 21600"/>
                      <a:gd name="txT" fmla="*/ 4500 h 21600"/>
                      <a:gd name="txR" fmla="*/ 17100 w 21600"/>
                      <a:gd name="txB" fmla="*/ 17100 h 21600"/>
                    </a:gdLst>
                    <a:ahLst/>
                    <a:cxnLst>
                      <a:cxn ang="0">
                        <a:pos x="2147483646" y="2147483646"/>
                      </a:cxn>
                      <a:cxn ang="0">
                        <a:pos x="2147483646" y="2147483646"/>
                      </a:cxn>
                      <a:cxn ang="0">
                        <a:pos x="2147483646" y="2147483646"/>
                      </a:cxn>
                      <a:cxn ang="0">
                        <a:pos x="2147483646" y="0"/>
                      </a:cxn>
                    </a:cxnLst>
                    <a:rect l="txL" t="txT" r="txR" b="txB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FF">
                      <a:alpha val="100000"/>
                    </a:srgbClr>
                  </a:solidFill>
                  <a:ln w="9525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0" name="Line 70"/>
                  <p:cNvSpPr/>
                  <p:nvPr/>
                </p:nvSpPr>
                <p:spPr>
                  <a:xfrm>
                    <a:off x="4457873" y="5569307"/>
                    <a:ext cx="0" cy="680674"/>
                  </a:xfrm>
                  <a:prstGeom prst="line">
                    <a:avLst/>
                  </a:prstGeom>
                  <a:ln w="12700" cap="flat" cmpd="sng">
                    <a:solidFill>
                      <a:srgbClr val="FF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1" name="Rectangle 71"/>
                  <p:cNvSpPr/>
                  <p:nvPr/>
                </p:nvSpPr>
                <p:spPr>
                  <a:xfrm>
                    <a:off x="4457873" y="6001107"/>
                    <a:ext cx="225675" cy="98462"/>
                  </a:xfrm>
                  <a:prstGeom prst="rect">
                    <a:avLst/>
                  </a:prstGeom>
                  <a:solidFill>
                    <a:srgbClr val="0000FF"/>
                  </a:solidFill>
                  <a:ln w="9525" cap="flat" cmpd="sng">
                    <a:solidFill>
                      <a:srgbClr val="FF0000"/>
                    </a:solidFill>
                    <a:prstDash val="dash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None/>
                    </a:pPr>
                    <a:endParaRPr lang="en-US" altLang="en-US" sz="336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2" name="Arc 72"/>
                  <p:cNvSpPr/>
                  <p:nvPr/>
                </p:nvSpPr>
                <p:spPr>
                  <a:xfrm flipV="1">
                    <a:off x="4067944" y="6278585"/>
                    <a:ext cx="1592263" cy="102743"/>
                  </a:xfrm>
                  <a:custGeom>
                    <a:avLst/>
                    <a:gdLst/>
                    <a:ahLst/>
                    <a:cxnLst>
                      <a:cxn ang="0">
                        <a:pos x="0" y="5562011"/>
                      </a:cxn>
                      <a:cxn ang="0">
                        <a:pos x="2147483646" y="6082100"/>
                      </a:cxn>
                      <a:cxn ang="0">
                        <a:pos x="2147483646" y="6082100"/>
                      </a:cxn>
                    </a:cxnLst>
                    <a:rect l="0" t="0" r="0" b="0"/>
                    <a:pathLst>
                      <a:path w="43121" h="21600" fill="none">
                        <a:moveTo>
                          <a:pt x="0" y="19753"/>
                        </a:moveTo>
                        <a:cubicBezTo>
                          <a:pt x="958" y="8580"/>
                          <a:pt x="10307" y="0"/>
                          <a:pt x="21521" y="0"/>
                        </a:cubicBezTo>
                        <a:cubicBezTo>
                          <a:pt x="33450" y="0"/>
                          <a:pt x="43121" y="9670"/>
                          <a:pt x="43121" y="21600"/>
                        </a:cubicBezTo>
                      </a:path>
                      <a:path w="43121" h="21600" stroke="0">
                        <a:moveTo>
                          <a:pt x="0" y="19753"/>
                        </a:moveTo>
                        <a:cubicBezTo>
                          <a:pt x="958" y="8580"/>
                          <a:pt x="10307" y="0"/>
                          <a:pt x="21521" y="0"/>
                        </a:cubicBezTo>
                        <a:cubicBezTo>
                          <a:pt x="33450" y="0"/>
                          <a:pt x="43121" y="9670"/>
                          <a:pt x="43121" y="21600"/>
                        </a:cubicBezTo>
                        <a:lnTo>
                          <a:pt x="21521" y="21600"/>
                        </a:lnTo>
                        <a:lnTo>
                          <a:pt x="0" y="19753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F0000">
                        <a:alpha val="100000"/>
                      </a:srgb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33" name="Text Box 75"/>
                  <p:cNvSpPr txBox="1"/>
                  <p:nvPr/>
                </p:nvSpPr>
                <p:spPr>
                  <a:xfrm>
                    <a:off x="4415011" y="5620107"/>
                    <a:ext cx="608184" cy="5079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None/>
                    </a:pPr>
                    <a:r>
                      <a:rPr lang="vi-VN" altLang="en-US" sz="336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vi-VN" altLang="en-US" sz="336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25619" name="Text Box 76"/>
            <p:cNvSpPr txBox="1"/>
            <p:nvPr/>
          </p:nvSpPr>
          <p:spPr>
            <a:xfrm>
              <a:off x="5773336" y="5066020"/>
              <a:ext cx="2161465" cy="5079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vi-VN" altLang="en-US" sz="336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 thang</a:t>
              </a:r>
              <a:endParaRPr lang="vi-VN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5620" name="Group 83"/>
            <p:cNvGrpSpPr/>
            <p:nvPr/>
          </p:nvGrpSpPr>
          <p:grpSpPr>
            <a:xfrm>
              <a:off x="5823024" y="5511410"/>
              <a:ext cx="2682874" cy="1006180"/>
              <a:chOff x="6126970" y="5861719"/>
              <a:chExt cx="2682874" cy="1006180"/>
            </a:xfrm>
          </p:grpSpPr>
          <p:sp>
            <p:nvSpPr>
              <p:cNvPr id="25621" name="Text Box 77"/>
              <p:cNvSpPr txBox="1"/>
              <p:nvPr/>
            </p:nvSpPr>
            <p:spPr>
              <a:xfrm>
                <a:off x="6126970" y="6048375"/>
                <a:ext cx="1023060" cy="5079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22" name="Text Box 78"/>
              <p:cNvSpPr txBox="1"/>
              <p:nvPr/>
            </p:nvSpPr>
            <p:spPr>
              <a:xfrm>
                <a:off x="6611315" y="5861719"/>
                <a:ext cx="2198529" cy="5079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a + b) </a:t>
                </a:r>
                <a:r>
                  <a:rPr lang="en-US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vi-VN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623" name="Line 79"/>
              <p:cNvSpPr/>
              <p:nvPr/>
            </p:nvSpPr>
            <p:spPr>
              <a:xfrm>
                <a:off x="6854068" y="6338940"/>
                <a:ext cx="125124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4" name="Text Box 80"/>
              <p:cNvSpPr txBox="1"/>
              <p:nvPr/>
            </p:nvSpPr>
            <p:spPr>
              <a:xfrm>
                <a:off x="7199785" y="6359951"/>
                <a:ext cx="682040" cy="5079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vi-VN" altLang="en-US" sz="336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vi-VN" altLang="en-US" sz="336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/>
          <p:nvPr/>
        </p:nvSpPr>
        <p:spPr>
          <a:xfrm>
            <a:off x="1871472" y="89155"/>
            <a:ext cx="5402580" cy="678942"/>
          </a:xfrm>
          <a:prstGeom prst="rect">
            <a:avLst/>
          </a:prstGeom>
          <a:solidFill>
            <a:srgbClr val="F4FDA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48" name="Text Box 89"/>
          <p:cNvSpPr txBox="1"/>
          <p:nvPr/>
        </p:nvSpPr>
        <p:spPr>
          <a:xfrm>
            <a:off x="1871472" y="1660780"/>
            <a:ext cx="2331720" cy="5355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288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en-US" sz="2880" b="1" u="sng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288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vi-VN" sz="288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4.28</a:t>
            </a:r>
            <a:r>
              <a:rPr lang="vi-VN" altLang="en-US" sz="288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altLang="en-US" sz="2880" b="1" u="sng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49" name="Rectangle 92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50" name="Rectangle 94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51" name="Rectangle 96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609" name="Picture 105" descr="AG00217_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2346" y="-30479"/>
            <a:ext cx="1659254" cy="146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4" name="Rectangle 25"/>
          <p:cNvSpPr/>
          <p:nvPr/>
        </p:nvSpPr>
        <p:spPr>
          <a:xfrm>
            <a:off x="138685" y="123444"/>
            <a:ext cx="8995410" cy="6093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altLang="nl-NL" sz="33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LUYỆN TẬP</a:t>
            </a:r>
          </a:p>
        </p:txBody>
      </p:sp>
      <p:sp>
        <p:nvSpPr>
          <p:cNvPr id="31755" name="Line 87"/>
          <p:cNvSpPr/>
          <p:nvPr/>
        </p:nvSpPr>
        <p:spPr>
          <a:xfrm>
            <a:off x="7315201" y="2213611"/>
            <a:ext cx="28194" cy="591388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963293" y="2213610"/>
            <a:ext cx="5084446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Hãy đếm xem trong hình bên có bao nhiêu hình vuông, bao nhiêu hình chữ nhật</a:t>
            </a:r>
            <a:endParaRPr lang="vi-VN" altLang="en-US" sz="27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3853" y="901446"/>
            <a:ext cx="5190845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36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Dạng 1</a:t>
            </a:r>
            <a:r>
              <a:rPr lang="en-US" sz="336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Nhận biết các hình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4377690" y="3509773"/>
            <a:ext cx="2226564" cy="2190750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4435475" y="3614738"/>
          <a:ext cx="2078038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6" imgW="558800" imgH="552450" progId="Paint.Picture">
                  <p:embed/>
                </p:oleObj>
              </mc:Choice>
              <mc:Fallback>
                <p:oleObj r:id="rId6" imgW="558800" imgH="5524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35475" y="3614738"/>
                        <a:ext cx="2078038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3"/>
          </p:nvPr>
        </p:nvGraphicFramePr>
        <p:xfrm>
          <a:off x="4471988" y="4629150"/>
          <a:ext cx="10414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r:id="rId8" imgW="558800" imgH="552450" progId="Paint.Picture">
                  <p:embed/>
                </p:oleObj>
              </mc:Choice>
              <mc:Fallback>
                <p:oleObj r:id="rId8" imgW="558800" imgH="5524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71988" y="4629150"/>
                        <a:ext cx="1041400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4484370" y="3622548"/>
          <a:ext cx="1016508" cy="100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r:id="rId9" imgW="558800" imgH="552450" progId="Paint.Picture">
                  <p:embed/>
                </p:oleObj>
              </mc:Choice>
              <mc:Fallback>
                <p:oleObj r:id="rId9" imgW="558800" imgH="5524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4370" y="3622548"/>
                        <a:ext cx="1016508" cy="1004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/>
          <p:nvPr/>
        </p:nvGraphicFramePr>
        <p:xfrm>
          <a:off x="5497069" y="4658869"/>
          <a:ext cx="1015746" cy="104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r:id="rId10" imgW="558800" imgH="552450" progId="Paint.Picture">
                  <p:embed/>
                </p:oleObj>
              </mc:Choice>
              <mc:Fallback>
                <p:oleObj r:id="rId10" imgW="558800" imgH="5524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7069" y="4658869"/>
                        <a:ext cx="1015746" cy="1043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/>
          <p:nvPr/>
        </p:nvGraphicFramePr>
        <p:xfrm>
          <a:off x="5500878" y="3624073"/>
          <a:ext cx="1011936" cy="1008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r:id="rId11" imgW="558800" imgH="552450" progId="Paint.Picture">
                  <p:embed/>
                </p:oleObj>
              </mc:Choice>
              <mc:Fallback>
                <p:oleObj r:id="rId11" imgW="558800" imgH="5524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0878" y="3624073"/>
                        <a:ext cx="1011936" cy="1008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/>
          <p:nvPr/>
        </p:nvGraphicFramePr>
        <p:xfrm>
          <a:off x="4472178" y="3642360"/>
          <a:ext cx="1964436" cy="94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r:id="rId12" imgW="1104900" imgH="546100" progId="Paint.Picture">
                  <p:embed/>
                </p:oleObj>
              </mc:Choice>
              <mc:Fallback>
                <p:oleObj r:id="rId12" imgW="1104900" imgH="546100" progId="Paint.Picture">
                  <p:embed/>
                  <p:pic>
                    <p:nvPicPr>
                      <p:cNvPr id="0" name="Picture 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72178" y="3642360"/>
                        <a:ext cx="1964436" cy="940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4467607" y="4572762"/>
          <a:ext cx="2029206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r:id="rId14" imgW="1104900" imgH="546100" progId="Paint.Picture">
                  <p:embed/>
                </p:oleObj>
              </mc:Choice>
              <mc:Fallback>
                <p:oleObj r:id="rId14" imgW="1104900" imgH="546100" progId="Paint.Picture">
                  <p:embed/>
                  <p:pic>
                    <p:nvPicPr>
                      <p:cNvPr id="0" name="Picture 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67607" y="4572762"/>
                        <a:ext cx="2029206" cy="103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/>
          <p:nvPr/>
        </p:nvGraphicFramePr>
        <p:xfrm>
          <a:off x="4484370" y="3596640"/>
          <a:ext cx="1033272" cy="202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r:id="rId15" imgW="527050" imgH="939800" progId="Paint.Picture">
                  <p:embed/>
                </p:oleObj>
              </mc:Choice>
              <mc:Fallback>
                <p:oleObj r:id="rId15" imgW="527050" imgH="939800" progId="Paint.Picture">
                  <p:embed/>
                  <p:pic>
                    <p:nvPicPr>
                      <p:cNvPr id="0" name="Picture 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84370" y="3596640"/>
                        <a:ext cx="1033272" cy="2022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/>
          <p:nvPr/>
        </p:nvGraphicFramePr>
        <p:xfrm>
          <a:off x="5497068" y="3618739"/>
          <a:ext cx="999744" cy="206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r:id="rId17" imgW="527050" imgH="939800" progId="Paint.Picture">
                  <p:embed/>
                </p:oleObj>
              </mc:Choice>
              <mc:Fallback>
                <p:oleObj r:id="rId17" imgW="527050" imgH="939800" progId="Paint.Picture">
                  <p:embed/>
                  <p:pic>
                    <p:nvPicPr>
                      <p:cNvPr id="0" name="Picture 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97068" y="3618739"/>
                        <a:ext cx="999744" cy="206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6"/>
          <p:cNvSpPr txBox="1"/>
          <p:nvPr/>
        </p:nvSpPr>
        <p:spPr>
          <a:xfrm>
            <a:off x="7488174" y="1661161"/>
            <a:ext cx="1580882" cy="5355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vi-VN" altLang="en-US" sz="288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vi-VN" altLang="en-US" sz="2880" b="1" u="sng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vi-VN" altLang="en-US" sz="288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en-US" altLang="vi-VN" sz="288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4.29</a:t>
            </a:r>
            <a:r>
              <a:rPr lang="vi-VN" altLang="en-US" sz="288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880"/>
          </a:p>
        </p:txBody>
      </p:sp>
      <p:sp>
        <p:nvSpPr>
          <p:cNvPr id="28" name="Text Box 27"/>
          <p:cNvSpPr txBox="1"/>
          <p:nvPr/>
        </p:nvSpPr>
        <p:spPr>
          <a:xfrm>
            <a:off x="7315201" y="2300478"/>
            <a:ext cx="5270995" cy="1366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Hãy đếm số hình tam giác đều, số </a:t>
            </a:r>
          </a:p>
          <a:p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hình thang cân và số hình thoi trong</a:t>
            </a:r>
          </a:p>
          <a:p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hình vẽ bên </a:t>
            </a:r>
            <a:endParaRPr lang="en-US" sz="276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54340" y="3671316"/>
            <a:ext cx="3640836" cy="3247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174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" dur="1" fill="hold"/>
                                        <p:tgtEl>
                                          <p:spTgt spid="1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8" grpId="1"/>
      <p:bldP spid="31754" grpId="0"/>
      <p:bldP spid="31754" grpId="1"/>
      <p:bldP spid="30" grpId="0"/>
      <p:bldP spid="30" grpId="1"/>
      <p:bldP spid="2" grpId="0"/>
      <p:bldP spid="2" grpId="1"/>
      <p:bldP spid="27" grpId="0"/>
      <p:bldP spid="27" grpId="1"/>
      <p:bldP spid="28" grpId="0"/>
      <p:bldP spid="2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02:00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01:59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01:58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01:57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01:56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01:55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01:54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01:52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01:50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01:49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01:47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01:46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01:44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01:43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01:40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01:39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01:38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01:37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01:36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01:35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01:34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01:33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01:31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01:30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01:29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01:28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01:27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01:26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01:24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01:23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01:22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01:21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01:20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01:19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01:18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01:17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01:16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01:15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01:14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01:13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01:12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01:11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01:10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01:09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01:08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01:07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01:06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01:05</a:t>
            </a:r>
          </a:p>
        </p:txBody>
      </p:sp>
      <p:sp>
        <p:nvSpPr>
          <p:cNvPr id="184" name="Rounded Rectangle 18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01:04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01:03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01:02</a:t>
            </a:r>
          </a:p>
        </p:txBody>
      </p:sp>
      <p:sp>
        <p:nvSpPr>
          <p:cNvPr id="187" name="Rounded Rectangle 18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01:01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01:00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00:59</a:t>
            </a:r>
          </a:p>
        </p:txBody>
      </p:sp>
      <p:sp>
        <p:nvSpPr>
          <p:cNvPr id="190" name="Rounded Rectangle 18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00:58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00:57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00:56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00:55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00:54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00:53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00:52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00:51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00:50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00:49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00:48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00:47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00:46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00:45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00:44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00:43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00:42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00:41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00:40</a:t>
            </a:r>
          </a:p>
        </p:txBody>
      </p:sp>
      <p:sp>
        <p:nvSpPr>
          <p:cNvPr id="209" name="Rounded Rectangle 20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00:39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00:38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00:37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00:36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00:35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00:34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00:33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00:32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00:31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00:30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00:29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00:28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00:27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00:26</a:t>
            </a:r>
          </a:p>
        </p:txBody>
      </p:sp>
      <p:sp>
        <p:nvSpPr>
          <p:cNvPr id="223" name="Rounded Rectangle 22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00:25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00:24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00:23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00:22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00:21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00:20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00:19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00:18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00:17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00:16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00:15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00:14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00:13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00:12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00:11</a:t>
            </a:r>
          </a:p>
        </p:txBody>
      </p:sp>
      <p:sp>
        <p:nvSpPr>
          <p:cNvPr id="238" name="Rounded Rectangle 23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00:10</a:t>
            </a:r>
          </a:p>
        </p:txBody>
      </p:sp>
      <p:sp>
        <p:nvSpPr>
          <p:cNvPr id="239" name="Rounded Rectangle 238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00:09</a:t>
            </a:r>
          </a:p>
        </p:txBody>
      </p:sp>
      <p:sp>
        <p:nvSpPr>
          <p:cNvPr id="240" name="Rounded Rectangle 239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00:08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00:07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00:06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00:05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00:04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00:03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/>
              <a:t>00:02</a:t>
            </a:r>
          </a:p>
        </p:txBody>
      </p:sp>
      <p:sp>
        <p:nvSpPr>
          <p:cNvPr id="247" name="Rounded Rectangle 246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60" dirty="0"/>
              <a:t>00:01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10881360" y="822960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0" dirty="0"/>
              <a:t>00:00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0" y="173736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 Phút</a:t>
            </a:r>
          </a:p>
        </p:txBody>
      </p:sp>
      <p:pic>
        <p:nvPicPr>
          <p:cNvPr id="124" name="Picture 2" descr="Káº¿t quáº£ hÃ¬nh áº£nh cho icon Äá»ng há»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5F4F2"/>
              </a:clrFrom>
              <a:clrTo>
                <a:srgbClr val="F5F4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1" y="622935"/>
            <a:ext cx="947233" cy="9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2562607" y="398526"/>
            <a:ext cx="7178825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336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Dạng 2</a:t>
            </a:r>
            <a:r>
              <a:rPr lang="en-US" sz="336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Tính chu vi diện tích các hình</a:t>
            </a:r>
            <a:endParaRPr lang="en-US" sz="3360"/>
          </a:p>
        </p:txBody>
      </p:sp>
      <p:sp>
        <p:nvSpPr>
          <p:cNvPr id="5" name="Text Box 4"/>
          <p:cNvSpPr txBox="1"/>
          <p:nvPr/>
        </p:nvSpPr>
        <p:spPr>
          <a:xfrm>
            <a:off x="2562607" y="1262635"/>
            <a:ext cx="7386066" cy="3711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60" b="1" u="sng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Bài 4.34: </a:t>
            </a:r>
            <a:r>
              <a:rPr lang="en-US" sz="336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Một mảnh vườn có dạng như </a:t>
            </a:r>
            <a:endParaRPr lang="en-US" sz="336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6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hình dưới đây.Tính diện tích mảnh vườn</a:t>
            </a:r>
          </a:p>
          <a:p>
            <a:endParaRPr lang="en-US" sz="3360"/>
          </a:p>
          <a:p>
            <a:endParaRPr lang="en-US" sz="3360"/>
          </a:p>
          <a:p>
            <a:endParaRPr lang="en-US" sz="3360"/>
          </a:p>
          <a:p>
            <a:endParaRPr lang="en-US" sz="3360"/>
          </a:p>
          <a:p>
            <a:endParaRPr lang="en-US" sz="336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6"/>
          <a:stretch>
            <a:fillRect/>
          </a:stretch>
        </p:blipFill>
        <p:spPr>
          <a:xfrm>
            <a:off x="0" y="2473325"/>
            <a:ext cx="4922838" cy="25225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7"/>
          <a:stretch>
            <a:fillRect/>
          </a:stretch>
        </p:blipFill>
        <p:spPr>
          <a:xfrm>
            <a:off x="0" y="3694113"/>
            <a:ext cx="142875" cy="1090612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658362" y="3601213"/>
            <a:ext cx="280416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3521964" y="4124706"/>
            <a:ext cx="46679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S1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673090" y="3336798"/>
            <a:ext cx="46679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S2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537198" y="2558796"/>
            <a:ext cx="46679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S3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0425685" y="2473452"/>
            <a:ext cx="2215671" cy="11264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36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Hoạt động </a:t>
            </a:r>
          </a:p>
          <a:p>
            <a:r>
              <a:rPr lang="en-US" sz="336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nhóm bàn</a:t>
            </a:r>
            <a:endParaRPr lang="en-US" sz="3360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605778" y="2058924"/>
            <a:ext cx="280416" cy="93573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Content Placeholder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120" y="2473453"/>
            <a:ext cx="143256" cy="10919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2217420" y="4805935"/>
            <a:ext cx="861133" cy="5355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8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Giải</a:t>
            </a:r>
            <a:endParaRPr lang="en-US" sz="288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389633" y="5358384"/>
            <a:ext cx="7356501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36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Tổng diện tích S1, S2,S3 là: 13.7 = 91 m</a:t>
            </a:r>
            <a:r>
              <a:rPr lang="en-US" sz="336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476501" y="6102096"/>
            <a:ext cx="4993675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36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Diện tích S1 là: 6.3 = 18 m</a:t>
            </a:r>
            <a:r>
              <a:rPr lang="en-US" sz="336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2627376" y="6793230"/>
            <a:ext cx="4778872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36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Diện tích S3 là: 2.2 = 4 m</a:t>
            </a:r>
            <a:r>
              <a:rPr lang="en-US" sz="336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2562607" y="7571232"/>
            <a:ext cx="6421951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36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Diện tích S2 là: 91 - (18+4) = 69 m</a:t>
            </a:r>
            <a:r>
              <a:rPr lang="en-US" sz="336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9475470" y="3854958"/>
            <a:ext cx="2601994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 Ngoài ra còn nhiều 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cách chia khác có thể tính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được diên tích cần tìm, 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 em về nhà suy nghĩ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000"/>
                            </p:stCondLst>
                            <p:childTnLst>
                              <p:par>
                                <p:cTn id="1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0"/>
                            </p:stCondLst>
                            <p:childTnLst>
                              <p:par>
                                <p:cTn id="1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6000"/>
                            </p:stCondLst>
                            <p:childTnLst>
                              <p:par>
                                <p:cTn id="1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8000"/>
                            </p:stCondLst>
                            <p:childTnLst>
                              <p:par>
                                <p:cTn id="1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0"/>
                            </p:stCondLst>
                            <p:childTnLst>
                              <p:par>
                                <p:cTn id="2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1000"/>
                            </p:stCondLst>
                            <p:childTnLst>
                              <p:par>
                                <p:cTn id="2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2000"/>
                            </p:stCondLst>
                            <p:childTnLst>
                              <p:par>
                                <p:cTn id="2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3000"/>
                            </p:stCondLst>
                            <p:childTnLst>
                              <p:par>
                                <p:cTn id="2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4000"/>
                            </p:stCondLst>
                            <p:childTnLst>
                              <p:par>
                                <p:cTn id="2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35000"/>
                            </p:stCondLst>
                            <p:childTnLst>
                              <p:par>
                                <p:cTn id="2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6000"/>
                            </p:stCondLst>
                            <p:childTnLst>
                              <p:par>
                                <p:cTn id="2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7000"/>
                            </p:stCondLst>
                            <p:childTnLst>
                              <p:par>
                                <p:cTn id="2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8000"/>
                            </p:stCondLst>
                            <p:childTnLst>
                              <p:par>
                                <p:cTn id="2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9000"/>
                            </p:stCondLst>
                            <p:childTnLst>
                              <p:par>
                                <p:cTn id="2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0000"/>
                            </p:stCondLst>
                            <p:childTnLst>
                              <p:par>
                                <p:cTn id="2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1000"/>
                            </p:stCondLst>
                            <p:childTnLst>
                              <p:par>
                                <p:cTn id="2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42000"/>
                            </p:stCondLst>
                            <p:childTnLst>
                              <p:par>
                                <p:cTn id="2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4000"/>
                            </p:stCondLst>
                            <p:childTnLst>
                              <p:par>
                                <p:cTn id="2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5000"/>
                            </p:stCondLst>
                            <p:childTnLst>
                              <p:par>
                                <p:cTn id="2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6000"/>
                            </p:stCondLst>
                            <p:childTnLst>
                              <p:par>
                                <p:cTn id="2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7000"/>
                            </p:stCondLst>
                            <p:childTnLst>
                              <p:par>
                                <p:cTn id="2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8000"/>
                            </p:stCondLst>
                            <p:childTnLst>
                              <p:par>
                                <p:cTn id="2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49000"/>
                            </p:stCondLst>
                            <p:childTnLst>
                              <p:par>
                                <p:cTn id="2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0"/>
                            </p:stCondLst>
                            <p:childTnLst>
                              <p:par>
                                <p:cTn id="2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1000"/>
                            </p:stCondLst>
                            <p:childTnLst>
                              <p:par>
                                <p:cTn id="2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2000"/>
                            </p:stCondLst>
                            <p:childTnLst>
                              <p:par>
                                <p:cTn id="2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3000"/>
                            </p:stCondLst>
                            <p:childTnLst>
                              <p:par>
                                <p:cTn id="2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4000"/>
                            </p:stCondLst>
                            <p:childTnLst>
                              <p:par>
                                <p:cTn id="2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5000"/>
                            </p:stCondLst>
                            <p:childTnLst>
                              <p:par>
                                <p:cTn id="2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6000"/>
                            </p:stCondLst>
                            <p:childTnLst>
                              <p:par>
                                <p:cTn id="2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7000"/>
                            </p:stCondLst>
                            <p:childTnLst>
                              <p:par>
                                <p:cTn id="2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8000"/>
                            </p:stCondLst>
                            <p:childTnLst>
                              <p:par>
                                <p:cTn id="2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9000"/>
                            </p:stCondLst>
                            <p:childTnLst>
                              <p:par>
                                <p:cTn id="2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60000"/>
                            </p:stCondLst>
                            <p:childTnLst>
                              <p:par>
                                <p:cTn id="2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1000"/>
                            </p:stCondLst>
                            <p:childTnLst>
                              <p:par>
                                <p:cTn id="2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000"/>
                            </p:stCondLst>
                            <p:childTnLst>
                              <p:par>
                                <p:cTn id="3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63000"/>
                            </p:stCondLst>
                            <p:childTnLst>
                              <p:par>
                                <p:cTn id="3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64000"/>
                            </p:stCondLst>
                            <p:childTnLst>
                              <p:par>
                                <p:cTn id="3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65000"/>
                            </p:stCondLst>
                            <p:childTnLst>
                              <p:par>
                                <p:cTn id="3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66000"/>
                            </p:stCondLst>
                            <p:childTnLst>
                              <p:par>
                                <p:cTn id="3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67000"/>
                            </p:stCondLst>
                            <p:childTnLst>
                              <p:par>
                                <p:cTn id="3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68000"/>
                            </p:stCondLst>
                            <p:childTnLst>
                              <p:par>
                                <p:cTn id="3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69000"/>
                            </p:stCondLst>
                            <p:childTnLst>
                              <p:par>
                                <p:cTn id="3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0000"/>
                            </p:stCondLst>
                            <p:childTnLst>
                              <p:par>
                                <p:cTn id="3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71000"/>
                            </p:stCondLst>
                            <p:childTnLst>
                              <p:par>
                                <p:cTn id="3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72000"/>
                            </p:stCondLst>
                            <p:childTnLst>
                              <p:par>
                                <p:cTn id="3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3000"/>
                            </p:stCondLst>
                            <p:childTnLst>
                              <p:par>
                                <p:cTn id="3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74000"/>
                            </p:stCondLst>
                            <p:childTnLst>
                              <p:par>
                                <p:cTn id="3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75000"/>
                            </p:stCondLst>
                            <p:childTnLst>
                              <p:par>
                                <p:cTn id="3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76000"/>
                            </p:stCondLst>
                            <p:childTnLst>
                              <p:par>
                                <p:cTn id="3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77000"/>
                            </p:stCondLst>
                            <p:childTnLst>
                              <p:par>
                                <p:cTn id="3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78000"/>
                            </p:stCondLst>
                            <p:childTnLst>
                              <p:par>
                                <p:cTn id="3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79000"/>
                            </p:stCondLst>
                            <p:childTnLst>
                              <p:par>
                                <p:cTn id="3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80000"/>
                            </p:stCondLst>
                            <p:childTnLst>
                              <p:par>
                                <p:cTn id="3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81000"/>
                            </p:stCondLst>
                            <p:childTnLst>
                              <p:par>
                                <p:cTn id="3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82000"/>
                            </p:stCondLst>
                            <p:childTnLst>
                              <p:par>
                                <p:cTn id="3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83000"/>
                            </p:stCondLst>
                            <p:childTnLst>
                              <p:par>
                                <p:cTn id="3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84000"/>
                            </p:stCondLst>
                            <p:childTnLst>
                              <p:par>
                                <p:cTn id="3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85000"/>
                            </p:stCondLst>
                            <p:childTnLst>
                              <p:par>
                                <p:cTn id="3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86000"/>
                            </p:stCondLst>
                            <p:childTnLst>
                              <p:par>
                                <p:cTn id="3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87000"/>
                            </p:stCondLst>
                            <p:childTnLst>
                              <p:par>
                                <p:cTn id="3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88000"/>
                            </p:stCondLst>
                            <p:childTnLst>
                              <p:par>
                                <p:cTn id="3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89000"/>
                            </p:stCondLst>
                            <p:childTnLst>
                              <p:par>
                                <p:cTn id="3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90000"/>
                            </p:stCondLst>
                            <p:childTnLst>
                              <p:par>
                                <p:cTn id="3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91000"/>
                            </p:stCondLst>
                            <p:childTnLst>
                              <p:par>
                                <p:cTn id="3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92000"/>
                            </p:stCondLst>
                            <p:childTnLst>
                              <p:par>
                                <p:cTn id="3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93000"/>
                            </p:stCondLst>
                            <p:childTnLst>
                              <p:par>
                                <p:cTn id="3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94000"/>
                            </p:stCondLst>
                            <p:childTnLst>
                              <p:par>
                                <p:cTn id="3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95000"/>
                            </p:stCondLst>
                            <p:childTnLst>
                              <p:par>
                                <p:cTn id="3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96000"/>
                            </p:stCondLst>
                            <p:childTnLst>
                              <p:par>
                                <p:cTn id="4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97000"/>
                            </p:stCondLst>
                            <p:childTnLst>
                              <p:par>
                                <p:cTn id="4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98000"/>
                            </p:stCondLst>
                            <p:childTnLst>
                              <p:par>
                                <p:cTn id="4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99000"/>
                            </p:stCondLst>
                            <p:childTnLst>
                              <p:par>
                                <p:cTn id="4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00000"/>
                            </p:stCondLst>
                            <p:childTnLst>
                              <p:par>
                                <p:cTn id="4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01000"/>
                            </p:stCondLst>
                            <p:childTnLst>
                              <p:par>
                                <p:cTn id="4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2000"/>
                            </p:stCondLst>
                            <p:childTnLst>
                              <p:par>
                                <p:cTn id="4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03000"/>
                            </p:stCondLst>
                            <p:childTnLst>
                              <p:par>
                                <p:cTn id="4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4000"/>
                            </p:stCondLst>
                            <p:childTnLst>
                              <p:par>
                                <p:cTn id="4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05000"/>
                            </p:stCondLst>
                            <p:childTnLst>
                              <p:par>
                                <p:cTn id="4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06000"/>
                            </p:stCondLst>
                            <p:childTnLst>
                              <p:par>
                                <p:cTn id="4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7000"/>
                            </p:stCondLst>
                            <p:childTnLst>
                              <p:par>
                                <p:cTn id="4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8000"/>
                            </p:stCondLst>
                            <p:childTnLst>
                              <p:par>
                                <p:cTn id="4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9000"/>
                            </p:stCondLst>
                            <p:childTnLst>
                              <p:par>
                                <p:cTn id="4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10000"/>
                            </p:stCondLst>
                            <p:childTnLst>
                              <p:par>
                                <p:cTn id="4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11000"/>
                            </p:stCondLst>
                            <p:childTnLst>
                              <p:par>
                                <p:cTn id="4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12000"/>
                            </p:stCondLst>
                            <p:childTnLst>
                              <p:par>
                                <p:cTn id="4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13000"/>
                            </p:stCondLst>
                            <p:childTnLst>
                              <p:par>
                                <p:cTn id="4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14000"/>
                            </p:stCondLst>
                            <p:childTnLst>
                              <p:par>
                                <p:cTn id="4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15000"/>
                            </p:stCondLst>
                            <p:childTnLst>
                              <p:par>
                                <p:cTn id="4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16000"/>
                            </p:stCondLst>
                            <p:childTnLst>
                              <p:par>
                                <p:cTn id="4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17000"/>
                            </p:stCondLst>
                            <p:childTnLst>
                              <p:par>
                                <p:cTn id="4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19000"/>
                            </p:stCondLst>
                            <p:childTnLst>
                              <p:par>
                                <p:cTn id="4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20000"/>
                            </p:stCondLst>
                            <p:childTnLst>
                              <p:par>
                                <p:cTn id="4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</p:childTnLst>
        </p:cTn>
      </p:par>
    </p:tnLst>
    <p:bldLst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1" grpId="0" bldLvl="0" animBg="1"/>
      <p:bldP spid="142" grpId="0" bldLvl="0" animBg="1"/>
      <p:bldP spid="143" grpId="0" bldLvl="0" animBg="1"/>
      <p:bldP spid="144" grpId="0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49" grpId="0" bldLvl="0" animBg="1"/>
      <p:bldP spid="150" grpId="0" bldLvl="0" animBg="1"/>
      <p:bldP spid="151" grpId="0" bldLvl="0" animBg="1"/>
      <p:bldP spid="152" grpId="0" bldLvl="0" animBg="1"/>
      <p:bldP spid="153" grpId="0" bldLvl="0" animBg="1"/>
      <p:bldP spid="154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159" grpId="0" bldLvl="0" animBg="1"/>
      <p:bldP spid="160" grpId="0" bldLvl="0" animBg="1"/>
      <p:bldP spid="161" grpId="0" bldLvl="0" animBg="1"/>
      <p:bldP spid="162" grpId="0" bldLvl="0" animBg="1"/>
      <p:bldP spid="163" grpId="0" bldLvl="0" animBg="1"/>
      <p:bldP spid="164" grpId="0" bldLvl="0" animBg="1"/>
      <p:bldP spid="165" grpId="0" bldLvl="0" animBg="1"/>
      <p:bldP spid="166" grpId="0" bldLvl="0" animBg="1"/>
      <p:bldP spid="167" grpId="0" bldLvl="0" animBg="1"/>
      <p:bldP spid="168" grpId="0" bldLvl="0" animBg="1"/>
      <p:bldP spid="169" grpId="0" bldLvl="0" animBg="1"/>
      <p:bldP spid="170" grpId="0" bldLvl="0" animBg="1"/>
      <p:bldP spid="171" grpId="0" bldLvl="0" animBg="1"/>
      <p:bldP spid="172" grpId="0" bldLvl="0" animBg="1"/>
      <p:bldP spid="173" grpId="0" bldLvl="0" animBg="1"/>
      <p:bldP spid="174" grpId="0" bldLvl="0" animBg="1"/>
      <p:bldP spid="175" grpId="0" bldLvl="0" animBg="1"/>
      <p:bldP spid="176" grpId="0" bldLvl="0" animBg="1"/>
      <p:bldP spid="177" grpId="0" bldLvl="0" animBg="1"/>
      <p:bldP spid="178" grpId="0" bldLvl="0" animBg="1"/>
      <p:bldP spid="179" grpId="0" bldLvl="0" animBg="1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  <p:bldP spid="185" grpId="0" bldLvl="0" animBg="1"/>
      <p:bldP spid="186" grpId="0" bldLvl="0" animBg="1"/>
      <p:bldP spid="187" grpId="0" bldLvl="0" animBg="1"/>
      <p:bldP spid="188" grpId="0" bldLvl="0" animBg="1"/>
      <p:bldP spid="189" grpId="0" bldLvl="0" animBg="1"/>
      <p:bldP spid="190" grpId="0" bldLvl="0" animBg="1"/>
      <p:bldP spid="191" grpId="0" bldLvl="0" animBg="1"/>
      <p:bldP spid="192" grpId="0" bldLvl="0" animBg="1"/>
      <p:bldP spid="193" grpId="0" bldLvl="0" animBg="1"/>
      <p:bldP spid="194" grpId="0" bldLvl="0" animBg="1"/>
      <p:bldP spid="195" grpId="0" bldLvl="0" animBg="1"/>
      <p:bldP spid="196" grpId="0" bldLvl="0" animBg="1"/>
      <p:bldP spid="197" grpId="0" bldLvl="0" animBg="1"/>
      <p:bldP spid="198" grpId="0" bldLvl="0" animBg="1"/>
      <p:bldP spid="199" grpId="0" bldLvl="0" animBg="1"/>
      <p:bldP spid="200" grpId="0" bldLvl="0" animBg="1"/>
      <p:bldP spid="201" grpId="0" bldLvl="0" animBg="1"/>
      <p:bldP spid="202" grpId="0" bldLvl="0" animBg="1"/>
      <p:bldP spid="203" grpId="0" bldLvl="0" animBg="1"/>
      <p:bldP spid="204" grpId="0" bldLvl="0" animBg="1"/>
      <p:bldP spid="205" grpId="0" bldLvl="0" animBg="1"/>
      <p:bldP spid="206" grpId="0" bldLvl="0" animBg="1"/>
      <p:bldP spid="207" grpId="0" bldLvl="0" animBg="1"/>
      <p:bldP spid="208" grpId="0" bldLvl="0" animBg="1"/>
      <p:bldP spid="209" grpId="0" bldLvl="0" animBg="1"/>
      <p:bldP spid="210" grpId="0" bldLvl="0" animBg="1"/>
      <p:bldP spid="211" grpId="0" bldLvl="0" animBg="1"/>
      <p:bldP spid="212" grpId="0" bldLvl="0" animBg="1"/>
      <p:bldP spid="213" grpId="0" bldLvl="0" animBg="1"/>
      <p:bldP spid="214" grpId="0" bldLvl="0" animBg="1"/>
      <p:bldP spid="215" grpId="0" bldLvl="0" animBg="1"/>
      <p:bldP spid="216" grpId="0" bldLvl="0" animBg="1"/>
      <p:bldP spid="217" grpId="0" bldLvl="0" animBg="1"/>
      <p:bldP spid="218" grpId="0" bldLvl="0" animBg="1"/>
      <p:bldP spid="219" grpId="0" bldLvl="0" animBg="1"/>
      <p:bldP spid="220" grpId="0" bldLvl="0" animBg="1"/>
      <p:bldP spid="221" grpId="0" bldLvl="0" animBg="1"/>
      <p:bldP spid="222" grpId="0" bldLvl="0" animBg="1"/>
      <p:bldP spid="223" grpId="0" bldLvl="0" animBg="1"/>
      <p:bldP spid="224" grpId="0" bldLvl="0" animBg="1"/>
      <p:bldP spid="225" grpId="0" bldLvl="0" animBg="1"/>
      <p:bldP spid="226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233" grpId="0" bldLvl="0" animBg="1"/>
      <p:bldP spid="234" grpId="0" bldLvl="0" animBg="1"/>
      <p:bldP spid="235" grpId="0" bldLvl="0" animBg="1"/>
      <p:bldP spid="236" grpId="0" bldLvl="0" animBg="1"/>
      <p:bldP spid="237" grpId="0" bldLvl="0" animBg="1"/>
      <p:bldP spid="238" grpId="0" bldLvl="0" animBg="1"/>
      <p:bldP spid="239" grpId="0" bldLvl="0" animBg="1"/>
      <p:bldP spid="240" grpId="0" bldLvl="0" animBg="1"/>
      <p:bldP spid="241" grpId="0" bldLvl="0" animBg="1"/>
      <p:bldP spid="242" grpId="0" bldLvl="0" animBg="1"/>
      <p:bldP spid="243" grpId="0" bldLvl="0" animBg="1"/>
      <p:bldP spid="244" grpId="0" bldLvl="0" animBg="1"/>
      <p:bldP spid="245" grpId="0" bldLvl="0" animBg="1"/>
      <p:bldP spid="246" grpId="0" bldLvl="0" animBg="1"/>
      <p:bldP spid="247" grpId="0" bldLvl="0" animBg="1"/>
      <p:bldP spid="248" grpId="0" bldLvl="0" animBg="1"/>
      <p:bldP spid="2" grpId="0"/>
      <p:bldP spid="2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3" name="Text Box 89"/>
          <p:cNvSpPr txBox="1"/>
          <p:nvPr/>
        </p:nvSpPr>
        <p:spPr>
          <a:xfrm>
            <a:off x="1957578" y="981837"/>
            <a:ext cx="233172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4.36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altLang="en-US" sz="3360" b="1" u="sng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3" name="Rectangle 92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4" name="Rectangle 94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5" name="Rectangle 96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609" name="Picture 105" descr="AG00217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346" y="-30479"/>
            <a:ext cx="1659254" cy="1466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1884427" y="1720216"/>
            <a:ext cx="11144250" cy="5503544"/>
            <a:chOff x="-34925" y="2271713"/>
            <a:chExt cx="9287445" cy="4586287"/>
          </a:xfrm>
        </p:grpSpPr>
        <p:sp>
          <p:nvSpPr>
            <p:cNvPr id="32779" name="Rectangle 1"/>
            <p:cNvSpPr/>
            <p:nvPr/>
          </p:nvSpPr>
          <p:spPr>
            <a:xfrm>
              <a:off x="-34925" y="2271713"/>
              <a:ext cx="9287445" cy="13696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 thiết kế một mái hiên công ty được biểu thị ở hình sau. Nếu chi phí l</a:t>
              </a:r>
              <a:r>
                <a: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mỗi </a:t>
              </a:r>
              <a:r>
                <a:rPr lang="en-US" altLang="en-US" sz="336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9d</a:t>
              </a:r>
              <a:r>
                <a:rPr lang="vi-VN" altLang="en-US" sz="336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vi-VN" altLang="en-US" sz="336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336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hiên l</a:t>
              </a:r>
              <a:r>
                <a: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336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108000 đồng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thì chi phí của cả mái hiên công ty sẽ l</a:t>
              </a:r>
              <a:r>
                <a: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bao nhiêu?</a:t>
              </a:r>
              <a:endPara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32780" name="Picture 2" descr="ban thiet k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4218" y="4267374"/>
              <a:ext cx="4195564" cy="259062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" name="Text Box 2"/>
          <p:cNvSpPr txBox="1"/>
          <p:nvPr/>
        </p:nvSpPr>
        <p:spPr>
          <a:xfrm>
            <a:off x="2217420" y="314706"/>
            <a:ext cx="5020926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36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Dạng 3: Bài toán thực tiễn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1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3" grpId="0"/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89"/>
          <p:cNvSpPr txBox="1"/>
          <p:nvPr/>
        </p:nvSpPr>
        <p:spPr>
          <a:xfrm>
            <a:off x="2216658" y="398907"/>
            <a:ext cx="233172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4.36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altLang="en-US" sz="3360" b="1" u="sng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7" name="Rectangle 92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8" name="Rectangle 94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9" name="Rectangle 96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605" name="Text Box 101"/>
          <p:cNvSpPr txBox="1"/>
          <p:nvPr/>
        </p:nvSpPr>
        <p:spPr>
          <a:xfrm>
            <a:off x="6816091" y="1343025"/>
            <a:ext cx="568833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vi-VN" altLang="en-US" sz="336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en-US" sz="3360" b="1" u="sng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giải</a:t>
            </a:r>
            <a:endParaRPr lang="en-US" altLang="en-US" sz="3360" b="1" u="sng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609" name="Picture 105" descr="AG00217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346" y="-30479"/>
            <a:ext cx="1659254" cy="146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03" name="Line 87"/>
          <p:cNvSpPr/>
          <p:nvPr/>
        </p:nvSpPr>
        <p:spPr>
          <a:xfrm>
            <a:off x="6797040" y="1436371"/>
            <a:ext cx="0" cy="679323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4" name="Rectangle 1"/>
          <p:cNvSpPr/>
          <p:nvPr/>
        </p:nvSpPr>
        <p:spPr>
          <a:xfrm>
            <a:off x="1957579" y="1349122"/>
            <a:ext cx="4956810" cy="37117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 thiết kế một mái hiên công ty được biểu thị ở hình sau. Nếu chi phí l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mỗi </a:t>
            </a:r>
            <a:r>
              <a:rPr lang="en-US" altLang="en-US" sz="33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9d</a:t>
            </a:r>
            <a:r>
              <a:rPr lang="vi-VN" altLang="en-US" sz="33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altLang="en-US" sz="336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3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hiên l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3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108000 đồng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chi phí của cả mái hiên công ty sẽ l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nhiêu?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3805" name="Picture 2" descr="ban thiet k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449" y="5304283"/>
            <a:ext cx="4738878" cy="292531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86" name="Group 10"/>
          <p:cNvGrpSpPr/>
          <p:nvPr/>
        </p:nvGrpSpPr>
        <p:grpSpPr>
          <a:xfrm>
            <a:off x="6743700" y="2110741"/>
            <a:ext cx="6057900" cy="5730023"/>
            <a:chOff x="4096380" y="1758827"/>
            <a:chExt cx="5047620" cy="4774846"/>
          </a:xfrm>
        </p:grpSpPr>
        <p:sp>
          <p:nvSpPr>
            <p:cNvPr id="33808" name="Rectangle 6"/>
            <p:cNvSpPr/>
            <p:nvPr/>
          </p:nvSpPr>
          <p:spPr>
            <a:xfrm>
              <a:off x="4377839" y="1758827"/>
              <a:ext cx="4052090" cy="572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just">
                <a:lnSpc>
                  <a:spcPct val="115000"/>
                </a:lnSpc>
                <a:spcBef>
                  <a:spcPts val="870"/>
                </a:spcBef>
                <a:buNone/>
              </a:pP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Diện tích mái hiên l</a:t>
              </a:r>
              <a:r>
                <a: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en-US" sz="3360" dirty="0">
                <a:latin typeface="Times New Roman" panose="02020603050405020304" pitchFamily="18" charset="0"/>
                <a:ea typeface="Calibri" panose="020F0502020204030204" charset="0"/>
              </a:endParaRPr>
            </a:p>
          </p:txBody>
        </p:sp>
        <p:sp>
          <p:nvSpPr>
            <p:cNvPr id="33809" name="Rectangle 8"/>
            <p:cNvSpPr/>
            <p:nvPr/>
          </p:nvSpPr>
          <p:spPr>
            <a:xfrm>
              <a:off x="4181736" y="3135189"/>
              <a:ext cx="4962264" cy="10679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40030" indent="0" algn="just">
                <a:lnSpc>
                  <a:spcPct val="115000"/>
                </a:lnSpc>
                <a:spcBef>
                  <a:spcPts val="870"/>
                </a:spcBef>
                <a:buNone/>
              </a:pP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 phí l</a:t>
              </a:r>
              <a:r>
                <a: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một </a:t>
              </a:r>
              <a:r>
                <a:rPr lang="en-US" altLang="en-US" sz="336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vi-VN" altLang="en-US" sz="336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vi-VN" altLang="en-US" sz="336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336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mái hiên l</a:t>
              </a:r>
              <a:r>
                <a: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en-US" sz="3360" dirty="0">
                <a:latin typeface="Times New Roman" panose="02020603050405020304" pitchFamily="18" charset="0"/>
                <a:ea typeface="Calibri" panose="020F0502020204030204" charset="0"/>
              </a:endParaRPr>
            </a:p>
          </p:txBody>
        </p:sp>
        <p:sp>
          <p:nvSpPr>
            <p:cNvPr id="33810" name="Rectangle 13"/>
            <p:cNvSpPr/>
            <p:nvPr/>
          </p:nvSpPr>
          <p:spPr>
            <a:xfrm>
              <a:off x="4096380" y="4868925"/>
              <a:ext cx="4962264" cy="10679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40030" indent="0" algn="just">
                <a:lnSpc>
                  <a:spcPct val="115000"/>
                </a:lnSpc>
                <a:spcBef>
                  <a:spcPts val="870"/>
                </a:spcBef>
                <a:buNone/>
              </a:pP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 phí l</a:t>
              </a:r>
              <a:r>
                <a: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cả mái hiên công ty l</a:t>
              </a:r>
              <a:r>
                <a:rPr lang="en-US" altLang="en-US" sz="336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à</a:t>
              </a:r>
              <a:r>
                <a:rPr lang="en-US" altLang="en-US" sz="33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en-US" sz="3360" dirty="0">
                <a:latin typeface="Times New Roman" panose="02020603050405020304" pitchFamily="18" charset="0"/>
                <a:ea typeface="Calibri" panose="020F0502020204030204" charset="0"/>
              </a:endParaRPr>
            </a:p>
          </p:txBody>
        </p:sp>
        <p:graphicFrame>
          <p:nvGraphicFramePr>
            <p:cNvPr id="33811" name="Object 1"/>
            <p:cNvGraphicFramePr>
              <a:graphicFrameLocks noChangeAspect="1"/>
            </p:cNvGraphicFramePr>
            <p:nvPr/>
          </p:nvGraphicFramePr>
          <p:xfrm>
            <a:off x="4363961" y="6024421"/>
            <a:ext cx="4502858" cy="509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r:id="rId5" imgW="1930400" imgH="203200" progId="Equation.DSMT4">
                    <p:embed/>
                  </p:oleObj>
                </mc:Choice>
                <mc:Fallback>
                  <p:oleObj r:id="rId5" imgW="1930400" imgH="203200" progId="Equation.DSMT4">
                    <p:embed/>
                    <p:pic>
                      <p:nvPicPr>
                        <p:cNvPr id="0" name="Picture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63961" y="6024421"/>
                          <a:ext cx="4502858" cy="509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12" name="Group 9"/>
            <p:cNvGrpSpPr/>
            <p:nvPr/>
          </p:nvGrpSpPr>
          <p:grpSpPr>
            <a:xfrm>
              <a:off x="4377839" y="4345940"/>
              <a:ext cx="4189122" cy="510114"/>
              <a:chOff x="4377839" y="4195172"/>
              <a:chExt cx="4189122" cy="510114"/>
            </a:xfrm>
          </p:grpSpPr>
          <p:graphicFrame>
            <p:nvGraphicFramePr>
              <p:cNvPr id="33813" name="Object 6"/>
              <p:cNvGraphicFramePr>
                <a:graphicFrameLocks noChangeAspect="1"/>
              </p:cNvGraphicFramePr>
              <p:nvPr/>
            </p:nvGraphicFramePr>
            <p:xfrm>
              <a:off x="4377839" y="4266735"/>
              <a:ext cx="3158336" cy="43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7" r:id="rId7" imgW="1306830" imgH="182880" progId="Equation.DSMT4">
                      <p:embed/>
                    </p:oleObj>
                  </mc:Choice>
                  <mc:Fallback>
                    <p:oleObj r:id="rId7" imgW="1306830" imgH="182880" progId="Equation.DSMT4">
                      <p:embed/>
                      <p:pic>
                        <p:nvPicPr>
                          <p:cNvPr id="0" name="Picture 309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377839" y="4266735"/>
                            <a:ext cx="3158336" cy="4385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4" name="Rectangle 8"/>
              <p:cNvSpPr/>
              <p:nvPr/>
            </p:nvSpPr>
            <p:spPr>
              <a:xfrm>
                <a:off x="7456753" y="4195172"/>
                <a:ext cx="1110208" cy="5078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en-US" sz="33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(đồng)</a:t>
                </a:r>
                <a:endParaRPr lang="en-US" altLang="en-US" sz="3360" dirty="0"/>
              </a:p>
            </p:txBody>
          </p:sp>
        </p:grpSp>
      </p:grpSp>
      <p:graphicFrame>
        <p:nvGraphicFramePr>
          <p:cNvPr id="2" name="Content Placeholder 1"/>
          <p:cNvGraphicFramePr>
            <a:graphicFrameLocks noGrp="1"/>
          </p:cNvGraphicFramePr>
          <p:nvPr>
            <p:ph/>
          </p:nvPr>
        </p:nvGraphicFramePr>
        <p:xfrm>
          <a:off x="7794625" y="2921000"/>
          <a:ext cx="38941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9" imgW="1880870" imgH="389890" progId="Equation.DSMT4">
                  <p:embed/>
                </p:oleObj>
              </mc:Choice>
              <mc:Fallback>
                <p:oleObj r:id="rId9" imgW="1880870" imgH="389890" progId="Equation.DSMT4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94625" y="2921000"/>
                        <a:ext cx="3894138" cy="80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/>
          <p:nvPr/>
        </p:nvSpPr>
        <p:spPr>
          <a:xfrm>
            <a:off x="1828801" y="1"/>
            <a:ext cx="5872734" cy="898398"/>
          </a:xfrm>
          <a:prstGeom prst="rect">
            <a:avLst/>
          </a:prstGeom>
          <a:solidFill>
            <a:srgbClr val="F4FDA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93" name="Text Box 89"/>
          <p:cNvSpPr txBox="1"/>
          <p:nvPr/>
        </p:nvSpPr>
        <p:spPr>
          <a:xfrm>
            <a:off x="1871472" y="1090041"/>
            <a:ext cx="233172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vi-VN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altLang="en-US" sz="3360" b="1" u="sng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21" name="Rectangle 92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22" name="Rectangle 94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23" name="Rectangle 96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609" name="Picture 105" descr="AG00217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346" y="-30479"/>
            <a:ext cx="1659254" cy="146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5" name="Rectangle 25"/>
          <p:cNvSpPr/>
          <p:nvPr/>
        </p:nvSpPr>
        <p:spPr>
          <a:xfrm>
            <a:off x="2217421" y="139446"/>
            <a:ext cx="5302758" cy="6093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33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VẬN DỤNG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058925" y="1954531"/>
            <a:ext cx="10456926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Để l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 một con diều, bạn Nam lấy một tờ giấy hình chữ nhật có chiều d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en-US" altLang="en-US" sz="336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60cm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chiều rộng </a:t>
            </a:r>
            <a:r>
              <a:rPr lang="en-US" altLang="en-US" sz="336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40cm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để cắt th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 một hình thoi như hình bên dưới. Hãy tính:</a:t>
            </a:r>
            <a:endParaRPr lang="en-US" altLang="en-US" sz="3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lphaLcParenR"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Diện tích của tờ giấy hình chữ nhật.</a:t>
            </a:r>
            <a:endParaRPr lang="en-US" altLang="en-US" sz="3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lphaLcParenR"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Phần diện tích giấy còn lại sau khi l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 con diều</a:t>
            </a:r>
            <a:endParaRPr lang="en-US" sz="3360"/>
          </a:p>
        </p:txBody>
      </p:sp>
      <p:pic>
        <p:nvPicPr>
          <p:cNvPr id="30732" name="Picture 2" descr="con dieu"/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4031743" y="4805934"/>
            <a:ext cx="4994910" cy="3063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1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3" grpId="0"/>
      <p:bldP spid="34825" grpId="0"/>
      <p:bldP spid="34825" grpId="1"/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3513" y="4348163"/>
          <a:ext cx="25177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2517775" imgH="577215" progId="Equation.DSMT4">
                  <p:embed/>
                </p:oleObj>
              </mc:Choice>
              <mc:Fallback>
                <p:oleObj r:id="rId3" imgW="2517775" imgH="577215" progId="Equation.DSMT4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3513" y="4348163"/>
                        <a:ext cx="2517775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8235950" y="2628900"/>
          <a:ext cx="31861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5" imgW="2434590" imgH="921385" progId="Equation.DSMT4">
                  <p:embed/>
                </p:oleObj>
              </mc:Choice>
              <mc:Fallback>
                <p:oleObj r:id="rId5" imgW="2434590" imgH="921385" progId="Equation.DSMT4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35950" y="2628900"/>
                        <a:ext cx="3186113" cy="120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3"/>
          </p:nvPr>
        </p:nvGraphicFramePr>
        <p:xfrm>
          <a:off x="7634288" y="6965950"/>
          <a:ext cx="45339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7" imgW="2794635" imgH="568325" progId="Equation.DSMT4">
                  <p:embed/>
                </p:oleObj>
              </mc:Choice>
              <mc:Fallback>
                <p:oleObj r:id="rId7" imgW="2794635" imgH="568325" progId="Equation.DSMT4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34288" y="6965950"/>
                        <a:ext cx="4533900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89"/>
          <p:cNvSpPr txBox="1"/>
          <p:nvPr/>
        </p:nvSpPr>
        <p:spPr>
          <a:xfrm>
            <a:off x="1957578" y="139827"/>
            <a:ext cx="233172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vi-VN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altLang="en-US" sz="336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altLang="en-US" sz="3360" b="1" u="sng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49" name="Rectangle 92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50" name="Rectangle 94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51" name="Rectangle 96"/>
          <p:cNvSpPr/>
          <p:nvPr/>
        </p:nvSpPr>
        <p:spPr>
          <a:xfrm>
            <a:off x="1828801" y="-304698"/>
            <a:ext cx="184731" cy="60939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605" name="Text Box 101"/>
          <p:cNvSpPr txBox="1"/>
          <p:nvPr/>
        </p:nvSpPr>
        <p:spPr>
          <a:xfrm>
            <a:off x="6451093" y="1003935"/>
            <a:ext cx="568833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vi-VN" altLang="en-US" sz="336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en-US" sz="3360" b="1" u="sng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giải</a:t>
            </a:r>
            <a:endParaRPr lang="en-US" altLang="en-US" sz="3360" b="1" u="sng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609" name="Picture 105" descr="AG00217_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2346" y="-30479"/>
            <a:ext cx="1659254" cy="146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5" name="Line 87"/>
          <p:cNvSpPr/>
          <p:nvPr/>
        </p:nvSpPr>
        <p:spPr>
          <a:xfrm>
            <a:off x="6797040" y="1436371"/>
            <a:ext cx="0" cy="679323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30883" y="1090422"/>
            <a:ext cx="5084446" cy="391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l</a:t>
            </a:r>
            <a:r>
              <a:rPr lang="en-US" altLang="en-US" sz="27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một con diều, bạn Nam lấy một tờ giấy hình chữ nhật có chiều d</a:t>
            </a:r>
            <a:r>
              <a:rPr lang="en-US" altLang="en-US" sz="27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7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60cm</a:t>
            </a: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chiều rộng </a:t>
            </a:r>
            <a:r>
              <a:rPr lang="en-US" altLang="en-US" sz="27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40cm</a:t>
            </a: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cắt th</a:t>
            </a:r>
            <a:r>
              <a:rPr lang="en-US" altLang="en-US" sz="27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 một hình thoi như hình bên dưới. Hãy tính:</a:t>
            </a:r>
          </a:p>
          <a:p>
            <a:pPr marL="0" indent="0">
              <a:spcBef>
                <a:spcPct val="0"/>
              </a:spcBef>
              <a:buAutoNum type="alphaLcParenR"/>
            </a:pP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Diện tích của tờ giấy hình chữ nhật.</a:t>
            </a:r>
          </a:p>
          <a:p>
            <a:pPr marL="0" indent="0">
              <a:spcBef>
                <a:spcPct val="0"/>
              </a:spcBef>
              <a:buAutoNum type="alphaLcParenR"/>
            </a:pP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diện tích giấy còn lại sau khi l</a:t>
            </a:r>
            <a:r>
              <a:rPr lang="en-US" altLang="en-US" sz="27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con diều</a:t>
            </a:r>
            <a:endParaRPr lang="vi-VN" altLang="en-US" sz="27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1757" name="Picture 2" descr="con dieu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2764" y="5065015"/>
            <a:ext cx="3666744" cy="27698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65" name="Rectangle 6"/>
          <p:cNvSpPr/>
          <p:nvPr/>
        </p:nvSpPr>
        <p:spPr>
          <a:xfrm>
            <a:off x="6743700" y="2114550"/>
            <a:ext cx="6057900" cy="128163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>
              <a:lnSpc>
                <a:spcPct val="115000"/>
              </a:lnSpc>
              <a:spcBef>
                <a:spcPts val="87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Diện tích tờ giấy hình chữ nhật l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3360" dirty="0">
              <a:latin typeface="Times New Roman" panose="02020603050405020304" pitchFamily="18" charset="0"/>
              <a:ea typeface="Calibri" panose="020F0502020204030204" charset="0"/>
            </a:endParaRPr>
          </a:p>
        </p:txBody>
      </p:sp>
      <p:sp>
        <p:nvSpPr>
          <p:cNvPr id="31761" name="Rectangle 8"/>
          <p:cNvSpPr/>
          <p:nvPr/>
        </p:nvSpPr>
        <p:spPr>
          <a:xfrm>
            <a:off x="6743701" y="3682746"/>
            <a:ext cx="5398770" cy="68698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40030" indent="0" algn="just">
              <a:lnSpc>
                <a:spcPct val="115000"/>
              </a:lnSpc>
              <a:spcBef>
                <a:spcPts val="87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Diện tích hình thoi l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3360" dirty="0">
              <a:latin typeface="Times New Roman" panose="02020603050405020304" pitchFamily="18" charset="0"/>
              <a:ea typeface="Calibri" panose="020F0502020204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560338" y="5425441"/>
            <a:ext cx="6330900" cy="139704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40030" algn="just">
              <a:lnSpc>
                <a:spcPct val="115000"/>
              </a:lnSpc>
              <a:spcBef>
                <a:spcPts val="870"/>
              </a:spcBef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Diện tích giấy còn lại sau khi l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 </a:t>
            </a:r>
          </a:p>
          <a:p>
            <a:pPr marL="240030" algn="just">
              <a:lnSpc>
                <a:spcPct val="115000"/>
              </a:lnSpc>
              <a:spcBef>
                <a:spcPts val="870"/>
              </a:spcBef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 diều l</a:t>
            </a:r>
            <a:r>
              <a:rPr lang="en-US" altLang="en-US" sz="336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336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5" grpId="0"/>
      <p:bldP spid="21605" grpId="1"/>
      <p:bldP spid="31765" grpId="0"/>
      <p:bldP spid="31765" grpId="1"/>
      <p:bldP spid="31761" grpId="0"/>
      <p:bldP spid="31761" grpId="1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91"/>
          <p:cNvSpPr/>
          <p:nvPr/>
        </p:nvSpPr>
        <p:spPr>
          <a:xfrm>
            <a:off x="1828801" y="-212366"/>
            <a:ext cx="184731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1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868" name="Rectangle 92"/>
          <p:cNvSpPr/>
          <p:nvPr/>
        </p:nvSpPr>
        <p:spPr>
          <a:xfrm>
            <a:off x="1828801" y="-212366"/>
            <a:ext cx="184731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1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869" name="Rectangle 93"/>
          <p:cNvSpPr/>
          <p:nvPr/>
        </p:nvSpPr>
        <p:spPr>
          <a:xfrm>
            <a:off x="1828801" y="-212366"/>
            <a:ext cx="184731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1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6870" name="Picture 103" descr="home1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630" y="139446"/>
            <a:ext cx="2766060" cy="1645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Text Box 104"/>
          <p:cNvSpPr txBox="1"/>
          <p:nvPr/>
        </p:nvSpPr>
        <p:spPr>
          <a:xfrm>
            <a:off x="8265796" y="3769996"/>
            <a:ext cx="779144" cy="4247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endParaRPr lang="en-US" altLang="en-US" sz="21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873" name="Text Box 105"/>
          <p:cNvSpPr txBox="1"/>
          <p:nvPr/>
        </p:nvSpPr>
        <p:spPr>
          <a:xfrm>
            <a:off x="2175510" y="1867663"/>
            <a:ext cx="10584180" cy="4228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nh</a:t>
            </a:r>
            <a:r>
              <a:rPr lang="vi-VN" altLang="en-US" sz="38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em học thuộc các công thức tính chu vi v</a:t>
            </a:r>
            <a:r>
              <a:rPr lang="vi-VN" altLang="en-US" sz="38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diện tích các hình </a:t>
            </a:r>
            <a:r>
              <a:rPr lang="en-US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8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xem lại các b</a:t>
            </a:r>
            <a:r>
              <a:rPr lang="en-US" altLang="en-US" sz="38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tập đã chữa</a:t>
            </a:r>
            <a:r>
              <a:rPr lang="vi-VN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en-US" sz="3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</a:t>
            </a:r>
            <a:r>
              <a:rPr lang="en-US" altLang="en-US" sz="38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các b</a:t>
            </a:r>
            <a:r>
              <a:rPr lang="en-US" altLang="en-US" sz="38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4.30; 4.31; 4.32;4.33 </a:t>
            </a:r>
            <a:r>
              <a:rPr lang="en-US" altLang="en-US" sz="38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SGK Toán 6 tập 1 trang 97</a:t>
            </a:r>
            <a:endParaRPr lang="vi-VN" altLang="en-US" sz="38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Chuẩn bị tốt </a:t>
            </a:r>
            <a:r>
              <a:rPr lang="en-US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5–“ Tính đối xứng hình phẳng trong tự nhiên”</a:t>
            </a:r>
            <a:r>
              <a:rPr lang="vi-VN" altLang="en-US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384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876" name="Text Box 4"/>
          <p:cNvSpPr txBox="1"/>
          <p:nvPr/>
        </p:nvSpPr>
        <p:spPr>
          <a:xfrm>
            <a:off x="4551426" y="398526"/>
            <a:ext cx="4873752" cy="60939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50000"/>
              </a:spcBef>
              <a:buNone/>
            </a:pPr>
            <a:r>
              <a:rPr lang="en-US" altLang="en-US" sz="336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 Hướng dẫn về nh</a:t>
            </a:r>
            <a:r>
              <a:rPr lang="en-US" altLang="en-US" sz="336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109728" tIns="54864" rIns="109728" bIns="54864" anchor="ctr" anchorCtr="0"/>
          <a:lstStyle/>
          <a:p>
            <a:pPr eaLnBrk="1" hangingPunct="1"/>
            <a:endParaRPr lang="vi-VN" altLang="en-US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109728" tIns="54864" rIns="109728" bIns="54864" anchor="t" anchorCtr="0"/>
          <a:lstStyle/>
          <a:p>
            <a:pPr eaLnBrk="1" hangingPunct="1"/>
            <a:endParaRPr lang="vi-VN" altLang="en-US" dirty="0"/>
          </a:p>
        </p:txBody>
      </p:sp>
      <p:pic>
        <p:nvPicPr>
          <p:cNvPr id="37892" name="Picture 4" descr="Hoa (12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6230"/>
            <a:ext cx="10972800" cy="7597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WordArt 5"/>
          <p:cNvSpPr>
            <a:spLocks noTextEdit="1"/>
          </p:cNvSpPr>
          <p:nvPr/>
        </p:nvSpPr>
        <p:spPr>
          <a:xfrm>
            <a:off x="2377440" y="2004060"/>
            <a:ext cx="10058400" cy="42214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en-US" sz="3960" b="1"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bg1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Kính chúc quý thầy cô mạnh khoẻ,</a:t>
            </a:r>
          </a:p>
          <a:p>
            <a:pPr algn="ctr"/>
            <a:r>
              <a:rPr lang="en-US" sz="3960" b="1"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bg1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chúc các em học tốt!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/>
          <p:nvPr/>
        </p:nvSpPr>
        <p:spPr>
          <a:xfrm>
            <a:off x="1828800" y="1"/>
            <a:ext cx="10972800" cy="1436370"/>
          </a:xfrm>
          <a:prstGeom prst="rect">
            <a:avLst/>
          </a:prstGeom>
          <a:solidFill>
            <a:srgbClr val="F4FDA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4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KHỞI ĐỘNG</a:t>
            </a:r>
            <a:endParaRPr lang="en-US" altLang="en-US" sz="4800" b="1" dirty="0">
              <a:solidFill>
                <a:srgbClr val="D6009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607" name="AutoShape 7"/>
          <p:cNvSpPr/>
          <p:nvPr/>
        </p:nvSpPr>
        <p:spPr>
          <a:xfrm>
            <a:off x="5499736" y="1609726"/>
            <a:ext cx="7086600" cy="1988820"/>
          </a:xfrm>
          <a:prstGeom prst="wedgeRoundRectCallout">
            <a:avLst>
              <a:gd name="adj1" fmla="val -63093"/>
              <a:gd name="adj2" fmla="val 6647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o, chúng ta cùng khởi động nhé!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4" y="1738536"/>
            <a:ext cx="4608512" cy="576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/>
          <p:nvPr/>
        </p:nvSpPr>
        <p:spPr>
          <a:xfrm>
            <a:off x="1828800" y="1"/>
            <a:ext cx="10972800" cy="1436370"/>
          </a:xfrm>
          <a:prstGeom prst="rect">
            <a:avLst/>
          </a:prstGeom>
          <a:solidFill>
            <a:srgbClr val="F4FDA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678" name="AutoShape 6"/>
          <p:cNvSpPr/>
          <p:nvPr/>
        </p:nvSpPr>
        <p:spPr>
          <a:xfrm>
            <a:off x="4030981" y="1263016"/>
            <a:ext cx="5703570" cy="1813560"/>
          </a:xfrm>
          <a:prstGeom prst="horizontalScroll">
            <a:avLst>
              <a:gd name="adj" fmla="val 12500"/>
            </a:avLst>
          </a:prstGeom>
          <a:solidFill>
            <a:srgbClr val="BAA2F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Trò chơi: 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ai?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8679" name="Picture 7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2990850"/>
            <a:ext cx="3369946" cy="483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Picture 8" descr="314_mouserun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475470" y="4979670"/>
            <a:ext cx="2893696" cy="290512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Rectangle 2"/>
          <p:cNvSpPr/>
          <p:nvPr/>
        </p:nvSpPr>
        <p:spPr>
          <a:xfrm>
            <a:off x="4030981" y="293371"/>
            <a:ext cx="734949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4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KHỞI ĐỘNG</a:t>
            </a:r>
            <a:endParaRPr lang="en-US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/>
          <p:nvPr/>
        </p:nvSpPr>
        <p:spPr>
          <a:xfrm>
            <a:off x="1828800" y="1"/>
            <a:ext cx="10972800" cy="1436370"/>
          </a:xfrm>
          <a:prstGeom prst="rect">
            <a:avLst/>
          </a:prstGeom>
          <a:solidFill>
            <a:srgbClr val="F4FDA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3" name="AutoShape 4"/>
          <p:cNvSpPr/>
          <p:nvPr/>
        </p:nvSpPr>
        <p:spPr>
          <a:xfrm>
            <a:off x="1828800" y="1263016"/>
            <a:ext cx="3670936" cy="1036320"/>
          </a:xfrm>
          <a:prstGeom prst="horizontalScroll">
            <a:avLst>
              <a:gd name="adj" fmla="val 12500"/>
            </a:avLst>
          </a:prstGeom>
          <a:solidFill>
            <a:srgbClr val="BAA2F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Trò chơi: Tôi l</a:t>
            </a:r>
            <a:r>
              <a:rPr lang="vi-VN" altLang="en-US" sz="336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ai?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4" name="Picture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2990850"/>
            <a:ext cx="3369946" cy="483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6" name="AutoShape 6"/>
          <p:cNvSpPr/>
          <p:nvPr/>
        </p:nvSpPr>
        <p:spPr>
          <a:xfrm>
            <a:off x="5499736" y="1609726"/>
            <a:ext cx="7086600" cy="1988820"/>
          </a:xfrm>
          <a:prstGeom prst="wedgeRoundRectCallout">
            <a:avLst>
              <a:gd name="adj1" fmla="val -63093"/>
              <a:gd name="adj2" fmla="val 6647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có bốn góc vuông, có hai cặp cạnh đối diện song song v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bằng nhau, 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ai?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27" name="Picture 7" descr="314_mouserun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7906" y="5324476"/>
            <a:ext cx="2893694" cy="29051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AutoShape 8"/>
          <p:cNvSpPr/>
          <p:nvPr/>
        </p:nvSpPr>
        <p:spPr>
          <a:xfrm rot="-8705541">
            <a:off x="5975986" y="4760596"/>
            <a:ext cx="2947034" cy="2183130"/>
          </a:xfrm>
          <a:prstGeom prst="cloudCallout">
            <a:avLst>
              <a:gd name="adj1" fmla="val -88495"/>
              <a:gd name="adj2" fmla="val 6490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29" name="Text Box 9"/>
          <p:cNvSpPr txBox="1"/>
          <p:nvPr/>
        </p:nvSpPr>
        <p:spPr>
          <a:xfrm>
            <a:off x="6537960" y="5151121"/>
            <a:ext cx="2333626" cy="1384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chữ nhật.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30" name="Picture 10" descr="Entertainment-02-ju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9491" y="3941446"/>
            <a:ext cx="1642110" cy="1577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Rectangle 10"/>
          <p:cNvSpPr/>
          <p:nvPr/>
        </p:nvSpPr>
        <p:spPr>
          <a:xfrm>
            <a:off x="4030981" y="293371"/>
            <a:ext cx="734949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4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KHỞI ĐỘNG</a:t>
            </a:r>
            <a:endParaRPr lang="en-US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10247" grpId="0" animBg="1"/>
      <p:bldP spid="307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646046"/>
            <a:ext cx="3369946" cy="483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Rectangle 3"/>
          <p:cNvSpPr/>
          <p:nvPr/>
        </p:nvSpPr>
        <p:spPr>
          <a:xfrm>
            <a:off x="1828800" y="1"/>
            <a:ext cx="10972800" cy="1436370"/>
          </a:xfrm>
          <a:prstGeom prst="rect">
            <a:avLst/>
          </a:prstGeom>
          <a:solidFill>
            <a:srgbClr val="F4FDA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29" name="AutoShape 5"/>
          <p:cNvSpPr/>
          <p:nvPr/>
        </p:nvSpPr>
        <p:spPr>
          <a:xfrm>
            <a:off x="5715000" y="1609726"/>
            <a:ext cx="7086600" cy="1988820"/>
          </a:xfrm>
          <a:prstGeom prst="wedgeRoundRectCallout">
            <a:avLst>
              <a:gd name="adj1" fmla="val -63093"/>
              <a:gd name="adj2" fmla="val 6647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có ba cạnh, ba góc, ba đỉnh, 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ai?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630" name="Picture 6" descr="314_mouserun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7906" y="5324476"/>
            <a:ext cx="2893694" cy="29051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0" name="AutoShape 7"/>
          <p:cNvSpPr/>
          <p:nvPr/>
        </p:nvSpPr>
        <p:spPr>
          <a:xfrm rot="-8705541">
            <a:off x="6105526" y="4720591"/>
            <a:ext cx="2947034" cy="2183130"/>
          </a:xfrm>
          <a:prstGeom prst="cloudCallout">
            <a:avLst>
              <a:gd name="adj1" fmla="val -88495"/>
              <a:gd name="adj2" fmla="val 6490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2" name="Text Box 8"/>
          <p:cNvSpPr txBox="1"/>
          <p:nvPr/>
        </p:nvSpPr>
        <p:spPr>
          <a:xfrm>
            <a:off x="6537960" y="5151121"/>
            <a:ext cx="2333626" cy="1384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 giác.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633" name="Picture 9" descr="Entertainment-02-ju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9491" y="3941446"/>
            <a:ext cx="1642110" cy="1577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3" name="AutoShape 10"/>
          <p:cNvSpPr/>
          <p:nvPr/>
        </p:nvSpPr>
        <p:spPr>
          <a:xfrm>
            <a:off x="1828800" y="1263016"/>
            <a:ext cx="3670936" cy="1036320"/>
          </a:xfrm>
          <a:prstGeom prst="horizontalScroll">
            <a:avLst>
              <a:gd name="adj" fmla="val 12500"/>
            </a:avLst>
          </a:prstGeom>
          <a:solidFill>
            <a:srgbClr val="BAA2F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Trò chơi: Tôi l</a:t>
            </a:r>
            <a:r>
              <a:rPr lang="vi-VN" altLang="en-US" sz="336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ai?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74" name="Rectangle 10"/>
          <p:cNvSpPr/>
          <p:nvPr/>
        </p:nvSpPr>
        <p:spPr>
          <a:xfrm>
            <a:off x="4030981" y="293371"/>
            <a:ext cx="734949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4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KHỞI ĐỘNG</a:t>
            </a:r>
            <a:endParaRPr lang="en-US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11270" grpId="0" animBg="1"/>
      <p:bldP spid="266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646046"/>
            <a:ext cx="3369946" cy="483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3"/>
          <p:cNvSpPr/>
          <p:nvPr/>
        </p:nvSpPr>
        <p:spPr>
          <a:xfrm>
            <a:off x="1828800" y="1"/>
            <a:ext cx="10972800" cy="1436370"/>
          </a:xfrm>
          <a:prstGeom prst="rect">
            <a:avLst/>
          </a:prstGeom>
          <a:solidFill>
            <a:srgbClr val="F4FDA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653" name="AutoShape 5"/>
          <p:cNvSpPr/>
          <p:nvPr/>
        </p:nvSpPr>
        <p:spPr>
          <a:xfrm>
            <a:off x="5499736" y="1609726"/>
            <a:ext cx="7086600" cy="1988820"/>
          </a:xfrm>
          <a:prstGeom prst="wedgeRoundRectCallout">
            <a:avLst>
              <a:gd name="adj1" fmla="val -63093"/>
              <a:gd name="adj2" fmla="val 6647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có một cặp cạnh đối diện song song nhưng không bằng nhau, 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ai?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7654" name="Picture 6" descr="314_mouserun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7906" y="5324476"/>
            <a:ext cx="2893694" cy="29051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AutoShape 7"/>
          <p:cNvSpPr/>
          <p:nvPr/>
        </p:nvSpPr>
        <p:spPr>
          <a:xfrm rot="-8705541">
            <a:off x="6105526" y="4720591"/>
            <a:ext cx="2947034" cy="2183130"/>
          </a:xfrm>
          <a:prstGeom prst="cloudCallout">
            <a:avLst>
              <a:gd name="adj1" fmla="val -88495"/>
              <a:gd name="adj2" fmla="val 6490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656" name="Text Box 8"/>
          <p:cNvSpPr txBox="1"/>
          <p:nvPr/>
        </p:nvSpPr>
        <p:spPr>
          <a:xfrm>
            <a:off x="6537960" y="5151121"/>
            <a:ext cx="2333626" cy="1384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thang.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7657" name="Picture 9" descr="Entertainment-02-ju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9491" y="3941446"/>
            <a:ext cx="1642110" cy="1577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7" name="AutoShape 10"/>
          <p:cNvSpPr/>
          <p:nvPr/>
        </p:nvSpPr>
        <p:spPr>
          <a:xfrm>
            <a:off x="1828800" y="1263016"/>
            <a:ext cx="3670936" cy="1036320"/>
          </a:xfrm>
          <a:prstGeom prst="horizontalScroll">
            <a:avLst>
              <a:gd name="adj" fmla="val 12500"/>
            </a:avLst>
          </a:prstGeom>
          <a:solidFill>
            <a:srgbClr val="BAA2F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Trò chơi: Tôi l</a:t>
            </a:r>
            <a:r>
              <a:rPr lang="vi-VN" altLang="en-US" sz="336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ai?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8" name="Rectangle 10"/>
          <p:cNvSpPr/>
          <p:nvPr/>
        </p:nvSpPr>
        <p:spPr>
          <a:xfrm>
            <a:off x="4030981" y="293371"/>
            <a:ext cx="734949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4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KHỞI ĐỘNG</a:t>
            </a:r>
            <a:endParaRPr lang="en-US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12294" grpId="0" animBg="1"/>
      <p:bldP spid="276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646046"/>
            <a:ext cx="3369946" cy="483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3"/>
          <p:cNvSpPr/>
          <p:nvPr/>
        </p:nvSpPr>
        <p:spPr>
          <a:xfrm>
            <a:off x="1828800" y="1"/>
            <a:ext cx="10972800" cy="1436370"/>
          </a:xfrm>
          <a:prstGeom prst="rect">
            <a:avLst/>
          </a:prstGeom>
          <a:solidFill>
            <a:srgbClr val="F4FDA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49" name="AutoShape 5"/>
          <p:cNvSpPr/>
          <p:nvPr/>
        </p:nvSpPr>
        <p:spPr>
          <a:xfrm>
            <a:off x="5499736" y="1609726"/>
            <a:ext cx="7086600" cy="1640204"/>
          </a:xfrm>
          <a:prstGeom prst="wedgeRoundRectCallout">
            <a:avLst>
              <a:gd name="adj1" fmla="val -63093"/>
              <a:gd name="adj2" fmla="val 6647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có bốn cạnh bằng nhau v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bốn góc vuông, 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ai?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1750" name="Picture 6" descr="314_mouserun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7906" y="5324476"/>
            <a:ext cx="2893694" cy="29051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AutoShape 7"/>
          <p:cNvSpPr/>
          <p:nvPr/>
        </p:nvSpPr>
        <p:spPr>
          <a:xfrm rot="-8705541">
            <a:off x="6105526" y="4720591"/>
            <a:ext cx="2947034" cy="2183130"/>
          </a:xfrm>
          <a:prstGeom prst="cloudCallout">
            <a:avLst>
              <a:gd name="adj1" fmla="val -88495"/>
              <a:gd name="adj2" fmla="val 6490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52" name="Text Box 8"/>
          <p:cNvSpPr txBox="1"/>
          <p:nvPr/>
        </p:nvSpPr>
        <p:spPr>
          <a:xfrm>
            <a:off x="6537960" y="5151121"/>
            <a:ext cx="2333626" cy="1384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 l</a:t>
            </a:r>
            <a:r>
              <a:rPr lang="vi-VN" altLang="en-US" sz="33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vuông.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1753" name="Picture 9" descr="Entertainment-02-ju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9491" y="3941446"/>
            <a:ext cx="1642110" cy="1577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1" name="AutoShape 10"/>
          <p:cNvSpPr/>
          <p:nvPr/>
        </p:nvSpPr>
        <p:spPr>
          <a:xfrm>
            <a:off x="1828800" y="1263016"/>
            <a:ext cx="3670936" cy="1036320"/>
          </a:xfrm>
          <a:prstGeom prst="horizontalScroll">
            <a:avLst>
              <a:gd name="adj" fmla="val 12500"/>
            </a:avLst>
          </a:prstGeom>
          <a:solidFill>
            <a:srgbClr val="BAA2F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Trò chơi: Tôi l</a:t>
            </a:r>
            <a:r>
              <a:rPr lang="vi-VN" altLang="en-US" sz="336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3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ai?</a:t>
            </a:r>
            <a:endParaRPr lang="vi-VN" altLang="en-US" sz="336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22" name="Rectangle 10"/>
          <p:cNvSpPr/>
          <p:nvPr/>
        </p:nvSpPr>
        <p:spPr>
          <a:xfrm>
            <a:off x="4030981" y="293371"/>
            <a:ext cx="734949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4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KHỞI ĐỘNG</a:t>
            </a:r>
            <a:endParaRPr lang="en-US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13318" grpId="0" animBg="1"/>
      <p:bldP spid="317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/>
          <p:nvPr/>
        </p:nvSpPr>
        <p:spPr>
          <a:xfrm>
            <a:off x="1828800" y="0"/>
            <a:ext cx="10898124" cy="1013460"/>
          </a:xfrm>
          <a:prstGeom prst="rect">
            <a:avLst/>
          </a:prstGeom>
          <a:solidFill>
            <a:srgbClr val="F4FDA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6" name="Rectangle 4"/>
          <p:cNvSpPr/>
          <p:nvPr/>
        </p:nvSpPr>
        <p:spPr>
          <a:xfrm>
            <a:off x="3512820" y="3769996"/>
            <a:ext cx="3975736" cy="189928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7" name="Text Box 5"/>
          <p:cNvSpPr txBox="1"/>
          <p:nvPr/>
        </p:nvSpPr>
        <p:spPr>
          <a:xfrm>
            <a:off x="5067301" y="5494020"/>
            <a:ext cx="605790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8" name="Text Box 6"/>
          <p:cNvSpPr txBox="1"/>
          <p:nvPr/>
        </p:nvSpPr>
        <p:spPr>
          <a:xfrm>
            <a:off x="2994660" y="4373880"/>
            <a:ext cx="432436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9" name="Text Box 7"/>
          <p:cNvSpPr txBox="1"/>
          <p:nvPr/>
        </p:nvSpPr>
        <p:spPr>
          <a:xfrm>
            <a:off x="7747636" y="3855721"/>
            <a:ext cx="3973830" cy="1384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(a + b) . 2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  a . b</a:t>
            </a:r>
            <a:endParaRPr lang="vi-VN" altLang="en-US" sz="336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80" name="Text Box 8"/>
          <p:cNvSpPr txBox="1"/>
          <p:nvPr/>
        </p:nvSpPr>
        <p:spPr>
          <a:xfrm>
            <a:off x="3427096" y="2990850"/>
            <a:ext cx="3629024" cy="6093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3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chữ nhật</a:t>
            </a:r>
            <a:endParaRPr lang="vi-VN" altLang="en-US" sz="336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87" name="Text Box 15"/>
          <p:cNvSpPr txBox="1"/>
          <p:nvPr/>
        </p:nvSpPr>
        <p:spPr>
          <a:xfrm>
            <a:off x="1828800" y="1512571"/>
            <a:ext cx="10498456" cy="7386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vi-VN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4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 lại về </a:t>
            </a:r>
            <a:r>
              <a:rPr lang="vi-VN" altLang="en-US" sz="4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vi v</a:t>
            </a:r>
            <a:r>
              <a:rPr lang="vi-VN" altLang="en-US" sz="42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altLang="en-US" sz="4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diện tích một số hình </a:t>
            </a:r>
            <a:endParaRPr lang="vi-VN" altLang="en-US" sz="42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88" name="Picture 16" descr="Vitdocs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020" y="2270760"/>
            <a:ext cx="2743200" cy="1836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6" name="Rectangle 10"/>
          <p:cNvSpPr/>
          <p:nvPr/>
        </p:nvSpPr>
        <p:spPr>
          <a:xfrm>
            <a:off x="3167634" y="226314"/>
            <a:ext cx="8849868" cy="14219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en-US" sz="3840" b="1" dirty="0">
                <a:solidFill>
                  <a:srgbClr val="D6009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HÌNH THÀNH KIẾN THỨC</a:t>
            </a:r>
            <a:endParaRPr lang="en-US" altLang="en-US" sz="4800" b="1" dirty="0">
              <a:solidFill>
                <a:srgbClr val="D6009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ctr" eaLnBrk="1" hangingPunct="1">
              <a:spcBef>
                <a:spcPct val="0"/>
              </a:spcBef>
              <a:buNone/>
            </a:pPr>
            <a:endParaRPr lang="en-US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79" grpId="0"/>
      <p:bldP spid="3080" grpId="0"/>
      <p:bldP spid="3087" grpId="0"/>
    </p:bldLst>
  </p:timing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1222</Words>
  <Application>Microsoft Office PowerPoint</Application>
  <PresentationFormat>Custom</PresentationFormat>
  <Paragraphs>359</Paragraphs>
  <Slides>28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Default Design</vt:lpstr>
      <vt:lpstr>MathType 6.0 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2021-08-30T15:20:47Z</dcterms:created>
  <dcterms:modified xsi:type="dcterms:W3CDTF">2021-08-30T15:20:53Z</dcterms:modified>
</cp:coreProperties>
</file>