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66" r:id="rId2"/>
    <p:sldId id="414" r:id="rId3"/>
    <p:sldId id="382" r:id="rId4"/>
    <p:sldId id="412" r:id="rId5"/>
    <p:sldId id="405" r:id="rId6"/>
    <p:sldId id="404" r:id="rId7"/>
    <p:sldId id="411" r:id="rId8"/>
    <p:sldId id="409" r:id="rId9"/>
    <p:sldId id="407" r:id="rId10"/>
    <p:sldId id="408" r:id="rId11"/>
    <p:sldId id="410" r:id="rId12"/>
    <p:sldId id="41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11111"/>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96CA8A7F-E33C-4BF2-BC64-AC29C1B7EA0E}" type="slidenum">
              <a:rPr lang="en-US"/>
              <a:pPr>
                <a:defRPr/>
              </a:pPr>
              <a:t>‹#›</a:t>
            </a:fld>
            <a:endParaRPr lang="en-US"/>
          </a:p>
        </p:txBody>
      </p:sp>
    </p:spTree>
    <p:extLst>
      <p:ext uri="{BB962C8B-B14F-4D97-AF65-F5344CB8AC3E}">
        <p14:creationId xmlns:p14="http://schemas.microsoft.com/office/powerpoint/2010/main" val="2673173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13A24C-BD84-4067-8B72-AF7E272A14B2}" type="slidenum">
              <a:rPr lang="en-US"/>
              <a:pPr>
                <a:defRPr/>
              </a:pPr>
              <a:t>‹#›</a:t>
            </a:fld>
            <a:endParaRPr lang="en-US"/>
          </a:p>
        </p:txBody>
      </p:sp>
    </p:spTree>
    <p:extLst>
      <p:ext uri="{BB962C8B-B14F-4D97-AF65-F5344CB8AC3E}">
        <p14:creationId xmlns:p14="http://schemas.microsoft.com/office/powerpoint/2010/main" val="294150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822CC3-8F14-434B-9A57-EB1A7AB3E3E3}" type="slidenum">
              <a:rPr lang="en-US"/>
              <a:pPr>
                <a:defRPr/>
              </a:pPr>
              <a:t>‹#›</a:t>
            </a:fld>
            <a:endParaRPr lang="en-US"/>
          </a:p>
        </p:txBody>
      </p:sp>
    </p:spTree>
    <p:extLst>
      <p:ext uri="{BB962C8B-B14F-4D97-AF65-F5344CB8AC3E}">
        <p14:creationId xmlns:p14="http://schemas.microsoft.com/office/powerpoint/2010/main" val="249249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836162-2DE3-4D12-ACC5-4942936A094E}" type="slidenum">
              <a:rPr lang="en-US"/>
              <a:pPr>
                <a:defRPr/>
              </a:pPr>
              <a:t>‹#›</a:t>
            </a:fld>
            <a:endParaRPr lang="en-US"/>
          </a:p>
        </p:txBody>
      </p:sp>
    </p:spTree>
    <p:extLst>
      <p:ext uri="{BB962C8B-B14F-4D97-AF65-F5344CB8AC3E}">
        <p14:creationId xmlns:p14="http://schemas.microsoft.com/office/powerpoint/2010/main" val="298397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107879-9B4D-45A6-8E7A-77ED2B6ED0FF}" type="slidenum">
              <a:rPr lang="en-US"/>
              <a:pPr>
                <a:defRPr/>
              </a:pPr>
              <a:t>‹#›</a:t>
            </a:fld>
            <a:endParaRPr lang="en-US"/>
          </a:p>
        </p:txBody>
      </p:sp>
    </p:spTree>
    <p:extLst>
      <p:ext uri="{BB962C8B-B14F-4D97-AF65-F5344CB8AC3E}">
        <p14:creationId xmlns:p14="http://schemas.microsoft.com/office/powerpoint/2010/main" val="305443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47F031-81EB-4180-ABFF-BA578FC9DA15}" type="slidenum">
              <a:rPr lang="en-US"/>
              <a:pPr>
                <a:defRPr/>
              </a:pPr>
              <a:t>‹#›</a:t>
            </a:fld>
            <a:endParaRPr lang="en-US"/>
          </a:p>
        </p:txBody>
      </p:sp>
    </p:spTree>
    <p:extLst>
      <p:ext uri="{BB962C8B-B14F-4D97-AF65-F5344CB8AC3E}">
        <p14:creationId xmlns:p14="http://schemas.microsoft.com/office/powerpoint/2010/main" val="667466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760D5B-BDE4-4B27-8EEC-3C1EEFEB78DD}" type="slidenum">
              <a:rPr lang="en-US"/>
              <a:pPr>
                <a:defRPr/>
              </a:pPr>
              <a:t>‹#›</a:t>
            </a:fld>
            <a:endParaRPr lang="en-US"/>
          </a:p>
        </p:txBody>
      </p:sp>
    </p:spTree>
    <p:extLst>
      <p:ext uri="{BB962C8B-B14F-4D97-AF65-F5344CB8AC3E}">
        <p14:creationId xmlns:p14="http://schemas.microsoft.com/office/powerpoint/2010/main" val="93328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B9AAE7-BE53-4BD6-836D-E39D0611EF85}" type="slidenum">
              <a:rPr lang="en-US"/>
              <a:pPr>
                <a:defRPr/>
              </a:pPr>
              <a:t>‹#›</a:t>
            </a:fld>
            <a:endParaRPr lang="en-US"/>
          </a:p>
        </p:txBody>
      </p:sp>
    </p:spTree>
    <p:extLst>
      <p:ext uri="{BB962C8B-B14F-4D97-AF65-F5344CB8AC3E}">
        <p14:creationId xmlns:p14="http://schemas.microsoft.com/office/powerpoint/2010/main" val="34295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EE43646-9610-43B2-9AB6-15BE69CD881A}" type="slidenum">
              <a:rPr lang="en-US"/>
              <a:pPr>
                <a:defRPr/>
              </a:pPr>
              <a:t>‹#›</a:t>
            </a:fld>
            <a:endParaRPr lang="en-US"/>
          </a:p>
        </p:txBody>
      </p:sp>
    </p:spTree>
    <p:extLst>
      <p:ext uri="{BB962C8B-B14F-4D97-AF65-F5344CB8AC3E}">
        <p14:creationId xmlns:p14="http://schemas.microsoft.com/office/powerpoint/2010/main" val="325127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2836825-C52A-44C4-A475-B4C77C2B898D}" type="slidenum">
              <a:rPr lang="en-US"/>
              <a:pPr>
                <a:defRPr/>
              </a:pPr>
              <a:t>‹#›</a:t>
            </a:fld>
            <a:endParaRPr lang="en-US"/>
          </a:p>
        </p:txBody>
      </p:sp>
    </p:spTree>
    <p:extLst>
      <p:ext uri="{BB962C8B-B14F-4D97-AF65-F5344CB8AC3E}">
        <p14:creationId xmlns:p14="http://schemas.microsoft.com/office/powerpoint/2010/main" val="114264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CE4579-046E-4C42-AE41-5BB05C2FBAF8}" type="slidenum">
              <a:rPr lang="en-US"/>
              <a:pPr>
                <a:defRPr/>
              </a:pPr>
              <a:t>‹#›</a:t>
            </a:fld>
            <a:endParaRPr lang="en-US"/>
          </a:p>
        </p:txBody>
      </p:sp>
    </p:spTree>
    <p:extLst>
      <p:ext uri="{BB962C8B-B14F-4D97-AF65-F5344CB8AC3E}">
        <p14:creationId xmlns:p14="http://schemas.microsoft.com/office/powerpoint/2010/main" val="413559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53A6EB-9C6D-464A-B6EC-70248B49B804}" type="slidenum">
              <a:rPr lang="en-US"/>
              <a:pPr>
                <a:defRPr/>
              </a:pPr>
              <a:t>‹#›</a:t>
            </a:fld>
            <a:endParaRPr lang="en-US"/>
          </a:p>
        </p:txBody>
      </p:sp>
    </p:spTree>
    <p:extLst>
      <p:ext uri="{BB962C8B-B14F-4D97-AF65-F5344CB8AC3E}">
        <p14:creationId xmlns:p14="http://schemas.microsoft.com/office/powerpoint/2010/main" val="95360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04C90325-D1D1-4DC3-A05F-77F5DE4920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1" name="TextBox 10"/>
          <p:cNvSpPr txBox="1">
            <a:spLocks noChangeArrowheads="1"/>
          </p:cNvSpPr>
          <p:nvPr/>
        </p:nvSpPr>
        <p:spPr bwMode="auto">
          <a:xfrm>
            <a:off x="279400" y="339725"/>
            <a:ext cx="849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4" name="TextBox 3"/>
          <p:cNvSpPr txBox="1">
            <a:spLocks noChangeArrowheads="1"/>
          </p:cNvSpPr>
          <p:nvPr/>
        </p:nvSpPr>
        <p:spPr bwMode="auto">
          <a:xfrm>
            <a:off x="254000" y="1025525"/>
            <a:ext cx="821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1. CÔNG DỤNG CỦA MÁY TÍNH CẦM TAY </a:t>
            </a:r>
          </a:p>
        </p:txBody>
      </p:sp>
      <p:sp>
        <p:nvSpPr>
          <p:cNvPr id="5" name="TextBox 4"/>
          <p:cNvSpPr txBox="1">
            <a:spLocks noChangeArrowheads="1"/>
          </p:cNvSpPr>
          <p:nvPr/>
        </p:nvSpPr>
        <p:spPr bwMode="auto">
          <a:xfrm>
            <a:off x="498475" y="1543050"/>
            <a:ext cx="7710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just" eaLnBrk="1" hangingPunct="1"/>
            <a:r>
              <a:rPr lang="en-US" sz="2400"/>
              <a:t>- Sử dụng máy tính cầm tay để thực hành các phép tính đã học với số tự nhiên, số nguyên, số thập phân </a:t>
            </a:r>
          </a:p>
        </p:txBody>
      </p:sp>
      <p:sp>
        <p:nvSpPr>
          <p:cNvPr id="6" name="TextBox 5"/>
          <p:cNvSpPr txBox="1">
            <a:spLocks noChangeArrowheads="1"/>
          </p:cNvSpPr>
          <p:nvPr/>
        </p:nvSpPr>
        <p:spPr bwMode="auto">
          <a:xfrm>
            <a:off x="501650" y="2374900"/>
            <a:ext cx="82026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just" eaLnBrk="1" hangingPunct="1"/>
            <a:r>
              <a:rPr lang="en-US" sz="2400"/>
              <a:t>- Với máy tính cầm tay ta dễ dàng thực hiện nhanh chóng, chính xác các phép tính đã học. Ta cũng có thể phân tích một số tự nhiên ra thừa số nguyên tố, tìm ước chung lớn nhất, bội chung nhỏ nhất của số tự nhiên ….</a:t>
            </a:r>
          </a:p>
        </p:txBody>
      </p:sp>
      <p:sp>
        <p:nvSpPr>
          <p:cNvPr id="7" name="TextBox 6"/>
          <p:cNvSpPr txBox="1">
            <a:spLocks noChangeArrowheads="1"/>
          </p:cNvSpPr>
          <p:nvPr/>
        </p:nvSpPr>
        <p:spPr bwMode="auto">
          <a:xfrm>
            <a:off x="525463" y="3943350"/>
            <a:ext cx="8251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just" eaLnBrk="1" hangingPunct="1"/>
            <a:r>
              <a:rPr lang="en-US" sz="2400"/>
              <a:t>- Trên thị trường có rất nhiều loại máy tính cầm tay khác nhau. Dưới đây ta tìm hiểu các tính năng nói trên của máy Casiofx – 570VN PLUS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6"/>
          <p:cNvSpPr txBox="1">
            <a:spLocks noChangeArrowheads="1"/>
          </p:cNvSpPr>
          <p:nvPr/>
        </p:nvSpPr>
        <p:spPr bwMode="auto">
          <a:xfrm>
            <a:off x="6253163" y="5081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endParaRPr lang="en-US">
              <a:latin typeface="Tahoma" pitchFamily="34" charset="0"/>
            </a:endParaRPr>
          </a:p>
        </p:txBody>
      </p:sp>
      <p:sp>
        <p:nvSpPr>
          <p:cNvPr id="12291" name="Line 10"/>
          <p:cNvSpPr>
            <a:spLocks noChangeShapeType="1"/>
          </p:cNvSpPr>
          <p:nvPr/>
        </p:nvSpPr>
        <p:spPr bwMode="auto">
          <a:xfrm>
            <a:off x="9129713"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Rectangle 9"/>
          <p:cNvSpPr>
            <a:spLocks noChangeArrowheads="1"/>
          </p:cNvSpPr>
          <p:nvPr/>
        </p:nvSpPr>
        <p:spPr bwMode="auto">
          <a:xfrm>
            <a:off x="823913" y="5222875"/>
            <a:ext cx="4598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800">
                <a:latin typeface="VNI-Times" pitchFamily="2" charset="0"/>
              </a:rPr>
              <a:t>                      </a:t>
            </a:r>
          </a:p>
        </p:txBody>
      </p:sp>
      <p:sp>
        <p:nvSpPr>
          <p:cNvPr id="12293" name="Rectangle 32"/>
          <p:cNvSpPr>
            <a:spLocks noChangeArrowheads="1"/>
          </p:cNvSpPr>
          <p:nvPr/>
        </p:nvSpPr>
        <p:spPr bwMode="auto">
          <a:xfrm>
            <a:off x="34925" y="44450"/>
            <a:ext cx="9094788"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4" name="TextBox 35"/>
          <p:cNvSpPr txBox="1">
            <a:spLocks noChangeArrowheads="1"/>
          </p:cNvSpPr>
          <p:nvPr/>
        </p:nvSpPr>
        <p:spPr bwMode="auto">
          <a:xfrm>
            <a:off x="263525" y="325438"/>
            <a:ext cx="841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400" b="1">
                <a:solidFill>
                  <a:srgbClr val="FF3300"/>
                </a:solidFill>
              </a:rPr>
              <a:t>TIẾT 69: SỬ DỤNG MÁY TÍNH CẦM TAY </a:t>
            </a:r>
          </a:p>
        </p:txBody>
      </p:sp>
      <p:sp>
        <p:nvSpPr>
          <p:cNvPr id="12295" name="TextBox 36"/>
          <p:cNvSpPr txBox="1">
            <a:spLocks noChangeArrowheads="1"/>
          </p:cNvSpPr>
          <p:nvPr/>
        </p:nvSpPr>
        <p:spPr bwMode="auto">
          <a:xfrm>
            <a:off x="571500" y="127158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3: Tìm</a:t>
            </a:r>
          </a:p>
        </p:txBody>
      </p:sp>
      <p:sp>
        <p:nvSpPr>
          <p:cNvPr id="12296" name="TextBox 38"/>
          <p:cNvSpPr txBox="1">
            <a:spLocks noChangeArrowheads="1"/>
          </p:cNvSpPr>
          <p:nvPr/>
        </p:nvSpPr>
        <p:spPr bwMode="auto">
          <a:xfrm>
            <a:off x="717550" y="1773238"/>
            <a:ext cx="5691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buFontTx/>
              <a:buAutoNum type="alphaLcParenR"/>
            </a:pPr>
            <a:r>
              <a:rPr lang="en-US"/>
              <a:t>ƯCLN (215,75)</a:t>
            </a:r>
          </a:p>
          <a:p>
            <a:pPr eaLnBrk="1" hangingPunct="1">
              <a:buFontTx/>
              <a:buAutoNum type="alphaLcParenR"/>
            </a:pPr>
            <a:r>
              <a:rPr lang="en-US"/>
              <a:t>BCNN ( 45,72)</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6"/>
          <p:cNvSpPr txBox="1">
            <a:spLocks noChangeArrowheads="1"/>
          </p:cNvSpPr>
          <p:nvPr/>
        </p:nvSpPr>
        <p:spPr bwMode="auto">
          <a:xfrm>
            <a:off x="6253163" y="5081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endParaRPr lang="en-US">
              <a:latin typeface="Tahoma" pitchFamily="34" charset="0"/>
            </a:endParaRPr>
          </a:p>
        </p:txBody>
      </p:sp>
      <p:sp>
        <p:nvSpPr>
          <p:cNvPr id="13315" name="Line 10"/>
          <p:cNvSpPr>
            <a:spLocks noChangeShapeType="1"/>
          </p:cNvSpPr>
          <p:nvPr/>
        </p:nvSpPr>
        <p:spPr bwMode="auto">
          <a:xfrm>
            <a:off x="9129713"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Rectangle 32"/>
          <p:cNvSpPr>
            <a:spLocks noChangeArrowheads="1"/>
          </p:cNvSpPr>
          <p:nvPr/>
        </p:nvSpPr>
        <p:spPr bwMode="auto">
          <a:xfrm>
            <a:off x="34925" y="44450"/>
            <a:ext cx="9094788"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 name="TextBox 35"/>
          <p:cNvSpPr txBox="1">
            <a:spLocks noChangeArrowheads="1"/>
          </p:cNvSpPr>
          <p:nvPr/>
        </p:nvSpPr>
        <p:spPr bwMode="auto">
          <a:xfrm>
            <a:off x="263525" y="557213"/>
            <a:ext cx="841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400" b="1">
                <a:solidFill>
                  <a:srgbClr val="FF3300"/>
                </a:solidFill>
              </a:rPr>
              <a:t>TIẾT 69: SỬ DỤNG MÁY TÍNH CẦM TAY </a:t>
            </a:r>
          </a:p>
        </p:txBody>
      </p:sp>
      <p:sp>
        <p:nvSpPr>
          <p:cNvPr id="13318" name="TextBox 36"/>
          <p:cNvSpPr txBox="1">
            <a:spLocks noChangeArrowheads="1"/>
          </p:cNvSpPr>
          <p:nvPr/>
        </p:nvSpPr>
        <p:spPr bwMode="auto">
          <a:xfrm>
            <a:off x="571500" y="127158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3: Tìm</a:t>
            </a:r>
          </a:p>
        </p:txBody>
      </p:sp>
      <p:sp>
        <p:nvSpPr>
          <p:cNvPr id="13319" name="TextBox 38"/>
          <p:cNvSpPr txBox="1">
            <a:spLocks noChangeArrowheads="1"/>
          </p:cNvSpPr>
          <p:nvPr/>
        </p:nvSpPr>
        <p:spPr bwMode="auto">
          <a:xfrm>
            <a:off x="717550" y="1773238"/>
            <a:ext cx="5691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buFontTx/>
              <a:buAutoNum type="alphaLcParenR"/>
            </a:pPr>
            <a:r>
              <a:rPr lang="en-US"/>
              <a:t>ƯCLN (215,75)</a:t>
            </a:r>
          </a:p>
          <a:p>
            <a:pPr eaLnBrk="1" hangingPunct="1">
              <a:buFontTx/>
              <a:buAutoNum type="alphaLcParenR"/>
            </a:pPr>
            <a:r>
              <a:rPr lang="en-US"/>
              <a:t>BCNN ( 45,72)</a:t>
            </a:r>
          </a:p>
        </p:txBody>
      </p:sp>
      <p:sp>
        <p:nvSpPr>
          <p:cNvPr id="13320" name="TextBox 2"/>
          <p:cNvSpPr txBox="1">
            <a:spLocks noChangeArrowheads="1"/>
          </p:cNvSpPr>
          <p:nvPr/>
        </p:nvSpPr>
        <p:spPr bwMode="auto">
          <a:xfrm>
            <a:off x="581025" y="2454275"/>
            <a:ext cx="1227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b="1" i="1"/>
              <a:t>Bài làm: </a:t>
            </a:r>
          </a:p>
        </p:txBody>
      </p:sp>
      <p:sp>
        <p:nvSpPr>
          <p:cNvPr id="13321" name="TextBox 40"/>
          <p:cNvSpPr txBox="1">
            <a:spLocks noChangeArrowheads="1"/>
          </p:cNvSpPr>
          <p:nvPr/>
        </p:nvSpPr>
        <p:spPr bwMode="auto">
          <a:xfrm>
            <a:off x="571500" y="2849563"/>
            <a:ext cx="568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a)  Quy trình ấn phím </a:t>
            </a:r>
          </a:p>
        </p:txBody>
      </p:sp>
      <p:sp>
        <p:nvSpPr>
          <p:cNvPr id="2" name="Rectangle 1"/>
          <p:cNvSpPr/>
          <p:nvPr/>
        </p:nvSpPr>
        <p:spPr>
          <a:xfrm>
            <a:off x="823913" y="3249613"/>
            <a:ext cx="984250"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ALPHA</a:t>
            </a:r>
          </a:p>
        </p:txBody>
      </p:sp>
      <p:sp>
        <p:nvSpPr>
          <p:cNvPr id="21" name="Rectangle 20"/>
          <p:cNvSpPr/>
          <p:nvPr/>
        </p:nvSpPr>
        <p:spPr>
          <a:xfrm>
            <a:off x="1808163" y="3262313"/>
            <a:ext cx="747712"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x</a:t>
            </a:r>
          </a:p>
        </p:txBody>
      </p:sp>
      <p:sp>
        <p:nvSpPr>
          <p:cNvPr id="22" name="Rectangle 21"/>
          <p:cNvSpPr/>
          <p:nvPr/>
        </p:nvSpPr>
        <p:spPr>
          <a:xfrm>
            <a:off x="3735388" y="3262313"/>
            <a:ext cx="404812"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23" name="Rectangle 22"/>
          <p:cNvSpPr/>
          <p:nvPr/>
        </p:nvSpPr>
        <p:spPr>
          <a:xfrm>
            <a:off x="3122613" y="3249613"/>
            <a:ext cx="581025"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1</a:t>
            </a:r>
          </a:p>
        </p:txBody>
      </p:sp>
      <p:sp>
        <p:nvSpPr>
          <p:cNvPr id="24" name="Rectangle 23"/>
          <p:cNvSpPr/>
          <p:nvPr/>
        </p:nvSpPr>
        <p:spPr>
          <a:xfrm>
            <a:off x="2555875" y="3262313"/>
            <a:ext cx="568325"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25" name="Rectangle 24"/>
          <p:cNvSpPr/>
          <p:nvPr/>
        </p:nvSpPr>
        <p:spPr>
          <a:xfrm>
            <a:off x="4140200" y="3262313"/>
            <a:ext cx="1152525"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SHIFT</a:t>
            </a:r>
          </a:p>
        </p:txBody>
      </p:sp>
      <p:sp>
        <p:nvSpPr>
          <p:cNvPr id="26" name="Rectangle 25"/>
          <p:cNvSpPr/>
          <p:nvPr/>
        </p:nvSpPr>
        <p:spPr>
          <a:xfrm>
            <a:off x="5292725" y="3249613"/>
            <a:ext cx="579438"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7" name="Rectangle 26"/>
          <p:cNvSpPr/>
          <p:nvPr/>
        </p:nvSpPr>
        <p:spPr>
          <a:xfrm>
            <a:off x="5888038" y="3262313"/>
            <a:ext cx="579437"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7</a:t>
            </a:r>
          </a:p>
        </p:txBody>
      </p:sp>
      <p:sp>
        <p:nvSpPr>
          <p:cNvPr id="28" name="Rectangle 27"/>
          <p:cNvSpPr/>
          <p:nvPr/>
        </p:nvSpPr>
        <p:spPr>
          <a:xfrm>
            <a:off x="6467475" y="3262313"/>
            <a:ext cx="579438"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30" name="Rectangle 29"/>
          <p:cNvSpPr/>
          <p:nvPr/>
        </p:nvSpPr>
        <p:spPr>
          <a:xfrm>
            <a:off x="7065963" y="3268663"/>
            <a:ext cx="579437"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13332" name="TextBox 30"/>
          <p:cNvSpPr txBox="1">
            <a:spLocks noChangeArrowheads="1"/>
          </p:cNvSpPr>
          <p:nvPr/>
        </p:nvSpPr>
        <p:spPr bwMode="auto">
          <a:xfrm>
            <a:off x="487363" y="4076700"/>
            <a:ext cx="568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b ) Quy trình ấn phím </a:t>
            </a:r>
          </a:p>
        </p:txBody>
      </p:sp>
      <p:sp>
        <p:nvSpPr>
          <p:cNvPr id="32" name="Rectangle 31"/>
          <p:cNvSpPr/>
          <p:nvPr/>
        </p:nvSpPr>
        <p:spPr>
          <a:xfrm>
            <a:off x="823913" y="4605338"/>
            <a:ext cx="984250"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ALPHA</a:t>
            </a:r>
          </a:p>
        </p:txBody>
      </p:sp>
      <p:sp>
        <p:nvSpPr>
          <p:cNvPr id="33" name="Rectangle 32"/>
          <p:cNvSpPr/>
          <p:nvPr/>
        </p:nvSpPr>
        <p:spPr>
          <a:xfrm>
            <a:off x="1808163" y="4605338"/>
            <a:ext cx="747712"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4" name="Rectangle 33"/>
          <p:cNvSpPr/>
          <p:nvPr/>
        </p:nvSpPr>
        <p:spPr>
          <a:xfrm>
            <a:off x="2584450" y="4605338"/>
            <a:ext cx="568325"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4</a:t>
            </a:r>
          </a:p>
        </p:txBody>
      </p:sp>
      <p:sp>
        <p:nvSpPr>
          <p:cNvPr id="35" name="Rectangle 34"/>
          <p:cNvSpPr/>
          <p:nvPr/>
        </p:nvSpPr>
        <p:spPr>
          <a:xfrm>
            <a:off x="3167063" y="4605338"/>
            <a:ext cx="568325"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40" name="Rectangle 39"/>
          <p:cNvSpPr/>
          <p:nvPr/>
        </p:nvSpPr>
        <p:spPr>
          <a:xfrm>
            <a:off x="3738563" y="4592638"/>
            <a:ext cx="1152525"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SHIFT</a:t>
            </a:r>
          </a:p>
        </p:txBody>
      </p:sp>
      <p:sp>
        <p:nvSpPr>
          <p:cNvPr id="42" name="Rectangle 41"/>
          <p:cNvSpPr/>
          <p:nvPr/>
        </p:nvSpPr>
        <p:spPr>
          <a:xfrm>
            <a:off x="4891088" y="4592638"/>
            <a:ext cx="579437"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43" name="Rectangle 42"/>
          <p:cNvSpPr/>
          <p:nvPr/>
        </p:nvSpPr>
        <p:spPr>
          <a:xfrm>
            <a:off x="5470525" y="4605338"/>
            <a:ext cx="579438"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7</a:t>
            </a:r>
          </a:p>
        </p:txBody>
      </p:sp>
      <p:sp>
        <p:nvSpPr>
          <p:cNvPr id="44" name="Rectangle 43"/>
          <p:cNvSpPr/>
          <p:nvPr/>
        </p:nvSpPr>
        <p:spPr>
          <a:xfrm>
            <a:off x="6054725" y="4618038"/>
            <a:ext cx="581025"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45" name="Rectangle 44"/>
          <p:cNvSpPr/>
          <p:nvPr/>
        </p:nvSpPr>
        <p:spPr>
          <a:xfrm>
            <a:off x="6635750" y="4618038"/>
            <a:ext cx="579438"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4" name="TextBox 10"/>
          <p:cNvSpPr txBox="1">
            <a:spLocks noChangeArrowheads="1"/>
          </p:cNvSpPr>
          <p:nvPr/>
        </p:nvSpPr>
        <p:spPr bwMode="auto">
          <a:xfrm>
            <a:off x="250825" y="549275"/>
            <a:ext cx="849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5125" name="TextBox 3"/>
          <p:cNvSpPr txBox="1">
            <a:spLocks noChangeArrowheads="1"/>
          </p:cNvSpPr>
          <p:nvPr/>
        </p:nvSpPr>
        <p:spPr bwMode="auto">
          <a:xfrm>
            <a:off x="468313" y="1196975"/>
            <a:ext cx="8212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5. CỦNG CỐ VÀ HƯỚNG DẪN VỀ NHÀ </a:t>
            </a:r>
          </a:p>
          <a:p>
            <a:pPr eaLnBrk="1" hangingPunct="1"/>
            <a:endParaRPr lang="en-US" sz="2000" b="1"/>
          </a:p>
        </p:txBody>
      </p:sp>
      <p:graphicFrame>
        <p:nvGraphicFramePr>
          <p:cNvPr id="5122" name="Object 3"/>
          <p:cNvGraphicFramePr>
            <a:graphicFrameLocks noChangeAspect="1"/>
          </p:cNvGraphicFramePr>
          <p:nvPr/>
        </p:nvGraphicFramePr>
        <p:xfrm>
          <a:off x="2268538" y="1690688"/>
          <a:ext cx="3095625" cy="412750"/>
        </p:xfrm>
        <a:graphic>
          <a:graphicData uri="http://schemas.openxmlformats.org/presentationml/2006/ole">
            <mc:AlternateContent xmlns:mc="http://schemas.openxmlformats.org/markup-compatibility/2006">
              <mc:Choice xmlns:v="urn:schemas-microsoft-com:vml" Requires="v">
                <p:oleObj spid="_x0000_s5129" name="Equation" r:id="rId3" imgW="2095200" imgH="279360" progId="Equation.DSMT4">
                  <p:embed/>
                </p:oleObj>
              </mc:Choice>
              <mc:Fallback>
                <p:oleObj name="Equation" r:id="rId3" imgW="209520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690688"/>
                        <a:ext cx="30956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Box 11"/>
          <p:cNvSpPr txBox="1">
            <a:spLocks noChangeArrowheads="1"/>
          </p:cNvSpPr>
          <p:nvPr/>
        </p:nvSpPr>
        <p:spPr bwMode="auto">
          <a:xfrm>
            <a:off x="755650" y="1701800"/>
            <a:ext cx="1503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b="1"/>
              <a:t>BÀI 1: TÍNH</a:t>
            </a:r>
          </a:p>
          <a:p>
            <a:pPr eaLnBrk="1" hangingPunct="1"/>
            <a:endParaRPr lang="en-US"/>
          </a:p>
        </p:txBody>
      </p:sp>
      <p:sp>
        <p:nvSpPr>
          <p:cNvPr id="5127" name="TextBox 12"/>
          <p:cNvSpPr txBox="1">
            <a:spLocks noChangeArrowheads="1"/>
          </p:cNvSpPr>
          <p:nvPr/>
        </p:nvSpPr>
        <p:spPr bwMode="auto">
          <a:xfrm>
            <a:off x="755650" y="2133600"/>
            <a:ext cx="72009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b="1"/>
              <a:t>BÀI 2 : PHÂN TÍCH CÁC SỐ SAU RA THỪA SỐ NGUYÊN TỐ</a:t>
            </a:r>
          </a:p>
          <a:p>
            <a:pPr eaLnBrk="1" hangingPunct="1"/>
            <a:r>
              <a:rPr lang="en-US" sz="2000"/>
              <a:t> a) 242</a:t>
            </a:r>
          </a:p>
          <a:p>
            <a:pPr eaLnBrk="1" hangingPunct="1"/>
            <a:r>
              <a:rPr lang="en-US" sz="2000"/>
              <a:t> b) 156 </a:t>
            </a:r>
          </a:p>
          <a:p>
            <a:pPr eaLnBrk="1" hangingPunct="1"/>
            <a:endParaRPr lang="en-US"/>
          </a:p>
        </p:txBody>
      </p:sp>
      <p:sp>
        <p:nvSpPr>
          <p:cNvPr id="5128" name="TextBox 14"/>
          <p:cNvSpPr txBox="1">
            <a:spLocks noChangeArrowheads="1"/>
          </p:cNvSpPr>
          <p:nvPr/>
        </p:nvSpPr>
        <p:spPr bwMode="auto">
          <a:xfrm>
            <a:off x="755650" y="3141663"/>
            <a:ext cx="64801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b="1"/>
              <a:t>BÀI 3</a:t>
            </a:r>
            <a:r>
              <a:rPr lang="en-US" sz="2000"/>
              <a:t>:  Số 14 791 là số nguyên tố hay hợp số?</a:t>
            </a:r>
          </a:p>
          <a:p>
            <a:pPr eaLnBrk="1" hangingPunct="1"/>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765175"/>
            <a:ext cx="33845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6" name="TextBox 10"/>
          <p:cNvSpPr txBox="1">
            <a:spLocks noChangeArrowheads="1"/>
          </p:cNvSpPr>
          <p:nvPr/>
        </p:nvSpPr>
        <p:spPr bwMode="auto">
          <a:xfrm>
            <a:off x="250825" y="188913"/>
            <a:ext cx="849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8" name="TextBox 6"/>
          <p:cNvSpPr txBox="1">
            <a:spLocks noChangeArrowheads="1"/>
          </p:cNvSpPr>
          <p:nvPr/>
        </p:nvSpPr>
        <p:spPr bwMode="auto">
          <a:xfrm>
            <a:off x="279400" y="457200"/>
            <a:ext cx="849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8" name="TextBox 7"/>
          <p:cNvSpPr txBox="1">
            <a:spLocks noChangeArrowheads="1"/>
          </p:cNvSpPr>
          <p:nvPr/>
        </p:nvSpPr>
        <p:spPr bwMode="auto">
          <a:xfrm>
            <a:off x="465138" y="1239838"/>
            <a:ext cx="821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2. MỘT SỐ PHÍM CHỨC NĂNG CHÍNH </a:t>
            </a:r>
          </a:p>
        </p:txBody>
      </p:sp>
      <p:sp>
        <p:nvSpPr>
          <p:cNvPr id="16" name="Rectangle 15"/>
          <p:cNvSpPr/>
          <p:nvPr/>
        </p:nvSpPr>
        <p:spPr>
          <a:xfrm>
            <a:off x="1557338" y="1989138"/>
            <a:ext cx="679450"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ON</a:t>
            </a:r>
          </a:p>
        </p:txBody>
      </p:sp>
      <p:sp>
        <p:nvSpPr>
          <p:cNvPr id="17" name="TextBox 16"/>
          <p:cNvSpPr txBox="1">
            <a:spLocks noChangeArrowheads="1"/>
          </p:cNvSpPr>
          <p:nvPr/>
        </p:nvSpPr>
        <p:spPr bwMode="auto">
          <a:xfrm>
            <a:off x="611188" y="2020888"/>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PHÍM</a:t>
            </a:r>
          </a:p>
        </p:txBody>
      </p:sp>
      <p:sp>
        <p:nvSpPr>
          <p:cNvPr id="19" name="TextBox 18"/>
          <p:cNvSpPr txBox="1">
            <a:spLocks noChangeArrowheads="1"/>
          </p:cNvSpPr>
          <p:nvPr/>
        </p:nvSpPr>
        <p:spPr bwMode="auto">
          <a:xfrm>
            <a:off x="2217738" y="2020888"/>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 </a:t>
            </a:r>
            <a:r>
              <a:rPr lang="en-US" sz="2400"/>
              <a:t>Dùng để bật máy.  </a:t>
            </a:r>
          </a:p>
        </p:txBody>
      </p:sp>
      <p:sp>
        <p:nvSpPr>
          <p:cNvPr id="24" name="TextBox 23"/>
          <p:cNvSpPr txBox="1">
            <a:spLocks noChangeArrowheads="1"/>
          </p:cNvSpPr>
          <p:nvPr/>
        </p:nvSpPr>
        <p:spPr bwMode="auto">
          <a:xfrm>
            <a:off x="611188" y="2813050"/>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PHÍM</a:t>
            </a:r>
          </a:p>
        </p:txBody>
      </p:sp>
      <p:sp>
        <p:nvSpPr>
          <p:cNvPr id="25" name="Rectangle 24"/>
          <p:cNvSpPr/>
          <p:nvPr/>
        </p:nvSpPr>
        <p:spPr>
          <a:xfrm>
            <a:off x="1558925" y="2813050"/>
            <a:ext cx="1214438"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SHIFT AC</a:t>
            </a:r>
          </a:p>
        </p:txBody>
      </p:sp>
      <p:sp>
        <p:nvSpPr>
          <p:cNvPr id="26" name="TextBox 25"/>
          <p:cNvSpPr txBox="1">
            <a:spLocks noChangeArrowheads="1"/>
          </p:cNvSpPr>
          <p:nvPr/>
        </p:nvSpPr>
        <p:spPr bwMode="auto">
          <a:xfrm>
            <a:off x="2700338" y="2781300"/>
            <a:ext cx="264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 </a:t>
            </a:r>
            <a:r>
              <a:rPr lang="en-US" sz="2400"/>
              <a:t>Dùng để tắt máy.  </a:t>
            </a:r>
          </a:p>
        </p:txBody>
      </p:sp>
      <p:sp>
        <p:nvSpPr>
          <p:cNvPr id="27" name="TextBox 26"/>
          <p:cNvSpPr txBox="1">
            <a:spLocks noChangeArrowheads="1"/>
          </p:cNvSpPr>
          <p:nvPr/>
        </p:nvSpPr>
        <p:spPr bwMode="auto">
          <a:xfrm>
            <a:off x="611188" y="3460750"/>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PHÍM</a:t>
            </a:r>
          </a:p>
        </p:txBody>
      </p:sp>
      <p:sp>
        <p:nvSpPr>
          <p:cNvPr id="28" name="Rectangle 27"/>
          <p:cNvSpPr/>
          <p:nvPr/>
        </p:nvSpPr>
        <p:spPr>
          <a:xfrm>
            <a:off x="1619250" y="3463925"/>
            <a:ext cx="517525" cy="325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a:t>
            </a:r>
          </a:p>
        </p:txBody>
      </p:sp>
      <p:sp>
        <p:nvSpPr>
          <p:cNvPr id="20" name="TextBox 19"/>
          <p:cNvSpPr txBox="1">
            <a:spLocks noChangeArrowheads="1"/>
          </p:cNvSpPr>
          <p:nvPr/>
        </p:nvSpPr>
        <p:spPr bwMode="auto">
          <a:xfrm>
            <a:off x="2268538" y="3389313"/>
            <a:ext cx="3527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400"/>
              <a:t>Dùng để xóa màn hình. </a:t>
            </a:r>
          </a:p>
        </p:txBody>
      </p:sp>
      <p:sp>
        <p:nvSpPr>
          <p:cNvPr id="30" name="TextBox 29"/>
          <p:cNvSpPr txBox="1">
            <a:spLocks noChangeArrowheads="1"/>
          </p:cNvSpPr>
          <p:nvPr/>
        </p:nvSpPr>
        <p:spPr bwMode="auto">
          <a:xfrm>
            <a:off x="611188" y="4037013"/>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a:t>PHÍM</a:t>
            </a:r>
          </a:p>
        </p:txBody>
      </p:sp>
      <p:sp>
        <p:nvSpPr>
          <p:cNvPr id="31" name="Rectangle 30"/>
          <p:cNvSpPr/>
          <p:nvPr/>
        </p:nvSpPr>
        <p:spPr>
          <a:xfrm>
            <a:off x="1547813" y="4076700"/>
            <a:ext cx="576262" cy="30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aphicFrame>
        <p:nvGraphicFramePr>
          <p:cNvPr id="29" name="Object 28"/>
          <p:cNvGraphicFramePr>
            <a:graphicFrameLocks noChangeAspect="1"/>
          </p:cNvGraphicFramePr>
          <p:nvPr/>
        </p:nvGraphicFramePr>
        <p:xfrm>
          <a:off x="1673225" y="4025900"/>
          <a:ext cx="422275" cy="357188"/>
        </p:xfrm>
        <a:graphic>
          <a:graphicData uri="http://schemas.openxmlformats.org/presentationml/2006/ole">
            <mc:AlternateContent xmlns:mc="http://schemas.openxmlformats.org/markup-compatibility/2006">
              <mc:Choice xmlns:v="urn:schemas-microsoft-com:vml" Requires="v">
                <p:oleObj spid="_x0000_s1042" name="Equation" r:id="rId3" imgW="139680" imgH="152280" progId="Equation.DSMT4">
                  <p:embed/>
                </p:oleObj>
              </mc:Choice>
              <mc:Fallback>
                <p:oleObj name="Equation" r:id="rId3" imgW="139680" imgH="15228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4025900"/>
                        <a:ext cx="4222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TextBox 41"/>
          <p:cNvSpPr txBox="1">
            <a:spLocks noChangeArrowheads="1"/>
          </p:cNvSpPr>
          <p:nvPr/>
        </p:nvSpPr>
        <p:spPr bwMode="auto">
          <a:xfrm>
            <a:off x="2051050" y="3983038"/>
            <a:ext cx="6408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400"/>
              <a:t> Để hiện lại biểu thức và kết quả vừa tính</a:t>
            </a:r>
            <a:r>
              <a:rPr lang="en-US"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inVertical)">
                                      <p:cBhvr>
                                        <p:cTn id="56" dur="500"/>
                                        <p:tgtEl>
                                          <p:spTgt spid="31"/>
                                        </p:tgtEl>
                                      </p:cBhvr>
                                    </p:animEffect>
                                  </p:childTnLst>
                                </p:cTn>
                              </p:par>
                              <p:par>
                                <p:cTn id="57" presetID="22" presetClass="entr" presetSubtype="4"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arn(inVertical)">
                                      <p:cBhvr>
                                        <p:cTn id="6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7" grpId="0"/>
      <p:bldP spid="19" grpId="0"/>
      <p:bldP spid="24" grpId="0"/>
      <p:bldP spid="25" grpId="0" animBg="1"/>
      <p:bldP spid="26" grpId="0"/>
      <p:bldP spid="27" grpId="0"/>
      <p:bldP spid="28" grpId="0" animBg="1"/>
      <p:bldP spid="20" grpId="0"/>
      <p:bldP spid="30" grpId="0"/>
      <p:bldP spid="31"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9" name="TextBox 10"/>
          <p:cNvSpPr txBox="1">
            <a:spLocks noChangeArrowheads="1"/>
          </p:cNvSpPr>
          <p:nvPr/>
        </p:nvSpPr>
        <p:spPr bwMode="auto">
          <a:xfrm>
            <a:off x="279400" y="339725"/>
            <a:ext cx="849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4" name="TextBox 3"/>
          <p:cNvSpPr txBox="1">
            <a:spLocks noChangeArrowheads="1"/>
          </p:cNvSpPr>
          <p:nvPr/>
        </p:nvSpPr>
        <p:spPr bwMode="auto">
          <a:xfrm>
            <a:off x="254000" y="1025525"/>
            <a:ext cx="821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 </a:t>
            </a:r>
          </a:p>
        </p:txBody>
      </p:sp>
      <p:pic>
        <p:nvPicPr>
          <p:cNvPr id="922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268413"/>
            <a:ext cx="8569325"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82"/>
          <p:cNvSpPr txBox="1">
            <a:spLocks noChangeArrowheads="1"/>
          </p:cNvSpPr>
          <p:nvPr/>
        </p:nvSpPr>
        <p:spPr bwMode="auto">
          <a:xfrm>
            <a:off x="395288" y="836613"/>
            <a:ext cx="821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3. CHẾ ĐỘ TÍNH TOÁN SỐ HỌC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81"/>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3" name="TextBox 81"/>
          <p:cNvSpPr txBox="1">
            <a:spLocks noChangeArrowheads="1"/>
          </p:cNvSpPr>
          <p:nvPr/>
        </p:nvSpPr>
        <p:spPr bwMode="auto">
          <a:xfrm>
            <a:off x="263525" y="549275"/>
            <a:ext cx="841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400" b="1">
                <a:solidFill>
                  <a:srgbClr val="FF3300"/>
                </a:solidFill>
              </a:rPr>
              <a:t>TIẾT 69: SỬ DỤNG MÁY TÍNH CẦM TAY </a:t>
            </a:r>
          </a:p>
        </p:txBody>
      </p:sp>
      <p:sp>
        <p:nvSpPr>
          <p:cNvPr id="2054" name="TextBox 4"/>
          <p:cNvSpPr txBox="1">
            <a:spLocks noChangeArrowheads="1"/>
          </p:cNvSpPr>
          <p:nvPr/>
        </p:nvSpPr>
        <p:spPr bwMode="auto">
          <a:xfrm>
            <a:off x="684213" y="1009650"/>
            <a:ext cx="8212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4. BÀI TẬP </a:t>
            </a:r>
          </a:p>
        </p:txBody>
      </p:sp>
      <p:sp>
        <p:nvSpPr>
          <p:cNvPr id="2055" name="TextBox 5"/>
          <p:cNvSpPr txBox="1">
            <a:spLocks noChangeArrowheads="1"/>
          </p:cNvSpPr>
          <p:nvPr/>
        </p:nvSpPr>
        <p:spPr bwMode="auto">
          <a:xfrm>
            <a:off x="827088" y="1517650"/>
            <a:ext cx="432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1: Tính  </a:t>
            </a:r>
          </a:p>
          <a:p>
            <a:pPr eaLnBrk="1" hangingPunct="1"/>
            <a:r>
              <a:rPr lang="en-US" sz="2800" b="1"/>
              <a:t> </a:t>
            </a:r>
          </a:p>
        </p:txBody>
      </p:sp>
      <p:graphicFrame>
        <p:nvGraphicFramePr>
          <p:cNvPr id="2050" name="Object 1"/>
          <p:cNvGraphicFramePr>
            <a:graphicFrameLocks noChangeAspect="1"/>
          </p:cNvGraphicFramePr>
          <p:nvPr/>
        </p:nvGraphicFramePr>
        <p:xfrm>
          <a:off x="857250" y="1974850"/>
          <a:ext cx="3354388" cy="590550"/>
        </p:xfrm>
        <a:graphic>
          <a:graphicData uri="http://schemas.openxmlformats.org/presentationml/2006/ole">
            <mc:AlternateContent xmlns:mc="http://schemas.openxmlformats.org/markup-compatibility/2006">
              <mc:Choice xmlns:v="urn:schemas-microsoft-com:vml" Requires="v">
                <p:oleObj spid="_x0000_s2056" name="Equation" r:id="rId3" imgW="1587240" imgH="279360" progId="Equation.DSMT4">
                  <p:embed/>
                </p:oleObj>
              </mc:Choice>
              <mc:Fallback>
                <p:oleObj name="Equation" r:id="rId3" imgW="1587240" imgH="27936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974850"/>
                        <a:ext cx="33543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 name="Object 2"/>
          <p:cNvGraphicFramePr>
            <a:graphicFrameLocks noChangeAspect="1"/>
          </p:cNvGraphicFramePr>
          <p:nvPr/>
        </p:nvGraphicFramePr>
        <p:xfrm>
          <a:off x="936625" y="2586038"/>
          <a:ext cx="4427538" cy="771525"/>
        </p:xfrm>
        <a:graphic>
          <a:graphicData uri="http://schemas.openxmlformats.org/presentationml/2006/ole">
            <mc:AlternateContent xmlns:mc="http://schemas.openxmlformats.org/markup-compatibility/2006">
              <mc:Choice xmlns:v="urn:schemas-microsoft-com:vml" Requires="v">
                <p:oleObj spid="_x0000_s2057" name="Equation" r:id="rId5" imgW="2095200" imgH="355320" progId="Equation.DSMT4">
                  <p:embed/>
                </p:oleObj>
              </mc:Choice>
              <mc:Fallback>
                <p:oleObj name="Equation" r:id="rId5" imgW="2095200" imgH="35532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25" y="2586038"/>
                        <a:ext cx="44275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7" name="TextBox 7"/>
          <p:cNvSpPr txBox="1">
            <a:spLocks noChangeArrowheads="1"/>
          </p:cNvSpPr>
          <p:nvPr/>
        </p:nvSpPr>
        <p:spPr bwMode="auto">
          <a:xfrm>
            <a:off x="295275" y="404813"/>
            <a:ext cx="8497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3078" name="TextBox 8"/>
          <p:cNvSpPr txBox="1">
            <a:spLocks noChangeArrowheads="1"/>
          </p:cNvSpPr>
          <p:nvPr/>
        </p:nvSpPr>
        <p:spPr bwMode="auto">
          <a:xfrm>
            <a:off x="465138" y="871538"/>
            <a:ext cx="821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4. BÀI TẬP </a:t>
            </a:r>
          </a:p>
        </p:txBody>
      </p:sp>
      <p:sp>
        <p:nvSpPr>
          <p:cNvPr id="3079" name="TextBox 1"/>
          <p:cNvSpPr txBox="1">
            <a:spLocks noChangeArrowheads="1"/>
          </p:cNvSpPr>
          <p:nvPr/>
        </p:nvSpPr>
        <p:spPr bwMode="auto">
          <a:xfrm>
            <a:off x="571500" y="127158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1: Tính  </a:t>
            </a:r>
          </a:p>
        </p:txBody>
      </p:sp>
      <p:sp>
        <p:nvSpPr>
          <p:cNvPr id="11" name="Rectangle 10"/>
          <p:cNvSpPr/>
          <p:nvPr/>
        </p:nvSpPr>
        <p:spPr>
          <a:xfrm>
            <a:off x="655638" y="22050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16" name="Rectangle 15"/>
          <p:cNvSpPr/>
          <p:nvPr/>
        </p:nvSpPr>
        <p:spPr>
          <a:xfrm>
            <a:off x="1547813" y="2205038"/>
            <a:ext cx="46355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18" name="Rectangle 17"/>
          <p:cNvSpPr/>
          <p:nvPr/>
        </p:nvSpPr>
        <p:spPr>
          <a:xfrm>
            <a:off x="1116013" y="2205038"/>
            <a:ext cx="4318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19" name="Rectangle 18"/>
          <p:cNvSpPr/>
          <p:nvPr/>
        </p:nvSpPr>
        <p:spPr>
          <a:xfrm>
            <a:off x="201136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X</a:t>
            </a:r>
          </a:p>
        </p:txBody>
      </p:sp>
      <p:sp>
        <p:nvSpPr>
          <p:cNvPr id="20" name="Rectangle 19"/>
          <p:cNvSpPr/>
          <p:nvPr/>
        </p:nvSpPr>
        <p:spPr>
          <a:xfrm>
            <a:off x="2443163" y="2205038"/>
            <a:ext cx="48736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21" name="Rectangle 20"/>
          <p:cNvSpPr/>
          <p:nvPr/>
        </p:nvSpPr>
        <p:spPr>
          <a:xfrm>
            <a:off x="29305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2" name="Rectangle 21"/>
          <p:cNvSpPr/>
          <p:nvPr/>
        </p:nvSpPr>
        <p:spPr>
          <a:xfrm>
            <a:off x="33623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3" name="Rectangle 22"/>
          <p:cNvSpPr/>
          <p:nvPr/>
        </p:nvSpPr>
        <p:spPr>
          <a:xfrm>
            <a:off x="37941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24" name="Rectangle 23"/>
          <p:cNvSpPr/>
          <p:nvPr/>
        </p:nvSpPr>
        <p:spPr>
          <a:xfrm>
            <a:off x="4225925" y="2206625"/>
            <a:ext cx="433388"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6" name="Rectangle 25"/>
          <p:cNvSpPr/>
          <p:nvPr/>
        </p:nvSpPr>
        <p:spPr>
          <a:xfrm>
            <a:off x="4675188" y="2205038"/>
            <a:ext cx="4318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27" name="Rectangle 26"/>
          <p:cNvSpPr/>
          <p:nvPr/>
        </p:nvSpPr>
        <p:spPr>
          <a:xfrm>
            <a:off x="5106988" y="2197100"/>
            <a:ext cx="404812"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8" name="Rectangle 27"/>
          <p:cNvSpPr/>
          <p:nvPr/>
        </p:nvSpPr>
        <p:spPr>
          <a:xfrm>
            <a:off x="5495925" y="2206625"/>
            <a:ext cx="384175"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7</a:t>
            </a:r>
          </a:p>
        </p:txBody>
      </p:sp>
      <p:sp>
        <p:nvSpPr>
          <p:cNvPr id="29" name="Rectangle 28"/>
          <p:cNvSpPr/>
          <p:nvPr/>
        </p:nvSpPr>
        <p:spPr>
          <a:xfrm>
            <a:off x="5880100" y="2197100"/>
            <a:ext cx="4572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0" name="Rectangle 29"/>
          <p:cNvSpPr/>
          <p:nvPr/>
        </p:nvSpPr>
        <p:spPr>
          <a:xfrm>
            <a:off x="6354763" y="2206625"/>
            <a:ext cx="439737"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1" name="Rectangle 30"/>
          <p:cNvSpPr/>
          <p:nvPr/>
        </p:nvSpPr>
        <p:spPr>
          <a:xfrm>
            <a:off x="6821488" y="2206625"/>
            <a:ext cx="341312"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2" name="Rectangle 31"/>
          <p:cNvSpPr/>
          <p:nvPr/>
        </p:nvSpPr>
        <p:spPr>
          <a:xfrm>
            <a:off x="7162800" y="2197100"/>
            <a:ext cx="4318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33" name="Rectangle 32"/>
          <p:cNvSpPr/>
          <p:nvPr/>
        </p:nvSpPr>
        <p:spPr>
          <a:xfrm>
            <a:off x="760571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4" name="Rectangle 33"/>
          <p:cNvSpPr/>
          <p:nvPr/>
        </p:nvSpPr>
        <p:spPr>
          <a:xfrm>
            <a:off x="806291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35" name="Rectangle 34"/>
          <p:cNvSpPr/>
          <p:nvPr/>
        </p:nvSpPr>
        <p:spPr>
          <a:xfrm>
            <a:off x="8494713" y="2206625"/>
            <a:ext cx="433387"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graphicFrame>
        <p:nvGraphicFramePr>
          <p:cNvPr id="3074" name="Object 12"/>
          <p:cNvGraphicFramePr>
            <a:graphicFrameLocks noChangeAspect="1"/>
          </p:cNvGraphicFramePr>
          <p:nvPr/>
        </p:nvGraphicFramePr>
        <p:xfrm>
          <a:off x="2921000" y="2239963"/>
          <a:ext cx="436563" cy="498475"/>
        </p:xfrm>
        <a:graphic>
          <a:graphicData uri="http://schemas.openxmlformats.org/presentationml/2006/ole">
            <mc:AlternateContent xmlns:mc="http://schemas.openxmlformats.org/markup-compatibility/2006">
              <mc:Choice xmlns:v="urn:schemas-microsoft-com:vml" Requires="v">
                <p:oleObj spid="_x0000_s3100" name="Equation" r:id="rId3" imgW="177480" imgH="203040" progId="Equation.DSMT4">
                  <p:embed/>
                </p:oleObj>
              </mc:Choice>
              <mc:Fallback>
                <p:oleObj name="Equation" r:id="rId3" imgW="177480" imgH="2030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2239963"/>
                        <a:ext cx="4365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13"/>
          <p:cNvGraphicFramePr>
            <a:graphicFrameLocks noChangeAspect="1"/>
          </p:cNvGraphicFramePr>
          <p:nvPr/>
        </p:nvGraphicFramePr>
        <p:xfrm>
          <a:off x="7605713" y="2238375"/>
          <a:ext cx="466725" cy="531813"/>
        </p:xfrm>
        <a:graphic>
          <a:graphicData uri="http://schemas.openxmlformats.org/presentationml/2006/ole">
            <mc:AlternateContent xmlns:mc="http://schemas.openxmlformats.org/markup-compatibility/2006">
              <mc:Choice xmlns:v="urn:schemas-microsoft-com:vml" Requires="v">
                <p:oleObj spid="_x0000_s3101" name="Equation" r:id="rId5" imgW="177480" imgH="203040" progId="Equation.DSMT4">
                  <p:embed/>
                </p:oleObj>
              </mc:Choice>
              <mc:Fallback>
                <p:oleObj name="Equation" r:id="rId5" imgW="177480" imgH="2030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5713" y="2238375"/>
                        <a:ext cx="4667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9" name="TextBox 14"/>
          <p:cNvSpPr txBox="1">
            <a:spLocks noChangeArrowheads="1"/>
          </p:cNvSpPr>
          <p:nvPr/>
        </p:nvSpPr>
        <p:spPr bwMode="auto">
          <a:xfrm>
            <a:off x="295275" y="1646238"/>
            <a:ext cx="5691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a)  Quy trình ấn phím </a:t>
            </a: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ChangeArrowheads="1"/>
          </p:cNvSpPr>
          <p:nvPr/>
        </p:nvSpPr>
        <p:spPr bwMode="auto">
          <a:xfrm>
            <a:off x="0" y="44450"/>
            <a:ext cx="9144000"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Box 7"/>
          <p:cNvSpPr txBox="1">
            <a:spLocks noChangeArrowheads="1"/>
          </p:cNvSpPr>
          <p:nvPr/>
        </p:nvSpPr>
        <p:spPr bwMode="auto">
          <a:xfrm>
            <a:off x="295275" y="404813"/>
            <a:ext cx="8497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800" b="1">
                <a:solidFill>
                  <a:srgbClr val="FF3300"/>
                </a:solidFill>
              </a:rPr>
              <a:t>TIẾT 69: SỬ DỤNG MÁY TÍNH CẦM TAY </a:t>
            </a:r>
          </a:p>
        </p:txBody>
      </p:sp>
      <p:sp>
        <p:nvSpPr>
          <p:cNvPr id="4104" name="TextBox 8"/>
          <p:cNvSpPr txBox="1">
            <a:spLocks noChangeArrowheads="1"/>
          </p:cNvSpPr>
          <p:nvPr/>
        </p:nvSpPr>
        <p:spPr bwMode="auto">
          <a:xfrm>
            <a:off x="465138" y="871538"/>
            <a:ext cx="821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4. BÀI TẬP </a:t>
            </a:r>
          </a:p>
        </p:txBody>
      </p:sp>
      <p:sp>
        <p:nvSpPr>
          <p:cNvPr id="4105" name="TextBox 1"/>
          <p:cNvSpPr txBox="1">
            <a:spLocks noChangeArrowheads="1"/>
          </p:cNvSpPr>
          <p:nvPr/>
        </p:nvSpPr>
        <p:spPr bwMode="auto">
          <a:xfrm>
            <a:off x="571500" y="127158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1: Tính  </a:t>
            </a:r>
          </a:p>
        </p:txBody>
      </p:sp>
      <p:sp>
        <p:nvSpPr>
          <p:cNvPr id="11" name="Rectangle 10"/>
          <p:cNvSpPr/>
          <p:nvPr/>
        </p:nvSpPr>
        <p:spPr>
          <a:xfrm>
            <a:off x="655638" y="22050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16" name="Rectangle 15"/>
          <p:cNvSpPr/>
          <p:nvPr/>
        </p:nvSpPr>
        <p:spPr>
          <a:xfrm>
            <a:off x="1547813" y="2205038"/>
            <a:ext cx="46355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18" name="Rectangle 17"/>
          <p:cNvSpPr/>
          <p:nvPr/>
        </p:nvSpPr>
        <p:spPr>
          <a:xfrm>
            <a:off x="1116013" y="2205038"/>
            <a:ext cx="4318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19" name="Rectangle 18"/>
          <p:cNvSpPr/>
          <p:nvPr/>
        </p:nvSpPr>
        <p:spPr>
          <a:xfrm>
            <a:off x="201136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X</a:t>
            </a:r>
          </a:p>
        </p:txBody>
      </p:sp>
      <p:sp>
        <p:nvSpPr>
          <p:cNvPr id="20" name="Rectangle 19"/>
          <p:cNvSpPr/>
          <p:nvPr/>
        </p:nvSpPr>
        <p:spPr>
          <a:xfrm>
            <a:off x="2443163" y="2205038"/>
            <a:ext cx="48736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21" name="Rectangle 20"/>
          <p:cNvSpPr/>
          <p:nvPr/>
        </p:nvSpPr>
        <p:spPr>
          <a:xfrm>
            <a:off x="29305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2" name="Rectangle 21"/>
          <p:cNvSpPr/>
          <p:nvPr/>
        </p:nvSpPr>
        <p:spPr>
          <a:xfrm>
            <a:off x="33623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3" name="Rectangle 22"/>
          <p:cNvSpPr/>
          <p:nvPr/>
        </p:nvSpPr>
        <p:spPr>
          <a:xfrm>
            <a:off x="3794125"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24" name="Rectangle 23"/>
          <p:cNvSpPr/>
          <p:nvPr/>
        </p:nvSpPr>
        <p:spPr>
          <a:xfrm>
            <a:off x="4225925" y="2206625"/>
            <a:ext cx="433388"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6" name="Rectangle 25"/>
          <p:cNvSpPr/>
          <p:nvPr/>
        </p:nvSpPr>
        <p:spPr>
          <a:xfrm>
            <a:off x="4675188" y="2205038"/>
            <a:ext cx="4318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a:t>
            </a:r>
          </a:p>
        </p:txBody>
      </p:sp>
      <p:sp>
        <p:nvSpPr>
          <p:cNvPr id="27" name="Rectangle 26"/>
          <p:cNvSpPr/>
          <p:nvPr/>
        </p:nvSpPr>
        <p:spPr>
          <a:xfrm>
            <a:off x="5106988" y="2197100"/>
            <a:ext cx="404812"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28" name="Rectangle 27"/>
          <p:cNvSpPr/>
          <p:nvPr/>
        </p:nvSpPr>
        <p:spPr>
          <a:xfrm>
            <a:off x="5495925" y="2206625"/>
            <a:ext cx="384175"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7</a:t>
            </a:r>
          </a:p>
        </p:txBody>
      </p:sp>
      <p:sp>
        <p:nvSpPr>
          <p:cNvPr id="29" name="Rectangle 28"/>
          <p:cNvSpPr/>
          <p:nvPr/>
        </p:nvSpPr>
        <p:spPr>
          <a:xfrm>
            <a:off x="5880100" y="2197100"/>
            <a:ext cx="4572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0" name="Rectangle 29"/>
          <p:cNvSpPr/>
          <p:nvPr/>
        </p:nvSpPr>
        <p:spPr>
          <a:xfrm>
            <a:off x="6354763" y="2206625"/>
            <a:ext cx="439737"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1" name="Rectangle 30"/>
          <p:cNvSpPr/>
          <p:nvPr/>
        </p:nvSpPr>
        <p:spPr>
          <a:xfrm>
            <a:off x="6821488" y="2206625"/>
            <a:ext cx="341312"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32" name="Rectangle 31"/>
          <p:cNvSpPr/>
          <p:nvPr/>
        </p:nvSpPr>
        <p:spPr>
          <a:xfrm>
            <a:off x="7162800" y="2197100"/>
            <a:ext cx="4318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33" name="Rectangle 32"/>
          <p:cNvSpPr/>
          <p:nvPr/>
        </p:nvSpPr>
        <p:spPr>
          <a:xfrm>
            <a:off x="760571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4" name="Rectangle 33"/>
          <p:cNvSpPr/>
          <p:nvPr/>
        </p:nvSpPr>
        <p:spPr>
          <a:xfrm>
            <a:off x="8062913" y="2206625"/>
            <a:ext cx="4318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35" name="Rectangle 34"/>
          <p:cNvSpPr/>
          <p:nvPr/>
        </p:nvSpPr>
        <p:spPr>
          <a:xfrm>
            <a:off x="8494713" y="2206625"/>
            <a:ext cx="433387"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graphicFrame>
        <p:nvGraphicFramePr>
          <p:cNvPr id="4098" name="Object 12"/>
          <p:cNvGraphicFramePr>
            <a:graphicFrameLocks noChangeAspect="1"/>
          </p:cNvGraphicFramePr>
          <p:nvPr/>
        </p:nvGraphicFramePr>
        <p:xfrm>
          <a:off x="2921000" y="2239963"/>
          <a:ext cx="436563" cy="498475"/>
        </p:xfrm>
        <a:graphic>
          <a:graphicData uri="http://schemas.openxmlformats.org/presentationml/2006/ole">
            <mc:AlternateContent xmlns:mc="http://schemas.openxmlformats.org/markup-compatibility/2006">
              <mc:Choice xmlns:v="urn:schemas-microsoft-com:vml" Requires="v">
                <p:oleObj spid="_x0000_s4149" name="Equation" r:id="rId3" imgW="177480" imgH="203040" progId="Equation.DSMT4">
                  <p:embed/>
                </p:oleObj>
              </mc:Choice>
              <mc:Fallback>
                <p:oleObj name="Equation" r:id="rId3" imgW="177480" imgH="2030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2239963"/>
                        <a:ext cx="4365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13"/>
          <p:cNvGraphicFramePr>
            <a:graphicFrameLocks noChangeAspect="1"/>
          </p:cNvGraphicFramePr>
          <p:nvPr/>
        </p:nvGraphicFramePr>
        <p:xfrm>
          <a:off x="7605713" y="2238375"/>
          <a:ext cx="466725" cy="531813"/>
        </p:xfrm>
        <a:graphic>
          <a:graphicData uri="http://schemas.openxmlformats.org/presentationml/2006/ole">
            <mc:AlternateContent xmlns:mc="http://schemas.openxmlformats.org/markup-compatibility/2006">
              <mc:Choice xmlns:v="urn:schemas-microsoft-com:vml" Requires="v">
                <p:oleObj spid="_x0000_s4150" name="Equation" r:id="rId5" imgW="177480" imgH="203040" progId="Equation.DSMT4">
                  <p:embed/>
                </p:oleObj>
              </mc:Choice>
              <mc:Fallback>
                <p:oleObj name="Equation" r:id="rId5" imgW="177480" imgH="2030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5713" y="2238375"/>
                        <a:ext cx="4667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5" name="TextBox 14"/>
          <p:cNvSpPr txBox="1">
            <a:spLocks noChangeArrowheads="1"/>
          </p:cNvSpPr>
          <p:nvPr/>
        </p:nvSpPr>
        <p:spPr bwMode="auto">
          <a:xfrm>
            <a:off x="295275" y="1646238"/>
            <a:ext cx="5691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a)  Quy trình ấn phím </a:t>
            </a:r>
          </a:p>
        </p:txBody>
      </p:sp>
      <p:sp>
        <p:nvSpPr>
          <p:cNvPr id="4126" name="TextBox 40"/>
          <p:cNvSpPr txBox="1">
            <a:spLocks noChangeArrowheads="1"/>
          </p:cNvSpPr>
          <p:nvPr/>
        </p:nvSpPr>
        <p:spPr bwMode="auto">
          <a:xfrm>
            <a:off x="312738" y="3081338"/>
            <a:ext cx="568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b) Quy trình ấn phím </a:t>
            </a:r>
          </a:p>
        </p:txBody>
      </p:sp>
      <p:sp>
        <p:nvSpPr>
          <p:cNvPr id="50" name="Rectangle 49"/>
          <p:cNvSpPr/>
          <p:nvPr/>
        </p:nvSpPr>
        <p:spPr>
          <a:xfrm>
            <a:off x="417513"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51" name="Rectangle 50"/>
          <p:cNvSpPr/>
          <p:nvPr/>
        </p:nvSpPr>
        <p:spPr>
          <a:xfrm>
            <a:off x="3578225"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52" name="Rectangle 51"/>
          <p:cNvSpPr/>
          <p:nvPr/>
        </p:nvSpPr>
        <p:spPr>
          <a:xfrm>
            <a:off x="2982913" y="3573463"/>
            <a:ext cx="59531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55</a:t>
            </a:r>
          </a:p>
        </p:txBody>
      </p:sp>
      <p:sp>
        <p:nvSpPr>
          <p:cNvPr id="53" name="Rectangle 52"/>
          <p:cNvSpPr/>
          <p:nvPr/>
        </p:nvSpPr>
        <p:spPr>
          <a:xfrm>
            <a:off x="2522538"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54" name="Rectangle 53"/>
          <p:cNvSpPr/>
          <p:nvPr/>
        </p:nvSpPr>
        <p:spPr>
          <a:xfrm>
            <a:off x="2063750" y="3573463"/>
            <a:ext cx="4587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55" name="Rectangle 54"/>
          <p:cNvSpPr/>
          <p:nvPr/>
        </p:nvSpPr>
        <p:spPr>
          <a:xfrm>
            <a:off x="1331913" y="3573463"/>
            <a:ext cx="73183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120</a:t>
            </a:r>
          </a:p>
        </p:txBody>
      </p:sp>
      <p:sp>
        <p:nvSpPr>
          <p:cNvPr id="56" name="Rectangle 55"/>
          <p:cNvSpPr/>
          <p:nvPr/>
        </p:nvSpPr>
        <p:spPr>
          <a:xfrm>
            <a:off x="903288"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57" name="Rectangle 56"/>
          <p:cNvSpPr/>
          <p:nvPr/>
        </p:nvSpPr>
        <p:spPr>
          <a:xfrm>
            <a:off x="5106988"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58" name="Rectangle 57"/>
          <p:cNvSpPr/>
          <p:nvPr/>
        </p:nvSpPr>
        <p:spPr>
          <a:xfrm>
            <a:off x="4491038" y="3573463"/>
            <a:ext cx="61595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11</a:t>
            </a:r>
          </a:p>
        </p:txBody>
      </p:sp>
      <p:sp>
        <p:nvSpPr>
          <p:cNvPr id="59" name="Rectangle 58"/>
          <p:cNvSpPr/>
          <p:nvPr/>
        </p:nvSpPr>
        <p:spPr>
          <a:xfrm>
            <a:off x="4038600"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60" name="Rectangle 59"/>
          <p:cNvSpPr/>
          <p:nvPr/>
        </p:nvSpPr>
        <p:spPr>
          <a:xfrm>
            <a:off x="5567363"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61" name="Rectangle 60"/>
          <p:cNvSpPr/>
          <p:nvPr/>
        </p:nvSpPr>
        <p:spPr>
          <a:xfrm>
            <a:off x="6519863" y="3573463"/>
            <a:ext cx="4587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62" name="Rectangle 61"/>
          <p:cNvSpPr/>
          <p:nvPr/>
        </p:nvSpPr>
        <p:spPr>
          <a:xfrm>
            <a:off x="8350250"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63" name="Rectangle 62"/>
          <p:cNvSpPr/>
          <p:nvPr/>
        </p:nvSpPr>
        <p:spPr>
          <a:xfrm>
            <a:off x="7912100"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64" name="Rectangle 63"/>
          <p:cNvSpPr/>
          <p:nvPr/>
        </p:nvSpPr>
        <p:spPr>
          <a:xfrm>
            <a:off x="7451725"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dirty="0">
              <a:solidFill>
                <a:schemeClr val="tx1"/>
              </a:solidFill>
            </a:endParaRPr>
          </a:p>
        </p:txBody>
      </p:sp>
      <p:sp>
        <p:nvSpPr>
          <p:cNvPr id="65" name="Rectangle 64"/>
          <p:cNvSpPr/>
          <p:nvPr/>
        </p:nvSpPr>
        <p:spPr>
          <a:xfrm>
            <a:off x="6045200" y="3573463"/>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X</a:t>
            </a:r>
          </a:p>
        </p:txBody>
      </p:sp>
      <p:sp>
        <p:nvSpPr>
          <p:cNvPr id="66" name="Rectangle 65"/>
          <p:cNvSpPr/>
          <p:nvPr/>
        </p:nvSpPr>
        <p:spPr>
          <a:xfrm>
            <a:off x="6992938" y="3573463"/>
            <a:ext cx="4587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graphicFrame>
        <p:nvGraphicFramePr>
          <p:cNvPr id="4100" name="Object 28671"/>
          <p:cNvGraphicFramePr>
            <a:graphicFrameLocks noChangeAspect="1"/>
          </p:cNvGraphicFramePr>
          <p:nvPr/>
        </p:nvGraphicFramePr>
        <p:xfrm>
          <a:off x="7477125" y="3611563"/>
          <a:ext cx="436563" cy="498475"/>
        </p:xfrm>
        <a:graphic>
          <a:graphicData uri="http://schemas.openxmlformats.org/presentationml/2006/ole">
            <mc:AlternateContent xmlns:mc="http://schemas.openxmlformats.org/markup-compatibility/2006">
              <mc:Choice xmlns:v="urn:schemas-microsoft-com:vml" Requires="v">
                <p:oleObj spid="_x0000_s4151" name="Equation" r:id="rId7" imgW="177569" imgH="202936" progId="Equation.DSMT4">
                  <p:embed/>
                </p:oleObj>
              </mc:Choice>
              <mc:Fallback>
                <p:oleObj name="Equation" r:id="rId7" imgW="177569" imgH="202936" progId="Equation.DSMT4">
                  <p:embed/>
                  <p:pic>
                    <p:nvPicPr>
                      <p:cNvPr id="0" name="Object 286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7125" y="3611563"/>
                        <a:ext cx="4365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 name="Rectangle 68"/>
          <p:cNvSpPr/>
          <p:nvPr/>
        </p:nvSpPr>
        <p:spPr>
          <a:xfrm>
            <a:off x="423863" y="44021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70" name="Rectangle 69"/>
          <p:cNvSpPr/>
          <p:nvPr/>
        </p:nvSpPr>
        <p:spPr>
          <a:xfrm>
            <a:off x="903288" y="44021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71" name="Rectangle 70"/>
          <p:cNvSpPr/>
          <p:nvPr/>
        </p:nvSpPr>
        <p:spPr>
          <a:xfrm>
            <a:off x="1363663" y="4408488"/>
            <a:ext cx="415925" cy="569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dirty="0">
              <a:solidFill>
                <a:schemeClr val="tx1"/>
              </a:solidFill>
            </a:endParaRPr>
          </a:p>
        </p:txBody>
      </p:sp>
      <p:sp>
        <p:nvSpPr>
          <p:cNvPr id="73" name="Rectangle 72"/>
          <p:cNvSpPr/>
          <p:nvPr/>
        </p:nvSpPr>
        <p:spPr>
          <a:xfrm>
            <a:off x="1763713" y="4402138"/>
            <a:ext cx="46355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3</a:t>
            </a:r>
          </a:p>
        </p:txBody>
      </p:sp>
      <p:sp>
        <p:nvSpPr>
          <p:cNvPr id="75" name="Rectangle 74"/>
          <p:cNvSpPr/>
          <p:nvPr/>
        </p:nvSpPr>
        <p:spPr>
          <a:xfrm>
            <a:off x="2227263" y="4402138"/>
            <a:ext cx="4587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graphicFrame>
        <p:nvGraphicFramePr>
          <p:cNvPr id="4101" name="Object 28672"/>
          <p:cNvGraphicFramePr>
            <a:graphicFrameLocks noChangeAspect="1"/>
          </p:cNvGraphicFramePr>
          <p:nvPr/>
        </p:nvGraphicFramePr>
        <p:xfrm>
          <a:off x="1300163" y="4402138"/>
          <a:ext cx="466725" cy="531812"/>
        </p:xfrm>
        <a:graphic>
          <a:graphicData uri="http://schemas.openxmlformats.org/presentationml/2006/ole">
            <mc:AlternateContent xmlns:mc="http://schemas.openxmlformats.org/markup-compatibility/2006">
              <mc:Choice xmlns:v="urn:schemas-microsoft-com:vml" Requires="v">
                <p:oleObj spid="_x0000_s4152" name="Equation" r:id="rId9" imgW="177569" imgH="202936" progId="Equation.DSMT4">
                  <p:embed/>
                </p:oleObj>
              </mc:Choice>
              <mc:Fallback>
                <p:oleObj name="Equation" r:id="rId9" imgW="177569" imgH="202936" progId="Equation.DSMT4">
                  <p:embed/>
                  <p:pic>
                    <p:nvPicPr>
                      <p:cNvPr id="0" name="Object 286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163" y="4402138"/>
                        <a:ext cx="4667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6"/>
          <p:cNvSpPr txBox="1">
            <a:spLocks noChangeArrowheads="1"/>
          </p:cNvSpPr>
          <p:nvPr/>
        </p:nvSpPr>
        <p:spPr bwMode="auto">
          <a:xfrm>
            <a:off x="6253163" y="5081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endParaRPr lang="en-US">
              <a:latin typeface="Tahoma" pitchFamily="34" charset="0"/>
            </a:endParaRPr>
          </a:p>
        </p:txBody>
      </p:sp>
      <p:sp>
        <p:nvSpPr>
          <p:cNvPr id="10243" name="Line 10"/>
          <p:cNvSpPr>
            <a:spLocks noChangeShapeType="1"/>
          </p:cNvSpPr>
          <p:nvPr/>
        </p:nvSpPr>
        <p:spPr bwMode="auto">
          <a:xfrm>
            <a:off x="9129713"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Rectangle 9"/>
          <p:cNvSpPr>
            <a:spLocks noChangeArrowheads="1"/>
          </p:cNvSpPr>
          <p:nvPr/>
        </p:nvSpPr>
        <p:spPr bwMode="auto">
          <a:xfrm>
            <a:off x="823913" y="5222875"/>
            <a:ext cx="4598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800">
                <a:latin typeface="VNI-Times" pitchFamily="2" charset="0"/>
              </a:rPr>
              <a:t>                      </a:t>
            </a:r>
          </a:p>
        </p:txBody>
      </p:sp>
      <p:sp>
        <p:nvSpPr>
          <p:cNvPr id="10245" name="Rectangle 32"/>
          <p:cNvSpPr>
            <a:spLocks noChangeArrowheads="1"/>
          </p:cNvSpPr>
          <p:nvPr/>
        </p:nvSpPr>
        <p:spPr bwMode="auto">
          <a:xfrm>
            <a:off x="34925" y="44450"/>
            <a:ext cx="9094788"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TextBox 35"/>
          <p:cNvSpPr txBox="1">
            <a:spLocks noChangeArrowheads="1"/>
          </p:cNvSpPr>
          <p:nvPr/>
        </p:nvSpPr>
        <p:spPr bwMode="auto">
          <a:xfrm>
            <a:off x="263525" y="787400"/>
            <a:ext cx="8412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400" b="1">
                <a:solidFill>
                  <a:srgbClr val="FF3300"/>
                </a:solidFill>
              </a:rPr>
              <a:t>TIẾT 69: SỬ DỤNG MÁY TÍNH CẦM TAY </a:t>
            </a:r>
          </a:p>
        </p:txBody>
      </p:sp>
      <p:sp>
        <p:nvSpPr>
          <p:cNvPr id="10247" name="TextBox 36"/>
          <p:cNvSpPr txBox="1">
            <a:spLocks noChangeArrowheads="1"/>
          </p:cNvSpPr>
          <p:nvPr/>
        </p:nvSpPr>
        <p:spPr bwMode="auto">
          <a:xfrm>
            <a:off x="571500" y="127158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2: Phân tích ra thừa số nguyên tố </a:t>
            </a:r>
          </a:p>
        </p:txBody>
      </p:sp>
      <p:sp>
        <p:nvSpPr>
          <p:cNvPr id="10248" name="TextBox 38"/>
          <p:cNvSpPr txBox="1">
            <a:spLocks noChangeArrowheads="1"/>
          </p:cNvSpPr>
          <p:nvPr/>
        </p:nvSpPr>
        <p:spPr bwMode="auto">
          <a:xfrm>
            <a:off x="717550" y="1773238"/>
            <a:ext cx="5691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buFontTx/>
              <a:buAutoNum type="alphaLcParenR"/>
            </a:pPr>
            <a:r>
              <a:rPr lang="en-US"/>
              <a:t>847</a:t>
            </a:r>
          </a:p>
          <a:p>
            <a:pPr eaLnBrk="1" hangingPunct="1">
              <a:buFontTx/>
              <a:buAutoNum type="alphaLcParenR"/>
            </a:pPr>
            <a:r>
              <a:rPr lang="en-US"/>
              <a:t>246</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6253163" y="5081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endParaRPr lang="en-US">
              <a:latin typeface="Tahoma" pitchFamily="34" charset="0"/>
            </a:endParaRPr>
          </a:p>
        </p:txBody>
      </p:sp>
      <p:sp>
        <p:nvSpPr>
          <p:cNvPr id="11267" name="Line 10"/>
          <p:cNvSpPr>
            <a:spLocks noChangeShapeType="1"/>
          </p:cNvSpPr>
          <p:nvPr/>
        </p:nvSpPr>
        <p:spPr bwMode="auto">
          <a:xfrm>
            <a:off x="9129713"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Rectangle 9"/>
          <p:cNvSpPr>
            <a:spLocks noChangeArrowheads="1"/>
          </p:cNvSpPr>
          <p:nvPr/>
        </p:nvSpPr>
        <p:spPr bwMode="auto">
          <a:xfrm>
            <a:off x="823913" y="5222875"/>
            <a:ext cx="4598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800">
                <a:latin typeface="VNI-Times" pitchFamily="2" charset="0"/>
              </a:rPr>
              <a:t>                      </a:t>
            </a:r>
          </a:p>
        </p:txBody>
      </p:sp>
      <p:sp>
        <p:nvSpPr>
          <p:cNvPr id="11269" name="Rectangle 32"/>
          <p:cNvSpPr>
            <a:spLocks noChangeArrowheads="1"/>
          </p:cNvSpPr>
          <p:nvPr/>
        </p:nvSpPr>
        <p:spPr bwMode="auto">
          <a:xfrm>
            <a:off x="34925" y="44450"/>
            <a:ext cx="9094788" cy="6813550"/>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TextBox 35"/>
          <p:cNvSpPr txBox="1">
            <a:spLocks noChangeArrowheads="1"/>
          </p:cNvSpPr>
          <p:nvPr/>
        </p:nvSpPr>
        <p:spPr bwMode="auto">
          <a:xfrm>
            <a:off x="263525" y="325438"/>
            <a:ext cx="841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algn="ctr" eaLnBrk="1" hangingPunct="1"/>
            <a:r>
              <a:rPr lang="en-US" sz="2400" b="1">
                <a:solidFill>
                  <a:srgbClr val="FF3300"/>
                </a:solidFill>
              </a:rPr>
              <a:t>TIẾT 69: SỬ DỤNG MÁY TÍNH CẦM TAY </a:t>
            </a:r>
          </a:p>
        </p:txBody>
      </p:sp>
      <p:sp>
        <p:nvSpPr>
          <p:cNvPr id="11271" name="TextBox 36"/>
          <p:cNvSpPr txBox="1">
            <a:spLocks noChangeArrowheads="1"/>
          </p:cNvSpPr>
          <p:nvPr/>
        </p:nvSpPr>
        <p:spPr bwMode="auto">
          <a:xfrm>
            <a:off x="581025" y="871538"/>
            <a:ext cx="431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z="2000" b="1"/>
              <a:t>BÀI 2: Phân tích ra thừa số nguyên tố </a:t>
            </a:r>
          </a:p>
        </p:txBody>
      </p:sp>
      <p:sp>
        <p:nvSpPr>
          <p:cNvPr id="11272" name="TextBox 38"/>
          <p:cNvSpPr txBox="1">
            <a:spLocks noChangeArrowheads="1"/>
          </p:cNvSpPr>
          <p:nvPr/>
        </p:nvSpPr>
        <p:spPr bwMode="auto">
          <a:xfrm>
            <a:off x="746125" y="1298575"/>
            <a:ext cx="5691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buFontTx/>
              <a:buAutoNum type="alphaLcParenR"/>
            </a:pPr>
            <a:r>
              <a:rPr lang="en-US"/>
              <a:t>847</a:t>
            </a:r>
          </a:p>
          <a:p>
            <a:pPr eaLnBrk="1" hangingPunct="1">
              <a:buFontTx/>
              <a:buAutoNum type="alphaLcParenR"/>
            </a:pPr>
            <a:r>
              <a:rPr lang="en-US"/>
              <a:t>246</a:t>
            </a:r>
          </a:p>
        </p:txBody>
      </p:sp>
      <p:sp>
        <p:nvSpPr>
          <p:cNvPr id="11273" name="TextBox 2"/>
          <p:cNvSpPr txBox="1">
            <a:spLocks noChangeArrowheads="1"/>
          </p:cNvSpPr>
          <p:nvPr/>
        </p:nvSpPr>
        <p:spPr bwMode="auto">
          <a:xfrm>
            <a:off x="655638" y="1987550"/>
            <a:ext cx="1227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b="1" i="1"/>
              <a:t>Bài làm: </a:t>
            </a:r>
          </a:p>
        </p:txBody>
      </p:sp>
      <p:sp>
        <p:nvSpPr>
          <p:cNvPr id="11" name="Rectangle 10"/>
          <p:cNvSpPr/>
          <p:nvPr/>
        </p:nvSpPr>
        <p:spPr>
          <a:xfrm>
            <a:off x="565150" y="2852738"/>
            <a:ext cx="4587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8</a:t>
            </a:r>
          </a:p>
        </p:txBody>
      </p:sp>
      <p:sp>
        <p:nvSpPr>
          <p:cNvPr id="12" name="Rectangle 11"/>
          <p:cNvSpPr/>
          <p:nvPr/>
        </p:nvSpPr>
        <p:spPr>
          <a:xfrm>
            <a:off x="1054100" y="28527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4</a:t>
            </a:r>
          </a:p>
        </p:txBody>
      </p:sp>
      <p:sp>
        <p:nvSpPr>
          <p:cNvPr id="13" name="Rectangle 12"/>
          <p:cNvSpPr/>
          <p:nvPr/>
        </p:nvSpPr>
        <p:spPr>
          <a:xfrm>
            <a:off x="1514475" y="2852738"/>
            <a:ext cx="46037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7</a:t>
            </a:r>
          </a:p>
        </p:txBody>
      </p:sp>
      <p:sp>
        <p:nvSpPr>
          <p:cNvPr id="14" name="Rectangle 13"/>
          <p:cNvSpPr/>
          <p:nvPr/>
        </p:nvSpPr>
        <p:spPr>
          <a:xfrm>
            <a:off x="1974850" y="2852738"/>
            <a:ext cx="4587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a:t>
            </a:r>
          </a:p>
        </p:txBody>
      </p:sp>
      <p:sp>
        <p:nvSpPr>
          <p:cNvPr id="15" name="Rectangle 14"/>
          <p:cNvSpPr/>
          <p:nvPr/>
        </p:nvSpPr>
        <p:spPr>
          <a:xfrm>
            <a:off x="2454275" y="2852738"/>
            <a:ext cx="1395413"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SHIFT</a:t>
            </a:r>
          </a:p>
        </p:txBody>
      </p:sp>
      <p:sp>
        <p:nvSpPr>
          <p:cNvPr id="16" name="Rectangle 15"/>
          <p:cNvSpPr/>
          <p:nvPr/>
        </p:nvSpPr>
        <p:spPr>
          <a:xfrm>
            <a:off x="3151188" y="4149725"/>
            <a:ext cx="80010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O</a:t>
            </a:r>
            <a:r>
              <a:rPr lang="en-US" sz="2800" dirty="0">
                <a:solidFill>
                  <a:schemeClr val="tx1"/>
                </a:solidFill>
              </a:rPr>
              <a:t>,,,</a:t>
            </a:r>
          </a:p>
        </p:txBody>
      </p:sp>
      <p:sp>
        <p:nvSpPr>
          <p:cNvPr id="18" name="Rectangle 17"/>
          <p:cNvSpPr/>
          <p:nvPr/>
        </p:nvSpPr>
        <p:spPr>
          <a:xfrm>
            <a:off x="3851275" y="2852738"/>
            <a:ext cx="73183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O</a:t>
            </a:r>
            <a:r>
              <a:rPr lang="en-US" sz="2800" dirty="0">
                <a:solidFill>
                  <a:schemeClr val="tx1"/>
                </a:solidFill>
              </a:rPr>
              <a:t>,,,</a:t>
            </a:r>
          </a:p>
        </p:txBody>
      </p:sp>
      <p:sp>
        <p:nvSpPr>
          <p:cNvPr id="21" name="Rectangle 20"/>
          <p:cNvSpPr/>
          <p:nvPr/>
        </p:nvSpPr>
        <p:spPr>
          <a:xfrm>
            <a:off x="517525" y="4149725"/>
            <a:ext cx="458788"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2</a:t>
            </a:r>
          </a:p>
        </p:txBody>
      </p:sp>
      <p:sp>
        <p:nvSpPr>
          <p:cNvPr id="22" name="Rectangle 21"/>
          <p:cNvSpPr/>
          <p:nvPr/>
        </p:nvSpPr>
        <p:spPr>
          <a:xfrm>
            <a:off x="1001713" y="4149725"/>
            <a:ext cx="460375"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4</a:t>
            </a:r>
          </a:p>
        </p:txBody>
      </p:sp>
      <p:sp>
        <p:nvSpPr>
          <p:cNvPr id="23" name="Rectangle 22"/>
          <p:cNvSpPr/>
          <p:nvPr/>
        </p:nvSpPr>
        <p:spPr>
          <a:xfrm>
            <a:off x="1463675" y="4149725"/>
            <a:ext cx="460375"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6</a:t>
            </a:r>
          </a:p>
        </p:txBody>
      </p:sp>
      <p:sp>
        <p:nvSpPr>
          <p:cNvPr id="24" name="Rectangle 23"/>
          <p:cNvSpPr/>
          <p:nvPr/>
        </p:nvSpPr>
        <p:spPr>
          <a:xfrm>
            <a:off x="1895475" y="4149725"/>
            <a:ext cx="1266825"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SHIFT</a:t>
            </a:r>
          </a:p>
        </p:txBody>
      </p:sp>
      <p:sp>
        <p:nvSpPr>
          <p:cNvPr id="11285" name="TextBox 25"/>
          <p:cNvSpPr txBox="1">
            <a:spLocks noChangeArrowheads="1"/>
          </p:cNvSpPr>
          <p:nvPr/>
        </p:nvSpPr>
        <p:spPr bwMode="auto">
          <a:xfrm>
            <a:off x="306388" y="2357438"/>
            <a:ext cx="5691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a)  Quy trình ấn phím </a:t>
            </a:r>
          </a:p>
        </p:txBody>
      </p:sp>
      <p:sp>
        <p:nvSpPr>
          <p:cNvPr id="11286" name="TextBox 26"/>
          <p:cNvSpPr txBox="1">
            <a:spLocks noChangeArrowheads="1"/>
          </p:cNvSpPr>
          <p:nvPr/>
        </p:nvSpPr>
        <p:spPr bwMode="auto">
          <a:xfrm>
            <a:off x="317500" y="3644900"/>
            <a:ext cx="568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Times New Roman" pitchFamily="18" charset="0"/>
              </a:defRPr>
            </a:lvl1pPr>
            <a:lvl2pPr marL="742950" indent="-285750" eaLnBrk="0" hangingPunct="0">
              <a:defRPr>
                <a:solidFill>
                  <a:schemeClr val="tx1"/>
                </a:solidFill>
                <a:latin typeface="Times New Roman" pitchFamily="18" charset="0"/>
                <a:cs typeface="Times New Roman" pitchFamily="18" charset="0"/>
              </a:defRPr>
            </a:lvl2pPr>
            <a:lvl3pPr marL="1143000" indent="-228600" eaLnBrk="0" hangingPunct="0">
              <a:defRPr>
                <a:solidFill>
                  <a:schemeClr val="tx1"/>
                </a:solidFill>
                <a:latin typeface="Times New Roman" pitchFamily="18" charset="0"/>
                <a:cs typeface="Times New Roman" pitchFamily="18" charset="0"/>
              </a:defRPr>
            </a:lvl3pPr>
            <a:lvl4pPr marL="1600200" indent="-228600" eaLnBrk="0" hangingPunct="0">
              <a:defRPr>
                <a:solidFill>
                  <a:schemeClr val="tx1"/>
                </a:solidFill>
                <a:latin typeface="Times New Roman" pitchFamily="18" charset="0"/>
                <a:cs typeface="Times New Roman" pitchFamily="18" charset="0"/>
              </a:defRPr>
            </a:lvl4pPr>
            <a:lvl5pPr marL="2057400" indent="-228600" eaLnBrk="0" hangingPunct="0">
              <a:defRPr>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a:t>b) Quy trình ấn phím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On-screen Show (4:3)</PresentationFormat>
  <Paragraphs>151</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Times New Roman</vt:lpstr>
      <vt:lpstr>Arial</vt:lpstr>
      <vt:lpstr>Tahoma</vt:lpstr>
      <vt:lpstr>VNI-Times</vt:lpstr>
      <vt:lpstr>Default Design</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2021-08-30T15:24:29Z</dcterms:created>
  <dcterms:modified xsi:type="dcterms:W3CDTF">2021-08-30T15:24:33Z</dcterms:modified>
</cp:coreProperties>
</file>