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44A84D-D822-4A19-A5D1-A5BEE881FB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46E52-DFAD-47D5-8294-46E3321CC4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391E9-8BB6-4AB0-9FDD-D95098493D4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335D1-D837-479D-8A29-E29EEC27B8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04962-385C-4442-B573-08FA1B918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006B1-1D2D-4713-9CC4-12BCB19E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4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6C9D7-44A7-4B0E-8F44-2E630AC8E92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1691-F2C4-49FE-A5BD-53E15800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970-80AE-4F22-9AEB-F9504B095B81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72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1037-9C72-4162-90CB-1C9BD952C9FE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8E28-4EFC-4CA4-9D61-63AA36B2E9DB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FD67-A569-4CCA-8939-FABC27338B89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90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62B6-1327-4E09-B26D-3095B72854D7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539B-4EE4-441B-A956-546D03DECAF4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27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8FD-8FF2-4985-991A-1121BDDF744C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2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2E8-0B90-45C6-9251-DBCACB97263A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0EE-71D2-4A27-8E7A-FF696AB4874F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FC83-D861-4B96-BCA8-1A1818B8E186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DC2D-6D37-4E8D-B52E-5448D7D990D5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627B-29E6-413D-A453-10EDC85DADEF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4652-8A2E-4BC6-83E5-7F84EBF31D94}" type="datetime1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5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ED3C-ABA7-4250-BDF1-6076371297BC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4FAA-EA8E-4DC1-A3FD-89B756F49BB1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78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F33-F15F-413E-916E-B99F1D9EB89C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2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300F-51CE-4F46-ABE8-F5218AFA234B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6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45E7A6-525E-4F45-8A51-C8C5EF38C210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C418-7551-43AF-8CE8-3DA213191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529" y="640182"/>
            <a:ext cx="6544941" cy="108370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of Flight Delay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C03A17-BD07-4677-B262-01D9A490B411}"/>
              </a:ext>
            </a:extLst>
          </p:cNvPr>
          <p:cNvSpPr txBox="1">
            <a:spLocks/>
          </p:cNvSpPr>
          <p:nvPr/>
        </p:nvSpPr>
        <p:spPr>
          <a:xfrm>
            <a:off x="4223886" y="4283000"/>
            <a:ext cx="3427806" cy="1934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Dream Group:</a:t>
            </a:r>
          </a:p>
          <a:p>
            <a:pPr algn="ctr"/>
            <a:r>
              <a:rPr lang="en-US" sz="2000" dirty="0"/>
              <a:t>Andrew Chin</a:t>
            </a:r>
          </a:p>
          <a:p>
            <a:pPr algn="ctr"/>
            <a:r>
              <a:rPr lang="en-US" sz="2000" dirty="0"/>
              <a:t>Yang Bai</a:t>
            </a:r>
          </a:p>
          <a:p>
            <a:pPr algn="ctr"/>
            <a:r>
              <a:rPr lang="en-US" sz="2000" dirty="0"/>
              <a:t> </a:t>
            </a:r>
            <a:r>
              <a:rPr lang="en-US" sz="2000" dirty="0" err="1"/>
              <a:t>Uulkan</a:t>
            </a:r>
            <a:r>
              <a:rPr lang="en-US" sz="2000" dirty="0"/>
              <a:t> </a:t>
            </a:r>
            <a:r>
              <a:rPr lang="en-US" sz="2000" dirty="0" err="1"/>
              <a:t>Mamadalieva</a:t>
            </a:r>
            <a:r>
              <a:rPr lang="en-US" sz="2000" dirty="0"/>
              <a:t> </a:t>
            </a:r>
          </a:p>
        </p:txBody>
      </p:sp>
      <p:pic>
        <p:nvPicPr>
          <p:cNvPr id="1026" name="Picture 2" descr="Image result for airport">
            <a:extLst>
              <a:ext uri="{FF2B5EF4-FFF2-40B4-BE49-F238E27FC236}">
                <a16:creationId xmlns:a16="http://schemas.microsoft.com/office/drawing/2014/main" id="{CD60B042-3693-4D06-A49B-82635DE6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60" y="2099497"/>
            <a:ext cx="3546029" cy="20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irport">
            <a:extLst>
              <a:ext uri="{FF2B5EF4-FFF2-40B4-BE49-F238E27FC236}">
                <a16:creationId xmlns:a16="http://schemas.microsoft.com/office/drawing/2014/main" id="{0EE99170-0A61-47FB-B084-006F0A2DD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89" y="2099497"/>
            <a:ext cx="3427806" cy="20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58987-B393-47B0-AF97-C84A8B8C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587B-4A7A-4465-ADCC-917C0971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2" y="0"/>
            <a:ext cx="11148324" cy="569742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Airline companies Correlate with Departure Delays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9874D-7784-48A0-9851-B18AF190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1113183"/>
            <a:ext cx="9664081" cy="531412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550D2-ECEC-4E27-BBC1-EB7179C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CC7C-2839-48E3-B662-BC9B6C04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3252"/>
            <a:ext cx="11408649" cy="543339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927C-47A8-466D-A16C-B38830F0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19" y="796098"/>
            <a:ext cx="10984581" cy="6055275"/>
          </a:xfrm>
        </p:spPr>
        <p:txBody>
          <a:bodyPr/>
          <a:lstStyle/>
          <a:p>
            <a:r>
              <a:rPr lang="en-US" dirty="0"/>
              <a:t>Agreement between Training Data and Testing Data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lvl="1"/>
            <a:r>
              <a:rPr lang="en-US" dirty="0"/>
              <a:t>Overall Agreement : 82%             (80%)</a:t>
            </a:r>
          </a:p>
          <a:p>
            <a:pPr lvl="1"/>
            <a:r>
              <a:rPr lang="en-US" dirty="0"/>
              <a:t>Positive Agreement:  66%             (64%)</a:t>
            </a:r>
          </a:p>
          <a:p>
            <a:pPr lvl="1"/>
            <a:r>
              <a:rPr lang="en-US" dirty="0"/>
              <a:t>Negative Agreement: 91%           (90%)</a:t>
            </a:r>
            <a:endParaRPr lang="en-US" sz="2000" dirty="0"/>
          </a:p>
          <a:p>
            <a:pPr marL="342900" lvl="1" indent="-342900"/>
            <a:r>
              <a:rPr lang="en-US" sz="2000" dirty="0"/>
              <a:t>Example to show how agreements were calculated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61FAB7-8AC5-481D-B20E-38C2CDC46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91193"/>
              </p:ext>
            </p:extLst>
          </p:nvPr>
        </p:nvGraphicFramePr>
        <p:xfrm>
          <a:off x="1457738" y="3429000"/>
          <a:ext cx="9223513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5436">
                  <a:extLst>
                    <a:ext uri="{9D8B030D-6E8A-4147-A177-3AD203B41FA5}">
                      <a16:colId xmlns:a16="http://schemas.microsoft.com/office/drawing/2014/main" val="3637133161"/>
                    </a:ext>
                  </a:extLst>
                </a:gridCol>
                <a:gridCol w="3173455">
                  <a:extLst>
                    <a:ext uri="{9D8B030D-6E8A-4147-A177-3AD203B41FA5}">
                      <a16:colId xmlns:a16="http://schemas.microsoft.com/office/drawing/2014/main" val="2074649153"/>
                    </a:ext>
                  </a:extLst>
                </a:gridCol>
                <a:gridCol w="3104622">
                  <a:extLst>
                    <a:ext uri="{9D8B030D-6E8A-4147-A177-3AD203B41FA5}">
                      <a16:colId xmlns:a16="http://schemas.microsoft.com/office/drawing/2014/main" val="3240654395"/>
                    </a:ext>
                  </a:extLst>
                </a:gridCol>
              </a:tblGrid>
              <a:tr h="738029">
                <a:tc>
                  <a:txBody>
                    <a:bodyPr/>
                    <a:lstStyle/>
                    <a:p>
                      <a:r>
                        <a:rPr lang="en-US" dirty="0"/>
                        <a:t>Actual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Agreement  Between Actual and Prediction (Yes or 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47941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38693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14220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89142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45153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8009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0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E093-AC12-4549-A507-914C9154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E3BD-BE9F-4C3F-A490-9603266E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E800-8256-40CA-A476-DAE1F849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3220"/>
            <a:ext cx="11294098" cy="31115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 &amp;A</a:t>
            </a:r>
          </a:p>
          <a:p>
            <a:pPr marL="0" indent="0" algn="ctr">
              <a:buNone/>
            </a:pPr>
            <a:r>
              <a:rPr lang="en-US" sz="4400" dirty="0"/>
              <a:t>Congratulations for Graduation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AD16A-2A03-40A1-A8FC-57086F60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64A0-ED17-4358-AFB3-9027BAED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19" y="22029"/>
            <a:ext cx="11840081" cy="62285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Objective: Prediction of Flight Delay using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8416-6854-48C0-AB0D-11381A82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508" y="706268"/>
            <a:ext cx="11216492" cy="6129703"/>
          </a:xfrm>
        </p:spPr>
        <p:txBody>
          <a:bodyPr/>
          <a:lstStyle/>
          <a:p>
            <a:r>
              <a:rPr lang="en-US" dirty="0"/>
              <a:t>Background:  Flight delays are costing airlines serious money. </a:t>
            </a:r>
          </a:p>
          <a:p>
            <a:pPr lvl="1"/>
            <a:r>
              <a:rPr lang="en-US" dirty="0"/>
              <a:t>Flight delays cost the airline industry $8 billion a year</a:t>
            </a:r>
          </a:p>
          <a:p>
            <a:pPr lvl="1"/>
            <a:r>
              <a:rPr lang="en-US" dirty="0"/>
              <a:t>Delta went from the worst to the best at arriving on-time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Objective: Employing Logistics Regression model to predict </a:t>
            </a:r>
            <a:r>
              <a:rPr lang="en-US" sz="2400" b="1" i="1" dirty="0"/>
              <a:t>Flights</a:t>
            </a:r>
            <a:r>
              <a:rPr lang="en-US" dirty="0"/>
              <a:t> </a:t>
            </a:r>
            <a:r>
              <a:rPr lang="en-US" sz="2400" b="1" i="1" dirty="0"/>
              <a:t>Departure Delay</a:t>
            </a:r>
          </a:p>
          <a:p>
            <a:endParaRPr lang="en-US" sz="2400" b="1" i="1" dirty="0"/>
          </a:p>
          <a:p>
            <a:endParaRPr lang="en-US" sz="2400" b="1" i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Image result for flights delay">
            <a:extLst>
              <a:ext uri="{FF2B5EF4-FFF2-40B4-BE49-F238E27FC236}">
                <a16:creationId xmlns:a16="http://schemas.microsoft.com/office/drawing/2014/main" id="{0BD5D0A7-460B-4AA4-BF78-B4B6FF89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33" y="2168421"/>
            <a:ext cx="3070278" cy="12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lights delay">
            <a:extLst>
              <a:ext uri="{FF2B5EF4-FFF2-40B4-BE49-F238E27FC236}">
                <a16:creationId xmlns:a16="http://schemas.microsoft.com/office/drawing/2014/main" id="{783C1A02-8738-44B8-9A16-58466C9C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61" y="4645799"/>
            <a:ext cx="3070278" cy="17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C72C7-7594-4D57-90E2-7D270089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AF16-B46D-45CE-AAA9-FD8F8116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07" y="0"/>
            <a:ext cx="11368893" cy="716102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 for 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783B-4110-4428-A900-8DAD9ADC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168" y="716102"/>
            <a:ext cx="10997831" cy="6141898"/>
          </a:xfrm>
        </p:spPr>
        <p:txBody>
          <a:bodyPr/>
          <a:lstStyle/>
          <a:p>
            <a:r>
              <a:rPr lang="en-US" dirty="0"/>
              <a:t>Kaggle </a:t>
            </a:r>
          </a:p>
          <a:p>
            <a:endParaRPr lang="en-US" dirty="0"/>
          </a:p>
          <a:p>
            <a:r>
              <a:rPr lang="en-US" dirty="0"/>
              <a:t>2015 Flight Delays and Cancellations:</a:t>
            </a:r>
          </a:p>
          <a:p>
            <a:pPr lvl="1"/>
            <a:r>
              <a:rPr lang="en-US" dirty="0"/>
              <a:t> Flights information </a:t>
            </a:r>
          </a:p>
          <a:p>
            <a:pPr lvl="1"/>
            <a:r>
              <a:rPr lang="en-US" dirty="0"/>
              <a:t> Airlines information</a:t>
            </a:r>
          </a:p>
          <a:p>
            <a:pPr lvl="1"/>
            <a:r>
              <a:rPr lang="en-US" dirty="0"/>
              <a:t> Airports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Merged Data </a:t>
            </a:r>
          </a:p>
          <a:p>
            <a:pPr lvl="1"/>
            <a:r>
              <a:rPr lang="en-US" dirty="0"/>
              <a:t>Dimension:  5332914 observations and 40 columns </a:t>
            </a:r>
          </a:p>
          <a:p>
            <a:pPr lvl="1"/>
            <a:r>
              <a:rPr lang="en-US" dirty="0"/>
              <a:t>Dependent variable: Departure Delay (1 = Departure Delay, 0 = Departure </a:t>
            </a:r>
            <a:r>
              <a:rPr lang="en-US" dirty="0" err="1"/>
              <a:t>ontime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38 Independent  variables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sz="1800" dirty="0"/>
              <a:t>Final Data</a:t>
            </a:r>
          </a:p>
          <a:p>
            <a:pPr lvl="1"/>
            <a:r>
              <a:rPr lang="en-US" dirty="0"/>
              <a:t>Random Sampling: Randomly select 25% of the Merged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B6FC8-8EF3-4B7C-9BC2-316F0CF0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8F1-9279-46F5-A545-102749B8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11514666" cy="636104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5454-D765-4507-98B9-4626A5A2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672" y="636104"/>
            <a:ext cx="10971327" cy="61092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Engineering (Independent Variables Reduction):</a:t>
            </a:r>
          </a:p>
          <a:p>
            <a:pPr lvl="1"/>
            <a:r>
              <a:rPr lang="en-US" dirty="0"/>
              <a:t>Common sense /Interpretation of the Data</a:t>
            </a:r>
          </a:p>
          <a:p>
            <a:pPr lvl="1"/>
            <a:r>
              <a:rPr lang="en-US" dirty="0"/>
              <a:t>Correlation matrix: Drop variables that are highly correlated with each other</a:t>
            </a:r>
          </a:p>
          <a:p>
            <a:pPr lvl="1"/>
            <a:r>
              <a:rPr lang="en-US" dirty="0"/>
              <a:t>Tableau Visualization to understand correlations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sz="1800" dirty="0"/>
              <a:t>Fitting the Final Data with Logistics Regression Model :</a:t>
            </a:r>
          </a:p>
          <a:p>
            <a:pPr lvl="1"/>
            <a:r>
              <a:rPr lang="en-US" dirty="0" err="1"/>
              <a:t>sklearn.linear_model</a:t>
            </a:r>
            <a:endParaRPr lang="en-US" dirty="0"/>
          </a:p>
          <a:p>
            <a:pPr lvl="1"/>
            <a:r>
              <a:rPr lang="en-US" dirty="0"/>
              <a:t>Pickle to save the model 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sz="1800" dirty="0"/>
              <a:t>Divided Final Data into Training Data and Testing Data with equal number of observations</a:t>
            </a:r>
          </a:p>
          <a:p>
            <a:pPr marL="400050" lvl="2" indent="0">
              <a:buNone/>
            </a:pPr>
            <a:endParaRPr lang="en-US" sz="1600" dirty="0"/>
          </a:p>
          <a:p>
            <a:pPr marL="342900" lvl="1" indent="-342900"/>
            <a:r>
              <a:rPr lang="en-US" dirty="0"/>
              <a:t>Flask API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E52A5-CF76-4238-A44C-DCA28DBB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8879-0909-4CC3-AD1C-C1F9DBD1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64348" cy="609600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Airport Locations Correlate with Departure Delays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825C0-6F46-4231-9AA6-AF8C6B7EA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1" y="1266815"/>
            <a:ext cx="9650802" cy="517374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2427F-E2BE-49A1-AA62-FACE0420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7B6C-8BC2-43DC-8763-AF259E39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7" y="0"/>
            <a:ext cx="11514667" cy="649357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Shorter Trips Correlate with Most Flight Delays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64C9D-41F4-4F5A-938E-5950E6D4A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9" y="1285461"/>
            <a:ext cx="9639785" cy="491655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6B7FD-A05A-4CD0-9D80-9AABBD75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FD79-C719-4526-B4C3-0EF72D38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70" y="16620"/>
            <a:ext cx="11227021" cy="911032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Particular Cities experience more delays than others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5A918-1E98-4D3D-A8C6-3B5A0167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0" y="1179444"/>
            <a:ext cx="9715177" cy="534062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F780D-C9D2-44C2-8E37-519114E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B2E7-6815-4643-A327-9BB5A2F9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43" y="0"/>
            <a:ext cx="11751714" cy="1080052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Weak Correlation between Time Period and Delays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A227C-AAD7-4116-A94E-67D1D4EB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CB085-CCB6-497D-9E94-02300849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4" y="1156732"/>
            <a:ext cx="9731800" cy="50916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6CE9F-F282-40A0-967A-D09E1461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BD50-9C64-42B0-B1BE-968FEB49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65" y="58823"/>
            <a:ext cx="10242896" cy="1041009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Scheduled departure time between 4pm to 10pm correlate with more delays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03655-D2B5-407E-A8FD-D2E3AE1F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5F6B8-FDC7-4D8A-9C90-9F18EF7A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0" y="1192597"/>
            <a:ext cx="9761113" cy="53937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66155C-3753-451B-B9B4-F96B51D2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05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331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Prediction of Flight Delay</vt:lpstr>
      <vt:lpstr>Objective: Prediction of Flight Delay using Machine Learning Model</vt:lpstr>
      <vt:lpstr>Data Source for Model Creation</vt:lpstr>
      <vt:lpstr>Model Training Process</vt:lpstr>
      <vt:lpstr>Airport Locations Correlate with Departure Delays </vt:lpstr>
      <vt:lpstr>Shorter Trips Correlate with Most Flight Delays </vt:lpstr>
      <vt:lpstr>Particular Cities experience more delays than others </vt:lpstr>
      <vt:lpstr>Weak Correlation between Time Period and Delays</vt:lpstr>
      <vt:lpstr>Scheduled departure time between 4pm to 10pm correlate with more delays</vt:lpstr>
      <vt:lpstr>Airline companies Correlate with Departure Delays </vt:lpstr>
      <vt:lpstr>Model Performance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Bai</dc:creator>
  <cp:lastModifiedBy>Yang Bai</cp:lastModifiedBy>
  <cp:revision>33</cp:revision>
  <dcterms:created xsi:type="dcterms:W3CDTF">2019-02-01T03:47:53Z</dcterms:created>
  <dcterms:modified xsi:type="dcterms:W3CDTF">2019-02-02T02:51:41Z</dcterms:modified>
</cp:coreProperties>
</file>