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48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2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76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4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0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1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09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4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7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3E06833-B59C-442F-9A6A-F8F55936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554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ame 74">
            <a:extLst>
              <a:ext uri="{FF2B5EF4-FFF2-40B4-BE49-F238E27FC236}">
                <a16:creationId xmlns:a16="http://schemas.microsoft.com/office/drawing/2014/main" id="{FA2016CF-2F24-4AE4-8A87-D9B6A3DE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E37D9-C44F-4AE5-BBF8-370A4061B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0652" y="2573371"/>
            <a:ext cx="7572653" cy="1518081"/>
          </a:xfrm>
        </p:spPr>
        <p:txBody>
          <a:bodyPr>
            <a:noAutofit/>
          </a:bodyPr>
          <a:lstStyle/>
          <a:p>
            <a:pPr algn="l"/>
            <a:r>
              <a:rPr lang="en-US" sz="8000" b="1" dirty="0">
                <a:solidFill>
                  <a:schemeClr val="tx1">
                    <a:alpha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Digiteam</a:t>
            </a:r>
            <a:r>
              <a:rPr lang="en-US" sz="8000" b="1" dirty="0">
                <a:solidFill>
                  <a:srgbClr val="7030A0">
                    <a:alpha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 Project</a:t>
            </a:r>
            <a:endParaRPr lang="he-IL" sz="8000" b="1" dirty="0">
              <a:solidFill>
                <a:srgbClr val="7030A0">
                  <a:alpha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Condensed" panose="020B0502040204020203" pitchFamily="34" charset="0"/>
            </a:endParaRPr>
          </a:p>
        </p:txBody>
      </p:sp>
      <p:pic>
        <p:nvPicPr>
          <p:cNvPr id="1028" name="Picture 4" descr="Splitit Reviews 2021: Details, Pricing, &amp; Features | G2">
            <a:extLst>
              <a:ext uri="{FF2B5EF4-FFF2-40B4-BE49-F238E27FC236}">
                <a16:creationId xmlns:a16="http://schemas.microsoft.com/office/drawing/2014/main" id="{B10197E9-0A0B-457C-BD3C-155CED034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7523" y="718021"/>
            <a:ext cx="4095133" cy="214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Subtitle 2">
            <a:extLst>
              <a:ext uri="{FF2B5EF4-FFF2-40B4-BE49-F238E27FC236}">
                <a16:creationId xmlns:a16="http://schemas.microsoft.com/office/drawing/2014/main" id="{7BDAABEC-C22A-4A3A-ADCF-9467CB419435}"/>
              </a:ext>
            </a:extLst>
          </p:cNvPr>
          <p:cNvSpPr txBox="1">
            <a:spLocks/>
          </p:cNvSpPr>
          <p:nvPr/>
        </p:nvSpPr>
        <p:spPr>
          <a:xfrm>
            <a:off x="2108300" y="4253080"/>
            <a:ext cx="7155401" cy="1366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he-IL" sz="1800" b="1" dirty="0">
              <a:solidFill>
                <a:srgbClr val="7030A0">
                  <a:alpha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4624765B-0FE3-4652-AC7D-BE5A081A6F3B}"/>
              </a:ext>
            </a:extLst>
          </p:cNvPr>
          <p:cNvSpPr txBox="1">
            <a:spLocks/>
          </p:cNvSpPr>
          <p:nvPr/>
        </p:nvSpPr>
        <p:spPr>
          <a:xfrm>
            <a:off x="1482571" y="4414708"/>
            <a:ext cx="9499107" cy="1366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1" u="sng" dirty="0">
                <a:solidFill>
                  <a:schemeClr val="tx1">
                    <a:alpha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By:</a:t>
            </a:r>
            <a:r>
              <a:rPr lang="en-US" sz="3200" b="1" u="sng" dirty="0">
                <a:solidFill>
                  <a:srgbClr val="7030A0">
                    <a:alpha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 </a:t>
            </a:r>
            <a:r>
              <a:rPr lang="en-US" sz="3200" b="1" dirty="0">
                <a:solidFill>
                  <a:srgbClr val="7030A0">
                    <a:alpha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Amit Ben Basat, </a:t>
            </a:r>
            <a:r>
              <a:rPr lang="en-US" sz="3200" b="1" dirty="0">
                <a:solidFill>
                  <a:schemeClr val="tx1">
                    <a:alpha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Liem Mazal, </a:t>
            </a:r>
            <a:r>
              <a:rPr lang="en-US" sz="3200" b="1" dirty="0">
                <a:solidFill>
                  <a:srgbClr val="7030A0">
                    <a:alpha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Yarden Tsaraf, </a:t>
            </a:r>
            <a:r>
              <a:rPr lang="en-US" sz="3200" b="1" dirty="0">
                <a:solidFill>
                  <a:schemeClr val="tx1">
                    <a:alpha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Liel Daneshfard,</a:t>
            </a:r>
            <a:r>
              <a:rPr lang="en-US" sz="3200" b="1" dirty="0">
                <a:solidFill>
                  <a:srgbClr val="7030A0">
                    <a:alpha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 Bar Elimelech, </a:t>
            </a:r>
            <a:r>
              <a:rPr lang="en-US" sz="3200" b="1" dirty="0">
                <a:solidFill>
                  <a:schemeClr val="tx1">
                    <a:alpha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Kely Sotsky,</a:t>
            </a:r>
            <a:r>
              <a:rPr lang="en-US" sz="3200" b="1" dirty="0">
                <a:solidFill>
                  <a:srgbClr val="7030A0">
                    <a:alpha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 Sagiv Mishaan</a:t>
            </a:r>
            <a:endParaRPr lang="he-IL" sz="3200" b="1" dirty="0">
              <a:solidFill>
                <a:srgbClr val="7030A0">
                  <a:alpha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535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3E06833-B59C-442F-9A6A-F8F55936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554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ame 74">
            <a:extLst>
              <a:ext uri="{FF2B5EF4-FFF2-40B4-BE49-F238E27FC236}">
                <a16:creationId xmlns:a16="http://schemas.microsoft.com/office/drawing/2014/main" id="{FA2016CF-2F24-4AE4-8A87-D9B6A3DE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plitit Reviews 2021: Details, Pricing, &amp; Features | G2">
            <a:extLst>
              <a:ext uri="{FF2B5EF4-FFF2-40B4-BE49-F238E27FC236}">
                <a16:creationId xmlns:a16="http://schemas.microsoft.com/office/drawing/2014/main" id="{B10197E9-0A0B-457C-BD3C-155CED034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661" y="416180"/>
            <a:ext cx="1993129" cy="10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Subtitle 2">
            <a:extLst>
              <a:ext uri="{FF2B5EF4-FFF2-40B4-BE49-F238E27FC236}">
                <a16:creationId xmlns:a16="http://schemas.microsoft.com/office/drawing/2014/main" id="{7BDAABEC-C22A-4A3A-ADCF-9467CB419435}"/>
              </a:ext>
            </a:extLst>
          </p:cNvPr>
          <p:cNvSpPr txBox="1">
            <a:spLocks/>
          </p:cNvSpPr>
          <p:nvPr/>
        </p:nvSpPr>
        <p:spPr>
          <a:xfrm>
            <a:off x="2108300" y="4253080"/>
            <a:ext cx="7155401" cy="1366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he-IL" sz="1800" b="1" dirty="0">
              <a:solidFill>
                <a:srgbClr val="7030A0">
                  <a:alpha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E767F156-4D6F-4DED-B6F6-A103D132F2EB}"/>
              </a:ext>
            </a:extLst>
          </p:cNvPr>
          <p:cNvSpPr txBox="1">
            <a:spLocks/>
          </p:cNvSpPr>
          <p:nvPr/>
        </p:nvSpPr>
        <p:spPr>
          <a:xfrm>
            <a:off x="1078638" y="2087151"/>
            <a:ext cx="6823969" cy="27028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e-IL" sz="3200" i="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•</a:t>
            </a:r>
            <a:r>
              <a:rPr lang="en-US" sz="3200" i="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T</a:t>
            </a:r>
            <a:r>
              <a:rPr lang="en-US" sz="3200" i="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h</a:t>
            </a:r>
            <a:r>
              <a:rPr lang="en-US" sz="320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e client gets a wider options to pay in a much more comfortable ways.</a:t>
            </a:r>
          </a:p>
          <a:p>
            <a:pPr algn="l"/>
            <a:r>
              <a:rPr lang="he-IL" sz="3200" i="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•</a:t>
            </a:r>
            <a:r>
              <a:rPr lang="en-US" sz="3200" i="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 The client can buy a gift voucher of wide associations that work with Splitit.</a:t>
            </a:r>
            <a:endParaRPr lang="en-US" sz="3200" b="1" dirty="0">
              <a:solidFill>
                <a:srgbClr val="7030A0">
                  <a:alpha val="60000"/>
                </a:srgb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601B845B-8C7D-410A-A8E1-B64F5A1AA10F}"/>
              </a:ext>
            </a:extLst>
          </p:cNvPr>
          <p:cNvSpPr txBox="1">
            <a:spLocks/>
          </p:cNvSpPr>
          <p:nvPr/>
        </p:nvSpPr>
        <p:spPr>
          <a:xfrm>
            <a:off x="3701988" y="946597"/>
            <a:ext cx="7572653" cy="15180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0" b="1" dirty="0">
                <a:solidFill>
                  <a:schemeClr val="tx1">
                    <a:alpha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Main</a:t>
            </a:r>
            <a:r>
              <a:rPr lang="en-US" sz="8000" b="1" dirty="0">
                <a:solidFill>
                  <a:srgbClr val="7030A0">
                    <a:alpha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 Ideas</a:t>
            </a:r>
            <a:endParaRPr lang="he-IL" sz="8000" b="1" dirty="0">
              <a:solidFill>
                <a:srgbClr val="7030A0">
                  <a:alpha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Condensed" panose="020B0502040204020203" pitchFamily="34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1ED62FFD-0FCB-4FE1-9ACB-F4467355E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7255" y="1935332"/>
            <a:ext cx="3027286" cy="4298519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C13C06D-7B73-443C-AC8A-2D0F6990503B}"/>
              </a:ext>
            </a:extLst>
          </p:cNvPr>
          <p:cNvCxnSpPr/>
          <p:nvPr/>
        </p:nvCxnSpPr>
        <p:spPr>
          <a:xfrm>
            <a:off x="6640497" y="2952950"/>
            <a:ext cx="1606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062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3E06833-B59C-442F-9A6A-F8F55936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554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ame 74">
            <a:extLst>
              <a:ext uri="{FF2B5EF4-FFF2-40B4-BE49-F238E27FC236}">
                <a16:creationId xmlns:a16="http://schemas.microsoft.com/office/drawing/2014/main" id="{FA2016CF-2F24-4AE4-8A87-D9B6A3DE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E37D9-C44F-4AE5-BBF8-370A4061B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542" y="3373538"/>
            <a:ext cx="2611936" cy="1526161"/>
          </a:xfrm>
        </p:spPr>
        <p:txBody>
          <a:bodyPr>
            <a:noAutofit/>
          </a:bodyPr>
          <a:lstStyle/>
          <a:p>
            <a:pPr algn="l"/>
            <a:r>
              <a:rPr lang="he-IL" sz="1800" i="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•</a:t>
            </a:r>
            <a:r>
              <a:rPr lang="en-US" sz="1800" i="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 </a:t>
            </a:r>
            <a:r>
              <a:rPr lang="en-US" sz="180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C</a:t>
            </a:r>
            <a:r>
              <a:rPr lang="en-US" sz="1800" i="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redit card of the original page insert this section.</a:t>
            </a:r>
          </a:p>
          <a:p>
            <a:pPr algn="l"/>
            <a:r>
              <a:rPr lang="he-IL" sz="1800" i="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•</a:t>
            </a:r>
            <a:r>
              <a:rPr lang="en-US" sz="1800" i="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 </a:t>
            </a:r>
            <a:r>
              <a:rPr lang="en-US" sz="180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A</a:t>
            </a:r>
            <a:r>
              <a:rPr lang="en-US" sz="1800" i="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ccess to the credit card in the payments options.</a:t>
            </a:r>
            <a:endParaRPr lang="he-IL" sz="1800" i="0" dirty="0">
              <a:solidFill>
                <a:srgbClr val="7030A0"/>
              </a:solidFill>
              <a:latin typeface="Bahnschrift SemiCondensed" panose="020B0502040204020203" pitchFamily="34" charset="0"/>
            </a:endParaRPr>
          </a:p>
          <a:p>
            <a:pPr algn="l"/>
            <a:endParaRPr lang="en-US" sz="1800" dirty="0">
              <a:solidFill>
                <a:srgbClr val="7030A0">
                  <a:alpha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Condensed" panose="020B0502040204020203" pitchFamily="34" charset="0"/>
            </a:endParaRPr>
          </a:p>
          <a:p>
            <a:pPr algn="l"/>
            <a:endParaRPr lang="he-IL" sz="1800" dirty="0">
              <a:solidFill>
                <a:srgbClr val="7030A0">
                  <a:alpha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Condensed" panose="020B0502040204020203" pitchFamily="34" charset="0"/>
            </a:endParaRPr>
          </a:p>
        </p:txBody>
      </p:sp>
      <p:pic>
        <p:nvPicPr>
          <p:cNvPr id="1028" name="Picture 4" descr="Splitit Reviews 2021: Details, Pricing, &amp; Features | G2">
            <a:extLst>
              <a:ext uri="{FF2B5EF4-FFF2-40B4-BE49-F238E27FC236}">
                <a16:creationId xmlns:a16="http://schemas.microsoft.com/office/drawing/2014/main" id="{B10197E9-0A0B-457C-BD3C-155CED034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661" y="416180"/>
            <a:ext cx="1993129" cy="10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Subtitle 2">
            <a:extLst>
              <a:ext uri="{FF2B5EF4-FFF2-40B4-BE49-F238E27FC236}">
                <a16:creationId xmlns:a16="http://schemas.microsoft.com/office/drawing/2014/main" id="{7BDAABEC-C22A-4A3A-ADCF-9467CB419435}"/>
              </a:ext>
            </a:extLst>
          </p:cNvPr>
          <p:cNvSpPr txBox="1">
            <a:spLocks/>
          </p:cNvSpPr>
          <p:nvPr/>
        </p:nvSpPr>
        <p:spPr>
          <a:xfrm>
            <a:off x="2108300" y="4253080"/>
            <a:ext cx="7155401" cy="1366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he-IL" sz="1800" b="1" dirty="0">
              <a:solidFill>
                <a:srgbClr val="7030A0">
                  <a:alpha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4624765B-0FE3-4652-AC7D-BE5A081A6F3B}"/>
              </a:ext>
            </a:extLst>
          </p:cNvPr>
          <p:cNvSpPr txBox="1">
            <a:spLocks/>
          </p:cNvSpPr>
          <p:nvPr/>
        </p:nvSpPr>
        <p:spPr>
          <a:xfrm>
            <a:off x="1482571" y="4414708"/>
            <a:ext cx="9499107" cy="1366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he-IL" sz="3200" b="1" dirty="0">
              <a:solidFill>
                <a:srgbClr val="7030A0">
                  <a:alpha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Condensed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B643E1-CA12-429F-84FC-F54B02FEB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49" y="606051"/>
            <a:ext cx="5549801" cy="199886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C9F577-F14E-4502-80EE-4655672C745C}"/>
              </a:ext>
            </a:extLst>
          </p:cNvPr>
          <p:cNvCxnSpPr>
            <a:cxnSpLocks/>
          </p:cNvCxnSpPr>
          <p:nvPr/>
        </p:nvCxnSpPr>
        <p:spPr>
          <a:xfrm flipH="1">
            <a:off x="3577701" y="1687420"/>
            <a:ext cx="412483" cy="306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3FBB9C-26DE-40F9-8AEA-7AE8BBE8D3D0}"/>
              </a:ext>
            </a:extLst>
          </p:cNvPr>
          <p:cNvCxnSpPr>
            <a:cxnSpLocks/>
          </p:cNvCxnSpPr>
          <p:nvPr/>
        </p:nvCxnSpPr>
        <p:spPr>
          <a:xfrm flipH="1">
            <a:off x="5335343" y="1712103"/>
            <a:ext cx="1" cy="39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3B5639-C4F7-4CE8-9F9E-279F4B589706}"/>
              </a:ext>
            </a:extLst>
          </p:cNvPr>
          <p:cNvCxnSpPr>
            <a:cxnSpLocks/>
          </p:cNvCxnSpPr>
          <p:nvPr/>
        </p:nvCxnSpPr>
        <p:spPr>
          <a:xfrm>
            <a:off x="6590225" y="1687344"/>
            <a:ext cx="475700" cy="922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A0DF1B-7672-419D-A5FB-8ABCB6185245}"/>
              </a:ext>
            </a:extLst>
          </p:cNvPr>
          <p:cNvCxnSpPr>
            <a:cxnSpLocks/>
          </p:cNvCxnSpPr>
          <p:nvPr/>
        </p:nvCxnSpPr>
        <p:spPr>
          <a:xfrm>
            <a:off x="7679215" y="1755764"/>
            <a:ext cx="1584486" cy="23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FA98D72B-B488-40CC-A447-71A47E938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644" y="1597696"/>
            <a:ext cx="2936184" cy="171386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531D812-2B6F-481D-828D-194D597E46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9413" y="2959223"/>
            <a:ext cx="3111276" cy="150325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B64D3A5-3F12-4298-AFFD-586C04781A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7631" y="1432774"/>
            <a:ext cx="2158362" cy="2604920"/>
          </a:xfrm>
          <a:prstGeom prst="rect">
            <a:avLst/>
          </a:prstGeom>
        </p:spPr>
      </p:pic>
      <p:sp>
        <p:nvSpPr>
          <p:cNvPr id="33" name="Subtitle 2">
            <a:extLst>
              <a:ext uri="{FF2B5EF4-FFF2-40B4-BE49-F238E27FC236}">
                <a16:creationId xmlns:a16="http://schemas.microsoft.com/office/drawing/2014/main" id="{89F7E435-60EE-449D-846D-D651B83D9323}"/>
              </a:ext>
            </a:extLst>
          </p:cNvPr>
          <p:cNvSpPr txBox="1">
            <a:spLocks/>
          </p:cNvSpPr>
          <p:nvPr/>
        </p:nvSpPr>
        <p:spPr>
          <a:xfrm>
            <a:off x="6125254" y="4502218"/>
            <a:ext cx="3271624" cy="15618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e-IL" sz="1800" i="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•</a:t>
            </a:r>
            <a:r>
              <a:rPr lang="en-US" sz="1800" i="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 Pay by Google Pay.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E767F156-4D6F-4DED-B6F6-A103D132F2EB}"/>
              </a:ext>
            </a:extLst>
          </p:cNvPr>
          <p:cNvSpPr txBox="1">
            <a:spLocks/>
          </p:cNvSpPr>
          <p:nvPr/>
        </p:nvSpPr>
        <p:spPr>
          <a:xfrm>
            <a:off x="9315027" y="4046753"/>
            <a:ext cx="2428976" cy="15618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e-IL" sz="1600" i="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•</a:t>
            </a:r>
            <a:r>
              <a:rPr lang="en-US" sz="160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 Access to clients pay by QR-Code.</a:t>
            </a:r>
          </a:p>
          <a:p>
            <a:pPr algn="l"/>
            <a:r>
              <a:rPr lang="he-IL" sz="1600" i="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•</a:t>
            </a:r>
            <a:r>
              <a:rPr lang="en-US" sz="1600" i="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 </a:t>
            </a:r>
            <a:r>
              <a:rPr lang="en-US" sz="160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S</a:t>
            </a:r>
            <a:r>
              <a:rPr lang="en-US" sz="1600" i="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afe platform by scanning to the phone.</a:t>
            </a:r>
            <a:endParaRPr lang="en-US" sz="1600" b="1" dirty="0">
              <a:solidFill>
                <a:srgbClr val="7030A0">
                  <a:alpha val="60000"/>
                </a:srgbClr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9CFD4A-6B6D-4AF6-93B1-4C3890079C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1406" y="2139203"/>
            <a:ext cx="1738707" cy="3263966"/>
          </a:xfrm>
          <a:prstGeom prst="rect">
            <a:avLst/>
          </a:prstGeom>
        </p:spPr>
      </p:pic>
      <p:sp>
        <p:nvSpPr>
          <p:cNvPr id="24" name="Subtitle 2">
            <a:extLst>
              <a:ext uri="{FF2B5EF4-FFF2-40B4-BE49-F238E27FC236}">
                <a16:creationId xmlns:a16="http://schemas.microsoft.com/office/drawing/2014/main" id="{DF50DEF9-7D8F-454B-9BAD-DC4A5854131E}"/>
              </a:ext>
            </a:extLst>
          </p:cNvPr>
          <p:cNvSpPr txBox="1">
            <a:spLocks/>
          </p:cNvSpPr>
          <p:nvPr/>
        </p:nvSpPr>
        <p:spPr>
          <a:xfrm>
            <a:off x="2987087" y="5292678"/>
            <a:ext cx="3271624" cy="15618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e-IL" sz="1800" i="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•</a:t>
            </a:r>
            <a:r>
              <a:rPr lang="en-US" sz="1800" i="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 Splitting payments by cheks.</a:t>
            </a:r>
          </a:p>
          <a:p>
            <a:pPr algn="l"/>
            <a:r>
              <a:rPr lang="he-IL" sz="1800" i="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•</a:t>
            </a:r>
            <a:r>
              <a:rPr lang="en-US" sz="1800" i="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Upload front side of the check and the back side.</a:t>
            </a:r>
            <a:endParaRPr lang="en-US" sz="1800" b="1" dirty="0">
              <a:solidFill>
                <a:srgbClr val="7030A0">
                  <a:alpha val="60000"/>
                </a:srgbClr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182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3E06833-B59C-442F-9A6A-F8F55936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554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ame 74">
            <a:extLst>
              <a:ext uri="{FF2B5EF4-FFF2-40B4-BE49-F238E27FC236}">
                <a16:creationId xmlns:a16="http://schemas.microsoft.com/office/drawing/2014/main" id="{FA2016CF-2F24-4AE4-8A87-D9B6A3DE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plitit Reviews 2021: Details, Pricing, &amp; Features | G2">
            <a:extLst>
              <a:ext uri="{FF2B5EF4-FFF2-40B4-BE49-F238E27FC236}">
                <a16:creationId xmlns:a16="http://schemas.microsoft.com/office/drawing/2014/main" id="{B10197E9-0A0B-457C-BD3C-155CED034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661" y="416180"/>
            <a:ext cx="1993129" cy="10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Subtitle 2">
            <a:extLst>
              <a:ext uri="{FF2B5EF4-FFF2-40B4-BE49-F238E27FC236}">
                <a16:creationId xmlns:a16="http://schemas.microsoft.com/office/drawing/2014/main" id="{7BDAABEC-C22A-4A3A-ADCF-9467CB419435}"/>
              </a:ext>
            </a:extLst>
          </p:cNvPr>
          <p:cNvSpPr txBox="1">
            <a:spLocks/>
          </p:cNvSpPr>
          <p:nvPr/>
        </p:nvSpPr>
        <p:spPr>
          <a:xfrm>
            <a:off x="2108300" y="4253080"/>
            <a:ext cx="7155401" cy="1366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he-IL" sz="1800" b="1" dirty="0">
              <a:solidFill>
                <a:srgbClr val="7030A0">
                  <a:alpha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E767F156-4D6F-4DED-B6F6-A103D132F2EB}"/>
              </a:ext>
            </a:extLst>
          </p:cNvPr>
          <p:cNvSpPr txBox="1">
            <a:spLocks/>
          </p:cNvSpPr>
          <p:nvPr/>
        </p:nvSpPr>
        <p:spPr>
          <a:xfrm>
            <a:off x="1251751" y="2484401"/>
            <a:ext cx="6862439" cy="30165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e-IL" sz="3200" i="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•</a:t>
            </a:r>
            <a:r>
              <a:rPr lang="en-US" sz="3200" i="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P</a:t>
            </a:r>
            <a:r>
              <a:rPr lang="en-US" sz="3200" i="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urchase gift cards from wide businesses that collaborate with Splitit.</a:t>
            </a:r>
            <a:endParaRPr lang="he-IL" sz="3200" i="0" dirty="0">
              <a:solidFill>
                <a:srgbClr val="7030A0"/>
              </a:solidFill>
              <a:latin typeface="Bahnschrift SemiCondensed" panose="020B0502040204020203" pitchFamily="34" charset="0"/>
            </a:endParaRPr>
          </a:p>
          <a:p>
            <a:pPr algn="l"/>
            <a:r>
              <a:rPr lang="he-IL" sz="3200" i="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•</a:t>
            </a:r>
            <a:r>
              <a:rPr lang="en-US" sz="3200" i="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 The gift cards can allow</a:t>
            </a:r>
            <a:r>
              <a:rPr lang="en-US" sz="320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 the client to define the price.</a:t>
            </a:r>
            <a:endParaRPr lang="en-US" sz="3200" b="1" dirty="0">
              <a:solidFill>
                <a:srgbClr val="7030A0">
                  <a:alpha val="60000"/>
                </a:srgb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601B845B-8C7D-410A-A8E1-B64F5A1AA10F}"/>
              </a:ext>
            </a:extLst>
          </p:cNvPr>
          <p:cNvSpPr txBox="1">
            <a:spLocks/>
          </p:cNvSpPr>
          <p:nvPr/>
        </p:nvSpPr>
        <p:spPr>
          <a:xfrm>
            <a:off x="3622044" y="937043"/>
            <a:ext cx="7572653" cy="15180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0" b="1" dirty="0">
                <a:solidFill>
                  <a:schemeClr val="tx1">
                    <a:alpha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Gift</a:t>
            </a:r>
            <a:r>
              <a:rPr lang="en-US" sz="8000" b="1" dirty="0">
                <a:solidFill>
                  <a:srgbClr val="7030A0">
                    <a:alpha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 Cards</a:t>
            </a:r>
            <a:endParaRPr lang="he-IL" sz="8000" b="1" dirty="0">
              <a:solidFill>
                <a:srgbClr val="7030A0">
                  <a:alpha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Condense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C04DF1-87FE-46C5-81A2-7596F6012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234" y="1677879"/>
            <a:ext cx="3660752" cy="4164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91CB32-EDEF-4607-B34C-B8B0053BA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7772" y="604396"/>
            <a:ext cx="27336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5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3E06833-B59C-442F-9A6A-F8F55936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554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ame 74">
            <a:extLst>
              <a:ext uri="{FF2B5EF4-FFF2-40B4-BE49-F238E27FC236}">
                <a16:creationId xmlns:a16="http://schemas.microsoft.com/office/drawing/2014/main" id="{FA2016CF-2F24-4AE4-8A87-D9B6A3DE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plitit Reviews 2021: Details, Pricing, &amp; Features | G2">
            <a:extLst>
              <a:ext uri="{FF2B5EF4-FFF2-40B4-BE49-F238E27FC236}">
                <a16:creationId xmlns:a16="http://schemas.microsoft.com/office/drawing/2014/main" id="{B10197E9-0A0B-457C-BD3C-155CED034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661" y="416180"/>
            <a:ext cx="1993129" cy="10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Subtitle 2">
            <a:extLst>
              <a:ext uri="{FF2B5EF4-FFF2-40B4-BE49-F238E27FC236}">
                <a16:creationId xmlns:a16="http://schemas.microsoft.com/office/drawing/2014/main" id="{7BDAABEC-C22A-4A3A-ADCF-9467CB419435}"/>
              </a:ext>
            </a:extLst>
          </p:cNvPr>
          <p:cNvSpPr txBox="1">
            <a:spLocks/>
          </p:cNvSpPr>
          <p:nvPr/>
        </p:nvSpPr>
        <p:spPr>
          <a:xfrm>
            <a:off x="2108300" y="4253080"/>
            <a:ext cx="7155401" cy="1366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he-IL" sz="1800" b="1" dirty="0">
              <a:solidFill>
                <a:srgbClr val="7030A0">
                  <a:alpha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E767F156-4D6F-4DED-B6F6-A103D132F2EB}"/>
              </a:ext>
            </a:extLst>
          </p:cNvPr>
          <p:cNvSpPr txBox="1">
            <a:spLocks/>
          </p:cNvSpPr>
          <p:nvPr/>
        </p:nvSpPr>
        <p:spPr>
          <a:xfrm>
            <a:off x="1908603" y="2431811"/>
            <a:ext cx="8554151" cy="25485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e-IL" sz="2800" i="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•</a:t>
            </a:r>
            <a:r>
              <a:rPr lang="en-US" sz="2800" i="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 </a:t>
            </a:r>
            <a:r>
              <a:rPr lang="en-US" sz="280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Adding private users to the website by adding an option of payment group, with the feature to buy gift cards to friends and family and split the payment. </a:t>
            </a:r>
            <a:endParaRPr lang="he-IL" sz="2800" i="0" dirty="0">
              <a:solidFill>
                <a:srgbClr val="7030A0"/>
              </a:solidFill>
              <a:latin typeface="Bahnschrift SemiCondensed" panose="020B0502040204020203" pitchFamily="34" charset="0"/>
            </a:endParaRPr>
          </a:p>
          <a:p>
            <a:pPr algn="l"/>
            <a:r>
              <a:rPr lang="he-IL" sz="2800" i="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 •</a:t>
            </a:r>
            <a:r>
              <a:rPr lang="en-US" sz="280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Adding more QR-Codes of other pages to market Splitit, for an example: sending mails to potential customers.</a:t>
            </a:r>
          </a:p>
          <a:p>
            <a:pPr algn="l"/>
            <a:r>
              <a:rPr lang="he-IL" sz="2800" i="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•</a:t>
            </a:r>
            <a:r>
              <a:rPr lang="en-US" sz="2800" i="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 Google </a:t>
            </a:r>
            <a:r>
              <a:rPr lang="en-US" sz="280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pay won’t be able only to initial payment, but to split the whole payments.</a:t>
            </a:r>
          </a:p>
          <a:p>
            <a:pPr algn="l"/>
            <a:endParaRPr lang="en-US" sz="2800" b="1" dirty="0">
              <a:solidFill>
                <a:srgbClr val="7030A0">
                  <a:alpha val="60000"/>
                </a:srgb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601B845B-8C7D-410A-A8E1-B64F5A1AA10F}"/>
              </a:ext>
            </a:extLst>
          </p:cNvPr>
          <p:cNvSpPr txBox="1">
            <a:spLocks/>
          </p:cNvSpPr>
          <p:nvPr/>
        </p:nvSpPr>
        <p:spPr>
          <a:xfrm>
            <a:off x="3262451" y="946597"/>
            <a:ext cx="7572653" cy="15180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0" b="1" dirty="0">
                <a:solidFill>
                  <a:schemeClr val="tx1">
                    <a:alpha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Future</a:t>
            </a:r>
            <a:r>
              <a:rPr lang="en-US" sz="8000" b="1" dirty="0">
                <a:solidFill>
                  <a:srgbClr val="7030A0">
                    <a:alpha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 Ideas</a:t>
            </a:r>
            <a:endParaRPr lang="he-IL" sz="8000" b="1" dirty="0">
              <a:solidFill>
                <a:srgbClr val="7030A0">
                  <a:alpha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472707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222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Avenir Next LT Pro</vt:lpstr>
      <vt:lpstr>Bahnschrift SemiBold</vt:lpstr>
      <vt:lpstr>Bahnschrift SemiCondensed</vt:lpstr>
      <vt:lpstr>Sabon Next LT</vt:lpstr>
      <vt:lpstr>Wingdings</vt:lpstr>
      <vt:lpstr>LuminousVTI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liem mazal</dc:creator>
  <cp:lastModifiedBy>liem mazal</cp:lastModifiedBy>
  <cp:revision>21</cp:revision>
  <dcterms:created xsi:type="dcterms:W3CDTF">2021-05-30T17:56:26Z</dcterms:created>
  <dcterms:modified xsi:type="dcterms:W3CDTF">2021-05-30T21:22:53Z</dcterms:modified>
</cp:coreProperties>
</file>