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8" r:id="rId6"/>
    <p:sldId id="263" r:id="rId7"/>
    <p:sldId id="264" r:id="rId8"/>
    <p:sldId id="265" r:id="rId9"/>
    <p:sldId id="266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36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yebo\Desktop\fdi%20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yebo\Desktop\fdi%20data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3.xml" /><Relationship Id="rId1" Type="http://schemas.microsoft.com/office/2011/relationships/chartStyle" Target="style3.xml" /><Relationship Id="rId4" Type="http://schemas.openxmlformats.org/officeDocument/2006/relationships/chartUserShapes" Target="../drawings/drawing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2017 distribution</a:t>
            </a:r>
          </a:p>
        </c:rich>
      </c:tx>
      <c:layout>
        <c:manualLayout>
          <c:xMode val="edge"/>
          <c:yMode val="edge"/>
          <c:x val="2.5937445319335083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4173228346456693"/>
                  <c:y val="-5.4765657056858437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0244969378827586E-2"/>
                  <c:y val="-3.7914685654748141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1925004491034609E-2"/>
                  <c:y val="-2.5276504500529463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spPr>
                <a:solidFill>
                  <a:schemeClr val="lt1">
                    <a:alpha val="75000"/>
                  </a:schemeClr>
                </a:solidFill>
                <a:ln w="9525"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7"/>
              <c:layout>
                <c:manualLayout>
                  <c:x val="2.4900733562150884E-3"/>
                  <c:y val="-1.3572199284830582E-3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19444444444444445"/>
                  <c:y val="-1.8120045300113252E-2"/>
                </c:manualLayout>
              </c:layout>
              <c:tx>
                <c:rich>
                  <a:bodyPr/>
                  <a:lstStyle/>
                  <a:p>
                    <a:fld id="{EE5E7713-570B-4949-89C2-E9F27B0A7490}" type="CATEGORYNAME">
                      <a:rPr lang="en-US" b="1"/>
                      <a:pPr/>
                      <a:t>[CATEGORY NAME]</a:t>
                    </a:fld>
                    <a:r>
                      <a:rPr lang="en-US" b="1" baseline="0" dirty="0"/>
                      <a:t>
</a:t>
                    </a:r>
                    <a:fld id="{C0BC08D4-99F6-4856-B6BF-426122F8DCCD}" type="PERCENTAGE">
                      <a:rPr lang="en-US" b="1" baseline="0"/>
                      <a:pPr/>
                      <a:t>[PERCENTAGE]</a:t>
                    </a:fld>
                    <a:endParaRPr lang="en-US" b="1" baseline="0" dirty="0"/>
                  </a:p>
                </c:rich>
              </c:tx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9"/>
              <c:layout>
                <c:manualLayout>
                  <c:x val="-0.11111111111111115"/>
                  <c:y val="-0.24009060022650064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0.14523184601924763"/>
                  <c:y val="8.4254857010551396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Sheet3!$C$2:$N$2</c:f>
              <c:strCache>
                <c:ptCount val="12"/>
                <c:pt idx="0">
                  <c:v>Agriculture</c:v>
                </c:pt>
                <c:pt idx="1">
                  <c:v>Mining &amp; Quarrying</c:v>
                </c:pt>
                <c:pt idx="2">
                  <c:v>Manufacturing </c:v>
                </c:pt>
                <c:pt idx="3">
                  <c:v>Construction</c:v>
                </c:pt>
                <c:pt idx="4">
                  <c:v>Trade/General Commerce</c:v>
                </c:pt>
                <c:pt idx="5">
                  <c:v>Government</c:v>
                </c:pt>
                <c:pt idx="6">
                  <c:v>Real Estate</c:v>
                </c:pt>
                <c:pt idx="7">
                  <c:v>Finance, Insurance &amp;  Capital Market</c:v>
                </c:pt>
                <c:pt idx="8">
                  <c:v>Education</c:v>
                </c:pt>
                <c:pt idx="9">
                  <c:v>Others</c:v>
                </c:pt>
                <c:pt idx="10">
                  <c:v>Oil &amp; Gas</c:v>
                </c:pt>
                <c:pt idx="11">
                  <c:v>Power and Energy</c:v>
                </c:pt>
              </c:strCache>
            </c:strRef>
          </c:cat>
          <c:val>
            <c:numRef>
              <c:f>Sheet3!$C$3:$N$3</c:f>
              <c:numCache>
                <c:formatCode>General</c:formatCode>
                <c:ptCount val="12"/>
                <c:pt idx="0">
                  <c:v>528.24381267300009</c:v>
                </c:pt>
                <c:pt idx="1">
                  <c:v>25.254653369650001</c:v>
                </c:pt>
                <c:pt idx="2">
                  <c:v>2171.37237843406</c:v>
                </c:pt>
                <c:pt idx="3">
                  <c:v>657.0814574540799</c:v>
                </c:pt>
                <c:pt idx="4">
                  <c:v>1023.7755439508101</c:v>
                </c:pt>
                <c:pt idx="5">
                  <c:v>1391.3750115275698</c:v>
                </c:pt>
                <c:pt idx="6">
                  <c:v>753.64939079064993</c:v>
                </c:pt>
                <c:pt idx="7">
                  <c:v>1125.9033331120399</c:v>
                </c:pt>
                <c:pt idx="8">
                  <c:v>72.532943508840006</c:v>
                </c:pt>
                <c:pt idx="9">
                  <c:v>2498.9633542995307</c:v>
                </c:pt>
                <c:pt idx="10">
                  <c:v>4737.4344065217092</c:v>
                </c:pt>
                <c:pt idx="11">
                  <c:v>755.00813738208001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E-BD4F-96E6-E169B9174F7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2018 distribution</a:t>
            </a:r>
          </a:p>
        </c:rich>
      </c:tx>
      <c:layout>
        <c:manualLayout>
          <c:xMode val="edge"/>
          <c:yMode val="edge"/>
          <c:x val="7.472476806548576E-4"/>
          <c:y val="1.237378875864700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2.2222222222222223E-2"/>
                  <c:y val="-4.1666666666666657E-2"/>
                </c:manualLayout>
              </c:layout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layout>
                <c:manualLayout>
                  <c:x val="8.3333333333333329E-2"/>
                  <c:y val="0"/>
                </c:manualLayout>
              </c:layout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2"/>
              <c:layout>
                <c:manualLayout>
                  <c:x val="2.4999999999999897E-2"/>
                  <c:y val="5.5555555555555552E-2"/>
                </c:manualLayout>
              </c:layout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3"/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4"/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5"/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6"/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7"/>
              <c:layout>
                <c:manualLayout>
                  <c:x val="-0.45000010936132984"/>
                  <c:y val="-1.3889071157771946E-2"/>
                </c:manualLayout>
              </c:layout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8"/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9"/>
              <c:layout>
                <c:manualLayout>
                  <c:x val="-0.14444444444444443"/>
                  <c:y val="-0.22222203995333925"/>
                </c:manualLayout>
              </c:layout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0"/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1"/>
              <c:layout>
                <c:manualLayout>
                  <c:x val="-6.9444444444444448E-2"/>
                  <c:y val="0"/>
                </c:manualLayout>
              </c:layout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schemeClr val="lt1">
                  <a:alpha val="75000"/>
                </a:schemeClr>
              </a:solidFill>
              <a:ln w="9525"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Sheet3!$C$4:$N$4</c:f>
              <c:strCache>
                <c:ptCount val="12"/>
                <c:pt idx="0">
                  <c:v>Agriculture</c:v>
                </c:pt>
                <c:pt idx="1">
                  <c:v>Mining &amp; Quarrying</c:v>
                </c:pt>
                <c:pt idx="2">
                  <c:v>Manufacturing </c:v>
                </c:pt>
                <c:pt idx="3">
                  <c:v>Construction</c:v>
                </c:pt>
                <c:pt idx="4">
                  <c:v>Trade/General Commerce</c:v>
                </c:pt>
                <c:pt idx="5">
                  <c:v>Government</c:v>
                </c:pt>
                <c:pt idx="6">
                  <c:v>Real Estate</c:v>
                </c:pt>
                <c:pt idx="7">
                  <c:v>Finance, Insurance &amp;  Capital Market</c:v>
                </c:pt>
                <c:pt idx="8">
                  <c:v>Education</c:v>
                </c:pt>
                <c:pt idx="9">
                  <c:v>Others</c:v>
                </c:pt>
                <c:pt idx="10">
                  <c:v>Oil &amp; Gas</c:v>
                </c:pt>
                <c:pt idx="11">
                  <c:v>Power and Energy</c:v>
                </c:pt>
              </c:strCache>
            </c:strRef>
          </c:cat>
          <c:val>
            <c:numRef>
              <c:f>Sheet3!$C$5:$N$5</c:f>
              <c:numCache>
                <c:formatCode>General</c:formatCode>
                <c:ptCount val="12"/>
                <c:pt idx="0">
                  <c:v>610.14965502043015</c:v>
                </c:pt>
                <c:pt idx="1">
                  <c:v>20.691070113219997</c:v>
                </c:pt>
                <c:pt idx="2">
                  <c:v>2230.1546534890804</c:v>
                </c:pt>
                <c:pt idx="3">
                  <c:v>614.51434254598018</c:v>
                </c:pt>
                <c:pt idx="4">
                  <c:v>1076.7241224984402</c:v>
                </c:pt>
                <c:pt idx="5">
                  <c:v>1362.5784102004798</c:v>
                </c:pt>
                <c:pt idx="6">
                  <c:v>622.77616423012989</c:v>
                </c:pt>
                <c:pt idx="7">
                  <c:v>1106.4190294242599</c:v>
                </c:pt>
                <c:pt idx="8">
                  <c:v>57.253291708360003</c:v>
                </c:pt>
                <c:pt idx="9">
                  <c:v>2074.9330327247403</c:v>
                </c:pt>
                <c:pt idx="10">
                  <c:v>4645.5168161078</c:v>
                </c:pt>
                <c:pt idx="11">
                  <c:v>712.49227280639002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F-2A4C-BB58-E949EA945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042723481562965E-2"/>
          <c:y val="4.064542906113016E-2"/>
          <c:w val="0.52301385779355025"/>
          <c:h val="0.7611117971922956"/>
        </c:manualLayout>
      </c:layout>
      <c:lineChart>
        <c:grouping val="standard"/>
        <c:varyColors val="0"/>
        <c:ser>
          <c:idx val="0"/>
          <c:order val="0"/>
          <c:tx>
            <c:strRef>
              <c:f>'Sheet1'!$B$1</c:f>
              <c:strCache>
                <c:ptCount val="1"/>
                <c:pt idx="0">
                  <c:v>China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'Sheet1'!$A$2:$A$15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'Sheet1'!$B$2:$B$15</c:f>
              <c:numCache>
                <c:formatCode>General</c:formatCode>
                <c:ptCount val="14"/>
                <c:pt idx="7">
                  <c:v>7.6919999999999975</c:v>
                </c:pt>
                <c:pt idx="8">
                  <c:v>7.7759999999999998</c:v>
                </c:pt>
                <c:pt idx="9">
                  <c:v>8.0140000000000011</c:v>
                </c:pt>
                <c:pt idx="10">
                  <c:v>8.4940000000000015</c:v>
                </c:pt>
                <c:pt idx="11">
                  <c:v>8.7830000000000013</c:v>
                </c:pt>
                <c:pt idx="12">
                  <c:v>8.7840000000000025</c:v>
                </c:pt>
                <c:pt idx="13">
                  <c:v>8.847999999999999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23-7940-9D10-7CD6E0E675CF}"/>
            </c:ext>
          </c:extLst>
        </c:ser>
        <c:ser>
          <c:idx val="1"/>
          <c:order val="1"/>
          <c:tx>
            <c:strRef>
              <c:f>'Sheet1'!$C$1</c:f>
              <c:strCache>
                <c:ptCount val="1"/>
                <c:pt idx="0">
                  <c:v>India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'Sheet1'!$A$2:$A$15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'Sheet1'!$C$2:$C$15</c:f>
              <c:numCache>
                <c:formatCode>General</c:formatCode>
                <c:ptCount val="14"/>
                <c:pt idx="0">
                  <c:v>8.89</c:v>
                </c:pt>
                <c:pt idx="1">
                  <c:v>8.8700000000000028</c:v>
                </c:pt>
                <c:pt idx="2">
                  <c:v>8.98</c:v>
                </c:pt>
                <c:pt idx="3">
                  <c:v>9.2860000000000014</c:v>
                </c:pt>
                <c:pt idx="4">
                  <c:v>9.5750000000000028</c:v>
                </c:pt>
                <c:pt idx="5">
                  <c:v>10.01</c:v>
                </c:pt>
                <c:pt idx="6">
                  <c:v>10.486000000000002</c:v>
                </c:pt>
                <c:pt idx="7">
                  <c:v>11.16</c:v>
                </c:pt>
                <c:pt idx="8">
                  <c:v>11.83</c:v>
                </c:pt>
                <c:pt idx="9">
                  <c:v>12.850000000000009</c:v>
                </c:pt>
                <c:pt idx="10">
                  <c:v>13.557</c:v>
                </c:pt>
                <c:pt idx="11">
                  <c:v>14.264000000000001</c:v>
                </c:pt>
                <c:pt idx="12">
                  <c:v>14.568</c:v>
                </c:pt>
                <c:pt idx="13">
                  <c:v>14.564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23-7940-9D10-7CD6E0E675CF}"/>
            </c:ext>
          </c:extLst>
        </c:ser>
        <c:ser>
          <c:idx val="2"/>
          <c:order val="2"/>
          <c:tx>
            <c:strRef>
              <c:f>'Sheet1'!$D$1</c:f>
              <c:strCache>
                <c:ptCount val="1"/>
                <c:pt idx="0">
                  <c:v>Brazil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'Sheet1'!$A$2:$A$15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'Sheet1'!$D$2:$D$15</c:f>
              <c:numCache>
                <c:formatCode>General</c:formatCode>
                <c:ptCount val="14"/>
                <c:pt idx="0">
                  <c:v>18.753</c:v>
                </c:pt>
                <c:pt idx="1">
                  <c:v>18.576000000000001</c:v>
                </c:pt>
                <c:pt idx="2">
                  <c:v>18.635000000000005</c:v>
                </c:pt>
                <c:pt idx="3">
                  <c:v>19.212</c:v>
                </c:pt>
                <c:pt idx="4">
                  <c:v>19.207000000000001</c:v>
                </c:pt>
                <c:pt idx="5">
                  <c:v>18.689</c:v>
                </c:pt>
                <c:pt idx="6">
                  <c:v>19.207999999999988</c:v>
                </c:pt>
                <c:pt idx="7">
                  <c:v>20.43</c:v>
                </c:pt>
                <c:pt idx="8">
                  <c:v>20.556000000000001</c:v>
                </c:pt>
                <c:pt idx="9">
                  <c:v>21.261999999999986</c:v>
                </c:pt>
                <c:pt idx="10">
                  <c:v>20.876000000000001</c:v>
                </c:pt>
                <c:pt idx="11">
                  <c:v>20.361000000000001</c:v>
                </c:pt>
                <c:pt idx="12">
                  <c:v>19.524000000000001</c:v>
                </c:pt>
                <c:pt idx="13">
                  <c:v>18.984999999999989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23-7940-9D10-7CD6E0E675CF}"/>
            </c:ext>
          </c:extLst>
        </c:ser>
        <c:ser>
          <c:idx val="3"/>
          <c:order val="3"/>
          <c:tx>
            <c:strRef>
              <c:f>'Sheet1'!$E$1</c:f>
              <c:strCache>
                <c:ptCount val="1"/>
                <c:pt idx="0">
                  <c:v>Indonesia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'Sheet1'!$A$2:$A$15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'Sheet1'!$E$2:$E$15</c:f>
              <c:numCache>
                <c:formatCode>General</c:formatCode>
                <c:ptCount val="14"/>
                <c:pt idx="0">
                  <c:v>5.2859999999999996</c:v>
                </c:pt>
                <c:pt idx="1">
                  <c:v>5.7350000000000003</c:v>
                </c:pt>
                <c:pt idx="2">
                  <c:v>5.9870000000000001</c:v>
                </c:pt>
                <c:pt idx="3">
                  <c:v>6.5979999999999954</c:v>
                </c:pt>
                <c:pt idx="4">
                  <c:v>7.6569999999999965</c:v>
                </c:pt>
                <c:pt idx="5">
                  <c:v>8.1260000000000012</c:v>
                </c:pt>
                <c:pt idx="6">
                  <c:v>14.742000000000001</c:v>
                </c:pt>
                <c:pt idx="7">
                  <c:v>16.924999999999986</c:v>
                </c:pt>
                <c:pt idx="8">
                  <c:v>17.713999999999999</c:v>
                </c:pt>
                <c:pt idx="9">
                  <c:v>17.919</c:v>
                </c:pt>
                <c:pt idx="10">
                  <c:v>17.739999999999988</c:v>
                </c:pt>
                <c:pt idx="11">
                  <c:v>17.358000000000001</c:v>
                </c:pt>
                <c:pt idx="12">
                  <c:v>16.853000000000005</c:v>
                </c:pt>
                <c:pt idx="13">
                  <c:v>16.242999999999977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23-7940-9D10-7CD6E0E675CF}"/>
            </c:ext>
          </c:extLst>
        </c:ser>
        <c:ser>
          <c:idx val="4"/>
          <c:order val="4"/>
          <c:tx>
            <c:strRef>
              <c:f>'Sheet1'!$F$1</c:f>
              <c:strCache>
                <c:ptCount val="1"/>
                <c:pt idx="0">
                  <c:v>Pakistan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'Sheet1'!$A$2:$A$15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'Sheet1'!$F$2:$F$15</c:f>
              <c:numCache>
                <c:formatCode>General</c:formatCode>
                <c:ptCount val="14"/>
                <c:pt idx="0">
                  <c:v>9.4420000000000002</c:v>
                </c:pt>
                <c:pt idx="1">
                  <c:v>7.5590000000000002</c:v>
                </c:pt>
                <c:pt idx="2">
                  <c:v>7.7830000000000004</c:v>
                </c:pt>
                <c:pt idx="3">
                  <c:v>8.0970000000000013</c:v>
                </c:pt>
                <c:pt idx="4">
                  <c:v>8.16</c:v>
                </c:pt>
                <c:pt idx="5">
                  <c:v>8.1860000000000035</c:v>
                </c:pt>
                <c:pt idx="6">
                  <c:v>8.3500000000000068</c:v>
                </c:pt>
                <c:pt idx="7">
                  <c:v>8.5830000000000002</c:v>
                </c:pt>
                <c:pt idx="8">
                  <c:v>8.8930000000000007</c:v>
                </c:pt>
                <c:pt idx="9">
                  <c:v>9.157</c:v>
                </c:pt>
                <c:pt idx="10">
                  <c:v>9.5130000000000035</c:v>
                </c:pt>
                <c:pt idx="11">
                  <c:v>9.827</c:v>
                </c:pt>
                <c:pt idx="12">
                  <c:v>10.075000000000006</c:v>
                </c:pt>
                <c:pt idx="13">
                  <c:v>10.183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23-7940-9D10-7CD6E0E675CF}"/>
            </c:ext>
          </c:extLst>
        </c:ser>
        <c:ser>
          <c:idx val="5"/>
          <c:order val="5"/>
          <c:tx>
            <c:strRef>
              <c:f>'Sheet1'!$G$1</c:f>
              <c:strCache>
                <c:ptCount val="1"/>
                <c:pt idx="0">
                  <c:v>Nigeria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'Sheet1'!$A$2:$A$15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'Sheet1'!$G$2:$G$15</c:f>
              <c:numCache>
                <c:formatCode>General</c:formatCode>
                <c:ptCount val="14"/>
                <c:pt idx="0">
                  <c:v>4.1749999999999954</c:v>
                </c:pt>
                <c:pt idx="1">
                  <c:v>3.7810000000000001</c:v>
                </c:pt>
                <c:pt idx="2">
                  <c:v>5.2069999999999999</c:v>
                </c:pt>
                <c:pt idx="3">
                  <c:v>6.2639999999999985</c:v>
                </c:pt>
                <c:pt idx="4">
                  <c:v>6.4790000000000045</c:v>
                </c:pt>
                <c:pt idx="5">
                  <c:v>6.5609999999999955</c:v>
                </c:pt>
                <c:pt idx="6">
                  <c:v>6.4050000000000002</c:v>
                </c:pt>
                <c:pt idx="7">
                  <c:v>5.8149999999999959</c:v>
                </c:pt>
                <c:pt idx="8">
                  <c:v>5.9039999999999999</c:v>
                </c:pt>
                <c:pt idx="9">
                  <c:v>5.548</c:v>
                </c:pt>
                <c:pt idx="10">
                  <c:v>4.9790000000000045</c:v>
                </c:pt>
                <c:pt idx="11">
                  <c:v>4.7409999999999997</c:v>
                </c:pt>
                <c:pt idx="12">
                  <c:v>4.4359999999999999</c:v>
                </c:pt>
                <c:pt idx="13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B23-7940-9D10-7CD6E0E67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75719408"/>
        <c:axId val="275713920"/>
      </c:lineChart>
      <c:catAx>
        <c:axId val="27571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713920"/>
        <c:crosses val="autoZero"/>
        <c:auto val="1"/>
        <c:lblAlgn val="ctr"/>
        <c:lblOffset val="100"/>
        <c:noMultiLvlLbl val="0"/>
      </c:catAx>
      <c:valAx>
        <c:axId val="27571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7194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2567987134072316"/>
          <c:w val="0.59420428641297574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 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0.58989</cdr:x>
      <cdr:y>0</cdr:y>
    </cdr:from>
    <cdr:to>
      <cdr:x>1</cdr:x>
      <cdr:y>1</cdr:y>
    </cdr:to>
    <cdr:pic>
      <cdr:nvPicPr>
        <cdr:cNvPr id="3" name="Content Placeholder 7" descr="SO TRUE!! These Are The 5 Kinds Of People You Meet At The ATM ...">
          <a:extLst xmlns:a="http://schemas.openxmlformats.org/drawingml/2006/main">
            <a:ext uri="{FF2B5EF4-FFF2-40B4-BE49-F238E27FC236}">
              <a16:creationId xmlns:a16="http://schemas.microsoft.com/office/drawing/2014/main" id="{142B9E64-A434-0249-8BDA-85FE5DF21E09}"/>
            </a:ext>
          </a:extLst>
        </cdr:cNvPr>
        <cdr:cNvPicPr>
          <a:picLocks xmlns:a="http://schemas.openxmlformats.org/drawingml/2006/main" noGrp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6203004" y="-1825626"/>
          <a:ext cx="4312595" cy="435133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0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710C-B7DE-47BC-B604-697304643C6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B4F3-A386-4BD3-9144-19484522F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5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8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2312" y="7047780"/>
            <a:ext cx="4043373" cy="146649"/>
          </a:xfrm>
        </p:spPr>
        <p:txBody>
          <a:bodyPr>
            <a:normAutofit fontScale="90000"/>
          </a:bodyPr>
          <a:lstStyle/>
          <a:p>
            <a:r>
              <a:rPr lang="en-GB" dirty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GB" dirty="0"/>
          </a:p>
          <a:p>
            <a:r>
              <a:rPr lang="en-GB" sz="3600" dirty="0"/>
              <a:t>COVID 19: THINKING INVESTMENT AND LIQUIDITY RESILIENCE</a:t>
            </a:r>
          </a:p>
          <a:p>
            <a:r>
              <a:rPr lang="en-GB" sz="3600" dirty="0"/>
              <a:t>Presentation by </a:t>
            </a:r>
            <a:r>
              <a:rPr lang="en-GB" sz="3600" dirty="0" err="1"/>
              <a:t>Roseline</a:t>
            </a:r>
            <a:r>
              <a:rPr lang="en-GB" sz="3600" dirty="0"/>
              <a:t> O. OLUITAN</a:t>
            </a:r>
          </a:p>
          <a:p>
            <a:r>
              <a:rPr lang="en-GB" dirty="0"/>
              <a:t>Department of Banking &amp; Finance</a:t>
            </a:r>
          </a:p>
          <a:p>
            <a:r>
              <a:rPr lang="en-GB" dirty="0"/>
              <a:t>Faculty of Management Sciences</a:t>
            </a:r>
          </a:p>
          <a:p>
            <a:r>
              <a:rPr lang="en-GB" dirty="0"/>
              <a:t>Lagos State University </a:t>
            </a:r>
            <a:endParaRPr lang="en-US" dirty="0"/>
          </a:p>
        </p:txBody>
      </p:sp>
      <p:pic>
        <p:nvPicPr>
          <p:cNvPr id="4" name="Picture 3" descr="10 ways South Africa is using tech to fight COVID-19 | CI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22363"/>
            <a:ext cx="2377440" cy="243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silience training for maritime using e-learning modul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2778918"/>
            <a:ext cx="4928168" cy="7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Kuwait's Global Investment House grows profits in Q1 on new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1122363"/>
            <a:ext cx="3284220" cy="19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invest in overseas commercial property: a simple guide for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08" y="1122363"/>
            <a:ext cx="1746076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aira Currency currently trading at N315 per dollar on parallel ...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61" y="1122363"/>
            <a:ext cx="1643948" cy="1986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0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esome List Of Leadership Quotes To Inspire Anyone - Digital.co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73885"/>
            <a:ext cx="5943600" cy="3110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78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huge thank you to Boston Church Choir for their generous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2628899"/>
            <a:ext cx="5906277" cy="2988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0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19 Synopsis: Is Nigeria Resilient to the Pandemic?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world is presently going through a contagion i.e. COVID-19 that  result in shifts in government priorities</a:t>
            </a:r>
          </a:p>
          <a:p>
            <a:pPr algn="just"/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Response - economies were shut down with evidence in the speed of global interconnectedness of human risk factors, and fragility to crises.</a:t>
            </a:r>
          </a:p>
          <a:p>
            <a:pPr algn="just"/>
            <a:r>
              <a:rPr lang="en-GB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Countries depend on investment in resilient sectors and reserves along with donations.</a:t>
            </a:r>
          </a:p>
          <a:p>
            <a:pPr algn="just"/>
            <a:r>
              <a:rPr lang="en-GB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If COVID 19 should last 6 to 12 months, what will be the fate of Nigeria.</a:t>
            </a:r>
            <a:endParaRPr lang="en-US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Nigeria: -  Twin Problem</a:t>
            </a:r>
          </a:p>
          <a:p>
            <a:pPr marL="457200" lvl="1" indent="0" algn="just">
              <a:buNone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	      Other Economic Issues</a:t>
            </a:r>
          </a:p>
          <a:p>
            <a:pPr marL="457200" lvl="1" indent="0" algn="just">
              <a:buNone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	Financial Intermediation Issues: -</a:t>
            </a:r>
          </a:p>
          <a:p>
            <a:pPr marL="457200" lvl="1" indent="0" algn="just">
              <a:buNone/>
            </a:pPr>
            <a:r>
              <a:rPr lang="en-GB" dirty="0">
                <a:latin typeface="Century Gothic" panose="020B0502020202020204" pitchFamily="34" charset="0"/>
                <a:cs typeface="Times New Roman" panose="02020603050405020304" pitchFamily="18" charset="0"/>
              </a:rPr>
              <a:t>		- Investment resilience issues</a:t>
            </a:r>
          </a:p>
          <a:p>
            <a:pPr marL="457200" lvl="1" indent="0" algn="just">
              <a:buNone/>
            </a:pPr>
            <a:r>
              <a:rPr lang="en-GB" dirty="0">
                <a:latin typeface="Century Gothic" panose="020B0502020202020204" pitchFamily="34" charset="0"/>
                <a:cs typeface="Times New Roman" panose="02020603050405020304" pitchFamily="18" charset="0"/>
              </a:rPr>
              <a:t>		- Liquidity resilience issues</a:t>
            </a:r>
            <a:endParaRPr lang="en-US" dirty="0"/>
          </a:p>
        </p:txBody>
      </p:sp>
      <p:pic>
        <p:nvPicPr>
          <p:cNvPr id="2058" name="Picture 10" descr="IMF to recommend $3.4bn emergency funding for Nigeria | News | Al ..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79" y="1690688"/>
            <a:ext cx="1839871" cy="231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rica's biggest city lies empty: Deserted streets in Lagos afte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9" y="1690688"/>
            <a:ext cx="2443689" cy="231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4" descr="Oil Slides 24% in Worst Year Since 1991 | Nas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US oil market crash.Barrel oil price downtrend to bottom lin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9" y="4001293"/>
            <a:ext cx="4061102" cy="3469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85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638" cy="997849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Sectoral</a:t>
            </a:r>
            <a:r>
              <a:rPr lang="en-GB" dirty="0"/>
              <a:t> Distribution of Bank Loans – Is Nigeria Investment Resilient?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0269388"/>
              </p:ext>
            </p:extLst>
          </p:nvPr>
        </p:nvGraphicFramePr>
        <p:xfrm>
          <a:off x="838200" y="1341120"/>
          <a:ext cx="5181600" cy="4835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597686"/>
              </p:ext>
            </p:extLst>
          </p:nvPr>
        </p:nvGraphicFramePr>
        <p:xfrm>
          <a:off x="6050280" y="1325563"/>
          <a:ext cx="5905183" cy="534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051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Are we Liquidity Resilient? – Banked Populace Post Lockdown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Pictur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510543"/>
              </p:ext>
            </p:extLst>
          </p:nvPr>
        </p:nvGraphicFramePr>
        <p:xfrm>
          <a:off x="762000" y="1825626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552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strength of the banking system may determine its capacity of the economy as well as its reaction to the pandemic.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This presentation examines how adequate investment and liquidity resilience can facilitate quick economic recovery in Nigeria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Examines the situation of Nigeria through a VECM study conducted using data from 1980 to 2018 as current pedestal (Pre COVID -19)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Posits on the essential resilient concepts for sustainability.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Where will the next decade take religion? Experts predict the ..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4" y="1334822"/>
            <a:ext cx="409786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oking Backward to Move Forward: Three Tips for Conducting ..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4" y="3077897"/>
            <a:ext cx="4097865" cy="3422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90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VECM RESULT OF INVESTMENT AND LIQUIDITY		VECM RESULT OF INVESTMENT AND SECTORS</a:t>
            </a:r>
            <a:br>
              <a:rPr lang="en-GB" sz="2000" dirty="0"/>
            </a:br>
            <a:r>
              <a:rPr lang="en-GB" sz="2000" dirty="0"/>
              <a:t>	         ON GROWTH					ON GROWTH						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2289954"/>
              </p:ext>
            </p:extLst>
          </p:nvPr>
        </p:nvGraphicFramePr>
        <p:xfrm>
          <a:off x="838200" y="1165858"/>
          <a:ext cx="5181600" cy="4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t-Statistic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Prob.  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1875.53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435.73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4.3042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GDP(-1)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1.0772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4.9512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GDP(-2)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3.3254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FDI(-1)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395.32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189.72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2.0836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FDI(-2)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152.45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159.62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0.3522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CPS(-1)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-6.8999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1.2849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-5.3698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CPS(-2)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-4.4548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1.0106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-4.4077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SAVINGS(-1)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4.9664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1.1737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4.2312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SAVINGS(-2)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2.0742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2.5470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PVT. INV(-1)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6.8209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PVT. INV(-2)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2.4989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PUB. INV(-1)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7.3300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1.9794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3.7030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PUB. INV(-2)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7.4460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2.4371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3.0552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MPR(-1)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-157.17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71.8527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-2.1874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MPR(-2)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-102.71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68.4999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-1.4995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3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ECM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-0.6581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-4.7596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2434518"/>
              </p:ext>
            </p:extLst>
          </p:nvPr>
        </p:nvGraphicFramePr>
        <p:xfrm>
          <a:off x="6172200" y="1173479"/>
          <a:ext cx="5181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t-Statistic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Prob.  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-74.739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323.97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-0.2306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GDP(-1)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1.1418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0.1087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10.497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FDI(-1)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52.519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192.70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SAVINGS(-1)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1.2678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0.6222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2.0376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0.0523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PRIV-1)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1.8702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0.0732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PUIV(-1)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3.7174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2.5709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1.4459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MPR(-1)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-68.769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80.720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-0.8519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0.4023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AGRI(-1)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16.320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10.689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1.5268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MANU(-1)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2.0232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4.0292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0.5021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SERVICES(-1)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ECM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-0.0795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-2.7032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6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Public investment is stronger than private investment for now. </a:t>
            </a:r>
          </a:p>
          <a:p>
            <a:pPr marL="0" indent="0" algn="just">
              <a:buNone/>
            </a:pP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A shift from public-led that cannot support sustainable development.</a:t>
            </a:r>
          </a:p>
          <a:p>
            <a:pPr marL="0" indent="0" algn="just">
              <a:buNone/>
            </a:pP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Savings is an important driver of growth and potent source of liquidity that banks can leverage on for intermediation purposes.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latin typeface="Century Gothic" panose="020B0502020202020204" pitchFamily="34" charset="0"/>
                <a:cs typeface="Times New Roman" panose="02020603050405020304" pitchFamily="18" charset="0"/>
              </a:rPr>
              <a:t>Nigeria should </a:t>
            </a:r>
            <a:r>
              <a:rPr lang="en-GB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restrategise</a:t>
            </a:r>
            <a:r>
              <a:rPr lang="en-GB" dirty="0">
                <a:latin typeface="Century Gothic" panose="020B0502020202020204" pitchFamily="34" charset="0"/>
                <a:cs typeface="Times New Roman" panose="02020603050405020304" pitchFamily="18" charset="0"/>
              </a:rPr>
              <a:t> to be able to withstand shocks and uncertainties hence recommend as follows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If you change nothing-nothing will change. Motivational inspiration quote with man silhouette sitting on the rock at spectacular sunset background. Vibrant colored outdoors  horizontal image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60" y="1366520"/>
            <a:ext cx="4320541" cy="740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24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government must ensure policies that redirect investment to the resilient sectors of the economy, which will support the much desired diversification of the economy.</a:t>
            </a: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Efforts should be made to create value chain for raw products found in this country.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Private establishments require long term funds for their businesses. Banks should assist – Need for long term fund.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Banking service should be endeared to the public for acceptance so as to reduce the level of the unbanked populace. Current agent banking good initiative.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What Is Resilience and Why Is It Important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1131"/>
            <a:ext cx="5476875" cy="199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he Future of Farming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2857500" cy="258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 manufacturing - Wikiped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1825625"/>
            <a:ext cx="2619375" cy="258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0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government needs to refocus and </a:t>
            </a:r>
            <a:r>
              <a:rPr lang="en-US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restrategise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 to be an unbiased umpire through policy direction that provides enabling environment for private institutions to thrive and be globally competitive. Create giant institutions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Central Bank of Nigeria must ensure and maintain appropriate spread between MPR, TB rate and lending rate, single digit lending rate is not impossible.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Wealth redistribution through full adoption of the minimum wage and other social security </a:t>
            </a:r>
            <a:r>
              <a:rPr lang="en-US" dirty="0" err="1">
                <a:latin typeface="Century Gothic" panose="020B0502020202020204" pitchFamily="34" charset="0"/>
              </a:rPr>
              <a:t>programmes</a:t>
            </a:r>
            <a:r>
              <a:rPr lang="en-US" dirty="0">
                <a:latin typeface="Century Gothic" panose="020B0502020202020204" pitchFamily="34" charset="0"/>
              </a:rPr>
              <a:t> that will reduce poverty and also increase the savings rate of the public</a:t>
            </a:r>
            <a:endParaRPr 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latin typeface="Century Gothic" panose="020B0502020202020204" pitchFamily="34" charset="0"/>
              </a:rPr>
              <a:t>The security level within the country should be improved. Ditto for other investment climate criteria like ease of doing business, level of corruption etc.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pain leads the world market for infrastructure development - Elcan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2" y="3183943"/>
            <a:ext cx="4048654" cy="15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Challenges of Post-COVID-19 Care | The New Yor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0" y="1431343"/>
            <a:ext cx="404865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conomic growth in Nigeria concept, 3D rendering isolated on white ...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0" y="4691857"/>
            <a:ext cx="4048655" cy="2538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60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742</Words>
  <Application>Microsoft Office PowerPoint</Application>
  <PresentationFormat>Widescreen</PresentationFormat>
  <Paragraphs>210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</vt:lpstr>
      <vt:lpstr>COVID 19 Synopsis: Is Nigeria Resilient to the Pandemic?</vt:lpstr>
      <vt:lpstr>Sectoral Distribution of Bank Loans – Is Nigeria Investment Resilient?</vt:lpstr>
      <vt:lpstr>Are we Liquidity Resilient? – Banked Populace Post Lockdown</vt:lpstr>
      <vt:lpstr>Approach</vt:lpstr>
      <vt:lpstr>VECM RESULT OF INVESTMENT AND LIQUIDITY  VECM RESULT OF INVESTMENT AND SECTORS           ON GROWTH     ON GROWTH      </vt:lpstr>
      <vt:lpstr>Conclusion</vt:lpstr>
      <vt:lpstr>Recommendations</vt:lpstr>
      <vt:lpstr>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roselinetoyin01@gmail.com</dc:creator>
  <cp:lastModifiedBy>olumuyiwa Odusanya</cp:lastModifiedBy>
  <cp:revision>87</cp:revision>
  <dcterms:created xsi:type="dcterms:W3CDTF">2020-06-08T18:51:33Z</dcterms:created>
  <dcterms:modified xsi:type="dcterms:W3CDTF">2020-12-07T10:14:37Z</dcterms:modified>
</cp:coreProperties>
</file>