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62D8A-C0CF-1E4D-9B8B-7D248575158B}" type="datetimeFigureOut">
              <a:rPr lang="en-US" smtClean="0"/>
              <a:t>1/15/14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7FF71-A618-6A4B-9A68-A3AF5B6D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9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7FF71-A618-6A4B-9A68-A3AF5B6D49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1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8446-EF89-1945-BCB3-5EAA7E7FEDD1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E544-26EC-134D-AA4B-07EC1981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6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8446-EF89-1945-BCB3-5EAA7E7FEDD1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E544-26EC-134D-AA4B-07EC1981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6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8446-EF89-1945-BCB3-5EAA7E7FEDD1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E544-26EC-134D-AA4B-07EC1981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8446-EF89-1945-BCB3-5EAA7E7FEDD1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E544-26EC-134D-AA4B-07EC1981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8446-EF89-1945-BCB3-5EAA7E7FEDD1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E544-26EC-134D-AA4B-07EC1981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9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8446-EF89-1945-BCB3-5EAA7E7FEDD1}" type="datetimeFigureOut">
              <a:rPr lang="en-US" smtClean="0"/>
              <a:t>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E544-26EC-134D-AA4B-07EC1981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1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8446-EF89-1945-BCB3-5EAA7E7FEDD1}" type="datetimeFigureOut">
              <a:rPr lang="en-US" smtClean="0"/>
              <a:t>1/15/14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E544-26EC-134D-AA4B-07EC1981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8446-EF89-1945-BCB3-5EAA7E7FEDD1}" type="datetimeFigureOut">
              <a:rPr lang="en-US" smtClean="0"/>
              <a:t>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E544-26EC-134D-AA4B-07EC1981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5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8446-EF89-1945-BCB3-5EAA7E7FEDD1}" type="datetimeFigureOut">
              <a:rPr lang="en-US" smtClean="0"/>
              <a:t>1/15/14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E544-26EC-134D-AA4B-07EC1981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1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8446-EF89-1945-BCB3-5EAA7E7FEDD1}" type="datetimeFigureOut">
              <a:rPr lang="en-US" smtClean="0"/>
              <a:t>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E544-26EC-134D-AA4B-07EC1981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9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8446-EF89-1945-BCB3-5EAA7E7FEDD1}" type="datetimeFigureOut">
              <a:rPr lang="en-US" smtClean="0"/>
              <a:t>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E544-26EC-134D-AA4B-07EC1981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8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8446-EF89-1945-BCB3-5EAA7E7FEDD1}" type="datetimeFigureOut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E544-26EC-134D-AA4B-07EC1981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1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3343" y="3667731"/>
            <a:ext cx="8885769" cy="298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3343" y="317879"/>
            <a:ext cx="8885770" cy="298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dogR.pc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991" y="1990425"/>
            <a:ext cx="1524000" cy="1066801"/>
          </a:xfrm>
          <a:prstGeom prst="rect">
            <a:avLst/>
          </a:prstGeom>
        </p:spPr>
      </p:pic>
      <p:pic>
        <p:nvPicPr>
          <p:cNvPr id="17" name="Picture 16" descr="dogR.pc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991" y="555776"/>
            <a:ext cx="1524000" cy="1090918"/>
          </a:xfrm>
          <a:prstGeom prst="rect">
            <a:avLst/>
          </a:prstGeom>
        </p:spPr>
      </p:pic>
      <p:pic>
        <p:nvPicPr>
          <p:cNvPr id="4" name="Picture 3" descr="tapir1L.p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991" y="3841744"/>
            <a:ext cx="1574800" cy="11823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21865" y="3893825"/>
            <a:ext cx="1539876" cy="10668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6" name="Picture 2" descr="sheep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09390" y="3841744"/>
            <a:ext cx="1523999" cy="114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pangolin1R.pc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991" y="5264143"/>
            <a:ext cx="1574800" cy="1181100"/>
          </a:xfrm>
          <a:prstGeom prst="rect">
            <a:avLst/>
          </a:prstGeom>
        </p:spPr>
      </p:pic>
      <p:pic>
        <p:nvPicPr>
          <p:cNvPr id="8" name="Picture 7" descr="cowL.pc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9390" y="5302243"/>
            <a:ext cx="1524000" cy="1143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605991" y="5328474"/>
            <a:ext cx="1539876" cy="10668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1389" y="555776"/>
            <a:ext cx="1539876" cy="10668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2" name="Picture 2" descr="sheep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18914" y="503695"/>
            <a:ext cx="1523999" cy="114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cowL.pc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8914" y="1964194"/>
            <a:ext cx="1524000" cy="1143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615515" y="1990425"/>
            <a:ext cx="1539876" cy="10668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9" name="Picture 18" descr="tapir1L.p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914" y="1990425"/>
            <a:ext cx="1523999" cy="11167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3344" y="304280"/>
            <a:ext cx="54980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b="1" cap="small" dirty="0" smtClean="0">
                <a:latin typeface="Optima"/>
                <a:cs typeface="Optima"/>
              </a:rPr>
              <a:t>Familiar Trials</a:t>
            </a:r>
            <a:endParaRPr lang="en-US" sz="2200" b="1" cap="small" dirty="0" smtClean="0">
              <a:latin typeface="Optima"/>
              <a:cs typeface="Optima"/>
            </a:endParaRPr>
          </a:p>
          <a:p>
            <a:pPr marL="0" lvl="1"/>
            <a:endParaRPr lang="en-US" sz="1000" b="1" dirty="0" smtClean="0">
              <a:latin typeface="Optima"/>
              <a:cs typeface="Optima"/>
            </a:endParaRPr>
          </a:p>
          <a:p>
            <a:pPr marL="0" lvl="1"/>
            <a:r>
              <a:rPr lang="en-US" sz="2200" b="1" dirty="0">
                <a:latin typeface="Optima"/>
                <a:cs typeface="Optima"/>
              </a:rPr>
              <a:t>N</a:t>
            </a:r>
            <a:r>
              <a:rPr lang="en-US" sz="2200" b="1" dirty="0" smtClean="0">
                <a:latin typeface="Optima"/>
                <a:cs typeface="Optima"/>
              </a:rPr>
              <a:t>ame: </a:t>
            </a:r>
            <a:endParaRPr lang="en-US" sz="2200" b="1" dirty="0" smtClean="0">
              <a:latin typeface="Optima"/>
              <a:cs typeface="Optima"/>
            </a:endParaRPr>
          </a:p>
          <a:p>
            <a:pPr marL="0" lvl="1">
              <a:spcAft>
                <a:spcPts val="300"/>
              </a:spcAft>
            </a:pPr>
            <a:r>
              <a:rPr lang="en-US" sz="2200" i="1" dirty="0">
                <a:latin typeface="Optima"/>
                <a:cs typeface="Optima"/>
              </a:rPr>
              <a:t>e</a:t>
            </a:r>
            <a:r>
              <a:rPr lang="en-US" sz="2200" i="1" dirty="0" smtClean="0">
                <a:latin typeface="Optima"/>
                <a:cs typeface="Optima"/>
              </a:rPr>
              <a:t>.g., Where's the dog?</a:t>
            </a:r>
          </a:p>
          <a:p>
            <a:pPr marL="0" lvl="1">
              <a:spcAft>
                <a:spcPts val="300"/>
              </a:spcAft>
            </a:pPr>
            <a:endParaRPr lang="en-US" sz="600" i="1" dirty="0" smtClean="0">
              <a:latin typeface="Optima"/>
              <a:cs typeface="Optima"/>
            </a:endParaRPr>
          </a:p>
          <a:p>
            <a:pPr marL="0" lvl="1"/>
            <a:r>
              <a:rPr lang="en-US" sz="2200" b="1" dirty="0" smtClean="0">
                <a:latin typeface="Optima"/>
                <a:cs typeface="Optima"/>
              </a:rPr>
              <a:t>Onomatopoeic</a:t>
            </a:r>
            <a:r>
              <a:rPr lang="en-US" sz="2200" b="1" dirty="0" smtClean="0">
                <a:latin typeface="Optima"/>
                <a:cs typeface="Optima"/>
              </a:rPr>
              <a:t>-</a:t>
            </a:r>
            <a:r>
              <a:rPr lang="en-US" sz="2200" b="1" dirty="0" smtClean="0">
                <a:latin typeface="Optima"/>
                <a:cs typeface="Optima"/>
              </a:rPr>
              <a:t>Word: </a:t>
            </a:r>
            <a:endParaRPr lang="en-US" sz="2200" b="1" dirty="0" smtClean="0">
              <a:latin typeface="Optima"/>
              <a:cs typeface="Optima"/>
            </a:endParaRPr>
          </a:p>
          <a:p>
            <a:pPr marL="0" lvl="1">
              <a:spcAft>
                <a:spcPts val="300"/>
              </a:spcAft>
            </a:pPr>
            <a:r>
              <a:rPr lang="en-US" sz="2200" i="1" dirty="0" smtClean="0">
                <a:latin typeface="Optima"/>
                <a:cs typeface="Optima"/>
              </a:rPr>
              <a:t>e.g., Which one goes woof?</a:t>
            </a:r>
          </a:p>
          <a:p>
            <a:pPr marL="0" lvl="1">
              <a:spcAft>
                <a:spcPts val="300"/>
              </a:spcAft>
            </a:pPr>
            <a:endParaRPr lang="en-US" sz="600" i="1" dirty="0" smtClean="0">
              <a:latin typeface="Optima"/>
              <a:cs typeface="Optima"/>
            </a:endParaRPr>
          </a:p>
          <a:p>
            <a:pPr marL="0" lvl="1"/>
            <a:r>
              <a:rPr lang="en-US" sz="2200" b="1" smtClean="0">
                <a:latin typeface="Optima"/>
                <a:cs typeface="Optima"/>
              </a:rPr>
              <a:t>Vocalization:</a:t>
            </a:r>
            <a:endParaRPr lang="en-US" sz="2200" b="1" dirty="0" smtClean="0">
              <a:latin typeface="Optima"/>
              <a:cs typeface="Optima"/>
            </a:endParaRPr>
          </a:p>
          <a:p>
            <a:pPr marL="0" lvl="1"/>
            <a:r>
              <a:rPr lang="en-US" sz="2200" i="1" dirty="0" smtClean="0">
                <a:latin typeface="Optima"/>
                <a:cs typeface="Optima"/>
              </a:rPr>
              <a:t>e.g., Look! "dog barking"</a:t>
            </a:r>
          </a:p>
          <a:p>
            <a:pPr marL="0" lvl="1"/>
            <a:endParaRPr lang="en-US" sz="2400" dirty="0">
              <a:latin typeface="Optima"/>
              <a:cs typeface="Optima"/>
            </a:endParaRPr>
          </a:p>
          <a:p>
            <a:pPr marL="0" lvl="1"/>
            <a:endParaRPr lang="en-US" sz="2400" dirty="0" smtClean="0">
              <a:latin typeface="Optima"/>
              <a:cs typeface="Optima"/>
            </a:endParaRPr>
          </a:p>
          <a:p>
            <a:pPr marL="0" lvl="1"/>
            <a:r>
              <a:rPr lang="en-US" sz="2200" b="1" cap="small" dirty="0" smtClean="0">
                <a:latin typeface="Optima"/>
                <a:cs typeface="Optima"/>
              </a:rPr>
              <a:t>Disambiguation Trials</a:t>
            </a:r>
          </a:p>
          <a:p>
            <a:pPr marL="0" lvl="1"/>
            <a:endParaRPr lang="en-US" sz="1000" b="1" dirty="0" smtClean="0">
              <a:latin typeface="Optima"/>
              <a:cs typeface="Optima"/>
            </a:endParaRPr>
          </a:p>
          <a:p>
            <a:pPr marL="0" lvl="1"/>
            <a:r>
              <a:rPr lang="en-US" sz="2200" b="1" dirty="0" smtClean="0">
                <a:latin typeface="Optima"/>
                <a:cs typeface="Optima"/>
              </a:rPr>
              <a:t>Name: </a:t>
            </a:r>
            <a:endParaRPr lang="en-US" sz="2200" dirty="0" smtClean="0">
              <a:latin typeface="Optima"/>
              <a:cs typeface="Optima"/>
            </a:endParaRPr>
          </a:p>
          <a:p>
            <a:pPr marL="0" lvl="1"/>
            <a:r>
              <a:rPr lang="en-US" sz="2200" i="1" dirty="0" smtClean="0">
                <a:latin typeface="Optima"/>
                <a:cs typeface="Optima"/>
              </a:rPr>
              <a:t>e.g., Where's the capa?</a:t>
            </a:r>
          </a:p>
          <a:p>
            <a:pPr marL="0" lvl="1"/>
            <a:endParaRPr lang="en-US" sz="600" i="1" dirty="0" smtClean="0">
              <a:latin typeface="Optima"/>
              <a:cs typeface="Optima"/>
            </a:endParaRPr>
          </a:p>
          <a:p>
            <a:pPr marL="0" lvl="1"/>
            <a:r>
              <a:rPr lang="en-US" sz="2200" b="1" dirty="0" smtClean="0">
                <a:latin typeface="Optima"/>
                <a:cs typeface="Optima"/>
              </a:rPr>
              <a:t>Vocalization:</a:t>
            </a:r>
            <a:endParaRPr lang="en-US" sz="2200" b="1" dirty="0">
              <a:latin typeface="Optima"/>
              <a:cs typeface="Optima"/>
            </a:endParaRPr>
          </a:p>
          <a:p>
            <a:pPr marL="0" lvl="1"/>
            <a:r>
              <a:rPr lang="en-US" sz="2200" i="1" dirty="0" smtClean="0">
                <a:latin typeface="Optima"/>
                <a:cs typeface="Optima"/>
              </a:rPr>
              <a:t>e.g., Look! "rhino grunting"</a:t>
            </a:r>
            <a:endParaRPr lang="en-US" sz="2200" i="1" dirty="0"/>
          </a:p>
        </p:txBody>
      </p:sp>
      <p:pic>
        <p:nvPicPr>
          <p:cNvPr id="27" name="Picture 26" descr="sheep4L.pct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914" y="479577"/>
            <a:ext cx="1556156" cy="1167117"/>
          </a:xfrm>
          <a:prstGeom prst="rect">
            <a:avLst/>
          </a:prstGeom>
        </p:spPr>
      </p:pic>
      <p:pic>
        <p:nvPicPr>
          <p:cNvPr id="29" name="Picture 28" descr="dogR.pc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390" y="3841744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76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3343" y="317879"/>
            <a:ext cx="8885770" cy="1361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sheep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8914" y="440931"/>
            <a:ext cx="1523999" cy="114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133344" y="304280"/>
            <a:ext cx="5498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b="1" dirty="0" smtClean="0">
                <a:latin typeface="Optima"/>
                <a:cs typeface="Optima"/>
              </a:rPr>
              <a:t>Familiar </a:t>
            </a:r>
            <a:r>
              <a:rPr lang="en-US" sz="2200" b="1" dirty="0" smtClean="0">
                <a:latin typeface="Optima"/>
                <a:cs typeface="Optima"/>
              </a:rPr>
              <a:t>Trials</a:t>
            </a:r>
            <a:endParaRPr lang="en-US" sz="2200" b="1" dirty="0" smtClean="0">
              <a:latin typeface="Optima"/>
              <a:cs typeface="Optima"/>
            </a:endParaRPr>
          </a:p>
          <a:p>
            <a:pPr marL="0" lvl="1"/>
            <a:endParaRPr lang="en-US" sz="1000" b="1" dirty="0" smtClean="0">
              <a:latin typeface="Optima"/>
              <a:cs typeface="Optima"/>
            </a:endParaRPr>
          </a:p>
          <a:p>
            <a:pPr marL="0" lvl="1"/>
            <a:r>
              <a:rPr lang="en-US" sz="2200" i="1" dirty="0" smtClean="0">
                <a:latin typeface="Optima"/>
                <a:cs typeface="Optima"/>
              </a:rPr>
              <a:t>e.g., Look! "dog barking"</a:t>
            </a:r>
          </a:p>
        </p:txBody>
      </p:sp>
      <p:pic>
        <p:nvPicPr>
          <p:cNvPr id="27" name="Picture 26" descr="sheep4L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914" y="416813"/>
            <a:ext cx="1556156" cy="1167117"/>
          </a:xfrm>
          <a:prstGeom prst="rect">
            <a:avLst/>
          </a:prstGeom>
        </p:spPr>
      </p:pic>
      <p:pic>
        <p:nvPicPr>
          <p:cNvPr id="22" name="Picture 21" descr="dogR.p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791" y="440930"/>
            <a:ext cx="1524000" cy="1143000"/>
          </a:xfrm>
          <a:prstGeom prst="rect">
            <a:avLst/>
          </a:prstGeom>
        </p:spPr>
      </p:pic>
      <p:pic>
        <p:nvPicPr>
          <p:cNvPr id="28" name="Picture 27" descr="cowL.pc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390" y="1822754"/>
            <a:ext cx="1498601" cy="11239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631389" y="493012"/>
            <a:ext cx="1539876" cy="10668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3344" y="1836353"/>
            <a:ext cx="8885770" cy="1361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sheep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8915" y="1959405"/>
            <a:ext cx="1523999" cy="114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133345" y="1822754"/>
            <a:ext cx="5498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b="1" dirty="0" smtClean="0">
                <a:latin typeface="Optima"/>
                <a:cs typeface="Optima"/>
              </a:rPr>
              <a:t>Disambiguation Trials</a:t>
            </a:r>
          </a:p>
          <a:p>
            <a:pPr marL="0" lvl="1"/>
            <a:endParaRPr lang="en-US" sz="1000" b="1" dirty="0" smtClean="0">
              <a:latin typeface="Optima"/>
              <a:cs typeface="Optima"/>
            </a:endParaRPr>
          </a:p>
          <a:p>
            <a:pPr marL="0" lvl="1"/>
            <a:r>
              <a:rPr lang="en-US" sz="2200" i="1" dirty="0" smtClean="0">
                <a:latin typeface="Optima"/>
                <a:cs typeface="Optima"/>
              </a:rPr>
              <a:t>e.g., Look! "rhino grunting"</a:t>
            </a:r>
            <a:endParaRPr lang="en-US" sz="2200" i="1" dirty="0"/>
          </a:p>
        </p:txBody>
      </p:sp>
      <p:pic>
        <p:nvPicPr>
          <p:cNvPr id="37" name="Picture 36" descr="sheep4L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915" y="1935287"/>
            <a:ext cx="1556156" cy="1167117"/>
          </a:xfrm>
          <a:prstGeom prst="rect">
            <a:avLst/>
          </a:prstGeom>
        </p:spPr>
      </p:pic>
      <p:pic>
        <p:nvPicPr>
          <p:cNvPr id="38" name="Picture 37" descr="dogR.p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391" y="1935287"/>
            <a:ext cx="1524000" cy="1143000"/>
          </a:xfrm>
          <a:prstGeom prst="rect">
            <a:avLst/>
          </a:prstGeom>
        </p:spPr>
      </p:pic>
      <p:pic>
        <p:nvPicPr>
          <p:cNvPr id="21" name="Picture 20" descr="aardvarkR.pc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791" y="2011486"/>
            <a:ext cx="1498600" cy="1123950"/>
          </a:xfrm>
          <a:prstGeom prst="rect">
            <a:avLst/>
          </a:prstGeom>
        </p:spPr>
      </p:pic>
      <p:pic>
        <p:nvPicPr>
          <p:cNvPr id="31" name="Picture 30" descr="cowL.pc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8915" y="440931"/>
            <a:ext cx="1524000" cy="1143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5631390" y="2011486"/>
            <a:ext cx="1539876" cy="10668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3343" y="3387401"/>
            <a:ext cx="8885770" cy="1361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" descr="sheep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8914" y="3510453"/>
            <a:ext cx="1523999" cy="114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extBox 50"/>
          <p:cNvSpPr txBox="1"/>
          <p:nvPr/>
        </p:nvSpPr>
        <p:spPr>
          <a:xfrm>
            <a:off x="133344" y="3373802"/>
            <a:ext cx="5498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b="1" dirty="0" smtClean="0">
                <a:latin typeface="Optima"/>
                <a:cs typeface="Optima"/>
              </a:rPr>
              <a:t>Retention Trials</a:t>
            </a:r>
          </a:p>
          <a:p>
            <a:pPr marL="0" lvl="1"/>
            <a:endParaRPr lang="en-US" sz="1000" b="1" dirty="0" smtClean="0">
              <a:latin typeface="Optima"/>
              <a:cs typeface="Optima"/>
            </a:endParaRPr>
          </a:p>
          <a:p>
            <a:pPr marL="0" lvl="1"/>
            <a:r>
              <a:rPr lang="en-US" sz="2200" i="1" dirty="0" smtClean="0">
                <a:latin typeface="Optima"/>
                <a:cs typeface="Optima"/>
              </a:rPr>
              <a:t>e.g., Look! "rhino grunting"</a:t>
            </a:r>
            <a:endParaRPr lang="en-US" sz="2200" i="1" dirty="0"/>
          </a:p>
        </p:txBody>
      </p:sp>
      <p:pic>
        <p:nvPicPr>
          <p:cNvPr id="52" name="Picture 51" descr="sheep4L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914" y="3486335"/>
            <a:ext cx="1556156" cy="1167117"/>
          </a:xfrm>
          <a:prstGeom prst="rect">
            <a:avLst/>
          </a:prstGeom>
        </p:spPr>
      </p:pic>
      <p:pic>
        <p:nvPicPr>
          <p:cNvPr id="53" name="Picture 52" descr="dogR.pc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390" y="3486335"/>
            <a:ext cx="1524000" cy="1143000"/>
          </a:xfrm>
          <a:prstGeom prst="rect">
            <a:avLst/>
          </a:prstGeom>
        </p:spPr>
      </p:pic>
      <p:pic>
        <p:nvPicPr>
          <p:cNvPr id="32" name="Picture 31" descr="capybaraR.pc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390" y="3486335"/>
            <a:ext cx="1524000" cy="1143000"/>
          </a:xfrm>
          <a:prstGeom prst="rect">
            <a:avLst/>
          </a:prstGeom>
        </p:spPr>
      </p:pic>
      <p:pic>
        <p:nvPicPr>
          <p:cNvPr id="33" name="Picture 32" descr="aardvarkR.pc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389" y="3542747"/>
            <a:ext cx="1524002" cy="1143002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631389" y="3562534"/>
            <a:ext cx="1539876" cy="10668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36646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90</Words>
  <Application>Microsoft Macintosh PowerPoint</Application>
  <PresentationFormat>On-screen Show (4:3)</PresentationFormat>
  <Paragraphs>29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Bion</dc:creator>
  <cp:lastModifiedBy>Ricardo Bion</cp:lastModifiedBy>
  <cp:revision>13</cp:revision>
  <dcterms:created xsi:type="dcterms:W3CDTF">2013-09-27T21:15:47Z</dcterms:created>
  <dcterms:modified xsi:type="dcterms:W3CDTF">2014-01-16T18:03:12Z</dcterms:modified>
</cp:coreProperties>
</file>