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wdp" ContentType="image/vnd.ms-photo"/>
  <Default Extension="aiff" ContentType="audi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7.xml" ContentType="application/vnd.openxmlformats-officedocument.drawingml.chart+xml"/>
  <Override PartName="/ppt/notesSlides/notesSlide28.xml" ContentType="application/vnd.openxmlformats-officedocument.presentationml.notesSlide+xml"/>
  <Override PartName="/ppt/charts/chart8.xml" ContentType="application/vnd.openxmlformats-officedocument.drawingml.chart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8" r:id="rId2"/>
    <p:sldId id="321" r:id="rId3"/>
    <p:sldId id="330" r:id="rId4"/>
    <p:sldId id="341" r:id="rId5"/>
    <p:sldId id="333" r:id="rId6"/>
    <p:sldId id="342" r:id="rId7"/>
    <p:sldId id="326" r:id="rId8"/>
    <p:sldId id="343" r:id="rId9"/>
    <p:sldId id="323" r:id="rId10"/>
    <p:sldId id="344" r:id="rId11"/>
    <p:sldId id="345" r:id="rId12"/>
    <p:sldId id="299" r:id="rId13"/>
    <p:sldId id="331" r:id="rId14"/>
    <p:sldId id="346" r:id="rId15"/>
    <p:sldId id="274" r:id="rId16"/>
    <p:sldId id="256" r:id="rId17"/>
    <p:sldId id="307" r:id="rId18"/>
    <p:sldId id="319" r:id="rId19"/>
    <p:sldId id="308" r:id="rId20"/>
    <p:sldId id="278" r:id="rId21"/>
    <p:sldId id="329" r:id="rId22"/>
    <p:sldId id="257" r:id="rId23"/>
    <p:sldId id="339" r:id="rId24"/>
    <p:sldId id="279" r:id="rId25"/>
    <p:sldId id="338" r:id="rId26"/>
    <p:sldId id="288" r:id="rId27"/>
    <p:sldId id="259" r:id="rId28"/>
    <p:sldId id="289" r:id="rId29"/>
    <p:sldId id="324" r:id="rId30"/>
    <p:sldId id="335" r:id="rId31"/>
    <p:sldId id="325" r:id="rId32"/>
    <p:sldId id="348" r:id="rId33"/>
    <p:sldId id="34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A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63492" autoAdjust="0"/>
  </p:normalViewPr>
  <p:slideViewPr>
    <p:cSldViewPr snapToGrid="0" snapToObjects="1">
      <p:cViewPr>
        <p:scale>
          <a:sx n="80" d="100"/>
          <a:sy n="80" d="100"/>
        </p:scale>
        <p:origin x="-18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ocuments:ANIME:ANIME_A.txt_mean_Accuracy_300_4300_lg_15_n_19.txt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411287664859"/>
          <c:y val="0.0429063019371713"/>
          <c:w val="0.486471452357413"/>
          <c:h val="0.841991662806855"/>
        </c:manualLayout>
      </c:layout>
      <c:lineChart>
        <c:grouping val="standard"/>
        <c:varyColors val="0"/>
        <c:ser>
          <c:idx val="0"/>
          <c:order val="0"/>
          <c:tx>
            <c:strRef>
              <c:f>'OC_D  STUDY 1'!$B$2</c:f>
              <c:strCache>
                <c:ptCount val="1"/>
                <c:pt idx="0">
                  <c:v>name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plus>
            <c:min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minus>
            <c:spPr>
              <a:ln>
                <a:solidFill>
                  <a:srgbClr val="3366FF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1'!$C$2:$BE$2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0.0185185185185185</c:v>
                </c:pt>
                <c:pt idx="5">
                  <c:v>0.0574074074074074</c:v>
                </c:pt>
                <c:pt idx="6">
                  <c:v>0.0574074074074074</c:v>
                </c:pt>
                <c:pt idx="7">
                  <c:v>0.0728395061728395</c:v>
                </c:pt>
                <c:pt idx="8">
                  <c:v>0.0728395061728395</c:v>
                </c:pt>
                <c:pt idx="9">
                  <c:v>0.101388888888889</c:v>
                </c:pt>
                <c:pt idx="10">
                  <c:v>0.123109243697479</c:v>
                </c:pt>
                <c:pt idx="11">
                  <c:v>0.130803571428571</c:v>
                </c:pt>
                <c:pt idx="12">
                  <c:v>0.180357142857143</c:v>
                </c:pt>
                <c:pt idx="13">
                  <c:v>0.2171875</c:v>
                </c:pt>
                <c:pt idx="14">
                  <c:v>0.247569444444444</c:v>
                </c:pt>
                <c:pt idx="15">
                  <c:v>0.306535947712418</c:v>
                </c:pt>
                <c:pt idx="16">
                  <c:v>0.370261437908497</c:v>
                </c:pt>
                <c:pt idx="17">
                  <c:v>0.426190476190476</c:v>
                </c:pt>
                <c:pt idx="18">
                  <c:v>0.511375661375661</c:v>
                </c:pt>
                <c:pt idx="19">
                  <c:v>0.581481481481481</c:v>
                </c:pt>
                <c:pt idx="20">
                  <c:v>0.590740740740741</c:v>
                </c:pt>
                <c:pt idx="21">
                  <c:v>0.633333333333333</c:v>
                </c:pt>
                <c:pt idx="22">
                  <c:v>0.673202614379085</c:v>
                </c:pt>
                <c:pt idx="23">
                  <c:v>0.675163398692811</c:v>
                </c:pt>
                <c:pt idx="24">
                  <c:v>0.697712418300654</c:v>
                </c:pt>
                <c:pt idx="25">
                  <c:v>0.714506172839506</c:v>
                </c:pt>
                <c:pt idx="26">
                  <c:v>0.728395061728395</c:v>
                </c:pt>
                <c:pt idx="27">
                  <c:v>0.723765432098765</c:v>
                </c:pt>
                <c:pt idx="28">
                  <c:v>0.734722222222222</c:v>
                </c:pt>
                <c:pt idx="29">
                  <c:v>0.734722222222222</c:v>
                </c:pt>
                <c:pt idx="30">
                  <c:v>0.733796296296296</c:v>
                </c:pt>
                <c:pt idx="31">
                  <c:v>0.775</c:v>
                </c:pt>
                <c:pt idx="32">
                  <c:v>0.784640522875817</c:v>
                </c:pt>
                <c:pt idx="33">
                  <c:v>0.784640522875817</c:v>
                </c:pt>
                <c:pt idx="34">
                  <c:v>0.786601307189542</c:v>
                </c:pt>
                <c:pt idx="35">
                  <c:v>0.747530864197531</c:v>
                </c:pt>
                <c:pt idx="36">
                  <c:v>0.75679012345679</c:v>
                </c:pt>
                <c:pt idx="37">
                  <c:v>0.729012345679012</c:v>
                </c:pt>
                <c:pt idx="38">
                  <c:v>0.737345679012346</c:v>
                </c:pt>
                <c:pt idx="39">
                  <c:v>0.742901234567901</c:v>
                </c:pt>
                <c:pt idx="40">
                  <c:v>0.715123456790123</c:v>
                </c:pt>
                <c:pt idx="41">
                  <c:v>0.705864197530864</c:v>
                </c:pt>
                <c:pt idx="42">
                  <c:v>0.705864197530864</c:v>
                </c:pt>
                <c:pt idx="43">
                  <c:v>0.701234567901235</c:v>
                </c:pt>
                <c:pt idx="44">
                  <c:v>0.691975308641975</c:v>
                </c:pt>
                <c:pt idx="45">
                  <c:v>0.691975308641975</c:v>
                </c:pt>
                <c:pt idx="46">
                  <c:v>0.691975308641975</c:v>
                </c:pt>
                <c:pt idx="47">
                  <c:v>0.698148148148148</c:v>
                </c:pt>
                <c:pt idx="48">
                  <c:v>0.694444444444444</c:v>
                </c:pt>
                <c:pt idx="49">
                  <c:v>0.694444444444444</c:v>
                </c:pt>
                <c:pt idx="50">
                  <c:v>0.666666666666667</c:v>
                </c:pt>
                <c:pt idx="51">
                  <c:v>0.666666666666667</c:v>
                </c:pt>
                <c:pt idx="52">
                  <c:v>0.67037037037037</c:v>
                </c:pt>
                <c:pt idx="53">
                  <c:v>0.67037037037037</c:v>
                </c:pt>
                <c:pt idx="54">
                  <c:v>0.67037037037037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'OC_D  STUDY 1'!$B$3</c:f>
              <c:strCache>
                <c:ptCount val="1"/>
                <c:pt idx="0">
                  <c:v>onomatopoeic word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plus>
            <c:min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minus>
            <c:spPr>
              <a:ln>
                <a:solidFill>
                  <a:srgbClr val="FF66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1'!$C$3:$BE$3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0.0175438596491228</c:v>
                </c:pt>
                <c:pt idx="9">
                  <c:v>0.0263157894736842</c:v>
                </c:pt>
                <c:pt idx="10">
                  <c:v>0.0526315789473684</c:v>
                </c:pt>
                <c:pt idx="11">
                  <c:v>0.0526315789473684</c:v>
                </c:pt>
                <c:pt idx="12">
                  <c:v>0.0787037037037037</c:v>
                </c:pt>
                <c:pt idx="13">
                  <c:v>0.106481481481481</c:v>
                </c:pt>
                <c:pt idx="14">
                  <c:v>0.166666666666667</c:v>
                </c:pt>
                <c:pt idx="15">
                  <c:v>0.180555555555556</c:v>
                </c:pt>
                <c:pt idx="16">
                  <c:v>0.271052631578947</c:v>
                </c:pt>
                <c:pt idx="17">
                  <c:v>0.284210526315789</c:v>
                </c:pt>
                <c:pt idx="18">
                  <c:v>0.303508771929825</c:v>
                </c:pt>
                <c:pt idx="19">
                  <c:v>0.303508771929825</c:v>
                </c:pt>
                <c:pt idx="20">
                  <c:v>0.334210526315789</c:v>
                </c:pt>
                <c:pt idx="21">
                  <c:v>0.381578947368421</c:v>
                </c:pt>
                <c:pt idx="22">
                  <c:v>0.415789473684211</c:v>
                </c:pt>
                <c:pt idx="23">
                  <c:v>0.466666666666667</c:v>
                </c:pt>
                <c:pt idx="24">
                  <c:v>0.497222222222222</c:v>
                </c:pt>
                <c:pt idx="25">
                  <c:v>0.542156862745098</c:v>
                </c:pt>
                <c:pt idx="26">
                  <c:v>0.542156862745098</c:v>
                </c:pt>
                <c:pt idx="27">
                  <c:v>0.567592592592593</c:v>
                </c:pt>
                <c:pt idx="28">
                  <c:v>0.567592592592593</c:v>
                </c:pt>
                <c:pt idx="29">
                  <c:v>0.590350877192982</c:v>
                </c:pt>
                <c:pt idx="30">
                  <c:v>0.619298245614035</c:v>
                </c:pt>
                <c:pt idx="31">
                  <c:v>0.615789473684211</c:v>
                </c:pt>
                <c:pt idx="32">
                  <c:v>0.615789473684211</c:v>
                </c:pt>
                <c:pt idx="33">
                  <c:v>0.641228070175439</c:v>
                </c:pt>
                <c:pt idx="34">
                  <c:v>0.695614035087719</c:v>
                </c:pt>
                <c:pt idx="35">
                  <c:v>0.691228070175439</c:v>
                </c:pt>
                <c:pt idx="36">
                  <c:v>0.7</c:v>
                </c:pt>
                <c:pt idx="37">
                  <c:v>0.71140350877193</c:v>
                </c:pt>
                <c:pt idx="38">
                  <c:v>0.685087719298246</c:v>
                </c:pt>
                <c:pt idx="39">
                  <c:v>0.685087719298246</c:v>
                </c:pt>
                <c:pt idx="40">
                  <c:v>0.689473684210526</c:v>
                </c:pt>
                <c:pt idx="41">
                  <c:v>0.689473684210526</c:v>
                </c:pt>
                <c:pt idx="42">
                  <c:v>0.689473684210526</c:v>
                </c:pt>
                <c:pt idx="43">
                  <c:v>0.689473684210526</c:v>
                </c:pt>
                <c:pt idx="44">
                  <c:v>0.693859649122807</c:v>
                </c:pt>
                <c:pt idx="45">
                  <c:v>0.693859649122807</c:v>
                </c:pt>
                <c:pt idx="46">
                  <c:v>0.685087719298246</c:v>
                </c:pt>
                <c:pt idx="47">
                  <c:v>0.685087719298246</c:v>
                </c:pt>
                <c:pt idx="48">
                  <c:v>0.685087719298246</c:v>
                </c:pt>
                <c:pt idx="49">
                  <c:v>0.658771929824561</c:v>
                </c:pt>
                <c:pt idx="50">
                  <c:v>0.685087719298246</c:v>
                </c:pt>
                <c:pt idx="51">
                  <c:v>0.685087719298246</c:v>
                </c:pt>
                <c:pt idx="52">
                  <c:v>0.685087719298246</c:v>
                </c:pt>
                <c:pt idx="53">
                  <c:v>0.682456140350877</c:v>
                </c:pt>
                <c:pt idx="54">
                  <c:v>0.714912280701754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'OC_D  STUDY 1'!$B$4</c:f>
              <c:strCache>
                <c:ptCount val="1"/>
                <c:pt idx="0">
                  <c:v>vocalization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plus>
            <c:min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minus>
            <c:spPr>
              <a:ln>
                <a:solidFill>
                  <a:srgbClr val="0080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1'!$C$4:$BE$4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0.0087719298245614</c:v>
                </c:pt>
                <c:pt idx="6">
                  <c:v>0.0087719298245614</c:v>
                </c:pt>
                <c:pt idx="7">
                  <c:v>0.0350877192982456</c:v>
                </c:pt>
                <c:pt idx="8">
                  <c:v>0.0587719298245614</c:v>
                </c:pt>
                <c:pt idx="9">
                  <c:v>0.0587719298245614</c:v>
                </c:pt>
                <c:pt idx="10">
                  <c:v>0.0650375939849624</c:v>
                </c:pt>
                <c:pt idx="11">
                  <c:v>0.0650375939849624</c:v>
                </c:pt>
                <c:pt idx="12">
                  <c:v>0.0694235588972431</c:v>
                </c:pt>
                <c:pt idx="13">
                  <c:v>0.0957393483709273</c:v>
                </c:pt>
                <c:pt idx="14">
                  <c:v>0.104511278195489</c:v>
                </c:pt>
                <c:pt idx="15">
                  <c:v>0.137092731829574</c:v>
                </c:pt>
                <c:pt idx="16">
                  <c:v>0.139598997493734</c:v>
                </c:pt>
                <c:pt idx="17">
                  <c:v>0.164598997493734</c:v>
                </c:pt>
                <c:pt idx="18">
                  <c:v>0.177464494569758</c:v>
                </c:pt>
                <c:pt idx="19">
                  <c:v>0.202903091060986</c:v>
                </c:pt>
                <c:pt idx="20">
                  <c:v>0.209920634920635</c:v>
                </c:pt>
                <c:pt idx="21">
                  <c:v>0.215768588137009</c:v>
                </c:pt>
                <c:pt idx="22">
                  <c:v>0.266645781119465</c:v>
                </c:pt>
                <c:pt idx="23">
                  <c:v>0.302694235588972</c:v>
                </c:pt>
                <c:pt idx="24">
                  <c:v>0.333771929824561</c:v>
                </c:pt>
                <c:pt idx="25">
                  <c:v>0.359398496240601</c:v>
                </c:pt>
                <c:pt idx="26">
                  <c:v>0.390100250626566</c:v>
                </c:pt>
                <c:pt idx="27">
                  <c:v>0.401796157059315</c:v>
                </c:pt>
                <c:pt idx="28">
                  <c:v>0.439285714285714</c:v>
                </c:pt>
                <c:pt idx="29">
                  <c:v>0.448934837092732</c:v>
                </c:pt>
                <c:pt idx="30">
                  <c:v>0.49937343358396</c:v>
                </c:pt>
                <c:pt idx="31">
                  <c:v>0.507268170426065</c:v>
                </c:pt>
                <c:pt idx="32">
                  <c:v>0.519486215538847</c:v>
                </c:pt>
                <c:pt idx="33">
                  <c:v>0.522117794486216</c:v>
                </c:pt>
                <c:pt idx="34">
                  <c:v>0.543170426065163</c:v>
                </c:pt>
                <c:pt idx="35">
                  <c:v>0.581150793650794</c:v>
                </c:pt>
                <c:pt idx="36">
                  <c:v>0.61109022556391</c:v>
                </c:pt>
                <c:pt idx="37">
                  <c:v>0.618984962406015</c:v>
                </c:pt>
                <c:pt idx="38">
                  <c:v>0.597055137844612</c:v>
                </c:pt>
                <c:pt idx="39">
                  <c:v>0.605827067669173</c:v>
                </c:pt>
                <c:pt idx="40">
                  <c:v>0.658002645502646</c:v>
                </c:pt>
                <c:pt idx="41">
                  <c:v>0.65250626566416</c:v>
                </c:pt>
                <c:pt idx="42">
                  <c:v>0.674436090225564</c:v>
                </c:pt>
                <c:pt idx="43">
                  <c:v>0.671804511278196</c:v>
                </c:pt>
                <c:pt idx="44">
                  <c:v>0.675563909774436</c:v>
                </c:pt>
                <c:pt idx="45">
                  <c:v>0.678070175438596</c:v>
                </c:pt>
                <c:pt idx="46">
                  <c:v>0.682163742690059</c:v>
                </c:pt>
                <c:pt idx="47">
                  <c:v>0.674269005847953</c:v>
                </c:pt>
                <c:pt idx="48">
                  <c:v>0.674269005847953</c:v>
                </c:pt>
                <c:pt idx="49">
                  <c:v>0.661111111111111</c:v>
                </c:pt>
                <c:pt idx="50">
                  <c:v>0.667293233082707</c:v>
                </c:pt>
                <c:pt idx="51">
                  <c:v>0.68483709273183</c:v>
                </c:pt>
                <c:pt idx="52">
                  <c:v>0.68483709273183</c:v>
                </c:pt>
                <c:pt idx="53">
                  <c:v>0.693859649122807</c:v>
                </c:pt>
                <c:pt idx="54">
                  <c:v>0.693859649122807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4472616"/>
        <c:axId val="2034469512"/>
      </c:lineChart>
      <c:catAx>
        <c:axId val="203447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034469512"/>
        <c:crosses val="autoZero"/>
        <c:auto val="1"/>
        <c:lblAlgn val="ctr"/>
        <c:lblOffset val="1"/>
        <c:noMultiLvlLbl val="0"/>
      </c:catAx>
      <c:valAx>
        <c:axId val="2034469512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% </a:t>
                </a:r>
                <a:r>
                  <a:rPr lang="en-US" sz="1600" b="0" dirty="0" smtClean="0">
                    <a:latin typeface="Optima"/>
                    <a:cs typeface="Optima"/>
                  </a:rPr>
                  <a:t>Shifting </a:t>
                </a:r>
                <a:endParaRPr lang="en-US" sz="1600" b="0" dirty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to 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034472616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411287664859"/>
          <c:y val="0.0429063019371713"/>
          <c:w val="0.486471452357413"/>
          <c:h val="0.841991662806855"/>
        </c:manualLayout>
      </c:layout>
      <c:lineChart>
        <c:grouping val="standard"/>
        <c:varyColors val="0"/>
        <c:ser>
          <c:idx val="0"/>
          <c:order val="0"/>
          <c:tx>
            <c:strRef>
              <c:f>'OC_D  STUDY 1'!$B$2</c:f>
              <c:strCache>
                <c:ptCount val="1"/>
                <c:pt idx="0">
                  <c:v>name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plus>
            <c:min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minus>
            <c:spPr>
              <a:ln>
                <a:solidFill>
                  <a:srgbClr val="3366FF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1'!$C$2:$BE$2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0.0185185185185185</c:v>
                </c:pt>
                <c:pt idx="5">
                  <c:v>0.0574074074074074</c:v>
                </c:pt>
                <c:pt idx="6">
                  <c:v>0.0574074074074074</c:v>
                </c:pt>
                <c:pt idx="7">
                  <c:v>0.0728395061728395</c:v>
                </c:pt>
                <c:pt idx="8">
                  <c:v>0.0728395061728395</c:v>
                </c:pt>
                <c:pt idx="9">
                  <c:v>0.101388888888889</c:v>
                </c:pt>
                <c:pt idx="10">
                  <c:v>0.123109243697479</c:v>
                </c:pt>
                <c:pt idx="11">
                  <c:v>0.130803571428571</c:v>
                </c:pt>
                <c:pt idx="12">
                  <c:v>0.180357142857143</c:v>
                </c:pt>
                <c:pt idx="13">
                  <c:v>0.2171875</c:v>
                </c:pt>
                <c:pt idx="14">
                  <c:v>0.247569444444444</c:v>
                </c:pt>
                <c:pt idx="15">
                  <c:v>0.306535947712418</c:v>
                </c:pt>
                <c:pt idx="16">
                  <c:v>0.370261437908497</c:v>
                </c:pt>
                <c:pt idx="17">
                  <c:v>0.426190476190476</c:v>
                </c:pt>
                <c:pt idx="18">
                  <c:v>0.511375661375661</c:v>
                </c:pt>
                <c:pt idx="19">
                  <c:v>0.581481481481481</c:v>
                </c:pt>
                <c:pt idx="20">
                  <c:v>0.590740740740741</c:v>
                </c:pt>
                <c:pt idx="21">
                  <c:v>0.633333333333333</c:v>
                </c:pt>
                <c:pt idx="22">
                  <c:v>0.673202614379085</c:v>
                </c:pt>
                <c:pt idx="23">
                  <c:v>0.675163398692811</c:v>
                </c:pt>
                <c:pt idx="24">
                  <c:v>0.697712418300654</c:v>
                </c:pt>
                <c:pt idx="25">
                  <c:v>0.714506172839506</c:v>
                </c:pt>
                <c:pt idx="26">
                  <c:v>0.728395061728395</c:v>
                </c:pt>
                <c:pt idx="27">
                  <c:v>0.723765432098765</c:v>
                </c:pt>
                <c:pt idx="28">
                  <c:v>0.734722222222222</c:v>
                </c:pt>
                <c:pt idx="29">
                  <c:v>0.734722222222222</c:v>
                </c:pt>
                <c:pt idx="30">
                  <c:v>0.733796296296296</c:v>
                </c:pt>
                <c:pt idx="31">
                  <c:v>0.775</c:v>
                </c:pt>
                <c:pt idx="32">
                  <c:v>0.784640522875817</c:v>
                </c:pt>
                <c:pt idx="33">
                  <c:v>0.784640522875817</c:v>
                </c:pt>
                <c:pt idx="34">
                  <c:v>0.786601307189542</c:v>
                </c:pt>
                <c:pt idx="35">
                  <c:v>0.747530864197531</c:v>
                </c:pt>
                <c:pt idx="36">
                  <c:v>0.75679012345679</c:v>
                </c:pt>
                <c:pt idx="37">
                  <c:v>0.729012345679012</c:v>
                </c:pt>
                <c:pt idx="38">
                  <c:v>0.737345679012346</c:v>
                </c:pt>
                <c:pt idx="39">
                  <c:v>0.742901234567901</c:v>
                </c:pt>
                <c:pt idx="40">
                  <c:v>0.715123456790123</c:v>
                </c:pt>
                <c:pt idx="41">
                  <c:v>0.705864197530864</c:v>
                </c:pt>
                <c:pt idx="42">
                  <c:v>0.705864197530864</c:v>
                </c:pt>
                <c:pt idx="43">
                  <c:v>0.701234567901235</c:v>
                </c:pt>
                <c:pt idx="44">
                  <c:v>0.691975308641975</c:v>
                </c:pt>
                <c:pt idx="45">
                  <c:v>0.691975308641975</c:v>
                </c:pt>
                <c:pt idx="46">
                  <c:v>0.691975308641975</c:v>
                </c:pt>
                <c:pt idx="47">
                  <c:v>0.698148148148148</c:v>
                </c:pt>
                <c:pt idx="48">
                  <c:v>0.694444444444444</c:v>
                </c:pt>
                <c:pt idx="49">
                  <c:v>0.694444444444444</c:v>
                </c:pt>
                <c:pt idx="50">
                  <c:v>0.666666666666667</c:v>
                </c:pt>
                <c:pt idx="51">
                  <c:v>0.666666666666667</c:v>
                </c:pt>
                <c:pt idx="52">
                  <c:v>0.67037037037037</c:v>
                </c:pt>
                <c:pt idx="53">
                  <c:v>0.67037037037037</c:v>
                </c:pt>
                <c:pt idx="54">
                  <c:v>0.67037037037037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'OC_D  STUDY 1'!$B$3</c:f>
              <c:strCache>
                <c:ptCount val="1"/>
                <c:pt idx="0">
                  <c:v>onomatopoeic word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plus>
            <c:min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minus>
            <c:spPr>
              <a:ln>
                <a:solidFill>
                  <a:srgbClr val="FF66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1'!$C$3:$BE$3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0.0175438596491228</c:v>
                </c:pt>
                <c:pt idx="9">
                  <c:v>0.0263157894736842</c:v>
                </c:pt>
                <c:pt idx="10">
                  <c:v>0.0526315789473684</c:v>
                </c:pt>
                <c:pt idx="11">
                  <c:v>0.0526315789473684</c:v>
                </c:pt>
                <c:pt idx="12">
                  <c:v>0.0787037037037037</c:v>
                </c:pt>
                <c:pt idx="13">
                  <c:v>0.106481481481481</c:v>
                </c:pt>
                <c:pt idx="14">
                  <c:v>0.166666666666667</c:v>
                </c:pt>
                <c:pt idx="15">
                  <c:v>0.180555555555556</c:v>
                </c:pt>
                <c:pt idx="16">
                  <c:v>0.271052631578947</c:v>
                </c:pt>
                <c:pt idx="17">
                  <c:v>0.284210526315789</c:v>
                </c:pt>
                <c:pt idx="18">
                  <c:v>0.303508771929825</c:v>
                </c:pt>
                <c:pt idx="19">
                  <c:v>0.303508771929825</c:v>
                </c:pt>
                <c:pt idx="20">
                  <c:v>0.334210526315789</c:v>
                </c:pt>
                <c:pt idx="21">
                  <c:v>0.381578947368421</c:v>
                </c:pt>
                <c:pt idx="22">
                  <c:v>0.415789473684211</c:v>
                </c:pt>
                <c:pt idx="23">
                  <c:v>0.466666666666667</c:v>
                </c:pt>
                <c:pt idx="24">
                  <c:v>0.497222222222222</c:v>
                </c:pt>
                <c:pt idx="25">
                  <c:v>0.542156862745098</c:v>
                </c:pt>
                <c:pt idx="26">
                  <c:v>0.542156862745098</c:v>
                </c:pt>
                <c:pt idx="27">
                  <c:v>0.567592592592593</c:v>
                </c:pt>
                <c:pt idx="28">
                  <c:v>0.567592592592593</c:v>
                </c:pt>
                <c:pt idx="29">
                  <c:v>0.590350877192982</c:v>
                </c:pt>
                <c:pt idx="30">
                  <c:v>0.619298245614035</c:v>
                </c:pt>
                <c:pt idx="31">
                  <c:v>0.615789473684211</c:v>
                </c:pt>
                <c:pt idx="32">
                  <c:v>0.615789473684211</c:v>
                </c:pt>
                <c:pt idx="33">
                  <c:v>0.641228070175439</c:v>
                </c:pt>
                <c:pt idx="34">
                  <c:v>0.695614035087719</c:v>
                </c:pt>
                <c:pt idx="35">
                  <c:v>0.691228070175439</c:v>
                </c:pt>
                <c:pt idx="36">
                  <c:v>0.7</c:v>
                </c:pt>
                <c:pt idx="37">
                  <c:v>0.71140350877193</c:v>
                </c:pt>
                <c:pt idx="38">
                  <c:v>0.685087719298246</c:v>
                </c:pt>
                <c:pt idx="39">
                  <c:v>0.685087719298246</c:v>
                </c:pt>
                <c:pt idx="40">
                  <c:v>0.689473684210526</c:v>
                </c:pt>
                <c:pt idx="41">
                  <c:v>0.689473684210526</c:v>
                </c:pt>
                <c:pt idx="42">
                  <c:v>0.689473684210526</c:v>
                </c:pt>
                <c:pt idx="43">
                  <c:v>0.689473684210526</c:v>
                </c:pt>
                <c:pt idx="44">
                  <c:v>0.693859649122807</c:v>
                </c:pt>
                <c:pt idx="45">
                  <c:v>0.693859649122807</c:v>
                </c:pt>
                <c:pt idx="46">
                  <c:v>0.685087719298246</c:v>
                </c:pt>
                <c:pt idx="47">
                  <c:v>0.685087719298246</c:v>
                </c:pt>
                <c:pt idx="48">
                  <c:v>0.685087719298246</c:v>
                </c:pt>
                <c:pt idx="49">
                  <c:v>0.658771929824561</c:v>
                </c:pt>
                <c:pt idx="50">
                  <c:v>0.685087719298246</c:v>
                </c:pt>
                <c:pt idx="51">
                  <c:v>0.685087719298246</c:v>
                </c:pt>
                <c:pt idx="52">
                  <c:v>0.685087719298246</c:v>
                </c:pt>
                <c:pt idx="53">
                  <c:v>0.682456140350877</c:v>
                </c:pt>
                <c:pt idx="54">
                  <c:v>0.714912280701754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'OC_D  STUDY 1'!$B$4</c:f>
              <c:strCache>
                <c:ptCount val="1"/>
                <c:pt idx="0">
                  <c:v>vocalization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plus>
            <c:min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minus>
            <c:spPr>
              <a:ln>
                <a:solidFill>
                  <a:srgbClr val="0080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1'!$C$4:$BE$4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0.0087719298245614</c:v>
                </c:pt>
                <c:pt idx="6">
                  <c:v>0.0087719298245614</c:v>
                </c:pt>
                <c:pt idx="7">
                  <c:v>0.0350877192982456</c:v>
                </c:pt>
                <c:pt idx="8">
                  <c:v>0.0587719298245614</c:v>
                </c:pt>
                <c:pt idx="9">
                  <c:v>0.0587719298245614</c:v>
                </c:pt>
                <c:pt idx="10">
                  <c:v>0.0650375939849624</c:v>
                </c:pt>
                <c:pt idx="11">
                  <c:v>0.0650375939849624</c:v>
                </c:pt>
                <c:pt idx="12">
                  <c:v>0.0694235588972431</c:v>
                </c:pt>
                <c:pt idx="13">
                  <c:v>0.0957393483709273</c:v>
                </c:pt>
                <c:pt idx="14">
                  <c:v>0.104511278195489</c:v>
                </c:pt>
                <c:pt idx="15">
                  <c:v>0.137092731829574</c:v>
                </c:pt>
                <c:pt idx="16">
                  <c:v>0.139598997493734</c:v>
                </c:pt>
                <c:pt idx="17">
                  <c:v>0.164598997493734</c:v>
                </c:pt>
                <c:pt idx="18">
                  <c:v>0.177464494569758</c:v>
                </c:pt>
                <c:pt idx="19">
                  <c:v>0.202903091060986</c:v>
                </c:pt>
                <c:pt idx="20">
                  <c:v>0.209920634920635</c:v>
                </c:pt>
                <c:pt idx="21">
                  <c:v>0.215768588137009</c:v>
                </c:pt>
                <c:pt idx="22">
                  <c:v>0.266645781119465</c:v>
                </c:pt>
                <c:pt idx="23">
                  <c:v>0.302694235588972</c:v>
                </c:pt>
                <c:pt idx="24">
                  <c:v>0.333771929824561</c:v>
                </c:pt>
                <c:pt idx="25">
                  <c:v>0.359398496240601</c:v>
                </c:pt>
                <c:pt idx="26">
                  <c:v>0.390100250626566</c:v>
                </c:pt>
                <c:pt idx="27">
                  <c:v>0.401796157059315</c:v>
                </c:pt>
                <c:pt idx="28">
                  <c:v>0.439285714285714</c:v>
                </c:pt>
                <c:pt idx="29">
                  <c:v>0.448934837092732</c:v>
                </c:pt>
                <c:pt idx="30">
                  <c:v>0.49937343358396</c:v>
                </c:pt>
                <c:pt idx="31">
                  <c:v>0.507268170426065</c:v>
                </c:pt>
                <c:pt idx="32">
                  <c:v>0.519486215538847</c:v>
                </c:pt>
                <c:pt idx="33">
                  <c:v>0.522117794486216</c:v>
                </c:pt>
                <c:pt idx="34">
                  <c:v>0.543170426065163</c:v>
                </c:pt>
                <c:pt idx="35">
                  <c:v>0.581150793650794</c:v>
                </c:pt>
                <c:pt idx="36">
                  <c:v>0.61109022556391</c:v>
                </c:pt>
                <c:pt idx="37">
                  <c:v>0.618984962406015</c:v>
                </c:pt>
                <c:pt idx="38">
                  <c:v>0.597055137844612</c:v>
                </c:pt>
                <c:pt idx="39">
                  <c:v>0.605827067669173</c:v>
                </c:pt>
                <c:pt idx="40">
                  <c:v>0.658002645502646</c:v>
                </c:pt>
                <c:pt idx="41">
                  <c:v>0.65250626566416</c:v>
                </c:pt>
                <c:pt idx="42">
                  <c:v>0.674436090225564</c:v>
                </c:pt>
                <c:pt idx="43">
                  <c:v>0.671804511278196</c:v>
                </c:pt>
                <c:pt idx="44">
                  <c:v>0.675563909774436</c:v>
                </c:pt>
                <c:pt idx="45">
                  <c:v>0.678070175438596</c:v>
                </c:pt>
                <c:pt idx="46">
                  <c:v>0.682163742690059</c:v>
                </c:pt>
                <c:pt idx="47">
                  <c:v>0.674269005847953</c:v>
                </c:pt>
                <c:pt idx="48">
                  <c:v>0.674269005847953</c:v>
                </c:pt>
                <c:pt idx="49">
                  <c:v>0.661111111111111</c:v>
                </c:pt>
                <c:pt idx="50">
                  <c:v>0.667293233082707</c:v>
                </c:pt>
                <c:pt idx="51">
                  <c:v>0.68483709273183</c:v>
                </c:pt>
                <c:pt idx="52">
                  <c:v>0.68483709273183</c:v>
                </c:pt>
                <c:pt idx="53">
                  <c:v>0.693859649122807</c:v>
                </c:pt>
                <c:pt idx="54">
                  <c:v>0.693859649122807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240648"/>
        <c:axId val="2094237544"/>
      </c:lineChart>
      <c:catAx>
        <c:axId val="209424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094237544"/>
        <c:crosses val="autoZero"/>
        <c:auto val="1"/>
        <c:lblAlgn val="ctr"/>
        <c:lblOffset val="1"/>
        <c:noMultiLvlLbl val="0"/>
      </c:catAx>
      <c:valAx>
        <c:axId val="2094237544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% </a:t>
                </a:r>
                <a:r>
                  <a:rPr lang="en-US" sz="1600" b="0" dirty="0" smtClean="0">
                    <a:latin typeface="Optima"/>
                    <a:cs typeface="Optima"/>
                  </a:rPr>
                  <a:t>Shifting </a:t>
                </a:r>
                <a:endParaRPr lang="en-US" sz="1600" b="0" dirty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to 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094240648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411287664859"/>
          <c:y val="0.0429063019371713"/>
          <c:w val="0.486471452357413"/>
          <c:h val="0.841991662806855"/>
        </c:manualLayout>
      </c:layout>
      <c:lineChart>
        <c:grouping val="standard"/>
        <c:varyColors val="0"/>
        <c:ser>
          <c:idx val="0"/>
          <c:order val="0"/>
          <c:tx>
            <c:strRef>
              <c:f>'OC_D  STUDY 1'!$B$2</c:f>
              <c:strCache>
                <c:ptCount val="1"/>
                <c:pt idx="0">
                  <c:v>name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plus>
            <c:min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minus>
            <c:spPr>
              <a:ln>
                <a:solidFill>
                  <a:srgbClr val="3366FF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1'!$C$2:$BE$2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0.0185185185185185</c:v>
                </c:pt>
                <c:pt idx="5">
                  <c:v>0.0574074074074074</c:v>
                </c:pt>
                <c:pt idx="6">
                  <c:v>0.0574074074074074</c:v>
                </c:pt>
                <c:pt idx="7">
                  <c:v>0.0728395061728395</c:v>
                </c:pt>
                <c:pt idx="8">
                  <c:v>0.0728395061728395</c:v>
                </c:pt>
                <c:pt idx="9">
                  <c:v>0.101388888888889</c:v>
                </c:pt>
                <c:pt idx="10">
                  <c:v>0.123109243697479</c:v>
                </c:pt>
                <c:pt idx="11">
                  <c:v>0.130803571428571</c:v>
                </c:pt>
                <c:pt idx="12">
                  <c:v>0.180357142857143</c:v>
                </c:pt>
                <c:pt idx="13">
                  <c:v>0.2171875</c:v>
                </c:pt>
                <c:pt idx="14">
                  <c:v>0.247569444444444</c:v>
                </c:pt>
                <c:pt idx="15">
                  <c:v>0.306535947712418</c:v>
                </c:pt>
                <c:pt idx="16">
                  <c:v>0.370261437908497</c:v>
                </c:pt>
                <c:pt idx="17">
                  <c:v>0.426190476190476</c:v>
                </c:pt>
                <c:pt idx="18">
                  <c:v>0.511375661375661</c:v>
                </c:pt>
                <c:pt idx="19">
                  <c:v>0.581481481481481</c:v>
                </c:pt>
                <c:pt idx="20">
                  <c:v>0.590740740740741</c:v>
                </c:pt>
                <c:pt idx="21">
                  <c:v>0.633333333333333</c:v>
                </c:pt>
                <c:pt idx="22">
                  <c:v>0.673202614379085</c:v>
                </c:pt>
                <c:pt idx="23">
                  <c:v>0.675163398692811</c:v>
                </c:pt>
                <c:pt idx="24">
                  <c:v>0.697712418300654</c:v>
                </c:pt>
                <c:pt idx="25">
                  <c:v>0.714506172839506</c:v>
                </c:pt>
                <c:pt idx="26">
                  <c:v>0.728395061728395</c:v>
                </c:pt>
                <c:pt idx="27">
                  <c:v>0.723765432098765</c:v>
                </c:pt>
                <c:pt idx="28">
                  <c:v>0.734722222222222</c:v>
                </c:pt>
                <c:pt idx="29">
                  <c:v>0.734722222222222</c:v>
                </c:pt>
                <c:pt idx="30">
                  <c:v>0.733796296296296</c:v>
                </c:pt>
                <c:pt idx="31">
                  <c:v>0.775</c:v>
                </c:pt>
                <c:pt idx="32">
                  <c:v>0.784640522875817</c:v>
                </c:pt>
                <c:pt idx="33">
                  <c:v>0.784640522875817</c:v>
                </c:pt>
                <c:pt idx="34">
                  <c:v>0.786601307189542</c:v>
                </c:pt>
                <c:pt idx="35">
                  <c:v>0.747530864197531</c:v>
                </c:pt>
                <c:pt idx="36">
                  <c:v>0.75679012345679</c:v>
                </c:pt>
                <c:pt idx="37">
                  <c:v>0.729012345679012</c:v>
                </c:pt>
                <c:pt idx="38">
                  <c:v>0.737345679012346</c:v>
                </c:pt>
                <c:pt idx="39">
                  <c:v>0.742901234567901</c:v>
                </c:pt>
                <c:pt idx="40">
                  <c:v>0.715123456790123</c:v>
                </c:pt>
                <c:pt idx="41">
                  <c:v>0.705864197530864</c:v>
                </c:pt>
                <c:pt idx="42">
                  <c:v>0.705864197530864</c:v>
                </c:pt>
                <c:pt idx="43">
                  <c:v>0.701234567901235</c:v>
                </c:pt>
                <c:pt idx="44">
                  <c:v>0.691975308641975</c:v>
                </c:pt>
                <c:pt idx="45">
                  <c:v>0.691975308641975</c:v>
                </c:pt>
                <c:pt idx="46">
                  <c:v>0.691975308641975</c:v>
                </c:pt>
                <c:pt idx="47">
                  <c:v>0.698148148148148</c:v>
                </c:pt>
                <c:pt idx="48">
                  <c:v>0.694444444444444</c:v>
                </c:pt>
                <c:pt idx="49">
                  <c:v>0.694444444444444</c:v>
                </c:pt>
                <c:pt idx="50">
                  <c:v>0.666666666666667</c:v>
                </c:pt>
                <c:pt idx="51">
                  <c:v>0.666666666666667</c:v>
                </c:pt>
                <c:pt idx="52">
                  <c:v>0.67037037037037</c:v>
                </c:pt>
                <c:pt idx="53">
                  <c:v>0.67037037037037</c:v>
                </c:pt>
                <c:pt idx="54">
                  <c:v>0.67037037037037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'OC_D  STUDY 1'!$B$3</c:f>
              <c:strCache>
                <c:ptCount val="1"/>
                <c:pt idx="0">
                  <c:v>onomatopoeic word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plus>
            <c:min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minus>
            <c:spPr>
              <a:ln>
                <a:solidFill>
                  <a:srgbClr val="FF66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1'!$C$3:$BE$3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0.0175438596491228</c:v>
                </c:pt>
                <c:pt idx="9">
                  <c:v>0.0263157894736842</c:v>
                </c:pt>
                <c:pt idx="10">
                  <c:v>0.0526315789473684</c:v>
                </c:pt>
                <c:pt idx="11">
                  <c:v>0.0526315789473684</c:v>
                </c:pt>
                <c:pt idx="12">
                  <c:v>0.0787037037037037</c:v>
                </c:pt>
                <c:pt idx="13">
                  <c:v>0.106481481481481</c:v>
                </c:pt>
                <c:pt idx="14">
                  <c:v>0.166666666666667</c:v>
                </c:pt>
                <c:pt idx="15">
                  <c:v>0.180555555555556</c:v>
                </c:pt>
                <c:pt idx="16">
                  <c:v>0.271052631578947</c:v>
                </c:pt>
                <c:pt idx="17">
                  <c:v>0.284210526315789</c:v>
                </c:pt>
                <c:pt idx="18">
                  <c:v>0.303508771929825</c:v>
                </c:pt>
                <c:pt idx="19">
                  <c:v>0.303508771929825</c:v>
                </c:pt>
                <c:pt idx="20">
                  <c:v>0.334210526315789</c:v>
                </c:pt>
                <c:pt idx="21">
                  <c:v>0.381578947368421</c:v>
                </c:pt>
                <c:pt idx="22">
                  <c:v>0.415789473684211</c:v>
                </c:pt>
                <c:pt idx="23">
                  <c:v>0.466666666666667</c:v>
                </c:pt>
                <c:pt idx="24">
                  <c:v>0.497222222222222</c:v>
                </c:pt>
                <c:pt idx="25">
                  <c:v>0.542156862745098</c:v>
                </c:pt>
                <c:pt idx="26">
                  <c:v>0.542156862745098</c:v>
                </c:pt>
                <c:pt idx="27">
                  <c:v>0.567592592592593</c:v>
                </c:pt>
                <c:pt idx="28">
                  <c:v>0.567592592592593</c:v>
                </c:pt>
                <c:pt idx="29">
                  <c:v>0.590350877192982</c:v>
                </c:pt>
                <c:pt idx="30">
                  <c:v>0.619298245614035</c:v>
                </c:pt>
                <c:pt idx="31">
                  <c:v>0.615789473684211</c:v>
                </c:pt>
                <c:pt idx="32">
                  <c:v>0.615789473684211</c:v>
                </c:pt>
                <c:pt idx="33">
                  <c:v>0.641228070175439</c:v>
                </c:pt>
                <c:pt idx="34">
                  <c:v>0.695614035087719</c:v>
                </c:pt>
                <c:pt idx="35">
                  <c:v>0.691228070175439</c:v>
                </c:pt>
                <c:pt idx="36">
                  <c:v>0.7</c:v>
                </c:pt>
                <c:pt idx="37">
                  <c:v>0.71140350877193</c:v>
                </c:pt>
                <c:pt idx="38">
                  <c:v>0.685087719298246</c:v>
                </c:pt>
                <c:pt idx="39">
                  <c:v>0.685087719298246</c:v>
                </c:pt>
                <c:pt idx="40">
                  <c:v>0.689473684210526</c:v>
                </c:pt>
                <c:pt idx="41">
                  <c:v>0.689473684210526</c:v>
                </c:pt>
                <c:pt idx="42">
                  <c:v>0.689473684210526</c:v>
                </c:pt>
                <c:pt idx="43">
                  <c:v>0.689473684210526</c:v>
                </c:pt>
                <c:pt idx="44">
                  <c:v>0.693859649122807</c:v>
                </c:pt>
                <c:pt idx="45">
                  <c:v>0.693859649122807</c:v>
                </c:pt>
                <c:pt idx="46">
                  <c:v>0.685087719298246</c:v>
                </c:pt>
                <c:pt idx="47">
                  <c:v>0.685087719298246</c:v>
                </c:pt>
                <c:pt idx="48">
                  <c:v>0.685087719298246</c:v>
                </c:pt>
                <c:pt idx="49">
                  <c:v>0.658771929824561</c:v>
                </c:pt>
                <c:pt idx="50">
                  <c:v>0.685087719298246</c:v>
                </c:pt>
                <c:pt idx="51">
                  <c:v>0.685087719298246</c:v>
                </c:pt>
                <c:pt idx="52">
                  <c:v>0.685087719298246</c:v>
                </c:pt>
                <c:pt idx="53">
                  <c:v>0.682456140350877</c:v>
                </c:pt>
                <c:pt idx="54">
                  <c:v>0.714912280701754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'OC_D  STUDY 1'!$B$4</c:f>
              <c:strCache>
                <c:ptCount val="1"/>
                <c:pt idx="0">
                  <c:v>vocalization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plus>
            <c:min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minus>
            <c:spPr>
              <a:ln>
                <a:solidFill>
                  <a:srgbClr val="0080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1'!$C$4:$BE$4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0.0087719298245614</c:v>
                </c:pt>
                <c:pt idx="6">
                  <c:v>0.0087719298245614</c:v>
                </c:pt>
                <c:pt idx="7">
                  <c:v>0.0350877192982456</c:v>
                </c:pt>
                <c:pt idx="8">
                  <c:v>0.0587719298245614</c:v>
                </c:pt>
                <c:pt idx="9">
                  <c:v>0.0587719298245614</c:v>
                </c:pt>
                <c:pt idx="10">
                  <c:v>0.0650375939849624</c:v>
                </c:pt>
                <c:pt idx="11">
                  <c:v>0.0650375939849624</c:v>
                </c:pt>
                <c:pt idx="12">
                  <c:v>0.0694235588972431</c:v>
                </c:pt>
                <c:pt idx="13">
                  <c:v>0.0957393483709273</c:v>
                </c:pt>
                <c:pt idx="14">
                  <c:v>0.104511278195489</c:v>
                </c:pt>
                <c:pt idx="15">
                  <c:v>0.137092731829574</c:v>
                </c:pt>
                <c:pt idx="16">
                  <c:v>0.139598997493734</c:v>
                </c:pt>
                <c:pt idx="17">
                  <c:v>0.164598997493734</c:v>
                </c:pt>
                <c:pt idx="18">
                  <c:v>0.177464494569758</c:v>
                </c:pt>
                <c:pt idx="19">
                  <c:v>0.202903091060986</c:v>
                </c:pt>
                <c:pt idx="20">
                  <c:v>0.209920634920635</c:v>
                </c:pt>
                <c:pt idx="21">
                  <c:v>0.215768588137009</c:v>
                </c:pt>
                <c:pt idx="22">
                  <c:v>0.266645781119465</c:v>
                </c:pt>
                <c:pt idx="23">
                  <c:v>0.302694235588972</c:v>
                </c:pt>
                <c:pt idx="24">
                  <c:v>0.333771929824561</c:v>
                </c:pt>
                <c:pt idx="25">
                  <c:v>0.359398496240601</c:v>
                </c:pt>
                <c:pt idx="26">
                  <c:v>0.390100250626566</c:v>
                </c:pt>
                <c:pt idx="27">
                  <c:v>0.401796157059315</c:v>
                </c:pt>
                <c:pt idx="28">
                  <c:v>0.439285714285714</c:v>
                </c:pt>
                <c:pt idx="29">
                  <c:v>0.448934837092732</c:v>
                </c:pt>
                <c:pt idx="30">
                  <c:v>0.49937343358396</c:v>
                </c:pt>
                <c:pt idx="31">
                  <c:v>0.507268170426065</c:v>
                </c:pt>
                <c:pt idx="32">
                  <c:v>0.519486215538847</c:v>
                </c:pt>
                <c:pt idx="33">
                  <c:v>0.522117794486216</c:v>
                </c:pt>
                <c:pt idx="34">
                  <c:v>0.543170426065163</c:v>
                </c:pt>
                <c:pt idx="35">
                  <c:v>0.581150793650794</c:v>
                </c:pt>
                <c:pt idx="36">
                  <c:v>0.61109022556391</c:v>
                </c:pt>
                <c:pt idx="37">
                  <c:v>0.618984962406015</c:v>
                </c:pt>
                <c:pt idx="38">
                  <c:v>0.597055137844612</c:v>
                </c:pt>
                <c:pt idx="39">
                  <c:v>0.605827067669173</c:v>
                </c:pt>
                <c:pt idx="40">
                  <c:v>0.658002645502646</c:v>
                </c:pt>
                <c:pt idx="41">
                  <c:v>0.65250626566416</c:v>
                </c:pt>
                <c:pt idx="42">
                  <c:v>0.674436090225564</c:v>
                </c:pt>
                <c:pt idx="43">
                  <c:v>0.671804511278196</c:v>
                </c:pt>
                <c:pt idx="44">
                  <c:v>0.675563909774436</c:v>
                </c:pt>
                <c:pt idx="45">
                  <c:v>0.678070175438596</c:v>
                </c:pt>
                <c:pt idx="46">
                  <c:v>0.682163742690059</c:v>
                </c:pt>
                <c:pt idx="47">
                  <c:v>0.674269005847953</c:v>
                </c:pt>
                <c:pt idx="48">
                  <c:v>0.674269005847953</c:v>
                </c:pt>
                <c:pt idx="49">
                  <c:v>0.661111111111111</c:v>
                </c:pt>
                <c:pt idx="50">
                  <c:v>0.667293233082707</c:v>
                </c:pt>
                <c:pt idx="51">
                  <c:v>0.68483709273183</c:v>
                </c:pt>
                <c:pt idx="52">
                  <c:v>0.68483709273183</c:v>
                </c:pt>
                <c:pt idx="53">
                  <c:v>0.693859649122807</c:v>
                </c:pt>
                <c:pt idx="54">
                  <c:v>0.693859649122807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154072"/>
        <c:axId val="2094150968"/>
      </c:lineChart>
      <c:catAx>
        <c:axId val="209415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094150968"/>
        <c:crosses val="autoZero"/>
        <c:auto val="1"/>
        <c:lblAlgn val="ctr"/>
        <c:lblOffset val="1"/>
        <c:noMultiLvlLbl val="0"/>
      </c:catAx>
      <c:valAx>
        <c:axId val="2094150968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% </a:t>
                </a:r>
                <a:r>
                  <a:rPr lang="en-US" sz="1600" b="0" dirty="0" smtClean="0">
                    <a:latin typeface="Optima"/>
                    <a:cs typeface="Optima"/>
                  </a:rPr>
                  <a:t>Shifting </a:t>
                </a:r>
                <a:endParaRPr lang="en-US" sz="1600" b="0" dirty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to 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094154072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3366FF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'Familiar Accuracy - STUDY 1'!$C$2:$C$4</c:f>
                <c:numCache>
                  <c:formatCode>General</c:formatCode>
                  <c:ptCount val="3"/>
                  <c:pt idx="0">
                    <c:v>0.0327915800402616</c:v>
                  </c:pt>
                  <c:pt idx="1">
                    <c:v>0.0423644953857754</c:v>
                  </c:pt>
                  <c:pt idx="2">
                    <c:v>0.0261657765497315</c:v>
                  </c:pt>
                </c:numCache>
              </c:numRef>
            </c:plus>
            <c:minus>
              <c:numRef>
                <c:f>'Familiar Accuracy - STUDY 1'!$C$2:$C$4</c:f>
                <c:numCache>
                  <c:formatCode>General</c:formatCode>
                  <c:ptCount val="3"/>
                  <c:pt idx="0">
                    <c:v>0.0327915800402616</c:v>
                  </c:pt>
                  <c:pt idx="1">
                    <c:v>0.0423644953857754</c:v>
                  </c:pt>
                  <c:pt idx="2">
                    <c:v>0.0261657765497315</c:v>
                  </c:pt>
                </c:numCache>
              </c:numRef>
            </c:minus>
          </c:errBars>
          <c:cat>
            <c:strRef>
              <c:f>'Familiar Accuracy - STUDY 1'!$A$2:$A$4</c:f>
              <c:strCache>
                <c:ptCount val="3"/>
                <c:pt idx="0">
                  <c:v>name</c:v>
                </c:pt>
                <c:pt idx="1">
                  <c:v>onomatopoeic word</c:v>
                </c:pt>
                <c:pt idx="2">
                  <c:v>vocalization</c:v>
                </c:pt>
              </c:strCache>
            </c:strRef>
          </c:cat>
          <c:val>
            <c:numRef>
              <c:f>'Familiar Accuracy - STUDY 1'!$B$2:$B$4</c:f>
              <c:numCache>
                <c:formatCode>General</c:formatCode>
                <c:ptCount val="3"/>
                <c:pt idx="0">
                  <c:v>0.64191139404854</c:v>
                </c:pt>
                <c:pt idx="1">
                  <c:v>0.6363157583647</c:v>
                </c:pt>
                <c:pt idx="2">
                  <c:v>0.642845805244738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94085736"/>
        <c:axId val="2094082680"/>
      </c:barChart>
      <c:catAx>
        <c:axId val="2094085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Optima"/>
                <a:cs typeface="Optima"/>
              </a:defRPr>
            </a:pPr>
            <a:endParaRPr lang="en-US"/>
          </a:p>
        </c:txPr>
        <c:crossAx val="2094082680"/>
        <c:crosses val="autoZero"/>
        <c:auto val="1"/>
        <c:lblAlgn val="ctr"/>
        <c:lblOffset val="100"/>
        <c:noMultiLvlLbl val="0"/>
      </c:catAx>
      <c:valAx>
        <c:axId val="2094082680"/>
        <c:scaling>
          <c:orientation val="minMax"/>
          <c:max val="0.75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 b="1">
                    <a:latin typeface="Optima"/>
                    <a:cs typeface="Optima"/>
                  </a:defRPr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</a:t>
                </a:r>
              </a:p>
              <a:p>
                <a:pPr>
                  <a:defRPr sz="1400" b="1">
                    <a:latin typeface="Optima"/>
                    <a:cs typeface="Optima"/>
                  </a:defRPr>
                </a:pPr>
                <a:r>
                  <a:rPr lang="en-US" sz="1400" b="1" dirty="0" smtClean="0">
                    <a:latin typeface="Optima"/>
                    <a:cs typeface="Optima"/>
                  </a:rPr>
                  <a:t>% </a:t>
                </a:r>
                <a:r>
                  <a:rPr lang="en-US" sz="1400" b="1" dirty="0">
                    <a:latin typeface="Optima"/>
                    <a:cs typeface="Optima"/>
                  </a:rPr>
                  <a:t>Looking to target</a:t>
                </a:r>
                <a:endParaRPr lang="en-US" sz="1400" b="1" baseline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2094085736"/>
        <c:crosses val="autoZero"/>
        <c:crossBetween val="between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66FF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plus>
            <c:min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minus>
          </c:errBars>
          <c:cat>
            <c:strRef>
              <c:f>'Novel Accuracy - STUDY 1'!$A$2:$A$3</c:f>
              <c:strCache>
                <c:ptCount val="2"/>
                <c:pt idx="0">
                  <c:v>name</c:v>
                </c:pt>
                <c:pt idx="1">
                  <c:v>vocalization</c:v>
                </c:pt>
              </c:strCache>
            </c:strRef>
          </c:cat>
          <c:val>
            <c:numRef>
              <c:f>'Novel Accuracy - STUDY 1'!$B$2:$B$3</c:f>
              <c:numCache>
                <c:formatCode>General</c:formatCode>
                <c:ptCount val="2"/>
                <c:pt idx="0">
                  <c:v>0.622790462404024</c:v>
                </c:pt>
                <c:pt idx="1">
                  <c:v>0.649356281677554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91006680"/>
        <c:axId val="2091003624"/>
      </c:barChart>
      <c:catAx>
        <c:axId val="20910066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Optima"/>
                <a:cs typeface="Optima"/>
              </a:defRPr>
            </a:pPr>
            <a:endParaRPr lang="en-US"/>
          </a:p>
        </c:txPr>
        <c:crossAx val="2091003624"/>
        <c:crosses val="autoZero"/>
        <c:auto val="1"/>
        <c:lblAlgn val="ctr"/>
        <c:lblOffset val="100"/>
        <c:noMultiLvlLbl val="0"/>
      </c:catAx>
      <c:valAx>
        <c:axId val="2091003624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1"/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ACCURACY%</a:t>
                </a:r>
                <a:r>
                  <a:rPr lang="en-US" sz="1400" b="1" baseline="0" dirty="0" smtClean="0">
                    <a:latin typeface="Optima"/>
                    <a:cs typeface="Optima"/>
                  </a:rPr>
                  <a:t> </a:t>
                </a:r>
                <a:r>
                  <a:rPr lang="en-US" sz="1400" b="1" baseline="0" dirty="0">
                    <a:latin typeface="Optima"/>
                    <a:cs typeface="Optima"/>
                  </a:rPr>
                  <a:t>Looking to target</a:t>
                </a:r>
                <a:endParaRPr lang="en-US" sz="1400" b="1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2091006680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66FF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plus>
            <c:min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minus>
          </c:errBars>
          <c:cat>
            <c:strRef>
              <c:f>'Novel Accuracy - STUDY 1'!$A$2:$A$3</c:f>
              <c:strCache>
                <c:ptCount val="2"/>
                <c:pt idx="0">
                  <c:v>name</c:v>
                </c:pt>
                <c:pt idx="1">
                  <c:v>vocalization</c:v>
                </c:pt>
              </c:strCache>
            </c:strRef>
          </c:cat>
          <c:val>
            <c:numRef>
              <c:f>'Novel Accuracy - STUDY 1'!$B$2:$B$3</c:f>
              <c:numCache>
                <c:formatCode>General</c:formatCode>
                <c:ptCount val="2"/>
                <c:pt idx="0">
                  <c:v>0.622790462404024</c:v>
                </c:pt>
                <c:pt idx="1">
                  <c:v>0.649356281677554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19626984"/>
        <c:axId val="2019630024"/>
      </c:barChart>
      <c:catAx>
        <c:axId val="20196269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Optima"/>
                <a:cs typeface="Optima"/>
              </a:defRPr>
            </a:pPr>
            <a:endParaRPr lang="en-US"/>
          </a:p>
        </c:txPr>
        <c:crossAx val="2019630024"/>
        <c:crosses val="autoZero"/>
        <c:auto val="1"/>
        <c:lblAlgn val="ctr"/>
        <c:lblOffset val="100"/>
        <c:noMultiLvlLbl val="0"/>
      </c:catAx>
      <c:valAx>
        <c:axId val="2019630024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1"/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ACCURACY%</a:t>
                </a:r>
                <a:r>
                  <a:rPr lang="en-US" sz="1400" b="1" baseline="0" dirty="0" smtClean="0">
                    <a:latin typeface="Optima"/>
                    <a:cs typeface="Optima"/>
                  </a:rPr>
                  <a:t> </a:t>
                </a:r>
                <a:r>
                  <a:rPr lang="en-US" sz="1400" b="1" baseline="0" dirty="0">
                    <a:latin typeface="Optima"/>
                    <a:cs typeface="Optima"/>
                  </a:rPr>
                  <a:t>Looking to target</a:t>
                </a:r>
                <a:endParaRPr lang="en-US" sz="1400" b="1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2019626984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9816808613209"/>
          <c:y val="0.0731707317073171"/>
          <c:w val="0.670183191386791"/>
          <c:h val="0.815542218808015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3366FF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'Macintosh HD:Users:ricardoh:Desktop:[graphs_ANIME.xlsx]Retention - STUDY 2'!$C$2:$C$4</c:f>
                <c:numCache>
                  <c:formatCode>General</c:formatCode>
                  <c:ptCount val="3"/>
                  <c:pt idx="0">
                    <c:v>0.0269613859984421</c:v>
                  </c:pt>
                  <c:pt idx="1">
                    <c:v>0.0334016159192486</c:v>
                  </c:pt>
                  <c:pt idx="2">
                    <c:v>0.0380873110470196</c:v>
                  </c:pt>
                </c:numCache>
              </c:numRef>
            </c:plus>
            <c:minus>
              <c:numRef>
                <c:f>'Macintosh HD:Users:ricardoh:Desktop:[graphs_ANIME.xlsx]Retention - STUDY 2'!$C$2:$C$4</c:f>
                <c:numCache>
                  <c:formatCode>General</c:formatCode>
                  <c:ptCount val="3"/>
                  <c:pt idx="0">
                    <c:v>0.0269613859984421</c:v>
                  </c:pt>
                  <c:pt idx="1">
                    <c:v>0.0334016159192486</c:v>
                  </c:pt>
                  <c:pt idx="2">
                    <c:v>0.0380873110470196</c:v>
                  </c:pt>
                </c:numCache>
              </c:numRef>
            </c:minus>
          </c:errBars>
          <c:cat>
            <c:strRef>
              <c:f>'Macintosh HD:Users:ricardoh:Desktop:[graphs_ANIME.xlsx]Retention - STUDY 2'!$A$2:$A$4</c:f>
              <c:strCache>
                <c:ptCount val="3"/>
                <c:pt idx="0">
                  <c:v>_x0008_Familiar</c:v>
                </c:pt>
                <c:pt idx="1">
                  <c:v>_x000e_Disambiguation</c:v>
                </c:pt>
                <c:pt idx="2">
                  <c:v>	Retention</c:v>
                </c:pt>
              </c:strCache>
            </c:strRef>
          </c:cat>
          <c:val>
            <c:numRef>
              <c:f>'Macintosh HD:Users:ricardoh:Desktop:[graphs_ANIME.xlsx]Retention - STUDY 2'!$B$2:$B$4</c:f>
              <c:numCache>
                <c:formatCode>General</c:formatCode>
                <c:ptCount val="3"/>
                <c:pt idx="0">
                  <c:v>0.623431614633002</c:v>
                </c:pt>
                <c:pt idx="1">
                  <c:v>0.650794860904058</c:v>
                </c:pt>
                <c:pt idx="2">
                  <c:v>0.554744908448317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115500168"/>
        <c:axId val="2115503256"/>
      </c:barChart>
      <c:catAx>
        <c:axId val="2115500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Optima"/>
                <a:cs typeface="Optima"/>
              </a:defRPr>
            </a:pPr>
            <a:endParaRPr lang="en-US"/>
          </a:p>
        </c:txPr>
        <c:crossAx val="2115503256"/>
        <c:crosses val="autoZero"/>
        <c:auto val="1"/>
        <c:lblAlgn val="ctr"/>
        <c:lblOffset val="100"/>
        <c:noMultiLvlLbl val="0"/>
      </c:catAx>
      <c:valAx>
        <c:axId val="2115503256"/>
        <c:scaling>
          <c:orientation val="minMax"/>
          <c:max val="0.75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</a:t>
                </a:r>
              </a:p>
              <a:p>
                <a:pPr>
                  <a:defRPr b="0"/>
                </a:pPr>
                <a:r>
                  <a:rPr lang="en-US" sz="1400" b="1" dirty="0" smtClean="0">
                    <a:latin typeface="Optima"/>
                    <a:cs typeface="Optima"/>
                  </a:rPr>
                  <a:t>% </a:t>
                </a:r>
                <a:r>
                  <a:rPr lang="en-US" sz="1400" b="1" dirty="0">
                    <a:latin typeface="Optima"/>
                    <a:cs typeface="Optima"/>
                  </a:rPr>
                  <a:t>Looking </a:t>
                </a:r>
                <a:endParaRPr lang="en-US" sz="1400" b="1" dirty="0" smtClean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400" b="1" dirty="0" smtClean="0">
                    <a:latin typeface="Optima"/>
                    <a:cs typeface="Optima"/>
                  </a:rPr>
                  <a:t>to </a:t>
                </a:r>
                <a:r>
                  <a:rPr lang="en-US" sz="1400" b="1" dirty="0">
                    <a:latin typeface="Optima"/>
                    <a:cs typeface="Optima"/>
                  </a:rPr>
                  <a:t>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Optima"/>
                <a:cs typeface="Optima"/>
              </a:defRPr>
            </a:pPr>
            <a:endParaRPr lang="en-US"/>
          </a:p>
        </c:txPr>
        <c:crossAx val="2115500168"/>
        <c:crosses val="autoZero"/>
        <c:crossBetween val="between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'Correlation - STUDY 2'!$B$1</c:f>
              <c:strCache>
                <c:ptCount val="1"/>
                <c:pt idx="0">
                  <c:v>Retention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'Correlation - STUDY 2'!$A$2:$A$21</c:f>
              <c:numCache>
                <c:formatCode>General</c:formatCode>
                <c:ptCount val="20"/>
                <c:pt idx="0">
                  <c:v>0.676998663755926</c:v>
                </c:pt>
                <c:pt idx="1">
                  <c:v>0.84351947406643</c:v>
                </c:pt>
                <c:pt idx="2">
                  <c:v>0.566713264989127</c:v>
                </c:pt>
                <c:pt idx="3">
                  <c:v>0.658914227689477</c:v>
                </c:pt>
                <c:pt idx="4">
                  <c:v>0.655817244973531</c:v>
                </c:pt>
                <c:pt idx="5">
                  <c:v>0.703085839598998</c:v>
                </c:pt>
                <c:pt idx="6">
                  <c:v>0.732931887240224</c:v>
                </c:pt>
                <c:pt idx="7">
                  <c:v>0.706618240516546</c:v>
                </c:pt>
                <c:pt idx="8">
                  <c:v>0.62802281901197</c:v>
                </c:pt>
                <c:pt idx="9">
                  <c:v>0.580907835762363</c:v>
                </c:pt>
                <c:pt idx="10">
                  <c:v>0.301447179625146</c:v>
                </c:pt>
                <c:pt idx="11">
                  <c:v>0.555086323235144</c:v>
                </c:pt>
                <c:pt idx="12">
                  <c:v>0.741608127678831</c:v>
                </c:pt>
                <c:pt idx="13">
                  <c:v>0.718238321384422</c:v>
                </c:pt>
                <c:pt idx="14">
                  <c:v>0.856951560316721</c:v>
                </c:pt>
                <c:pt idx="15">
                  <c:v>0.329380536139306</c:v>
                </c:pt>
                <c:pt idx="16">
                  <c:v>0.470082822118841</c:v>
                </c:pt>
                <c:pt idx="17">
                  <c:v>0.779008114811651</c:v>
                </c:pt>
                <c:pt idx="18">
                  <c:v>0.7659027305045</c:v>
                </c:pt>
                <c:pt idx="19">
                  <c:v>0.744662004662005</c:v>
                </c:pt>
              </c:numCache>
            </c:numRef>
          </c:xVal>
          <c:yVal>
            <c:numRef>
              <c:f>'Correlation - STUDY 2'!$B$2:$B$21</c:f>
              <c:numCache>
                <c:formatCode>General</c:formatCode>
                <c:ptCount val="20"/>
                <c:pt idx="0">
                  <c:v>0.571749887539361</c:v>
                </c:pt>
                <c:pt idx="1">
                  <c:v>0.422379730002235</c:v>
                </c:pt>
                <c:pt idx="2">
                  <c:v>0.402323376007586</c:v>
                </c:pt>
                <c:pt idx="3">
                  <c:v>0.64655860950829</c:v>
                </c:pt>
                <c:pt idx="4">
                  <c:v>0.656026164635334</c:v>
                </c:pt>
                <c:pt idx="5">
                  <c:v>0.789033189033189</c:v>
                </c:pt>
                <c:pt idx="6">
                  <c:v>0.726228632478632</c:v>
                </c:pt>
                <c:pt idx="7">
                  <c:v>0.4936203466894</c:v>
                </c:pt>
                <c:pt idx="8">
                  <c:v>0.531749672346003</c:v>
                </c:pt>
                <c:pt idx="9">
                  <c:v>0.301243824982357</c:v>
                </c:pt>
                <c:pt idx="10">
                  <c:v>0.491909385113269</c:v>
                </c:pt>
                <c:pt idx="11">
                  <c:v>0.280926064892749</c:v>
                </c:pt>
                <c:pt idx="12">
                  <c:v>0.5</c:v>
                </c:pt>
                <c:pt idx="13">
                  <c:v>0.460221376686268</c:v>
                </c:pt>
                <c:pt idx="14">
                  <c:v>0.504762918061993</c:v>
                </c:pt>
                <c:pt idx="15">
                  <c:v>0.406599607907803</c:v>
                </c:pt>
                <c:pt idx="16">
                  <c:v>0.487108509965201</c:v>
                </c:pt>
                <c:pt idx="17">
                  <c:v>0.8590652845972</c:v>
                </c:pt>
                <c:pt idx="18">
                  <c:v>0.889371980676328</c:v>
                </c:pt>
                <c:pt idx="19">
                  <c:v>0.674019607843137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5071608"/>
        <c:axId val="2095067928"/>
      </c:scatterChart>
      <c:valAx>
        <c:axId val="2095071608"/>
        <c:scaling>
          <c:orientation val="minMax"/>
          <c:max val="0.9"/>
          <c:min val="0.25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sz="1400" b="0" dirty="0" smtClean="0">
                    <a:latin typeface="Optima"/>
                    <a:cs typeface="Optima"/>
                  </a:rPr>
                  <a:t>DISAMBIGUATION ACCURACY</a:t>
                </a:r>
                <a:endParaRPr lang="en-US" sz="14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 rot="0" vert="horz" lIns="2" anchor="t" anchorCtr="1">
            <a:spAutoFit/>
          </a:bodyPr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2095067928"/>
        <c:crosses val="autoZero"/>
        <c:crossBetween val="midCat"/>
        <c:majorUnit val="0.25"/>
      </c:valAx>
      <c:valAx>
        <c:axId val="2095067928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RETENTION</a:t>
                </a:r>
              </a:p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ACCURACY</a:t>
                </a:r>
                <a:endParaRPr lang="en-US" sz="16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2095071608"/>
        <c:crosses val="autoZero"/>
        <c:crossBetween val="midCat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'Correlation - STUDY 2'!$B$1</c:f>
              <c:strCache>
                <c:ptCount val="1"/>
                <c:pt idx="0">
                  <c:v>Retention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'Correlation - STUDY 2'!$A$2:$A$21</c:f>
              <c:numCache>
                <c:formatCode>General</c:formatCode>
                <c:ptCount val="20"/>
                <c:pt idx="0">
                  <c:v>0.676998663755926</c:v>
                </c:pt>
                <c:pt idx="1">
                  <c:v>0.84351947406643</c:v>
                </c:pt>
                <c:pt idx="2">
                  <c:v>0.566713264989127</c:v>
                </c:pt>
                <c:pt idx="3">
                  <c:v>0.658914227689477</c:v>
                </c:pt>
                <c:pt idx="4">
                  <c:v>0.655817244973531</c:v>
                </c:pt>
                <c:pt idx="5">
                  <c:v>0.703085839598998</c:v>
                </c:pt>
                <c:pt idx="6">
                  <c:v>0.732931887240224</c:v>
                </c:pt>
                <c:pt idx="7">
                  <c:v>0.706618240516546</c:v>
                </c:pt>
                <c:pt idx="8">
                  <c:v>0.62802281901197</c:v>
                </c:pt>
                <c:pt idx="9">
                  <c:v>0.580907835762363</c:v>
                </c:pt>
                <c:pt idx="10">
                  <c:v>0.301447179625146</c:v>
                </c:pt>
                <c:pt idx="11">
                  <c:v>0.555086323235144</c:v>
                </c:pt>
                <c:pt idx="12">
                  <c:v>0.741608127678831</c:v>
                </c:pt>
                <c:pt idx="13">
                  <c:v>0.718238321384422</c:v>
                </c:pt>
                <c:pt idx="14">
                  <c:v>0.856951560316721</c:v>
                </c:pt>
                <c:pt idx="15">
                  <c:v>0.329380536139306</c:v>
                </c:pt>
                <c:pt idx="16">
                  <c:v>0.470082822118841</c:v>
                </c:pt>
                <c:pt idx="17">
                  <c:v>0.779008114811651</c:v>
                </c:pt>
                <c:pt idx="18">
                  <c:v>0.7659027305045</c:v>
                </c:pt>
                <c:pt idx="19">
                  <c:v>0.744662004662005</c:v>
                </c:pt>
              </c:numCache>
            </c:numRef>
          </c:xVal>
          <c:yVal>
            <c:numRef>
              <c:f>'Correlation - STUDY 2'!$B$2:$B$21</c:f>
              <c:numCache>
                <c:formatCode>General</c:formatCode>
                <c:ptCount val="20"/>
                <c:pt idx="0">
                  <c:v>0.571749887539361</c:v>
                </c:pt>
                <c:pt idx="1">
                  <c:v>0.422379730002235</c:v>
                </c:pt>
                <c:pt idx="2">
                  <c:v>0.402323376007586</c:v>
                </c:pt>
                <c:pt idx="3">
                  <c:v>0.64655860950829</c:v>
                </c:pt>
                <c:pt idx="4">
                  <c:v>0.656026164635334</c:v>
                </c:pt>
                <c:pt idx="5">
                  <c:v>0.789033189033189</c:v>
                </c:pt>
                <c:pt idx="6">
                  <c:v>0.726228632478632</c:v>
                </c:pt>
                <c:pt idx="7">
                  <c:v>0.4936203466894</c:v>
                </c:pt>
                <c:pt idx="8">
                  <c:v>0.531749672346003</c:v>
                </c:pt>
                <c:pt idx="9">
                  <c:v>0.301243824982357</c:v>
                </c:pt>
                <c:pt idx="10">
                  <c:v>0.491909385113269</c:v>
                </c:pt>
                <c:pt idx="11">
                  <c:v>0.280926064892749</c:v>
                </c:pt>
                <c:pt idx="12">
                  <c:v>0.5</c:v>
                </c:pt>
                <c:pt idx="13">
                  <c:v>0.460221376686268</c:v>
                </c:pt>
                <c:pt idx="14">
                  <c:v>0.504762918061993</c:v>
                </c:pt>
                <c:pt idx="15">
                  <c:v>0.406599607907803</c:v>
                </c:pt>
                <c:pt idx="16">
                  <c:v>0.487108509965201</c:v>
                </c:pt>
                <c:pt idx="17">
                  <c:v>0.8590652845972</c:v>
                </c:pt>
                <c:pt idx="18">
                  <c:v>0.889371980676328</c:v>
                </c:pt>
                <c:pt idx="19">
                  <c:v>0.674019607843137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591080"/>
        <c:axId val="2115596824"/>
      </c:scatterChart>
      <c:valAx>
        <c:axId val="2115591080"/>
        <c:scaling>
          <c:orientation val="minMax"/>
          <c:max val="0.9"/>
          <c:min val="0.25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sz="1400" b="0" dirty="0" smtClean="0">
                    <a:latin typeface="Optima"/>
                    <a:cs typeface="Optima"/>
                  </a:rPr>
                  <a:t>DISAMBIGUATION ACCURACY</a:t>
                </a:r>
                <a:endParaRPr lang="en-US" sz="14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 rot="0" vert="horz" lIns="2" anchor="t" anchorCtr="1">
            <a:spAutoFit/>
          </a:bodyPr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2115596824"/>
        <c:crosses val="autoZero"/>
        <c:crossBetween val="midCat"/>
        <c:majorUnit val="0.25"/>
      </c:valAx>
      <c:valAx>
        <c:axId val="2115596824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RETENTION</a:t>
                </a:r>
              </a:p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ACCURACY</a:t>
                </a:r>
                <a:endParaRPr lang="en-US" sz="16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2115591080"/>
        <c:crosses val="autoZero"/>
        <c:crossBetween val="midCat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E201-6E17-EE49-AF3F-5C505A8B9519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7D319-13D1-4E42-8E70-77217484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35B5-8D91-974B-9BC9-3FE36B0CFF43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27C96-C928-344A-8512-02E58738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>
                <a:latin typeface="Helvetica"/>
                <a:cs typeface="Helvetica"/>
              </a:rPr>
              <a:t>Would they chose a novel animal if they heard a novel animal vocalization.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>
                <a:latin typeface="Helvetica"/>
                <a:cs typeface="Helvetica"/>
              </a:rPr>
              <a:t>And IF SO, would children actually remember the mapping between the animal and its vocalization.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These are our three research questions</a:t>
            </a:r>
            <a:r>
              <a:rPr lang="en-US" sz="1800" baseline="0" dirty="0" smtClean="0">
                <a:latin typeface="Helvetica"/>
                <a:cs typeface="Helvetica"/>
              </a:rPr>
              <a:t>, the </a:t>
            </a:r>
            <a:r>
              <a:rPr lang="en-US" sz="1800" b="1" baseline="0" dirty="0" smtClean="0">
                <a:latin typeface="Helvetica"/>
                <a:cs typeface="Helvetica"/>
              </a:rPr>
              <a:t>first is about the processing of familiar </a:t>
            </a:r>
            <a:r>
              <a:rPr lang="en-US" sz="1800" baseline="0" dirty="0" smtClean="0">
                <a:latin typeface="Helvetica"/>
                <a:cs typeface="Helvetica"/>
              </a:rPr>
              <a:t>animal names, onomatopoeic words, and animal vocalizations.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The </a:t>
            </a:r>
            <a:r>
              <a:rPr lang="en-US" sz="1800" b="1" baseline="0" dirty="0" smtClean="0">
                <a:latin typeface="Helvetica"/>
                <a:cs typeface="Helvetica"/>
              </a:rPr>
              <a:t>second is about children's disambiguation biases </a:t>
            </a:r>
            <a:r>
              <a:rPr lang="en-US" sz="1800" baseline="0" dirty="0" smtClean="0">
                <a:latin typeface="Helvetica"/>
                <a:cs typeface="Helvetica"/>
              </a:rPr>
              <a:t>for novel animal vocalization.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And the </a:t>
            </a:r>
            <a:r>
              <a:rPr lang="en-US" sz="1800" b="1" baseline="0" dirty="0" smtClean="0">
                <a:latin typeface="Helvetica"/>
                <a:cs typeface="Helvetica"/>
              </a:rPr>
              <a:t>third is about children's memory </a:t>
            </a:r>
            <a:r>
              <a:rPr lang="en-US" sz="1800" baseline="0" dirty="0" smtClean="0">
                <a:latin typeface="Helvetica"/>
                <a:cs typeface="Helvetica"/>
              </a:rPr>
              <a:t>for the </a:t>
            </a:r>
            <a:r>
              <a:rPr lang="en-US" sz="1800" baseline="0" dirty="0" smtClean="0">
                <a:latin typeface="Helvetica"/>
                <a:cs typeface="Helvetica"/>
              </a:rPr>
              <a:t>links created through disambiguation.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STUDY 1 addresses the first two questions </a:t>
            </a:r>
            <a:r>
              <a:rPr lang="en-US" sz="1800" baseline="0" dirty="0" smtClean="0">
                <a:latin typeface="Helvetica"/>
                <a:cs typeface="Helvetica"/>
              </a:rPr>
              <a:t>and STUDY 2 addresses the third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In study 1, we tested </a:t>
            </a:r>
            <a:r>
              <a:rPr lang="en-US" sz="1800" dirty="0" smtClean="0">
                <a:latin typeface="Helvetica"/>
                <a:cs typeface="Helvetica"/>
              </a:rPr>
              <a:t>21</a:t>
            </a:r>
            <a:r>
              <a:rPr lang="en-US" sz="1800" baseline="0" dirty="0" smtClean="0">
                <a:latin typeface="Helvetica"/>
                <a:cs typeface="Helvetica"/>
              </a:rPr>
              <a:t> 30-month-olds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In order to make sure that children knew the sounds </a:t>
            </a:r>
            <a:r>
              <a:rPr lang="en-US" sz="1800" b="1" baseline="0" dirty="0" smtClean="0">
                <a:latin typeface="Helvetica"/>
                <a:cs typeface="Helvetica"/>
              </a:rPr>
              <a:t>that our familiar </a:t>
            </a:r>
            <a:r>
              <a:rPr lang="en-US" sz="1800" b="1" baseline="0" dirty="0" smtClean="0">
                <a:latin typeface="Helvetica"/>
                <a:cs typeface="Helvetica"/>
              </a:rPr>
              <a:t>animals made</a:t>
            </a:r>
            <a:r>
              <a:rPr lang="en-US" sz="1800" baseline="0" dirty="0" smtClean="0">
                <a:latin typeface="Helvetica"/>
                <a:cs typeface="Helvetica"/>
              </a:rPr>
              <a:t>, we gave </a:t>
            </a:r>
            <a:r>
              <a:rPr lang="en-US" sz="1800" b="1" baseline="0" dirty="0" smtClean="0">
                <a:latin typeface="Helvetica"/>
                <a:cs typeface="Helvetica"/>
              </a:rPr>
              <a:t>two books with audio about animal vocalizations </a:t>
            </a:r>
            <a:r>
              <a:rPr lang="en-US" sz="1800" baseline="0" dirty="0" smtClean="0">
                <a:latin typeface="Helvetica"/>
                <a:cs typeface="Helvetica"/>
              </a:rPr>
              <a:t>to parents and encourage them to read </a:t>
            </a:r>
            <a:r>
              <a:rPr lang="en-US" sz="1800" baseline="0" dirty="0" smtClean="0">
                <a:latin typeface="Helvetica"/>
                <a:cs typeface="Helvetica"/>
              </a:rPr>
              <a:t>these books to </a:t>
            </a:r>
            <a:r>
              <a:rPr lang="en-US" sz="1800" baseline="0" dirty="0" smtClean="0">
                <a:latin typeface="Helvetica"/>
                <a:cs typeface="Helvetica"/>
              </a:rPr>
              <a:t>their </a:t>
            </a:r>
            <a:r>
              <a:rPr lang="en-US" sz="1800" baseline="0" dirty="0" smtClean="0">
                <a:latin typeface="Helvetica"/>
                <a:cs typeface="Helvetica"/>
              </a:rPr>
              <a:t>children during the week prior to our study.</a:t>
            </a:r>
            <a:endParaRPr lang="en-US" sz="1800" baseline="0" dirty="0" smtClean="0">
              <a:latin typeface="Helvetica"/>
              <a:cs typeface="Helvetica"/>
            </a:endParaRP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We then </a:t>
            </a:r>
            <a:r>
              <a:rPr lang="en-US" sz="1800" b="1" baseline="0" dirty="0" smtClean="0">
                <a:latin typeface="Helvetica"/>
                <a:cs typeface="Helvetica"/>
              </a:rPr>
              <a:t>tested children </a:t>
            </a:r>
            <a:r>
              <a:rPr lang="en-US" sz="1800" baseline="0" dirty="0" smtClean="0">
                <a:latin typeface="Helvetica"/>
                <a:cs typeface="Helvetica"/>
              </a:rPr>
              <a:t>in the looking while listening </a:t>
            </a:r>
            <a:r>
              <a:rPr lang="en-US" sz="1800" baseline="0" dirty="0" smtClean="0">
                <a:latin typeface="Helvetica"/>
                <a:cs typeface="Helvetica"/>
              </a:rPr>
              <a:t>task. </a:t>
            </a:r>
            <a:r>
              <a:rPr lang="en-US" sz="1800" b="1" baseline="0" dirty="0" smtClean="0">
                <a:latin typeface="Helvetica"/>
                <a:cs typeface="Helvetica"/>
              </a:rPr>
              <a:t>Children </a:t>
            </a:r>
            <a:r>
              <a:rPr lang="en-US" sz="1800" b="1" baseline="0" dirty="0" smtClean="0">
                <a:latin typeface="Helvetica"/>
                <a:cs typeface="Helvetica"/>
              </a:rPr>
              <a:t>saw the pictures of two animals and heard either a familiar or a novel sound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From </a:t>
            </a:r>
            <a:r>
              <a:rPr lang="en-US" sz="1800" b="1" baseline="0" dirty="0" smtClean="0">
                <a:latin typeface="Helvetica"/>
                <a:cs typeface="Helvetica"/>
              </a:rPr>
              <a:t>children's looking </a:t>
            </a:r>
            <a:r>
              <a:rPr lang="en-US" sz="1800" b="1" baseline="0" dirty="0" smtClean="0">
                <a:latin typeface="Helvetica"/>
                <a:cs typeface="Helvetica"/>
              </a:rPr>
              <a:t>patterns </a:t>
            </a:r>
            <a:r>
              <a:rPr lang="en-US" sz="1800" baseline="0" dirty="0" smtClean="0">
                <a:latin typeface="Helvetica"/>
                <a:cs typeface="Helvetica"/>
              </a:rPr>
              <a:t>to the pictures of these two animals, we computed measures of accuracy and reaction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In order</a:t>
            </a:r>
            <a:r>
              <a:rPr lang="en-US" sz="1800" b="1" baseline="0" dirty="0" smtClean="0">
                <a:latin typeface="Helvetica"/>
                <a:cs typeface="Helvetica"/>
              </a:rPr>
              <a:t> to address our first question </a:t>
            </a:r>
            <a:r>
              <a:rPr lang="en-US" sz="1800" baseline="0" dirty="0" smtClean="0">
                <a:latin typeface="Helvetica"/>
                <a:cs typeface="Helvetica"/>
              </a:rPr>
              <a:t>looking at children's processing of familiar </a:t>
            </a:r>
            <a:r>
              <a:rPr lang="en-US" sz="1800" baseline="0" dirty="0" smtClean="0">
                <a:latin typeface="Helvetica"/>
                <a:cs typeface="Helvetica"/>
              </a:rPr>
              <a:t>sounds, </a:t>
            </a:r>
            <a:r>
              <a:rPr lang="en-US" sz="1800" b="1" baseline="0" dirty="0" smtClean="0">
                <a:latin typeface="Helvetica"/>
                <a:cs typeface="Helvetica"/>
              </a:rPr>
              <a:t>we tested children on three different familiar sounds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9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B64CBB-3962-7847-A6AF-2EAE75583BE1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 baseline="0" dirty="0" smtClean="0">
                <a:latin typeface="Helvetica"/>
                <a:cs typeface="Helvetica"/>
              </a:rPr>
              <a:t>Children saw the picture of two familiar animals</a:t>
            </a:r>
            <a:r>
              <a:rPr lang="en-US" sz="1800" b="0" baseline="0" dirty="0" smtClean="0">
                <a:latin typeface="Helvetica"/>
                <a:cs typeface="Helvetica"/>
              </a:rPr>
              <a:t>, and heard an animal name [ let me play that sound to you - PLAY], an onomatopoeic word [PLAY], or an animal vocalization [PLAY].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latin typeface="Helvetica"/>
                <a:cs typeface="Helvetica"/>
              </a:rPr>
              <a:t>And these are our results.</a:t>
            </a:r>
          </a:p>
          <a:p>
            <a:endParaRPr lang="en-US" baseline="0" dirty="0" smtClean="0">
              <a:latin typeface="Helvetica"/>
              <a:cs typeface="Helvetica"/>
            </a:endParaRPr>
          </a:p>
          <a:p>
            <a:r>
              <a:rPr lang="en-US" baseline="0" dirty="0" smtClean="0">
                <a:latin typeface="Helvetica"/>
                <a:cs typeface="Helvetica"/>
              </a:rPr>
              <a:t> On the x axis you see, and on the y axis you see proportion shifting to target. </a:t>
            </a:r>
          </a:p>
          <a:p>
            <a:endParaRPr lang="en-US" baseline="0" dirty="0" smtClean="0">
              <a:latin typeface="Helvetica"/>
              <a:cs typeface="Helvetica"/>
            </a:endParaRPr>
          </a:p>
          <a:p>
            <a:r>
              <a:rPr lang="en-US" b="1" baseline="0" dirty="0" smtClean="0">
                <a:latin typeface="Helvetica"/>
                <a:cs typeface="Helvetica"/>
              </a:rPr>
              <a:t>I am showing here children's responses only during the trials in which they were looking at the distractor animal at sound onset.</a:t>
            </a:r>
          </a:p>
          <a:p>
            <a:endParaRPr lang="en-US" b="1" baseline="0" dirty="0" smtClean="0">
              <a:latin typeface="Helvetica"/>
              <a:cs typeface="Helvetica"/>
            </a:endParaRPr>
          </a:p>
          <a:p>
            <a:r>
              <a:rPr lang="en-US" baseline="0" dirty="0" smtClean="0">
                <a:latin typeface="Helvetica"/>
                <a:cs typeface="Helvetica"/>
              </a:rPr>
              <a:t>Children were fastest to orient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Helvetica"/>
                <a:cs typeface="Helvetica"/>
              </a:rPr>
              <a:t>But why </a:t>
            </a:r>
            <a:r>
              <a:rPr lang="en-US" sz="1800" b="1" dirty="0" smtClean="0">
                <a:latin typeface="Helvetica"/>
                <a:cs typeface="Helvetica"/>
              </a:rPr>
              <a:t>did children</a:t>
            </a:r>
            <a:r>
              <a:rPr lang="en-US" sz="1800" b="1" baseline="0" dirty="0" smtClean="0">
                <a:latin typeface="Helvetica"/>
                <a:cs typeface="Helvetica"/>
              </a:rPr>
              <a:t> respond</a:t>
            </a:r>
            <a:r>
              <a:rPr lang="en-US" sz="1800" b="1" dirty="0" smtClean="0">
                <a:latin typeface="Helvetica"/>
                <a:cs typeface="Helvetica"/>
              </a:rPr>
              <a:t> </a:t>
            </a:r>
            <a:r>
              <a:rPr lang="en-US" sz="1800" b="1" dirty="0" smtClean="0">
                <a:latin typeface="Helvetica"/>
                <a:cs typeface="Helvetica"/>
              </a:rPr>
              <a:t>faster for words than for animal </a:t>
            </a:r>
            <a:r>
              <a:rPr lang="en-US" sz="1800" b="1" dirty="0" smtClean="0">
                <a:latin typeface="Helvetica"/>
                <a:cs typeface="Helvetica"/>
              </a:rPr>
              <a:t>vocalizations.</a:t>
            </a:r>
            <a:r>
              <a:rPr lang="en-US" sz="1800" b="1" baseline="0" dirty="0" smtClean="0">
                <a:latin typeface="Helvetica"/>
                <a:cs typeface="Helvetica"/>
              </a:rPr>
              <a:t> </a:t>
            </a:r>
            <a:r>
              <a:rPr lang="en-US" sz="1800" dirty="0" smtClean="0">
                <a:latin typeface="Helvetica"/>
                <a:cs typeface="Helvetica"/>
              </a:rPr>
              <a:t>There</a:t>
            </a:r>
            <a:r>
              <a:rPr lang="en-US" sz="1800" baseline="0" dirty="0" smtClean="0">
                <a:latin typeface="Helvetica"/>
                <a:cs typeface="Helvetica"/>
              </a:rPr>
              <a:t> </a:t>
            </a:r>
            <a:r>
              <a:rPr lang="en-US" sz="1800" baseline="0" dirty="0" smtClean="0">
                <a:latin typeface="Helvetica"/>
                <a:cs typeface="Helvetica"/>
              </a:rPr>
              <a:t>are </a:t>
            </a:r>
            <a:r>
              <a:rPr lang="en-US" sz="1800" b="1" baseline="0" dirty="0" smtClean="0">
                <a:latin typeface="Helvetica"/>
                <a:cs typeface="Helvetica"/>
              </a:rPr>
              <a:t>at least three possible </a:t>
            </a:r>
            <a:r>
              <a:rPr lang="en-US" sz="1800" baseline="0" dirty="0" smtClean="0">
                <a:latin typeface="Helvetica"/>
                <a:cs typeface="Helvetica"/>
              </a:rPr>
              <a:t>explanations. </a:t>
            </a:r>
          </a:p>
          <a:p>
            <a:pPr marL="0" indent="0">
              <a:buNone/>
            </a:pPr>
            <a:endParaRPr lang="en-US" sz="1800" baseline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aseline="0" dirty="0" smtClean="0">
                <a:latin typeface="Helvetica"/>
                <a:cs typeface="Helvetica"/>
              </a:rPr>
              <a:t>The first might be differences in frequency between words and vocalizations. </a:t>
            </a:r>
            <a:r>
              <a:rPr lang="en-US" sz="1800" b="1" baseline="0" dirty="0" smtClean="0">
                <a:latin typeface="Helvetica"/>
                <a:cs typeface="Helvetica"/>
              </a:rPr>
              <a:t>Children have heard </a:t>
            </a:r>
            <a:r>
              <a:rPr lang="en-US" sz="1800" b="1" baseline="0" dirty="0" smtClean="0">
                <a:latin typeface="Helvetica"/>
                <a:cs typeface="Helvetica"/>
              </a:rPr>
              <a:t>the word cow </a:t>
            </a:r>
            <a:r>
              <a:rPr lang="en-US" sz="1800" baseline="0" dirty="0" smtClean="0">
                <a:latin typeface="Helvetica"/>
                <a:cs typeface="Helvetica"/>
              </a:rPr>
              <a:t>many more times than they have heard an actual cow mooing.</a:t>
            </a:r>
          </a:p>
          <a:p>
            <a:pPr marL="0" indent="0">
              <a:buNone/>
            </a:pPr>
            <a:endParaRPr lang="en-US" sz="1800" baseline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aseline="0" dirty="0" smtClean="0">
                <a:latin typeface="Helvetica"/>
                <a:cs typeface="Helvetica"/>
              </a:rPr>
              <a:t>The second might be design features of speech. </a:t>
            </a:r>
            <a:r>
              <a:rPr lang="en-US" sz="1800" b="1" baseline="0" dirty="0" smtClean="0">
                <a:latin typeface="Helvetica"/>
                <a:cs typeface="Helvetica"/>
              </a:rPr>
              <a:t>Speech is very effective at presenting a lot of information in a short period of time</a:t>
            </a:r>
            <a:r>
              <a:rPr lang="en-US" sz="1800" baseline="0" dirty="0" smtClean="0">
                <a:latin typeface="Helvetica"/>
                <a:cs typeface="Helvetica"/>
              </a:rPr>
              <a:t>. When a </a:t>
            </a:r>
            <a:r>
              <a:rPr lang="en-US" sz="1800" b="1" baseline="0" dirty="0" smtClean="0">
                <a:latin typeface="Helvetica"/>
                <a:cs typeface="Helvetica"/>
              </a:rPr>
              <a:t>dog and a sheep are paired </a:t>
            </a:r>
            <a:r>
              <a:rPr lang="en-US" sz="1800" baseline="0" dirty="0" smtClean="0">
                <a:latin typeface="Helvetica"/>
                <a:cs typeface="Helvetica"/>
              </a:rPr>
              <a:t>with each </a:t>
            </a:r>
            <a:r>
              <a:rPr lang="en-US" sz="1800" baseline="0" dirty="0" smtClean="0">
                <a:latin typeface="Helvetica"/>
                <a:cs typeface="Helvetica"/>
              </a:rPr>
              <a:t>other</a:t>
            </a:r>
          </a:p>
          <a:p>
            <a:pPr marL="0" indent="0">
              <a:buNone/>
            </a:pPr>
            <a:endParaRPr lang="en-US" sz="1800" baseline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aseline="0" dirty="0" smtClean="0">
                <a:latin typeface="Helvetica"/>
                <a:cs typeface="Helvetica"/>
              </a:rPr>
              <a:t>And the third might be </a:t>
            </a:r>
            <a:r>
              <a:rPr lang="en-US" sz="1800" b="1" baseline="0" dirty="0" smtClean="0">
                <a:latin typeface="Helvetica"/>
                <a:cs typeface="Helvetica"/>
              </a:rPr>
              <a:t>differences in the representation of speech </a:t>
            </a:r>
            <a:r>
              <a:rPr lang="en-US" sz="1800" b="1" baseline="0" dirty="0" smtClean="0">
                <a:latin typeface="Helvetica"/>
                <a:cs typeface="Helvetica"/>
              </a:rPr>
              <a:t>and vocalizations</a:t>
            </a:r>
            <a:r>
              <a:rPr lang="en-US" sz="1800" baseline="0" dirty="0" smtClean="0">
                <a:latin typeface="Helvetica"/>
                <a:cs typeface="Helvetica"/>
              </a:rPr>
              <a:t>. Words and vocalizations might be processed by </a:t>
            </a:r>
            <a:r>
              <a:rPr lang="en-US" sz="1800" b="1" baseline="0" dirty="0" smtClean="0">
                <a:latin typeface="Helvetica"/>
                <a:cs typeface="Helvetica"/>
              </a:rPr>
              <a:t>different brain regions</a:t>
            </a:r>
            <a:r>
              <a:rPr lang="en-US" sz="1800" baseline="0" dirty="0" smtClean="0">
                <a:latin typeface="Helvetica"/>
                <a:cs typeface="Helvetica"/>
              </a:rPr>
              <a:t>, and </a:t>
            </a:r>
            <a:r>
              <a:rPr lang="en-US" sz="1800" b="1" baseline="0" dirty="0" smtClean="0">
                <a:latin typeface="Helvetica"/>
                <a:cs typeface="Helvetica"/>
              </a:rPr>
              <a:t>words refer to objects while animal vocalizations are causally connected </a:t>
            </a:r>
            <a:r>
              <a:rPr lang="en-US" sz="1800" baseline="0" dirty="0" smtClean="0">
                <a:latin typeface="Helvetica"/>
                <a:cs typeface="Helvetica"/>
              </a:rPr>
              <a:t>to </a:t>
            </a:r>
            <a:r>
              <a:rPr lang="en-US" sz="1800" baseline="0" dirty="0" smtClean="0">
                <a:latin typeface="Helvetica"/>
                <a:cs typeface="Helvetica"/>
              </a:rPr>
              <a:t>objects.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Helvetica"/>
                <a:cs typeface="Helvetica"/>
              </a:rPr>
              <a:t>We have shown </a:t>
            </a:r>
            <a:r>
              <a:rPr lang="en-US" sz="1800" dirty="0" smtClean="0">
                <a:latin typeface="Helvetica"/>
                <a:cs typeface="Helvetica"/>
              </a:rPr>
              <a:t>this advantage for speech</a:t>
            </a:r>
            <a:r>
              <a:rPr lang="en-US" sz="1800" baseline="0" dirty="0" smtClean="0">
                <a:latin typeface="Helvetica"/>
                <a:cs typeface="Helvetica"/>
              </a:rPr>
              <a:t> in RT, </a:t>
            </a:r>
            <a:r>
              <a:rPr lang="en-US" sz="1800" b="1" baseline="0" dirty="0" smtClean="0">
                <a:latin typeface="Helvetica"/>
                <a:cs typeface="Helvetica"/>
              </a:rPr>
              <a:t>but when we look over a longer window </a:t>
            </a:r>
            <a:r>
              <a:rPr lang="en-US" sz="1800" baseline="0" dirty="0" smtClean="0">
                <a:latin typeface="Helvetica"/>
                <a:cs typeface="Helvetica"/>
              </a:rPr>
              <a:t>of accuracy.</a:t>
            </a:r>
            <a:endParaRPr lang="en-US" sz="18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3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All 3</a:t>
            </a:r>
            <a:r>
              <a:rPr lang="en-US" sz="1800" b="1" baseline="0" dirty="0" smtClean="0">
                <a:latin typeface="Helvetica"/>
                <a:cs typeface="Helvetica"/>
              </a:rPr>
              <a:t> familiar sounds were equally effective </a:t>
            </a:r>
            <a:r>
              <a:rPr lang="en-US" sz="1800" baseline="0" dirty="0" smtClean="0">
                <a:latin typeface="Helvetica"/>
                <a:cs typeface="Helvetica"/>
              </a:rPr>
              <a:t>in drawing children's </a:t>
            </a:r>
            <a:r>
              <a:rPr lang="en-US" sz="1800" b="1" baseline="0" dirty="0" smtClean="0">
                <a:latin typeface="Helvetica"/>
                <a:cs typeface="Helvetica"/>
              </a:rPr>
              <a:t>attention to a familiar animal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During the last 35 years, several studies have shown that children chose a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novel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object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 as the referent for a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novel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word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kern="1200" baseline="0" dirty="0" smtClean="0">
              <a:solidFill>
                <a:schemeClr val="tx1"/>
              </a:solidFill>
              <a:latin typeface="Halvetica"/>
              <a:ea typeface="ＭＳ Ｐゴシック" charset="-128"/>
              <a:cs typeface="Ha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This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disambiguation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bias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has been characterized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as motivated by lexical specific constraints, inferences about speakers' communicative intentions, and more recently as the result of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domain-general learning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principles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that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looks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for regularities in complex learning tasks.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kern="1200" baseline="0" dirty="0" smtClean="0">
              <a:solidFill>
                <a:schemeClr val="tx1"/>
              </a:solidFill>
              <a:latin typeface="Halvetica"/>
              <a:ea typeface="ＭＳ Ｐゴシック" charset="-128"/>
              <a:cs typeface="Ha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The goal of our research is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NOT to reject the first two possibilities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, but to explore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the strengths of a domain-general mechanism, testing for disambiguation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for nonlinguistic and </a:t>
            </a:r>
            <a:r>
              <a:rPr lang="en-US" sz="1800" b="1" kern="1200" baseline="0" dirty="0" err="1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noncommunicative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 stimuli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.</a:t>
            </a:r>
            <a:endParaRPr lang="en-US" sz="1800" b="0" kern="1200" baseline="0" dirty="0" smtClean="0">
              <a:solidFill>
                <a:schemeClr val="tx1"/>
              </a:solidFill>
              <a:latin typeface="Halvetica"/>
              <a:ea typeface="ＭＳ Ｐゴシック" charset="-128"/>
              <a:cs typeface="Halvetica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Now that we established that children </a:t>
            </a:r>
            <a:r>
              <a:rPr lang="en-US" sz="1800" dirty="0" smtClean="0">
                <a:latin typeface="Helvetica"/>
                <a:cs typeface="Helvetica"/>
              </a:rPr>
              <a:t>can use nonlinguistic sounds to draw their attention</a:t>
            </a:r>
            <a:r>
              <a:rPr lang="en-US" sz="1800" baseline="0" dirty="0" smtClean="0">
                <a:latin typeface="Helvetica"/>
                <a:cs typeface="Helvetica"/>
              </a:rPr>
              <a:t> to a familiar animal, we </a:t>
            </a:r>
            <a:r>
              <a:rPr lang="en-US" sz="1800" b="1" baseline="0" dirty="0" smtClean="0">
                <a:latin typeface="Helvetica"/>
                <a:cs typeface="Helvetica"/>
              </a:rPr>
              <a:t>can focus on the second question and ask whether </a:t>
            </a:r>
            <a:r>
              <a:rPr lang="en-US" sz="1800" baseline="0" dirty="0" smtClean="0">
                <a:latin typeface="Helvetica"/>
                <a:cs typeface="Helvetica"/>
              </a:rPr>
              <a:t>they would chose a novel animal in response to a novel vocalization.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1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B64CBB-3962-7847-A6AF-2EAE75583BE1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0" baseline="0" dirty="0" smtClean="0">
                <a:latin typeface="Helvetica"/>
                <a:cs typeface="Helvetica"/>
              </a:rPr>
              <a:t>For these </a:t>
            </a:r>
            <a:r>
              <a:rPr lang="en-US" sz="1800" b="1" baseline="0" dirty="0" smtClean="0">
                <a:latin typeface="Helvetica"/>
                <a:cs typeface="Helvetica"/>
              </a:rPr>
              <a:t>disambiguation trials, children heard a novel name or a novel animal vocalization </a:t>
            </a:r>
            <a:r>
              <a:rPr lang="en-US" sz="1800" b="0" baseline="0" dirty="0" smtClean="0">
                <a:latin typeface="Helvetica"/>
                <a:cs typeface="Helvetica"/>
              </a:rPr>
              <a:t>and saw the </a:t>
            </a:r>
            <a:r>
              <a:rPr lang="en-US" sz="1800" b="1" baseline="0" dirty="0" smtClean="0">
                <a:latin typeface="Helvetica"/>
                <a:cs typeface="Helvetica"/>
              </a:rPr>
              <a:t>picture of a familiar and a novel animal</a:t>
            </a:r>
            <a:r>
              <a:rPr lang="en-US" sz="1800" b="0" baseline="0" dirty="0" smtClean="0">
                <a:latin typeface="Helvetica"/>
                <a:cs typeface="Helvetica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sz="1800" b="0" baseline="0" dirty="0" smtClean="0">
              <a:latin typeface="Helvetica"/>
              <a:cs typeface="Helvetica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baseline="0" dirty="0" smtClean="0">
                <a:latin typeface="Helvetica"/>
                <a:cs typeface="Helvetica"/>
              </a:rPr>
              <a:t>The familiar animals were the same as </a:t>
            </a:r>
            <a:r>
              <a:rPr lang="en-US" sz="1800" b="0" baseline="0" dirty="0" smtClean="0">
                <a:latin typeface="Helvetica"/>
                <a:cs typeface="Helvetica"/>
              </a:rPr>
              <a:t>the ones on the familiar sound trials, and the novel animals were a </a:t>
            </a:r>
            <a:r>
              <a:rPr lang="en-US" sz="1800" b="1" baseline="0" dirty="0" smtClean="0">
                <a:latin typeface="Helvetica"/>
                <a:cs typeface="Helvetica"/>
              </a:rPr>
              <a:t>tapir and a pangolin</a:t>
            </a:r>
            <a:r>
              <a:rPr lang="en-US" sz="1800" b="0" baseline="0" dirty="0" smtClean="0">
                <a:latin typeface="Helvetica"/>
                <a:cs typeface="Helvetica"/>
              </a:rPr>
              <a:t>, two </a:t>
            </a:r>
            <a:r>
              <a:rPr lang="en-US" sz="1800" b="1" baseline="0" dirty="0" smtClean="0">
                <a:latin typeface="Helvetica"/>
                <a:cs typeface="Helvetica"/>
              </a:rPr>
              <a:t>mammals </a:t>
            </a:r>
            <a:r>
              <a:rPr lang="en-US" sz="1800" b="1" baseline="0" dirty="0" smtClean="0">
                <a:latin typeface="Helvetica"/>
                <a:cs typeface="Helvetica"/>
              </a:rPr>
              <a:t>encountered in </a:t>
            </a:r>
            <a:r>
              <a:rPr lang="en-US" sz="1800" b="1" baseline="0" dirty="0" smtClean="0">
                <a:latin typeface="Helvetica"/>
                <a:cs typeface="Helvetica"/>
              </a:rPr>
              <a:t>Asia </a:t>
            </a:r>
            <a:r>
              <a:rPr lang="en-US" sz="1800" b="0" baseline="0" dirty="0" smtClean="0">
                <a:latin typeface="Helvetica"/>
                <a:cs typeface="Helvetica"/>
              </a:rPr>
              <a:t>but not in north </a:t>
            </a:r>
            <a:r>
              <a:rPr lang="en-US" sz="1800" b="0" baseline="0" dirty="0" smtClean="0">
                <a:latin typeface="Helvetica"/>
                <a:cs typeface="Helvetica"/>
              </a:rPr>
              <a:t>America.</a:t>
            </a:r>
          </a:p>
          <a:p>
            <a:pPr eaLnBrk="1" hangingPunct="1">
              <a:spcBef>
                <a:spcPct val="0"/>
              </a:spcBef>
            </a:pPr>
            <a:endParaRPr lang="en-US" sz="1800" b="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 smtClean="0">
                <a:latin typeface="Helvetica"/>
                <a:cs typeface="Helvetica"/>
              </a:rPr>
              <a:t>The animals were of </a:t>
            </a:r>
            <a:r>
              <a:rPr lang="en-US" sz="1800" b="1" baseline="0" dirty="0" smtClean="0">
                <a:latin typeface="Helvetica"/>
                <a:cs typeface="Helvetica"/>
              </a:rPr>
              <a:t>similar size </a:t>
            </a:r>
            <a:r>
              <a:rPr lang="en-US" sz="1800" b="0" baseline="0" dirty="0" smtClean="0">
                <a:latin typeface="Helvetica"/>
                <a:cs typeface="Helvetica"/>
              </a:rPr>
              <a:t>and </a:t>
            </a:r>
            <a:r>
              <a:rPr lang="en-US" sz="1800" b="1" baseline="0" dirty="0" smtClean="0">
                <a:latin typeface="Helvetica"/>
                <a:cs typeface="Helvetica"/>
              </a:rPr>
              <a:t>did not have strong affordances </a:t>
            </a:r>
            <a:r>
              <a:rPr lang="en-US" sz="1800" b="0" baseline="0" dirty="0" smtClean="0">
                <a:latin typeface="Helvetica"/>
                <a:cs typeface="Helvetica"/>
              </a:rPr>
              <a:t>that children could use for disambiguation.</a:t>
            </a:r>
          </a:p>
          <a:p>
            <a:pPr eaLnBrk="1" hangingPunct="1">
              <a:spcBef>
                <a:spcPct val="0"/>
              </a:spcBef>
            </a:pPr>
            <a:endParaRPr lang="en-US" sz="1800" b="0" baseline="0" dirty="0" smtClean="0">
              <a:latin typeface="Helvetica"/>
              <a:cs typeface="Helvetica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0" baseline="0" dirty="0" smtClean="0">
                <a:latin typeface="Helvetica"/>
                <a:cs typeface="Helvetica"/>
              </a:rPr>
              <a:t>The </a:t>
            </a:r>
            <a:r>
              <a:rPr lang="en-US" sz="1800" b="1" baseline="0" dirty="0" smtClean="0">
                <a:latin typeface="Helvetica"/>
                <a:cs typeface="Helvetica"/>
              </a:rPr>
              <a:t>novel names were </a:t>
            </a:r>
            <a:r>
              <a:rPr lang="en-US" sz="1800" b="1" baseline="0" dirty="0" err="1" smtClean="0">
                <a:latin typeface="Helvetica"/>
                <a:cs typeface="Helvetica"/>
              </a:rPr>
              <a:t>nadu</a:t>
            </a:r>
            <a:r>
              <a:rPr lang="en-US" sz="1800" b="0" baseline="0" dirty="0" smtClean="0">
                <a:latin typeface="Helvetica"/>
                <a:cs typeface="Helvetica"/>
              </a:rPr>
              <a:t> and </a:t>
            </a:r>
            <a:r>
              <a:rPr lang="en-US" sz="1800" b="1" baseline="0" dirty="0" err="1" smtClean="0">
                <a:latin typeface="Helvetica"/>
                <a:cs typeface="Helvetica"/>
              </a:rPr>
              <a:t>capa</a:t>
            </a:r>
            <a:r>
              <a:rPr lang="en-US" sz="1800" b="0" baseline="0" dirty="0" smtClean="0">
                <a:latin typeface="Helvetica"/>
                <a:cs typeface="Helvetica"/>
              </a:rPr>
              <a:t> [let me play that to you PLAY], and the the </a:t>
            </a:r>
            <a:r>
              <a:rPr lang="en-US" sz="1800" b="1" baseline="0" dirty="0" smtClean="0">
                <a:latin typeface="Helvetica"/>
                <a:cs typeface="Helvetica"/>
              </a:rPr>
              <a:t>novel vocalizations were produced by a rhino and by a gorilla</a:t>
            </a:r>
            <a:r>
              <a:rPr lang="en-US" sz="1800" b="0" baseline="0" dirty="0" smtClean="0">
                <a:latin typeface="Helvetica"/>
                <a:cs typeface="Helvetica"/>
              </a:rPr>
              <a:t>. </a:t>
            </a:r>
            <a:r>
              <a:rPr lang="en-US" sz="1800" b="0" baseline="0" dirty="0" smtClean="0">
                <a:latin typeface="Helvetica"/>
                <a:cs typeface="Helvetica"/>
              </a:rPr>
              <a:t>And this is how they sounded [PLAY] [PLAY]. The </a:t>
            </a:r>
            <a:r>
              <a:rPr lang="en-US" sz="1800" b="0" baseline="0" dirty="0" smtClean="0">
                <a:latin typeface="Helvetica"/>
                <a:cs typeface="Helvetica"/>
              </a:rPr>
              <a:t>vocalizations and animals </a:t>
            </a:r>
            <a:r>
              <a:rPr lang="en-US" sz="1800" b="0" baseline="0" dirty="0" smtClean="0">
                <a:latin typeface="Helvetica"/>
                <a:cs typeface="Helvetica"/>
              </a:rPr>
              <a:t>were all </a:t>
            </a:r>
            <a:r>
              <a:rPr lang="en-US" sz="1800" b="1" baseline="0" dirty="0" smtClean="0">
                <a:latin typeface="Helvetica"/>
                <a:cs typeface="Helvetica"/>
              </a:rPr>
              <a:t>counterbalanced</a:t>
            </a:r>
            <a:r>
              <a:rPr lang="en-US" sz="1800" b="0" baseline="0" dirty="0" smtClean="0">
                <a:latin typeface="Helvetica"/>
                <a:cs typeface="Helvetica"/>
              </a:rPr>
              <a:t>.</a:t>
            </a:r>
            <a:endParaRPr lang="en-US" sz="1800" b="0" baseline="0" dirty="0" smtClean="0">
              <a:latin typeface="Helvetica"/>
              <a:cs typeface="Helvetic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Helvetica"/>
                <a:cs typeface="Helvetica"/>
              </a:rPr>
              <a:t>And these are our results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Children </a:t>
            </a:r>
            <a:r>
              <a:rPr lang="en-US" sz="1800" b="1" baseline="0" dirty="0" smtClean="0">
                <a:latin typeface="Helvetica"/>
                <a:cs typeface="Helvetica"/>
              </a:rPr>
              <a:t>looked at a novel animal when hearing a novel name and animal vocalization</a:t>
            </a:r>
            <a:r>
              <a:rPr lang="en-US" sz="1800" baseline="0" dirty="0" smtClean="0">
                <a:latin typeface="Helvetica"/>
                <a:cs typeface="Helvetica"/>
              </a:rPr>
              <a:t>, </a:t>
            </a:r>
            <a:r>
              <a:rPr lang="en-US" sz="1800" b="1" baseline="0" dirty="0" smtClean="0">
                <a:latin typeface="Helvetica"/>
                <a:cs typeface="Helvetica"/>
              </a:rPr>
              <a:t>with no different between </a:t>
            </a:r>
            <a:r>
              <a:rPr lang="en-US" sz="1800" baseline="0" dirty="0" smtClean="0">
                <a:latin typeface="Helvetica"/>
                <a:cs typeface="Helvetica"/>
              </a:rPr>
              <a:t>their processing of the two novel sounds.</a:t>
            </a:r>
            <a:endParaRPr lang="en-US" sz="18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Children showed </a:t>
            </a:r>
            <a:r>
              <a:rPr lang="en-US" sz="1800" b="1" baseline="0" dirty="0" smtClean="0">
                <a:latin typeface="Helvetica"/>
                <a:cs typeface="Helvetica"/>
              </a:rPr>
              <a:t>disambiguation biases for nonlinguistic </a:t>
            </a:r>
            <a:r>
              <a:rPr lang="en-US" sz="1800" baseline="0" dirty="0" smtClean="0">
                <a:latin typeface="Helvetica"/>
                <a:cs typeface="Helvetica"/>
              </a:rPr>
              <a:t>and </a:t>
            </a:r>
            <a:r>
              <a:rPr lang="en-US" sz="1800" baseline="0" dirty="0" err="1" smtClean="0">
                <a:latin typeface="Helvetica"/>
                <a:cs typeface="Helvetica"/>
              </a:rPr>
              <a:t>noncommunicative</a:t>
            </a:r>
            <a:r>
              <a:rPr lang="en-US" sz="1800" baseline="0" dirty="0" smtClean="0">
                <a:latin typeface="Helvetica"/>
                <a:cs typeface="Helvetica"/>
              </a:rPr>
              <a:t> stimuli, </a:t>
            </a:r>
            <a:r>
              <a:rPr lang="en-US" sz="1800" b="1" baseline="0" dirty="0" smtClean="0">
                <a:latin typeface="Helvetica"/>
                <a:cs typeface="Helvetica"/>
              </a:rPr>
              <a:t>suggesting that </a:t>
            </a:r>
            <a:r>
              <a:rPr lang="en-US" sz="1800" b="1" baseline="0" dirty="0" smtClean="0">
                <a:latin typeface="Helvetica"/>
                <a:cs typeface="Helvetica"/>
              </a:rPr>
              <a:t>at least some patterns of disambiguation </a:t>
            </a:r>
            <a:r>
              <a:rPr lang="en-US" sz="1800" b="0" baseline="0" dirty="0" smtClean="0">
                <a:latin typeface="Helvetica"/>
                <a:cs typeface="Helvetica"/>
              </a:rPr>
              <a:t>might be explained by </a:t>
            </a:r>
            <a:r>
              <a:rPr lang="en-US" sz="1800" b="1" baseline="0" dirty="0" smtClean="0">
                <a:latin typeface="Helvetica"/>
                <a:cs typeface="Helvetica"/>
              </a:rPr>
              <a:t>domain </a:t>
            </a:r>
            <a:r>
              <a:rPr lang="en-US" sz="1800" b="1" baseline="0" dirty="0" smtClean="0">
                <a:latin typeface="Helvetica"/>
                <a:cs typeface="Helvetica"/>
              </a:rPr>
              <a:t>general </a:t>
            </a:r>
            <a:r>
              <a:rPr lang="en-US" sz="1800" baseline="0" dirty="0" smtClean="0">
                <a:latin typeface="Helvetica"/>
                <a:cs typeface="Helvetica"/>
              </a:rPr>
              <a:t>mechanisms</a:t>
            </a:r>
            <a:endParaRPr lang="en-US" sz="18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800" b="1" dirty="0" smtClean="0">
                <a:latin typeface="Helvetica"/>
                <a:cs typeface="Helvetica"/>
              </a:rPr>
              <a:t>We showed disambiguation for</a:t>
            </a:r>
            <a:r>
              <a:rPr lang="en-US" sz="1800" b="1" baseline="0" dirty="0" smtClean="0">
                <a:latin typeface="Helvetica"/>
                <a:cs typeface="Helvetica"/>
              </a:rPr>
              <a:t> animal vocalizations</a:t>
            </a:r>
            <a:r>
              <a:rPr lang="en-US" sz="1800" baseline="0" dirty="0" smtClean="0">
                <a:latin typeface="Helvetica"/>
                <a:cs typeface="Helvetica"/>
              </a:rPr>
              <a:t>, but recent studies started to emphasize the </a:t>
            </a:r>
            <a:r>
              <a:rPr lang="en-US" sz="1800" b="1" baseline="0" dirty="0" smtClean="0">
                <a:latin typeface="Helvetica"/>
                <a:cs typeface="Helvetica"/>
              </a:rPr>
              <a:t>difference between disambiguation and learning</a:t>
            </a:r>
            <a:r>
              <a:rPr lang="en-US" sz="1800" baseline="0" dirty="0" smtClean="0">
                <a:latin typeface="Helvetica"/>
                <a:cs typeface="Helvetica"/>
              </a:rPr>
              <a:t>. </a:t>
            </a:r>
          </a:p>
          <a:p>
            <a:pPr eaLnBrk="1" hangingPunct="1">
              <a:spcBef>
                <a:spcPct val="0"/>
              </a:spcBef>
            </a:pPr>
            <a:endParaRPr lang="en-US" sz="1800" baseline="0" dirty="0" smtClean="0">
              <a:latin typeface="Helvetica"/>
              <a:cs typeface="Helvetica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baseline="0" dirty="0" smtClean="0">
                <a:latin typeface="Helvetica"/>
                <a:cs typeface="Helvetica"/>
              </a:rPr>
              <a:t>So in our second study, we test whether children actually </a:t>
            </a:r>
            <a:r>
              <a:rPr lang="en-US" sz="1800" baseline="0" dirty="0" smtClean="0">
                <a:latin typeface="Helvetica"/>
                <a:cs typeface="Helvetica"/>
              </a:rPr>
              <a:t>remember the mapping between a novel animal and vocalization.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4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Helvetica"/>
                <a:cs typeface="Helvetica"/>
              </a:rPr>
              <a:t>The stimuli is the </a:t>
            </a:r>
            <a:r>
              <a:rPr lang="en-US" sz="1800" b="1" dirty="0" smtClean="0">
                <a:latin typeface="Helvetica"/>
                <a:cs typeface="Helvetica"/>
              </a:rPr>
              <a:t>same as study</a:t>
            </a:r>
            <a:r>
              <a:rPr lang="en-US" sz="1800" b="1" baseline="0" dirty="0" smtClean="0">
                <a:latin typeface="Helvetica"/>
                <a:cs typeface="Helvetica"/>
              </a:rPr>
              <a:t> 1, but </a:t>
            </a:r>
            <a:r>
              <a:rPr lang="en-US" sz="1800" b="1" baseline="0" dirty="0" smtClean="0">
                <a:latin typeface="Helvetica"/>
                <a:cs typeface="Helvetica"/>
              </a:rPr>
              <a:t>we decided to </a:t>
            </a:r>
            <a:r>
              <a:rPr lang="en-US" sz="1800" b="1" baseline="0" dirty="0" smtClean="0">
                <a:latin typeface="Helvetica"/>
                <a:cs typeface="Helvetica"/>
              </a:rPr>
              <a:t>focus only on animal vocalizations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9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As in a recent </a:t>
            </a:r>
            <a:r>
              <a:rPr lang="en-US" sz="1800" b="1" baseline="0" dirty="0" smtClean="0">
                <a:latin typeface="Helvetica"/>
                <a:cs typeface="Helvetica"/>
              </a:rPr>
              <a:t>study that </a:t>
            </a:r>
            <a:r>
              <a:rPr lang="en-US" sz="1800" b="1" baseline="0" dirty="0" smtClean="0">
                <a:latin typeface="Helvetica"/>
                <a:cs typeface="Helvetica"/>
              </a:rPr>
              <a:t>we published on the relation </a:t>
            </a:r>
            <a:r>
              <a:rPr lang="en-US" sz="1800" baseline="0" dirty="0" smtClean="0">
                <a:latin typeface="Helvetica"/>
                <a:cs typeface="Helvetica"/>
              </a:rPr>
              <a:t>between disambiguation and retention in early word learning, </a:t>
            </a:r>
            <a:r>
              <a:rPr lang="en-US" sz="1800" b="1" baseline="0" dirty="0" smtClean="0">
                <a:latin typeface="Helvetica"/>
                <a:cs typeface="Helvetica"/>
              </a:rPr>
              <a:t>we had three trial types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Familiar </a:t>
            </a:r>
            <a:r>
              <a:rPr lang="en-US" sz="1800" b="1" baseline="0" dirty="0" smtClean="0">
                <a:latin typeface="Helvetica"/>
                <a:cs typeface="Helvetica"/>
              </a:rPr>
              <a:t>vocalization trials</a:t>
            </a:r>
            <a:r>
              <a:rPr lang="en-US" sz="1800" baseline="0" dirty="0" smtClean="0">
                <a:latin typeface="Helvetica"/>
                <a:cs typeface="Helvetica"/>
              </a:rPr>
              <a:t>, in which children</a:t>
            </a:r>
            <a:r>
              <a:rPr lang="en-US" sz="1800" baseline="0" dirty="0" smtClean="0">
                <a:latin typeface="Helvetica"/>
                <a:cs typeface="Helvetica"/>
              </a:rPr>
              <a:t>…</a:t>
            </a:r>
          </a:p>
          <a:p>
            <a:r>
              <a:rPr lang="en-US" sz="1800" b="1" baseline="0" dirty="0" smtClean="0">
                <a:latin typeface="Helvetica"/>
                <a:cs typeface="Helvetica"/>
              </a:rPr>
              <a:t>Disambiguation trials</a:t>
            </a:r>
            <a:r>
              <a:rPr lang="en-US" sz="1800" b="0" baseline="0" dirty="0" smtClean="0">
                <a:latin typeface="Helvetica"/>
                <a:cs typeface="Helvetica"/>
              </a:rPr>
              <a:t>, in which children</a:t>
            </a:r>
            <a:endParaRPr lang="en-US" sz="1800" b="1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And retention trials</a:t>
            </a:r>
            <a:r>
              <a:rPr lang="en-US" sz="1800" baseline="0" dirty="0" smtClean="0">
                <a:latin typeface="Helvetica"/>
                <a:cs typeface="Helvetica"/>
              </a:rPr>
              <a:t>, in which </a:t>
            </a:r>
            <a:r>
              <a:rPr lang="en-US" sz="1800" b="1" baseline="0" dirty="0" smtClean="0">
                <a:latin typeface="Helvetica"/>
                <a:cs typeface="Helvetica"/>
              </a:rPr>
              <a:t>we tested whether children </a:t>
            </a:r>
            <a:r>
              <a:rPr lang="en-US" sz="1800" baseline="0" dirty="0" smtClean="0">
                <a:latin typeface="Helvetica"/>
                <a:cs typeface="Helvetica"/>
              </a:rPr>
              <a:t>remember the link between an animal and a vocalization created through disambiguation</a:t>
            </a:r>
            <a:endParaRPr lang="en-US" sz="1800" baseline="0" dirty="0" smtClean="0">
              <a:latin typeface="Helvetica"/>
              <a:cs typeface="Helvetica"/>
            </a:endParaRP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In order to feel </a:t>
            </a:r>
            <a:r>
              <a:rPr lang="en-US" sz="1800" b="1" baseline="0" dirty="0" smtClean="0">
                <a:latin typeface="Helvetica"/>
                <a:cs typeface="Helvetica"/>
              </a:rPr>
              <a:t>even more confident </a:t>
            </a:r>
            <a:r>
              <a:rPr lang="en-US" sz="1800" baseline="0" dirty="0" smtClean="0">
                <a:latin typeface="Helvetica"/>
                <a:cs typeface="Helvetica"/>
              </a:rPr>
              <a:t>about the findings of study 1, </a:t>
            </a:r>
            <a:r>
              <a:rPr lang="en-US" sz="1800" b="1" baseline="0" dirty="0" smtClean="0">
                <a:latin typeface="Helvetica"/>
                <a:cs typeface="Helvetica"/>
              </a:rPr>
              <a:t>we chose two different novel animals</a:t>
            </a:r>
            <a:r>
              <a:rPr lang="en-US" sz="1800" baseline="0" dirty="0" smtClean="0">
                <a:latin typeface="Helvetica"/>
                <a:cs typeface="Helvetica"/>
              </a:rPr>
              <a:t>, an aardvark and a capybara.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As </a:t>
            </a:r>
            <a:r>
              <a:rPr lang="en-US" sz="1800" b="1" baseline="0" dirty="0" smtClean="0">
                <a:latin typeface="Helvetica"/>
                <a:cs typeface="Helvetica"/>
              </a:rPr>
              <a:t>in study 1, children looked at a familiar animal </a:t>
            </a:r>
            <a:r>
              <a:rPr lang="en-US" sz="1800" baseline="0" dirty="0" smtClean="0">
                <a:latin typeface="Helvetica"/>
                <a:cs typeface="Helvetica"/>
              </a:rPr>
              <a:t>when hearing a familiar animal vocalization, they looked at a novel animal when hearing a novel animal vocalization, </a:t>
            </a:r>
            <a:r>
              <a:rPr lang="en-US" sz="1800" b="1" baseline="0" dirty="0" smtClean="0">
                <a:latin typeface="Helvetica"/>
                <a:cs typeface="Helvetica"/>
              </a:rPr>
              <a:t>but as we previously found in early word learning</a:t>
            </a:r>
            <a:r>
              <a:rPr lang="en-US" sz="1800" baseline="0" dirty="0" smtClean="0">
                <a:latin typeface="Helvetica"/>
                <a:cs typeface="Helvetica"/>
              </a:rPr>
              <a:t>, there was only fragile evidence of retention.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Yet success </a:t>
            </a:r>
            <a:r>
              <a:rPr lang="en-US" sz="1800" b="1" baseline="0" dirty="0" smtClean="0">
                <a:latin typeface="Helvetica"/>
                <a:cs typeface="Helvetica"/>
              </a:rPr>
              <a:t>on disambiguation was related to retention</a:t>
            </a:r>
            <a:r>
              <a:rPr lang="en-US" sz="1800" baseline="0" dirty="0" smtClean="0">
                <a:latin typeface="Helvetica"/>
                <a:cs typeface="Helvetica"/>
              </a:rPr>
              <a:t>. On the x axis, I am showing disambiguation, on the y axis I am showing retention. And as you can see </a:t>
            </a:r>
            <a:r>
              <a:rPr lang="en-US" sz="1800" b="1" baseline="0" dirty="0" smtClean="0">
                <a:latin typeface="Helvetica"/>
                <a:cs typeface="Helvetica"/>
              </a:rPr>
              <a:t>children who did better on disambiguation also were better at remembering </a:t>
            </a:r>
            <a:r>
              <a:rPr lang="en-US" sz="1800" baseline="0" dirty="0" smtClean="0">
                <a:latin typeface="Helvetica"/>
                <a:cs typeface="Helvetica"/>
              </a:rPr>
              <a:t>the link.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9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aseline="0" dirty="0" smtClean="0">
                <a:latin typeface="Helvetica"/>
                <a:cs typeface="Helvetica"/>
              </a:rPr>
              <a:t>This suggests that </a:t>
            </a:r>
            <a:r>
              <a:rPr lang="en-US" sz="1800" b="1" baseline="0" dirty="0" smtClean="0">
                <a:latin typeface="Helvetica"/>
                <a:cs typeface="Helvetica"/>
              </a:rPr>
              <a:t>disambiguation is related but not necessarily sufficient to learning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Several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 studies have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asked whether words are special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for infants,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finding advantages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for speech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over nonlinguistic analogues in categorization, individuation, </a:t>
            </a:r>
            <a:r>
              <a:rPr lang="en-US" sz="1800" kern="1200" baseline="0" dirty="0" err="1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crossmodal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 association, and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speech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preferences.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The question that remains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is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whether the finding from our studies and from previous studies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could be explained by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 single disambiguation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mechanism.</a:t>
            </a:r>
          </a:p>
          <a:p>
            <a:endParaRPr lang="en-US" sz="1800" b="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  <a:p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We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showed that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children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can disambiguate stimuli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other than words and facts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, suggesting at least the existence of a domain general mechanism that leads to disambiguation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.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 preference for parsimony provides some week evidence in favor of a single mechanism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.</a:t>
            </a:r>
            <a:endParaRPr lang="en-US" sz="1800" b="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  <a:p>
            <a:endParaRPr lang="en-US" sz="1800" b="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  <a:p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But as pointed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out by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recent computational work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, it Is possible that different mechanisms jointly contribute to disambiguation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behavior, explaining findings across different populations and contexts.</a:t>
            </a:r>
            <a:endParaRPr lang="en-US" sz="1800" b="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And to </a:t>
            </a:r>
            <a:r>
              <a:rPr lang="en-US" sz="1800" b="1" baseline="0" dirty="0" smtClean="0">
                <a:latin typeface="Helvetica"/>
                <a:cs typeface="Helvetica"/>
              </a:rPr>
              <a:t>conclude, </a:t>
            </a:r>
            <a:r>
              <a:rPr lang="en-US" sz="1800" b="1" baseline="0" dirty="0" smtClean="0">
                <a:latin typeface="Helvetica"/>
                <a:cs typeface="Helvetica"/>
              </a:rPr>
              <a:t>this study adds to a recent body of work that encourages us to think differently about disambiguation biases.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Byers Heinlein, Anne Fernald, and Dan </a:t>
            </a:r>
            <a:r>
              <a:rPr lang="en-US" sz="1800" baseline="0" dirty="0" err="1" smtClean="0">
                <a:latin typeface="Helvetica"/>
                <a:cs typeface="Helvetica"/>
              </a:rPr>
              <a:t>Yurovsky</a:t>
            </a:r>
            <a:r>
              <a:rPr lang="en-US" sz="1800" baseline="0" dirty="0" smtClean="0">
                <a:latin typeface="Helvetica"/>
                <a:cs typeface="Helvetica"/>
              </a:rPr>
              <a:t> showed that disambiguation biases are </a:t>
            </a:r>
            <a:r>
              <a:rPr lang="en-US" sz="1800" b="1" baseline="0" dirty="0" smtClean="0">
                <a:latin typeface="Helvetica"/>
                <a:cs typeface="Helvetica"/>
              </a:rPr>
              <a:t>not robustly present across different populations</a:t>
            </a:r>
          </a:p>
          <a:p>
            <a:r>
              <a:rPr lang="en-US" sz="1800" baseline="0" dirty="0" smtClean="0">
                <a:latin typeface="Helvetica"/>
                <a:cs typeface="Helvetica"/>
              </a:rPr>
              <a:t>Larissa, Jessica Horst</a:t>
            </a:r>
            <a:r>
              <a:rPr lang="en-US" sz="1800" baseline="0" dirty="0" smtClean="0">
                <a:latin typeface="Helvetica"/>
                <a:cs typeface="Helvetica"/>
              </a:rPr>
              <a:t>, and </a:t>
            </a:r>
            <a:r>
              <a:rPr lang="en-US" sz="1800" baseline="0" dirty="0" smtClean="0">
                <a:latin typeface="Helvetica"/>
                <a:cs typeface="Helvetica"/>
              </a:rPr>
              <a:t>Bob McMurray, and our group at Stanford have shown </a:t>
            </a:r>
            <a:r>
              <a:rPr lang="en-US" sz="1800" b="1" baseline="0" dirty="0" smtClean="0">
                <a:latin typeface="Helvetica"/>
                <a:cs typeface="Helvetica"/>
              </a:rPr>
              <a:t>that disambiguation biases should not be conflated with word learning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And </a:t>
            </a:r>
            <a:r>
              <a:rPr lang="en-US" sz="1800" b="1" baseline="0" dirty="0" smtClean="0">
                <a:latin typeface="Helvetica"/>
                <a:cs typeface="Helvetica"/>
              </a:rPr>
              <a:t>in this symposium we </a:t>
            </a:r>
            <a:r>
              <a:rPr lang="en-US" sz="1800" b="1" baseline="0" dirty="0" smtClean="0">
                <a:latin typeface="Helvetica"/>
                <a:cs typeface="Helvetica"/>
              </a:rPr>
              <a:t>open a discussion about </a:t>
            </a:r>
            <a:r>
              <a:rPr lang="en-US" sz="1800" b="1" baseline="0" dirty="0" smtClean="0">
                <a:latin typeface="Helvetica"/>
                <a:cs typeface="Helvetica"/>
              </a:rPr>
              <a:t>the scope of these biases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I </a:t>
            </a:r>
            <a:r>
              <a:rPr lang="en-US" sz="1800" b="1" baseline="0" dirty="0" smtClean="0">
                <a:latin typeface="Helvetica"/>
                <a:cs typeface="Helvetica"/>
              </a:rPr>
              <a:t>am excited to be a part of this </a:t>
            </a:r>
            <a:r>
              <a:rPr lang="en-US" sz="1800" b="1" baseline="0" dirty="0" smtClean="0">
                <a:latin typeface="Helvetica"/>
                <a:cs typeface="Helvetica"/>
              </a:rPr>
              <a:t>debate, </a:t>
            </a:r>
            <a:r>
              <a:rPr lang="en-US" sz="1800" b="1" baseline="0" dirty="0" smtClean="0">
                <a:latin typeface="Helvetica"/>
                <a:cs typeface="Helvetica"/>
              </a:rPr>
              <a:t>and I am looking forward to you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0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aseline="0" dirty="0" smtClean="0">
                <a:latin typeface="Helvetica"/>
                <a:cs typeface="Helvetica"/>
              </a:rPr>
              <a:t>And there's a lot of people I would like to thank.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0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there's a lot of people I would like to thank.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These studies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focused on arbitrary nonlinguistic cues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that are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not consistently associated to objects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in children's environments.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dirty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Other studies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approached the question of whether speech is special from a different perspective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, showing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similarities and differences in the processing of words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and other meaningful environmental sounds, such as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animal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vocalizations or the sounds that objects make.</a:t>
            </a:r>
            <a:endParaRPr lang="en-US" sz="1800" kern="1200" dirty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We think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 that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these meaningful associations provide an interesting set of stimuli to test for disambiguation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in nonlinguistic domains.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We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chose to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focus on animal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vocalizations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because they are nonlinguistic sounds that are consistently associated to common objects in children's environments.</a:t>
            </a:r>
            <a:endParaRPr lang="en-US" sz="1800" kern="1200" dirty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While words are arbitrary associations </a:t>
            </a:r>
            <a:r>
              <a:rPr lang="en-US" sz="1800" baseline="0" dirty="0" smtClean="0">
                <a:latin typeface="Helvetica"/>
                <a:cs typeface="Helvetica"/>
              </a:rPr>
              <a:t>between a sound and an object, animal vocalizations are non-arbitrary.</a:t>
            </a:r>
            <a:endParaRPr lang="en-US" sz="1800" baseline="0" dirty="0" smtClean="0">
              <a:latin typeface="Helvetica"/>
              <a:cs typeface="Helvetica"/>
            </a:endParaRPr>
          </a:p>
          <a:p>
            <a:endParaRPr lang="en-US" baseline="0" dirty="0" smtClean="0">
              <a:latin typeface="Helvetica"/>
              <a:cs typeface="Helvetica"/>
            </a:endParaRPr>
          </a:p>
          <a:p>
            <a:r>
              <a:rPr lang="en-US" baseline="0" dirty="0" smtClean="0">
                <a:latin typeface="Helvetica"/>
                <a:cs typeface="Helvetica"/>
              </a:rPr>
              <a:t>But they are both meaningful and consistent </a:t>
            </a:r>
            <a:endParaRPr lang="en-US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The first question we ask in this research is whether </a:t>
            </a:r>
            <a:r>
              <a:rPr lang="en-US" sz="1800" baseline="0" dirty="0" smtClean="0">
                <a:latin typeface="Helvetica"/>
                <a:cs typeface="Helvetica"/>
              </a:rPr>
              <a:t>30 month-olds could use </a:t>
            </a:r>
            <a:r>
              <a:rPr lang="en-US" sz="1800" baseline="0" dirty="0" smtClean="0">
                <a:latin typeface="Helvetica"/>
                <a:cs typeface="Helvetica"/>
              </a:rPr>
              <a:t>familiar animal names, animal vocalizations,  </a:t>
            </a:r>
            <a:r>
              <a:rPr lang="en-US" sz="1800" b="1" baseline="0" dirty="0" smtClean="0">
                <a:latin typeface="Helvetica"/>
                <a:cs typeface="Helvetica"/>
              </a:rPr>
              <a:t>as well as onomatopoeic sounds, which falls somewhere in between names </a:t>
            </a:r>
            <a:r>
              <a:rPr lang="en-US" sz="1800" baseline="0" dirty="0" smtClean="0">
                <a:latin typeface="Helvetica"/>
                <a:cs typeface="Helvetica"/>
              </a:rPr>
              <a:t>and vocalizations, to </a:t>
            </a:r>
            <a:r>
              <a:rPr lang="en-US" sz="1800" baseline="0" dirty="0" smtClean="0">
                <a:latin typeface="Helvetica"/>
                <a:cs typeface="Helvetica"/>
              </a:rPr>
              <a:t>identify a familiar </a:t>
            </a:r>
            <a:r>
              <a:rPr lang="en-US" sz="1800" baseline="0" dirty="0" smtClean="0">
                <a:latin typeface="Helvetica"/>
                <a:cs typeface="Helvetica"/>
              </a:rPr>
              <a:t>animal, and </a:t>
            </a:r>
            <a:r>
              <a:rPr lang="en-US" sz="1800" b="1" baseline="0" dirty="0" smtClean="0">
                <a:latin typeface="Helvetica"/>
                <a:cs typeface="Helvetica"/>
              </a:rPr>
              <a:t>whether one of these three sounds is a particularly effective cue </a:t>
            </a:r>
            <a:r>
              <a:rPr lang="en-US" sz="1800" baseline="0" dirty="0" smtClean="0">
                <a:latin typeface="Helvetica"/>
                <a:cs typeface="Helvetica"/>
              </a:rPr>
              <a:t>in guiding children's attention to an animal in their environment.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smtClean="0">
                <a:latin typeface="Helvetica"/>
                <a:cs typeface="Helvetica"/>
              </a:rPr>
              <a:t>And if we establish that young children can use a familiar vocalization to identify a familiar animal</a:t>
            </a:r>
            <a:r>
              <a:rPr lang="en-US" sz="1800" baseline="0" dirty="0" smtClean="0">
                <a:latin typeface="Helvetica"/>
                <a:cs typeface="Helvetica"/>
              </a:rPr>
              <a:t>, we can ask how they would </a:t>
            </a:r>
            <a:r>
              <a:rPr lang="en-US" sz="1800" b="1" baseline="0" dirty="0" smtClean="0">
                <a:latin typeface="Helvetica"/>
                <a:cs typeface="Helvetica"/>
              </a:rPr>
              <a:t>respond to a </a:t>
            </a:r>
            <a:r>
              <a:rPr lang="en-US" sz="1800" b="1" baseline="0" dirty="0" smtClean="0">
                <a:latin typeface="Helvetica"/>
                <a:cs typeface="Helvetica"/>
              </a:rPr>
              <a:t>NOVEL animal </a:t>
            </a:r>
            <a:r>
              <a:rPr lang="en-US" sz="1800" b="1" baseline="0" dirty="0" smtClean="0">
                <a:latin typeface="Helvetica"/>
                <a:cs typeface="Helvetica"/>
              </a:rPr>
              <a:t>vocalization </a:t>
            </a:r>
            <a:r>
              <a:rPr lang="en-US" sz="1800" baseline="0" dirty="0" smtClean="0">
                <a:latin typeface="Helvetica"/>
                <a:cs typeface="Helvetica"/>
              </a:rPr>
              <a:t>in the presence of a familiar and a novel animal.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>
                <a:latin typeface="Helvetica"/>
                <a:cs typeface="Helvetica"/>
              </a:rPr>
              <a:t>We expect from previous studies that if </a:t>
            </a:r>
            <a:r>
              <a:rPr lang="en-US" sz="1800" baseline="0" dirty="0" smtClean="0">
                <a:latin typeface="Helvetica"/>
                <a:cs typeface="Helvetica"/>
              </a:rPr>
              <a:t>a child </a:t>
            </a:r>
            <a:r>
              <a:rPr lang="en-US" sz="1800" baseline="0" dirty="0" smtClean="0">
                <a:latin typeface="Helvetica"/>
                <a:cs typeface="Helvetica"/>
              </a:rPr>
              <a:t>heard the </a:t>
            </a:r>
            <a:r>
              <a:rPr lang="en-US" sz="1800" baseline="0" dirty="0" smtClean="0">
                <a:latin typeface="Helvetica"/>
                <a:cs typeface="Helvetica"/>
              </a:rPr>
              <a:t>novel name </a:t>
            </a:r>
            <a:r>
              <a:rPr lang="en-US" sz="1800" baseline="0" dirty="0" err="1" smtClean="0">
                <a:latin typeface="Helvetica"/>
                <a:cs typeface="Helvetica"/>
              </a:rPr>
              <a:t>nadu</a:t>
            </a:r>
            <a:r>
              <a:rPr lang="en-US" sz="1800" baseline="0" dirty="0" smtClean="0">
                <a:latin typeface="Helvetica"/>
                <a:cs typeface="Helvetica"/>
              </a:rPr>
              <a:t> </a:t>
            </a:r>
            <a:r>
              <a:rPr lang="en-US" sz="1800" baseline="0" dirty="0" smtClean="0">
                <a:latin typeface="Helvetica"/>
                <a:cs typeface="Helvetica"/>
              </a:rPr>
              <a:t>in the presence of a familiar and a novel animal, that they would </a:t>
            </a:r>
            <a:r>
              <a:rPr lang="en-US" sz="1800" baseline="0" dirty="0" smtClean="0">
                <a:latin typeface="Helvetica"/>
                <a:cs typeface="Helvetica"/>
              </a:rPr>
              <a:t>chose the </a:t>
            </a:r>
            <a:r>
              <a:rPr lang="en-US" sz="1800" baseline="0" dirty="0" smtClean="0">
                <a:latin typeface="Helvetica"/>
                <a:cs typeface="Helvetica"/>
              </a:rPr>
              <a:t>novel animal.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i="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 baseline="0" dirty="0" smtClean="0">
                <a:latin typeface="Helvetica"/>
                <a:cs typeface="Helvetica"/>
              </a:rPr>
              <a:t>The question that remains is how children would respond to a novel animal vocalization.</a:t>
            </a:r>
            <a:endParaRPr lang="en-US" sz="1800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9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B9F6-0B99-7943-BFF4-42790C38D2C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2.aiff"/><Relationship Id="rId4" Type="http://schemas.openxmlformats.org/officeDocument/2006/relationships/audio" Target="../media/media2.aiff"/><Relationship Id="rId5" Type="http://schemas.microsoft.com/office/2007/relationships/media" Target="../media/media3.aiff"/><Relationship Id="rId6" Type="http://schemas.openxmlformats.org/officeDocument/2006/relationships/audio" Target="../media/media3.aiff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15.xml"/><Relationship Id="rId9" Type="http://schemas.openxmlformats.org/officeDocument/2006/relationships/image" Target="../media/image6.png"/><Relationship Id="rId10" Type="http://schemas.openxmlformats.org/officeDocument/2006/relationships/image" Target="../media/image2.png"/><Relationship Id="rId11" Type="http://schemas.openxmlformats.org/officeDocument/2006/relationships/image" Target="../media/image9.png"/><Relationship Id="rId1" Type="http://schemas.microsoft.com/office/2007/relationships/media" Target="../media/media1.aiff"/><Relationship Id="rId2" Type="http://schemas.openxmlformats.org/officeDocument/2006/relationships/audio" Target="../media/media1.a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2.png"/><Relationship Id="rId13" Type="http://schemas.openxmlformats.org/officeDocument/2006/relationships/image" Target="../media/image9.png"/><Relationship Id="rId1" Type="http://schemas.microsoft.com/office/2007/relationships/media" Target="../media/media4.aiff"/><Relationship Id="rId2" Type="http://schemas.openxmlformats.org/officeDocument/2006/relationships/audio" Target="../media/media4.aiff"/><Relationship Id="rId3" Type="http://schemas.microsoft.com/office/2007/relationships/media" Target="../media/media5.aiff"/><Relationship Id="rId4" Type="http://schemas.openxmlformats.org/officeDocument/2006/relationships/audio" Target="../media/media5.aiff"/><Relationship Id="rId5" Type="http://schemas.microsoft.com/office/2007/relationships/media" Target="../media/media6.aiff"/><Relationship Id="rId6" Type="http://schemas.openxmlformats.org/officeDocument/2006/relationships/audio" Target="../media/media6.aiff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21.xml"/><Relationship Id="rId9" Type="http://schemas.openxmlformats.org/officeDocument/2006/relationships/image" Target="../media/image1.png"/><Relationship Id="rId10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/>
            </a:r>
            <a:br>
              <a:rPr lang="en-US" sz="2000" dirty="0" smtClean="0">
                <a:latin typeface="Helvetica"/>
                <a:cs typeface="Helvetica"/>
              </a:rPr>
            </a:b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615" y="505891"/>
            <a:ext cx="6149971" cy="43441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Optima"/>
                <a:cs typeface="Optima"/>
              </a:rPr>
              <a:t>One-to-one biases in a non-linguistic and non-communicative domain: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Optima"/>
                <a:cs typeface="Optima"/>
              </a:rPr>
              <a:t>30-month-olds map novel animal vocalizations to unfamiliar animals</a:t>
            </a:r>
          </a:p>
          <a:p>
            <a:pPr marL="0" indent="0">
              <a:buNone/>
            </a:pPr>
            <a:endParaRPr lang="en-US" dirty="0">
              <a:latin typeface="Optima"/>
              <a:cs typeface="Optima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Ricardo A.H. </a:t>
            </a:r>
            <a:r>
              <a:rPr lang="en-US" sz="2400" dirty="0" err="1" smtClean="0">
                <a:latin typeface="Optima"/>
                <a:cs typeface="Optima"/>
              </a:rPr>
              <a:t>Bion</a:t>
            </a:r>
            <a:endParaRPr lang="en-US" sz="2400" dirty="0" smtClean="0">
              <a:latin typeface="Optima"/>
              <a:cs typeface="Optima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Kyle MacDonald</a:t>
            </a: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Anne Fernald</a:t>
            </a:r>
          </a:p>
          <a:p>
            <a:pPr marL="0" indent="0" algn="ctr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Stanford University</a:t>
            </a:r>
          </a:p>
        </p:txBody>
      </p:sp>
      <p:pic>
        <p:nvPicPr>
          <p:cNvPr id="4" name="Picture 3" descr="tapir1L.p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48920" y="4708099"/>
            <a:ext cx="2037880" cy="1530069"/>
          </a:xfrm>
          <a:prstGeom prst="rect">
            <a:avLst/>
          </a:prstGeom>
        </p:spPr>
      </p:pic>
      <p:pic>
        <p:nvPicPr>
          <p:cNvPr id="5" name="Picture 4" descr="cowL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9" y="4711540"/>
            <a:ext cx="2040092" cy="15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857873" y="1851029"/>
            <a:ext cx="2000252" cy="738182"/>
          </a:xfrm>
          <a:prstGeom prst="wedgeEllipseCallout">
            <a:avLst>
              <a:gd name="adj1" fmla="val -56561"/>
              <a:gd name="adj2" fmla="val 6465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novel vocalization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animal name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1687" y="923669"/>
            <a:ext cx="35401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</a:t>
            </a:r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</a:t>
            </a:r>
            <a:r>
              <a:rPr lang="en-US" dirty="0" err="1" smtClean="0">
                <a:solidFill>
                  <a:schemeClr val="tx1"/>
                </a:solidFill>
              </a:rPr>
              <a:t>nadu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  <p:pic>
        <p:nvPicPr>
          <p:cNvPr id="15" name="Picture 14" descr="tapir1L.pct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881687" y="3746497"/>
            <a:ext cx="4019911" cy="31115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7250" y="5804585"/>
            <a:ext cx="6048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Optima"/>
                <a:cs typeface="Optima"/>
              </a:rPr>
              <a:t>Do children choose a novel animal in response to a novel animal vocalization?</a:t>
            </a:r>
          </a:p>
        </p:txBody>
      </p:sp>
    </p:spTree>
    <p:extLst>
      <p:ext uri="{BB962C8B-B14F-4D97-AF65-F5344CB8AC3E}">
        <p14:creationId xmlns:p14="http://schemas.microsoft.com/office/powerpoint/2010/main" val="316268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857873" y="1851029"/>
            <a:ext cx="2000252" cy="738182"/>
          </a:xfrm>
          <a:prstGeom prst="wedgeEllipseCallout">
            <a:avLst>
              <a:gd name="adj1" fmla="val -56561"/>
              <a:gd name="adj2" fmla="val 6465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novel vocalization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animal name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1687" y="923669"/>
            <a:ext cx="35401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</a:t>
            </a:r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</a:t>
            </a:r>
            <a:r>
              <a:rPr lang="en-US" dirty="0" err="1" smtClean="0">
                <a:solidFill>
                  <a:schemeClr val="tx1"/>
                </a:solidFill>
              </a:rPr>
              <a:t>nadu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  <p:pic>
        <p:nvPicPr>
          <p:cNvPr id="15" name="Picture 14" descr="tapir1L.pct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881687" y="3746497"/>
            <a:ext cx="4019911" cy="31115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126" y="5804585"/>
            <a:ext cx="6826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If so, do children actually </a:t>
            </a:r>
            <a:r>
              <a:rPr lang="en-US" sz="2400" i="1" dirty="0">
                <a:latin typeface="Optima"/>
                <a:cs typeface="Optima"/>
              </a:rPr>
              <a:t>remember </a:t>
            </a:r>
            <a:r>
              <a:rPr lang="en-US" sz="2400" dirty="0">
                <a:latin typeface="Optima"/>
                <a:cs typeface="Optima"/>
              </a:rPr>
              <a:t>the mapping between the novel animal and vocalization?</a:t>
            </a:r>
          </a:p>
        </p:txBody>
      </p:sp>
    </p:spTree>
    <p:extLst>
      <p:ext uri="{BB962C8B-B14F-4D97-AF65-F5344CB8AC3E}">
        <p14:creationId xmlns:p14="http://schemas.microsoft.com/office/powerpoint/2010/main" val="110808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How </a:t>
            </a:r>
            <a:r>
              <a:rPr lang="en-US" sz="2400" dirty="0">
                <a:latin typeface="Optima"/>
                <a:cs typeface="Optima"/>
              </a:rPr>
              <a:t>quickly </a:t>
            </a:r>
            <a:r>
              <a:rPr lang="en-US" sz="2400" dirty="0" smtClean="0">
                <a:latin typeface="Optima"/>
                <a:cs typeface="Optima"/>
              </a:rPr>
              <a:t>can 30</a:t>
            </a:r>
            <a:r>
              <a:rPr lang="en-US" sz="2400" dirty="0">
                <a:latin typeface="Optima"/>
                <a:cs typeface="Optima"/>
              </a:rPr>
              <a:t>-</a:t>
            </a:r>
            <a:r>
              <a:rPr lang="en-US" sz="2400" dirty="0" smtClean="0">
                <a:latin typeface="Optima"/>
                <a:cs typeface="Optima"/>
              </a:rPr>
              <a:t>mo-</a:t>
            </a:r>
            <a:r>
              <a:rPr lang="en-US" sz="2400" dirty="0">
                <a:latin typeface="Optima"/>
                <a:cs typeface="Optima"/>
              </a:rPr>
              <a:t>olds </a:t>
            </a:r>
            <a:r>
              <a:rPr lang="en-US" sz="2400" dirty="0" smtClean="0"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latin typeface="Optima"/>
                <a:cs typeface="Optima"/>
              </a:rPr>
              <a:t>familiar </a:t>
            </a:r>
            <a:r>
              <a:rPr lang="en-US" sz="2400" dirty="0" smtClean="0"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latin typeface="Optima"/>
                <a:cs typeface="Optima"/>
              </a:rPr>
              <a:t>remember </a:t>
            </a:r>
            <a:r>
              <a:rPr lang="en-US" sz="2400" dirty="0" smtClean="0"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-879400" y="111125"/>
            <a:ext cx="10819350" cy="5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eaLnBrk="0" hangingPunct="0"/>
            <a:r>
              <a:rPr lang="en-US" sz="3000" dirty="0" smtClean="0">
                <a:solidFill>
                  <a:srgbClr val="105056"/>
                </a:solidFill>
                <a:latin typeface="Optima"/>
                <a:cs typeface="Optima"/>
              </a:rPr>
              <a:t>Study 1: DESIGN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431800" y="928591"/>
            <a:ext cx="7452849" cy="562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21 30-mo-olds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2 Familiarization books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Looking</a:t>
            </a:r>
            <a:r>
              <a:rPr lang="en-US" sz="2600" dirty="0">
                <a:latin typeface="Optima"/>
                <a:ea typeface="ＭＳ Ｐゴシック" pitchFamily="1" charset="-128"/>
                <a:cs typeface="Optima"/>
              </a:rPr>
              <a:t>-while-listening </a:t>
            </a: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task</a:t>
            </a: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marL="222250" lvl="1"/>
            <a:r>
              <a:rPr lang="en-US" sz="2400" b="1" dirty="0">
                <a:solidFill>
                  <a:srgbClr val="000000"/>
                </a:solidFill>
                <a:latin typeface="Optima"/>
                <a:cs typeface="Optima"/>
              </a:rPr>
              <a:t>Accuracy: </a:t>
            </a:r>
          </a:p>
          <a:p>
            <a:pPr marL="222250" lvl="1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Proportion looking to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target</a:t>
            </a:r>
            <a:endParaRPr lang="en-US" sz="2400" dirty="0">
              <a:solidFill>
                <a:srgbClr val="000000"/>
              </a:solidFill>
              <a:latin typeface="Optima"/>
              <a:cs typeface="Optima"/>
            </a:endParaRPr>
          </a:p>
          <a:p>
            <a:pPr marL="222250" lvl="1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[300 to 4300 </a:t>
            </a:r>
            <a:r>
              <a:rPr lang="en-US" sz="2400" dirty="0" err="1">
                <a:solidFill>
                  <a:srgbClr val="000000"/>
                </a:solidFill>
                <a:latin typeface="Optima"/>
                <a:cs typeface="Optima"/>
              </a:rPr>
              <a:t>ms</a:t>
            </a:r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]</a:t>
            </a:r>
          </a:p>
          <a:p>
            <a:pPr marL="222250" lvl="1"/>
            <a:endParaRPr lang="en-US" sz="2400" dirty="0">
              <a:solidFill>
                <a:srgbClr val="000000"/>
              </a:solidFill>
              <a:latin typeface="Optima"/>
              <a:cs typeface="Optima"/>
            </a:endParaRPr>
          </a:p>
          <a:p>
            <a:pPr marL="222250" lvl="1"/>
            <a:r>
              <a:rPr lang="en-US" sz="2400" b="1" dirty="0">
                <a:solidFill>
                  <a:srgbClr val="000000"/>
                </a:solidFill>
                <a:latin typeface="Optima"/>
                <a:cs typeface="Optima"/>
              </a:rPr>
              <a:t>Reaction </a:t>
            </a:r>
            <a:r>
              <a:rPr lang="en-US" sz="2400" b="1" dirty="0" smtClean="0">
                <a:solidFill>
                  <a:srgbClr val="000000"/>
                </a:solidFill>
                <a:latin typeface="Optima"/>
                <a:cs typeface="Optima"/>
              </a:rPr>
              <a:t>time: </a:t>
            </a:r>
            <a:endParaRPr lang="en-US" sz="2400" b="1" dirty="0">
              <a:solidFill>
                <a:srgbClr val="000000"/>
              </a:solidFill>
              <a:latin typeface="Optima"/>
              <a:cs typeface="Optima"/>
            </a:endParaRPr>
          </a:p>
          <a:p>
            <a:pPr marL="222250" lvl="1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Time to shift to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target</a:t>
            </a:r>
          </a:p>
          <a:p>
            <a:pPr marL="222250" lvl="1"/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300 to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1800 </a:t>
            </a:r>
            <a:r>
              <a:rPr lang="en-US" sz="2400" dirty="0" err="1" smtClean="0">
                <a:solidFill>
                  <a:srgbClr val="000000"/>
                </a:solidFill>
                <a:latin typeface="Optima"/>
                <a:cs typeface="Optima"/>
              </a:rPr>
              <a:t>ms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]</a:t>
            </a:r>
            <a:endParaRPr lang="en-US" sz="2400" dirty="0">
              <a:solidFill>
                <a:srgbClr val="000000"/>
              </a:solidFill>
              <a:latin typeface="Optima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1000" dirty="0"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64836" y="1246131"/>
            <a:ext cx="2343796" cy="2437575"/>
            <a:chOff x="12212066" y="19989740"/>
            <a:chExt cx="4013200" cy="4130041"/>
          </a:xfrm>
        </p:grpSpPr>
        <p:sp>
          <p:nvSpPr>
            <p:cNvPr id="7" name="Rectangle 51"/>
            <p:cNvSpPr>
              <a:spLocks noChangeArrowheads="1"/>
            </p:cNvSpPr>
            <p:nvPr/>
          </p:nvSpPr>
          <p:spPr bwMode="auto">
            <a:xfrm>
              <a:off x="12313663" y="23454903"/>
              <a:ext cx="3725587" cy="66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dirty="0">
                  <a:latin typeface="Optima"/>
                  <a:cs typeface="Optima"/>
                </a:rPr>
                <a:t>Fernald et al. (2008)</a:t>
              </a:r>
            </a:p>
          </p:txBody>
        </p:sp>
        <p:pic>
          <p:nvPicPr>
            <p:cNvPr id="8" name="Picture 7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12066" y="19989740"/>
              <a:ext cx="4013200" cy="342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80110" y="1746150"/>
            <a:ext cx="518158" cy="438717"/>
          </a:xfrm>
          <a:prstGeom prst="rect">
            <a:avLst/>
          </a:prstGeom>
        </p:spPr>
      </p:pic>
      <p:pic>
        <p:nvPicPr>
          <p:cNvPr id="10" name="Picture 9" descr="cowL.pct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68238" y="1746150"/>
            <a:ext cx="548151" cy="438745"/>
          </a:xfrm>
          <a:prstGeom prst="rect">
            <a:avLst/>
          </a:prstGeom>
        </p:spPr>
      </p:pic>
      <p:pic>
        <p:nvPicPr>
          <p:cNvPr id="13" name="Picture 12" descr="Slide01.jp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75" y="3929179"/>
            <a:ext cx="1870857" cy="1810762"/>
          </a:xfrm>
          <a:prstGeom prst="rect">
            <a:avLst/>
          </a:prstGeom>
        </p:spPr>
      </p:pic>
      <p:pic>
        <p:nvPicPr>
          <p:cNvPr id="12" name="Picture 11" descr="soundsonthefarm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t="13027" r="18964"/>
          <a:stretch/>
        </p:blipFill>
        <p:spPr>
          <a:xfrm>
            <a:off x="6012027" y="4660008"/>
            <a:ext cx="1451495" cy="17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How </a:t>
            </a:r>
            <a:r>
              <a:rPr lang="en-US" sz="2400" dirty="0">
                <a:latin typeface="Optima"/>
                <a:cs typeface="Optima"/>
              </a:rPr>
              <a:t>quickly </a:t>
            </a:r>
            <a:r>
              <a:rPr lang="en-US" sz="2400" dirty="0" smtClean="0">
                <a:latin typeface="Optima"/>
                <a:cs typeface="Optima"/>
              </a:rPr>
              <a:t>can 30</a:t>
            </a:r>
            <a:r>
              <a:rPr lang="en-US" sz="2400" dirty="0">
                <a:latin typeface="Optima"/>
                <a:cs typeface="Optima"/>
              </a:rPr>
              <a:t>-</a:t>
            </a:r>
            <a:r>
              <a:rPr lang="en-US" sz="2400" dirty="0" smtClean="0">
                <a:latin typeface="Optima"/>
                <a:cs typeface="Optima"/>
              </a:rPr>
              <a:t>mo-</a:t>
            </a:r>
            <a:r>
              <a:rPr lang="en-US" sz="2400" dirty="0">
                <a:latin typeface="Optima"/>
                <a:cs typeface="Optima"/>
              </a:rPr>
              <a:t>olds </a:t>
            </a:r>
            <a:r>
              <a:rPr lang="en-US" sz="2400" dirty="0" smtClean="0"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latin typeface="Optima"/>
                <a:cs typeface="Optima"/>
              </a:rPr>
              <a:t>familiar </a:t>
            </a:r>
            <a:r>
              <a:rPr lang="en-US" sz="2400" dirty="0" smtClean="0"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remember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9358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ogR.pc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2360612"/>
            <a:ext cx="1524000" cy="1143000"/>
          </a:xfrm>
          <a:prstGeom prst="rect">
            <a:avLst/>
          </a:prstGeom>
        </p:spPr>
      </p:pic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569380" y="1217603"/>
            <a:ext cx="3765034" cy="72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400" b="1" dirty="0" smtClean="0">
                <a:solidFill>
                  <a:srgbClr val="000000"/>
                </a:solidFill>
                <a:latin typeface="Optima"/>
                <a:cs typeface="Optima"/>
              </a:rPr>
              <a:t>3 TRIAL TYPES</a:t>
            </a:r>
          </a:p>
          <a:p>
            <a:pPr marL="0" lvl="1" algn="ctr"/>
            <a:endParaRPr lang="en-US" sz="2400" b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marL="0" lvl="1" algn="ctr"/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ANIMAL-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NAME</a:t>
            </a:r>
            <a:endParaRPr lang="en-US" sz="2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Look at the dog</a:t>
            </a:r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ONOMATOPOEIC-WORD</a:t>
            </a:r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Which one goes woof-woof?</a:t>
            </a:r>
          </a:p>
          <a:p>
            <a:pPr algn="ctr"/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16 ANIMAL 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VOCALIZATION</a:t>
            </a:r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Listen [dog barking]</a:t>
            </a:r>
          </a:p>
          <a:p>
            <a:pPr algn="ctr"/>
            <a:endParaRPr lang="en-US" sz="2000" i="1" dirty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2000" i="1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381000" y="-98425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600" dirty="0" smtClean="0">
                <a:latin typeface="Optima"/>
                <a:cs typeface="Optima"/>
              </a:rPr>
              <a:t>Study 1 STIMULI:   Familiar-sound</a:t>
            </a:r>
            <a:endParaRPr lang="en-US" sz="2600" dirty="0">
              <a:latin typeface="Optima"/>
              <a:cs typeface="Optim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0325" y="2438400"/>
            <a:ext cx="1433513" cy="990600"/>
          </a:xfrm>
          <a:prstGeom prst="rect">
            <a:avLst/>
          </a:prstGeom>
          <a:noFill/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8D116-3713-4F44-AFF4-C079694B80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6" name="Picture 15" descr="cowL.pc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0" y="2360612"/>
            <a:ext cx="1524000" cy="1143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87900" y="4957088"/>
            <a:ext cx="4089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h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orse-dog-cow-sheep</a:t>
            </a:r>
          </a:p>
        </p:txBody>
      </p:sp>
      <p:pic>
        <p:nvPicPr>
          <p:cNvPr id="6" name="dog_name.a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880850" y="2616200"/>
            <a:ext cx="812800" cy="812800"/>
          </a:xfrm>
          <a:prstGeom prst="rect">
            <a:avLst/>
          </a:prstGeom>
        </p:spPr>
      </p:pic>
      <p:pic>
        <p:nvPicPr>
          <p:cNvPr id="7" name="dog_ono.aiff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880850" y="4227861"/>
            <a:ext cx="812800" cy="812800"/>
          </a:xfrm>
          <a:prstGeom prst="rect">
            <a:avLst/>
          </a:prstGeom>
        </p:spPr>
      </p:pic>
      <p:pic>
        <p:nvPicPr>
          <p:cNvPr id="8" name="dog_voc.aiff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087225" y="577564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349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5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2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7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5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25096"/>
              </p:ext>
            </p:extLst>
          </p:nvPr>
        </p:nvGraphicFramePr>
        <p:xfrm>
          <a:off x="13512" y="1992249"/>
          <a:ext cx="928518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4717" y="210608"/>
            <a:ext cx="8586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30-mo-olds responded fastest to the familiar animal name and slowest to the familiar animal vocalization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031" y="2079258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name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74814" y="2761269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animal vocalization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0690" y="2390755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onomatopoeic word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26" name="Picture 25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2294471"/>
            <a:ext cx="680264" cy="510198"/>
          </a:xfrm>
          <a:prstGeom prst="rect">
            <a:avLst/>
          </a:prstGeom>
        </p:spPr>
      </p:pic>
      <p:pic>
        <p:nvPicPr>
          <p:cNvPr id="32" name="Picture 31" descr="sheep4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4649242"/>
            <a:ext cx="798644" cy="59898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01116" y="2139726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D O G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0899" y="2956837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[barking]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6775" y="2559303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W O O F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3110" y="2294470"/>
            <a:ext cx="680264" cy="529665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13742" y="5662549"/>
            <a:ext cx="4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Time (</a:t>
            </a:r>
            <a:r>
              <a:rPr lang="en-US" dirty="0" err="1" smtClean="0">
                <a:latin typeface="Optima"/>
                <a:cs typeface="Optima"/>
              </a:rPr>
              <a:t>ms</a:t>
            </a:r>
            <a:r>
              <a:rPr lang="en-US" dirty="0" smtClean="0">
                <a:latin typeface="Optima"/>
                <a:cs typeface="Optima"/>
              </a:rPr>
              <a:t>) from sound onset 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77322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201116" y="2139726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D O G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76775" y="2559303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W O O F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0899" y="2956837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[barking]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62677"/>
              </p:ext>
            </p:extLst>
          </p:nvPr>
        </p:nvGraphicFramePr>
        <p:xfrm>
          <a:off x="13512" y="1992249"/>
          <a:ext cx="928518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4717" y="210608"/>
            <a:ext cx="8586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30-mo-olds responded fastest to the familiar animal name and slowest to the familiar animal vocalization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5031" y="2079258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name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74814" y="2761269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animal vocalization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90690" y="2390755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onomatopoeic word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32" name="Picture 31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2294471"/>
            <a:ext cx="680264" cy="510198"/>
          </a:xfrm>
          <a:prstGeom prst="rect">
            <a:avLst/>
          </a:prstGeom>
        </p:spPr>
      </p:pic>
      <p:pic>
        <p:nvPicPr>
          <p:cNvPr id="33" name="Picture 32" descr="sheep4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4649242"/>
            <a:ext cx="798644" cy="59898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3110" y="2294470"/>
            <a:ext cx="680264" cy="529665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13742" y="1992249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72558" y="2327506"/>
            <a:ext cx="3435880" cy="25058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Why?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•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Frequency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•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Design features</a:t>
            </a:r>
          </a:p>
          <a:p>
            <a:pPr>
              <a:lnSpc>
                <a:spcPts val="322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•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Representational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      differences 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13742" y="5662549"/>
            <a:ext cx="4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Time (</a:t>
            </a:r>
            <a:r>
              <a:rPr lang="en-US" dirty="0" err="1" smtClean="0">
                <a:latin typeface="Optima"/>
                <a:cs typeface="Optima"/>
              </a:rPr>
              <a:t>ms</a:t>
            </a:r>
            <a:r>
              <a:rPr lang="en-US" dirty="0" smtClean="0">
                <a:latin typeface="Optima"/>
                <a:cs typeface="Optima"/>
              </a:rPr>
              <a:t>) from sound onset 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404109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326942"/>
              </p:ext>
            </p:extLst>
          </p:nvPr>
        </p:nvGraphicFramePr>
        <p:xfrm>
          <a:off x="13512" y="1992249"/>
          <a:ext cx="928518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4717" y="210608"/>
            <a:ext cx="8586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30-mo-olds responded fastest to the familiar animal name and slowest to the familiar animal vocalization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pic>
        <p:nvPicPr>
          <p:cNvPr id="26" name="Picture 25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2294471"/>
            <a:ext cx="680264" cy="510198"/>
          </a:xfrm>
          <a:prstGeom prst="rect">
            <a:avLst/>
          </a:prstGeom>
        </p:spPr>
      </p:pic>
      <p:pic>
        <p:nvPicPr>
          <p:cNvPr id="32" name="Picture 31" descr="sheep4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4649242"/>
            <a:ext cx="798644" cy="59898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93110" y="2294470"/>
            <a:ext cx="680264" cy="529665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13742" y="5662549"/>
            <a:ext cx="4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Time (</a:t>
            </a:r>
            <a:r>
              <a:rPr lang="en-US" dirty="0" err="1" smtClean="0">
                <a:latin typeface="Optima"/>
                <a:cs typeface="Optima"/>
              </a:rPr>
              <a:t>ms</a:t>
            </a:r>
            <a:r>
              <a:rPr lang="en-US" dirty="0" smtClean="0">
                <a:latin typeface="Optima"/>
                <a:cs typeface="Optima"/>
              </a:rPr>
              <a:t>) from sound onset 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1116" y="2139726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D O G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60899" y="2956837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[barking]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76775" y="2559303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W O O F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5031" y="2079258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name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4814" y="2761269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animal vocalization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90690" y="2390755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onomatopoeic word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4050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450264"/>
              </p:ext>
            </p:extLst>
          </p:nvPr>
        </p:nvGraphicFramePr>
        <p:xfrm>
          <a:off x="1635579" y="1886362"/>
          <a:ext cx="535940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5652" y="224009"/>
            <a:ext cx="72951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Over a 4-s response window, all 3 Familiar sounds were </a:t>
            </a:r>
            <a:r>
              <a:rPr lang="en-US" sz="2400" i="1" dirty="0" smtClean="0">
                <a:latin typeface="Optima"/>
                <a:cs typeface="Optima"/>
              </a:rPr>
              <a:t>equally effective </a:t>
            </a:r>
            <a:r>
              <a:rPr lang="en-US" sz="2400" dirty="0" smtClean="0">
                <a:latin typeface="Optima"/>
                <a:cs typeface="Optima"/>
              </a:rPr>
              <a:t>in drawing children’s attention to a Familiar target animal</a:t>
            </a:r>
            <a:endParaRPr lang="en-US" sz="2400" dirty="0">
              <a:latin typeface="Optima"/>
              <a:cs typeface="Optim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69816" y="3377524"/>
            <a:ext cx="34860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3001" y="4798492"/>
            <a:ext cx="401792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NAME      ONOMATOPOEIC   VOCALIZATION</a:t>
            </a:r>
          </a:p>
          <a:p>
            <a:r>
              <a:rPr lang="en-US" sz="1400" dirty="0">
                <a:latin typeface="Optima"/>
                <a:cs typeface="Optima"/>
              </a:rPr>
              <a:t> </a:t>
            </a:r>
            <a:r>
              <a:rPr lang="en-US" sz="1400" dirty="0" smtClean="0">
                <a:latin typeface="Optima"/>
                <a:cs typeface="Optima"/>
              </a:rPr>
              <a:t>                       WORD</a:t>
            </a:r>
            <a:endParaRPr lang="en-US" sz="1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13209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 smtClean="0">
                <a:latin typeface="Optima"/>
                <a:cs typeface="Optima"/>
              </a:rPr>
              <a:t>Why do children chose a novel object when hearing a novel word?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>
              <a:buNone/>
            </a:pPr>
            <a:r>
              <a:rPr lang="en-US" sz="2600" dirty="0" smtClean="0">
                <a:latin typeface="Optima"/>
                <a:cs typeface="Optima"/>
              </a:rPr>
              <a:t>Lexical</a:t>
            </a:r>
            <a:r>
              <a:rPr lang="en-US" sz="2600" dirty="0">
                <a:latin typeface="Optima"/>
                <a:cs typeface="Optima"/>
              </a:rPr>
              <a:t>-specific </a:t>
            </a:r>
            <a:r>
              <a:rPr lang="en-US" sz="2600" dirty="0" smtClean="0">
                <a:latin typeface="Optima"/>
                <a:cs typeface="Optima"/>
              </a:rPr>
              <a:t>constraints</a:t>
            </a:r>
          </a:p>
          <a:p>
            <a:pPr>
              <a:buNone/>
            </a:pPr>
            <a:r>
              <a:rPr lang="en-US" sz="1600" dirty="0" smtClean="0">
                <a:latin typeface="Optima"/>
                <a:cs typeface="Optima"/>
              </a:rPr>
              <a:t>de </a:t>
            </a:r>
            <a:r>
              <a:rPr lang="en-US" sz="1600" dirty="0" err="1" smtClean="0">
                <a:latin typeface="Optima"/>
                <a:cs typeface="Optima"/>
              </a:rPr>
              <a:t>Marchena</a:t>
            </a:r>
            <a:r>
              <a:rPr lang="en-US" sz="1600" dirty="0" smtClean="0">
                <a:latin typeface="Optima"/>
                <a:cs typeface="Optima"/>
              </a:rPr>
              <a:t> et al., 2011</a:t>
            </a:r>
          </a:p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Inferences about speakers' communicative intentions</a:t>
            </a:r>
          </a:p>
          <a:p>
            <a:pPr eaLnBrk="1" hangingPunct="1">
              <a:buNone/>
            </a:pPr>
            <a:r>
              <a:rPr lang="en-US" sz="1600" dirty="0" smtClean="0">
                <a:latin typeface="Optima"/>
                <a:cs typeface="Optima"/>
              </a:rPr>
              <a:t>Bloom, 2002; </a:t>
            </a:r>
            <a:r>
              <a:rPr lang="en-US" sz="1600" dirty="0" err="1" smtClean="0">
                <a:latin typeface="Optima"/>
                <a:cs typeface="Optima"/>
              </a:rPr>
              <a:t>Diesendruck</a:t>
            </a:r>
            <a:r>
              <a:rPr lang="en-US" sz="1600" dirty="0" smtClean="0">
                <a:latin typeface="Optima"/>
                <a:cs typeface="Optima"/>
              </a:rPr>
              <a:t> &amp; </a:t>
            </a:r>
            <a:r>
              <a:rPr lang="en-US" sz="1600" dirty="0" err="1" smtClean="0">
                <a:latin typeface="Optima"/>
                <a:cs typeface="Optima"/>
              </a:rPr>
              <a:t>Markson</a:t>
            </a:r>
            <a:r>
              <a:rPr lang="en-US" sz="1600" dirty="0" smtClean="0">
                <a:latin typeface="Optima"/>
                <a:cs typeface="Optima"/>
              </a:rPr>
              <a:t>, 2001</a:t>
            </a:r>
          </a:p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Domain-general learning principles</a:t>
            </a:r>
          </a:p>
          <a:p>
            <a:pPr>
              <a:buNone/>
            </a:pPr>
            <a:r>
              <a:rPr lang="en-US" sz="1600" dirty="0" err="1">
                <a:latin typeface="Optima"/>
                <a:cs typeface="Optima"/>
              </a:rPr>
              <a:t>Regier</a:t>
            </a:r>
            <a:r>
              <a:rPr lang="en-US" sz="1600" dirty="0">
                <a:latin typeface="Optima"/>
                <a:cs typeface="Optima"/>
              </a:rPr>
              <a:t> 2003; Frank, Goodman, </a:t>
            </a:r>
            <a:r>
              <a:rPr lang="en-US" sz="1600" dirty="0" err="1">
                <a:latin typeface="Optima"/>
                <a:cs typeface="Optima"/>
              </a:rPr>
              <a:t>Tenenbaum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2009; McMurray et al., 2011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solidFill>
                <a:srgbClr val="D9D9D9"/>
              </a:solidFill>
            </a:endParaRPr>
          </a:p>
          <a:p>
            <a:pPr eaLnBrk="1" hangingPunct="1">
              <a:buNone/>
            </a:pPr>
            <a:endParaRPr lang="en-US" sz="3000" dirty="0" smtClean="0"/>
          </a:p>
          <a:p>
            <a:pPr eaLnBrk="1" hangingPunct="1">
              <a:buFont typeface="Wingdings" charset="2"/>
              <a:buNone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7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How 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quickly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can 30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-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mo-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olds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familiar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D9D9D9"/>
              </a:solidFill>
              <a:latin typeface="Optima"/>
              <a:cs typeface="Optim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solidFill>
                  <a:srgbClr val="7F7F7F"/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rgbClr val="7F7F7F"/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solidFill>
                  <a:srgbClr val="7F7F7F"/>
                </a:solidFill>
                <a:latin typeface="Optima"/>
                <a:cs typeface="Optima"/>
              </a:rPr>
              <a:t>remember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6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apir1L.pc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5850" y="2171249"/>
            <a:ext cx="1574800" cy="1182382"/>
          </a:xfrm>
          <a:prstGeom prst="rect">
            <a:avLst/>
          </a:prstGeom>
        </p:spPr>
      </p:pic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551696" y="1866259"/>
            <a:ext cx="3508297" cy="566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400" b="1" dirty="0" smtClean="0">
                <a:solidFill>
                  <a:srgbClr val="000000"/>
                </a:solidFill>
                <a:latin typeface="Optima"/>
                <a:cs typeface="Optima"/>
              </a:rPr>
              <a:t>2 TRIAL TYPES</a:t>
            </a:r>
          </a:p>
          <a:p>
            <a:pPr marL="0" lvl="1" algn="ctr"/>
            <a:endParaRPr lang="en-US" sz="2400" b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marL="0" lvl="1" algn="ctr"/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6 NOVEL-NAME</a:t>
            </a:r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marL="0" lvl="1"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Where’s </a:t>
            </a:r>
            <a:r>
              <a:rPr lang="en-US" sz="2200" i="1" dirty="0">
                <a:solidFill>
                  <a:srgbClr val="000000"/>
                </a:solidFill>
                <a:latin typeface="Optima"/>
                <a:cs typeface="Optima"/>
              </a:rPr>
              <a:t>the</a:t>
            </a:r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 </a:t>
            </a:r>
            <a:r>
              <a:rPr lang="en-US" sz="2200" i="1" dirty="0" err="1" smtClean="0">
                <a:solidFill>
                  <a:srgbClr val="000000"/>
                </a:solidFill>
                <a:latin typeface="Optima"/>
                <a:cs typeface="Optima"/>
              </a:rPr>
              <a:t>nadu</a:t>
            </a:r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/</a:t>
            </a:r>
            <a:r>
              <a:rPr lang="en-US" sz="2200" i="1" dirty="0" err="1" smtClean="0">
                <a:solidFill>
                  <a:srgbClr val="000000"/>
                </a:solidFill>
                <a:latin typeface="Optima"/>
                <a:cs typeface="Optima"/>
              </a:rPr>
              <a:t>capa</a:t>
            </a:r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?</a:t>
            </a:r>
          </a:p>
          <a:p>
            <a:pPr algn="ctr"/>
            <a:endParaRPr lang="en-US" sz="2200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endParaRPr lang="en-US" sz="2200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NOVEL-VOCALIZATION</a:t>
            </a:r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Listen [novel vocalization]</a:t>
            </a:r>
          </a:p>
          <a:p>
            <a:pPr algn="ctr"/>
            <a:endParaRPr lang="en-US" sz="2200" i="1" dirty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 smtClean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 smtClean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  <a:p>
            <a:pPr algn="ctr"/>
            <a:r>
              <a:rPr lang="en-US" sz="2000" i="1" dirty="0">
                <a:solidFill>
                  <a:srgbClr val="1B4430"/>
                </a:solidFill>
                <a:latin typeface="Optima"/>
                <a:cs typeface="Optima"/>
              </a:rPr>
              <a:t> </a:t>
            </a: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158750" y="457200"/>
            <a:ext cx="8451850" cy="11430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Optima"/>
                <a:cs typeface="Optima"/>
              </a:rPr>
              <a:t>Study 1 STIMULI:     Disambiguation</a:t>
            </a:r>
            <a:endParaRPr lang="en-US" sz="2600" dirty="0">
              <a:latin typeface="Optima"/>
              <a:cs typeface="Optim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0774" y="2206172"/>
            <a:ext cx="1539876" cy="1066801"/>
          </a:xfrm>
          <a:prstGeom prst="rect">
            <a:avLst/>
          </a:prstGeom>
          <a:noFill/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8D116-3713-4F44-AFF4-C079694B805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" name="Picture 2" descr="sheepL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99249" y="2171249"/>
            <a:ext cx="1523999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11793" y="5679241"/>
            <a:ext cx="80337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Novel animals: tapir</a:t>
            </a:r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and pangolin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latin typeface="Optima"/>
                <a:cs typeface="Optima"/>
              </a:rPr>
              <a:t>Novel vocalizations: rhino grunting and gorilla </a:t>
            </a:r>
            <a:r>
              <a:rPr lang="en-US" sz="2400" dirty="0">
                <a:latin typeface="Optima"/>
                <a:cs typeface="Optima"/>
              </a:rPr>
              <a:t>snorting </a:t>
            </a:r>
            <a:endParaRPr lang="en-US" sz="2400" i="1" dirty="0">
              <a:solidFill>
                <a:srgbClr val="000000"/>
              </a:solidFill>
              <a:latin typeface="Optima"/>
              <a:cs typeface="Optima"/>
            </a:endParaRPr>
          </a:p>
          <a:p>
            <a:pPr lvl="1">
              <a:spcBef>
                <a:spcPts val="600"/>
              </a:spcBef>
            </a:pPr>
            <a:endParaRPr lang="en-US" sz="2400" dirty="0" smtClean="0">
              <a:solidFill>
                <a:srgbClr val="000000"/>
              </a:solidFill>
              <a:latin typeface="Optima"/>
              <a:cs typeface="Optima"/>
            </a:endParaRPr>
          </a:p>
        </p:txBody>
      </p:sp>
      <p:pic>
        <p:nvPicPr>
          <p:cNvPr id="13" name="Picture 12" descr="pangolin1R.pc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5850" y="3593648"/>
            <a:ext cx="1574800" cy="118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30774" y="3599546"/>
            <a:ext cx="1539876" cy="1167042"/>
          </a:xfrm>
          <a:prstGeom prst="rect">
            <a:avLst/>
          </a:prstGeom>
          <a:noFill/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" name="Picture 15" descr="cowL.pc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9249" y="3631748"/>
            <a:ext cx="1524000" cy="1143000"/>
          </a:xfrm>
          <a:prstGeom prst="rect">
            <a:avLst/>
          </a:prstGeom>
        </p:spPr>
      </p:pic>
      <p:pic>
        <p:nvPicPr>
          <p:cNvPr id="2" name="nadu.a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404725" y="2931356"/>
            <a:ext cx="812800" cy="812800"/>
          </a:xfrm>
          <a:prstGeom prst="rect">
            <a:avLst/>
          </a:prstGeom>
        </p:spPr>
      </p:pic>
      <p:pic>
        <p:nvPicPr>
          <p:cNvPr id="5" name="rhyno.aiff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118975" y="4211675"/>
            <a:ext cx="812800" cy="812800"/>
          </a:xfrm>
          <a:prstGeom prst="rect">
            <a:avLst/>
          </a:prstGeom>
        </p:spPr>
      </p:pic>
      <p:pic>
        <p:nvPicPr>
          <p:cNvPr id="6" name="gorila.aiff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525375" y="5340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8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7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5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2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267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5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844" y="335340"/>
            <a:ext cx="864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chose the Novel </a:t>
            </a:r>
            <a:r>
              <a:rPr lang="en-US" sz="3000" dirty="0">
                <a:latin typeface="Optima"/>
                <a:cs typeface="Optima"/>
              </a:rPr>
              <a:t>animal </a:t>
            </a:r>
            <a:r>
              <a:rPr lang="en-US" sz="3000" dirty="0" smtClean="0">
                <a:latin typeface="Optima"/>
                <a:cs typeface="Optima"/>
              </a:rPr>
              <a:t>when hearing                           a Novel animal name OR a Novel vocalization</a:t>
            </a:r>
            <a:endParaRPr lang="en-US" sz="3000" dirty="0">
              <a:latin typeface="Optima"/>
              <a:cs typeface="Optima"/>
            </a:endParaRPr>
          </a:p>
        </p:txBody>
      </p:sp>
      <p:pic>
        <p:nvPicPr>
          <p:cNvPr id="18" name="Picture 17" descr="tapir1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202208"/>
            <a:ext cx="689113" cy="516834"/>
          </a:xfrm>
          <a:prstGeom prst="rect">
            <a:avLst/>
          </a:prstGeom>
        </p:spPr>
      </p:pic>
      <p:pic>
        <p:nvPicPr>
          <p:cNvPr id="19" name="Picture 18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44" y="4415000"/>
            <a:ext cx="751199" cy="563400"/>
          </a:xfrm>
          <a:prstGeom prst="rect">
            <a:avLst/>
          </a:prstGeom>
        </p:spPr>
      </p:pic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386049"/>
              </p:ext>
            </p:extLst>
          </p:nvPr>
        </p:nvGraphicFramePr>
        <p:xfrm>
          <a:off x="2055179" y="2061959"/>
          <a:ext cx="5059189" cy="326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57600" y="4978400"/>
            <a:ext cx="35614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      NOVEL               NOVEL</a:t>
            </a:r>
          </a:p>
          <a:p>
            <a:r>
              <a:rPr lang="en-US" dirty="0">
                <a:latin typeface="Optima"/>
                <a:cs typeface="Optima"/>
              </a:rPr>
              <a:t> </a:t>
            </a:r>
            <a:r>
              <a:rPr lang="en-US" dirty="0" smtClean="0">
                <a:latin typeface="Optima"/>
                <a:cs typeface="Optima"/>
              </a:rPr>
              <a:t>      NAME          VOCALIZATION  </a:t>
            </a:r>
            <a:endParaRPr lang="en-US" dirty="0">
              <a:latin typeface="Optima"/>
              <a:cs typeface="Optim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01616" y="3568024"/>
            <a:ext cx="32071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4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844" y="335340"/>
            <a:ext cx="864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chose the Novel </a:t>
            </a:r>
            <a:r>
              <a:rPr lang="en-US" sz="3000" dirty="0">
                <a:latin typeface="Optima"/>
                <a:cs typeface="Optima"/>
              </a:rPr>
              <a:t>animal </a:t>
            </a:r>
            <a:r>
              <a:rPr lang="en-US" sz="3000" dirty="0" smtClean="0">
                <a:latin typeface="Optima"/>
                <a:cs typeface="Optima"/>
              </a:rPr>
              <a:t>when hearing                           a Novel animal name OR a Novel vocalization</a:t>
            </a:r>
            <a:endParaRPr lang="en-US" sz="3000" dirty="0">
              <a:latin typeface="Optima"/>
              <a:cs typeface="Optima"/>
            </a:endParaRPr>
          </a:p>
        </p:txBody>
      </p:sp>
      <p:pic>
        <p:nvPicPr>
          <p:cNvPr id="18" name="Picture 17" descr="tapir1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202208"/>
            <a:ext cx="689113" cy="516834"/>
          </a:xfrm>
          <a:prstGeom prst="rect">
            <a:avLst/>
          </a:prstGeom>
        </p:spPr>
      </p:pic>
      <p:pic>
        <p:nvPicPr>
          <p:cNvPr id="19" name="Picture 18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44" y="4415000"/>
            <a:ext cx="751199" cy="563400"/>
          </a:xfrm>
          <a:prstGeom prst="rect">
            <a:avLst/>
          </a:prstGeom>
        </p:spPr>
      </p:pic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525335"/>
              </p:ext>
            </p:extLst>
          </p:nvPr>
        </p:nvGraphicFramePr>
        <p:xfrm>
          <a:off x="2055179" y="2061959"/>
          <a:ext cx="5059189" cy="326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57600" y="4978400"/>
            <a:ext cx="35614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      NOVEL               NOVEL</a:t>
            </a:r>
          </a:p>
          <a:p>
            <a:r>
              <a:rPr lang="en-US" dirty="0">
                <a:latin typeface="Optima"/>
                <a:cs typeface="Optima"/>
              </a:rPr>
              <a:t> </a:t>
            </a:r>
            <a:r>
              <a:rPr lang="en-US" dirty="0" smtClean="0">
                <a:latin typeface="Optima"/>
                <a:cs typeface="Optima"/>
              </a:rPr>
              <a:t>      NAME          VOCALIZATION  </a:t>
            </a:r>
            <a:endParaRPr lang="en-US" dirty="0">
              <a:latin typeface="Optima"/>
              <a:cs typeface="Optim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01616" y="3568024"/>
            <a:ext cx="32071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92300" y="2460625"/>
            <a:ext cx="5404139" cy="293323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9978" y="3324555"/>
            <a:ext cx="52539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Disambiguation for stimuli   other than words and facts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How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quickly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can 30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-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mo-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olds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familiar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latin typeface="Optima"/>
                <a:cs typeface="Optima"/>
              </a:rPr>
              <a:t>remember </a:t>
            </a:r>
            <a:r>
              <a:rPr lang="en-US" sz="2400" dirty="0" smtClean="0"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66492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-879400" y="111125"/>
            <a:ext cx="10819350" cy="5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eaLnBrk="0" hangingPunct="0"/>
            <a:r>
              <a:rPr lang="en-US" sz="3000" dirty="0" smtClean="0">
                <a:solidFill>
                  <a:srgbClr val="105056"/>
                </a:solidFill>
                <a:latin typeface="Optima"/>
                <a:cs typeface="Optima"/>
              </a:rPr>
              <a:t>STUDY 2: DESIGN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431800" y="2184867"/>
            <a:ext cx="7452849" cy="354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20 30-mo-olds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Same as STUDY 1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3000" i="1" dirty="0" smtClean="0">
                <a:latin typeface="Optima"/>
                <a:ea typeface="ＭＳ Ｐゴシック" pitchFamily="1" charset="-128"/>
                <a:cs typeface="Optima"/>
              </a:rPr>
              <a:t>But only animal vocalizations</a:t>
            </a:r>
            <a:endParaRPr lang="en-US" sz="3000" i="1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1000" dirty="0"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64836" y="1246131"/>
            <a:ext cx="2343796" cy="2437575"/>
            <a:chOff x="12212066" y="19989740"/>
            <a:chExt cx="4013200" cy="4130041"/>
          </a:xfrm>
        </p:grpSpPr>
        <p:sp>
          <p:nvSpPr>
            <p:cNvPr id="7" name="Rectangle 51"/>
            <p:cNvSpPr>
              <a:spLocks noChangeArrowheads="1"/>
            </p:cNvSpPr>
            <p:nvPr/>
          </p:nvSpPr>
          <p:spPr bwMode="auto">
            <a:xfrm>
              <a:off x="12313663" y="23454903"/>
              <a:ext cx="3725587" cy="66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dirty="0">
                  <a:latin typeface="Optima"/>
                  <a:cs typeface="Optima"/>
                </a:rPr>
                <a:t>Fernald et al. (2008)</a:t>
              </a:r>
            </a:p>
          </p:txBody>
        </p:sp>
        <p:pic>
          <p:nvPicPr>
            <p:cNvPr id="8" name="Picture 7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12066" y="19989740"/>
              <a:ext cx="4013200" cy="342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80110" y="1746150"/>
            <a:ext cx="518158" cy="438717"/>
          </a:xfrm>
          <a:prstGeom prst="rect">
            <a:avLst/>
          </a:prstGeom>
        </p:spPr>
      </p:pic>
      <p:pic>
        <p:nvPicPr>
          <p:cNvPr id="10" name="Picture 9" descr="cowL.pct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68238" y="1746150"/>
            <a:ext cx="548151" cy="438745"/>
          </a:xfrm>
          <a:prstGeom prst="rect">
            <a:avLst/>
          </a:prstGeom>
        </p:spPr>
      </p:pic>
      <p:pic>
        <p:nvPicPr>
          <p:cNvPr id="13" name="Picture 12" descr="Slide01.jp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75" y="3929179"/>
            <a:ext cx="1870857" cy="1810762"/>
          </a:xfrm>
          <a:prstGeom prst="rect">
            <a:avLst/>
          </a:prstGeom>
        </p:spPr>
      </p:pic>
      <p:pic>
        <p:nvPicPr>
          <p:cNvPr id="12" name="Picture 11" descr="soundsonthefarm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t="13027" r="18964"/>
          <a:stretch/>
        </p:blipFill>
        <p:spPr>
          <a:xfrm>
            <a:off x="6012027" y="4660008"/>
            <a:ext cx="1451495" cy="17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rdvarkR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41" y="3336539"/>
            <a:ext cx="1157272" cy="867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531" y="227462"/>
            <a:ext cx="81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3 Trial types as in Bion, </a:t>
            </a:r>
            <a:r>
              <a:rPr lang="en-US" sz="2400" dirty="0" err="1" smtClean="0">
                <a:latin typeface="Optima"/>
                <a:cs typeface="Optima"/>
              </a:rPr>
              <a:t>Borovsky</a:t>
            </a:r>
            <a:r>
              <a:rPr lang="en-US" sz="2400" dirty="0" smtClean="0">
                <a:latin typeface="Optima"/>
                <a:cs typeface="Optima"/>
              </a:rPr>
              <a:t>, &amp; Fernald (2012</a:t>
            </a:r>
            <a:r>
              <a:rPr lang="en-US" sz="2400" i="1" dirty="0" smtClean="0">
                <a:latin typeface="Optima"/>
                <a:cs typeface="Optima"/>
              </a:rPr>
              <a:t>)</a:t>
            </a:r>
            <a:endParaRPr lang="en-US" sz="2400" i="1" dirty="0">
              <a:latin typeface="Optima"/>
              <a:cs typeface="Optima"/>
            </a:endParaRPr>
          </a:p>
        </p:txBody>
      </p:sp>
      <p:pic>
        <p:nvPicPr>
          <p:cNvPr id="21" name="Picture 20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41" y="1742654"/>
            <a:ext cx="1157272" cy="867954"/>
          </a:xfrm>
          <a:prstGeom prst="rect">
            <a:avLst/>
          </a:prstGeom>
        </p:spPr>
      </p:pic>
      <p:pic>
        <p:nvPicPr>
          <p:cNvPr id="28" name="Picture 27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41" y="1742654"/>
            <a:ext cx="1157272" cy="867954"/>
          </a:xfrm>
          <a:prstGeom prst="rect">
            <a:avLst/>
          </a:prstGeom>
        </p:spPr>
      </p:pic>
      <p:pic>
        <p:nvPicPr>
          <p:cNvPr id="32" name="Picture 31" descr="pangolin1R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944" y="4865980"/>
            <a:ext cx="1157272" cy="867954"/>
          </a:xfrm>
          <a:prstGeom prst="rect">
            <a:avLst/>
          </a:prstGeom>
        </p:spPr>
      </p:pic>
      <p:pic>
        <p:nvPicPr>
          <p:cNvPr id="34" name="Picture 33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945" y="3336539"/>
            <a:ext cx="1157272" cy="86795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471521" y="1933154"/>
            <a:ext cx="4328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16 FAMILIAR-VOCALIZATION</a:t>
            </a:r>
            <a:endParaRPr lang="en-US" sz="2200" dirty="0" smtClean="0">
              <a:latin typeface="Optima"/>
              <a:cs typeface="Optim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0748" y="3590539"/>
            <a:ext cx="3917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8 DISAMBIGUATION</a:t>
            </a:r>
          </a:p>
          <a:p>
            <a:endParaRPr lang="en-US" sz="2200" dirty="0">
              <a:latin typeface="Optima"/>
              <a:cs typeface="Optim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35866" y="5069451"/>
            <a:ext cx="3892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8 RETENTION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68" y="5833189"/>
            <a:ext cx="214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tima"/>
                <a:cs typeface="Optima"/>
              </a:rPr>
              <a:t>a</a:t>
            </a:r>
            <a:r>
              <a:rPr lang="en-US" dirty="0" smtClean="0">
                <a:latin typeface="Optima"/>
                <a:cs typeface="Optima"/>
              </a:rPr>
              <a:t>ardvark </a:t>
            </a:r>
            <a:r>
              <a:rPr lang="en-US" dirty="0">
                <a:latin typeface="Optima"/>
                <a:cs typeface="Optima"/>
              </a:rPr>
              <a:t>-</a:t>
            </a:r>
            <a:r>
              <a:rPr lang="en-US" dirty="0" smtClean="0">
                <a:latin typeface="Optima"/>
                <a:cs typeface="Optima"/>
              </a:rPr>
              <a:t> </a:t>
            </a:r>
            <a:r>
              <a:rPr lang="en-US" dirty="0">
                <a:latin typeface="Optima"/>
                <a:cs typeface="Optima"/>
              </a:rPr>
              <a:t>capybara </a:t>
            </a:r>
          </a:p>
        </p:txBody>
      </p:sp>
      <p:pic>
        <p:nvPicPr>
          <p:cNvPr id="6" name="Picture 5" descr="capybaraR.pc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5" y="4854009"/>
            <a:ext cx="1157272" cy="867954"/>
          </a:xfrm>
          <a:prstGeom prst="rect">
            <a:avLst/>
          </a:prstGeom>
        </p:spPr>
      </p:pic>
      <p:pic>
        <p:nvPicPr>
          <p:cNvPr id="14" name="Picture 13" descr="aardvarkR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41" y="4854009"/>
            <a:ext cx="1157272" cy="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1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530" y="227462"/>
            <a:ext cx="8453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On retention trials, children showed fragile evidence of remembering this mapping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556197"/>
              </p:ext>
            </p:extLst>
          </p:nvPr>
        </p:nvGraphicFramePr>
        <p:xfrm>
          <a:off x="629380" y="1698068"/>
          <a:ext cx="733352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2" name="Picture 41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664" y="5032265"/>
            <a:ext cx="700726" cy="525545"/>
          </a:xfrm>
          <a:prstGeom prst="rect">
            <a:avLst/>
          </a:prstGeom>
        </p:spPr>
      </p:pic>
      <p:pic>
        <p:nvPicPr>
          <p:cNvPr id="44" name="Picture 43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90" y="5031693"/>
            <a:ext cx="697568" cy="523176"/>
          </a:xfrm>
          <a:prstGeom prst="rect">
            <a:avLst/>
          </a:prstGeom>
        </p:spPr>
      </p:pic>
      <p:pic>
        <p:nvPicPr>
          <p:cNvPr id="46" name="Picture 45" descr="tapir1L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325" y="5028752"/>
            <a:ext cx="700728" cy="526117"/>
          </a:xfrm>
          <a:prstGeom prst="rect">
            <a:avLst/>
          </a:prstGeom>
        </p:spPr>
      </p:pic>
      <p:pic>
        <p:nvPicPr>
          <p:cNvPr id="47" name="Picture 46" descr="pangolin1R.pc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653" y="5028752"/>
            <a:ext cx="701489" cy="526117"/>
          </a:xfrm>
          <a:prstGeom prst="rect">
            <a:avLst/>
          </a:prstGeom>
        </p:spPr>
      </p:pic>
      <p:pic>
        <p:nvPicPr>
          <p:cNvPr id="48" name="Picture 47" descr="tapir1L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514" y="5032265"/>
            <a:ext cx="700729" cy="526117"/>
          </a:xfrm>
          <a:prstGeom prst="rect">
            <a:avLst/>
          </a:prstGeom>
        </p:spPr>
      </p:pic>
      <p:pic>
        <p:nvPicPr>
          <p:cNvPr id="49" name="Picture 48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243" y="5043968"/>
            <a:ext cx="685885" cy="51441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6626028" y="5028752"/>
            <a:ext cx="685141" cy="505640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81664" y="5031693"/>
            <a:ext cx="700728" cy="526117"/>
          </a:xfrm>
          <a:prstGeom prst="rect">
            <a:avLst/>
          </a:prstGeom>
          <a:noFill/>
          <a:ln w="635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24300" y="5032265"/>
            <a:ext cx="700728" cy="526117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2976366" y="3187024"/>
            <a:ext cx="487223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13414" y="4494727"/>
            <a:ext cx="54569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FAMILIAR   DISAMBIGUATION   RETENTION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86992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2576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who did better on disambiguation did better on retention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8650" y="2405116"/>
            <a:ext cx="24352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 (18) = 0.44, </a:t>
            </a:r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p = 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0.05</a:t>
            </a:r>
            <a:endParaRPr lang="en-US" sz="14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249420"/>
              </p:ext>
            </p:extLst>
          </p:nvPr>
        </p:nvGraphicFramePr>
        <p:xfrm>
          <a:off x="1320800" y="2327234"/>
          <a:ext cx="6502400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327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68650" y="2405116"/>
            <a:ext cx="24352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 (18) = 0.44, </a:t>
            </a:r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p = 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0.05</a:t>
            </a:r>
            <a:endParaRPr lang="en-US" sz="14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82598"/>
              </p:ext>
            </p:extLst>
          </p:nvPr>
        </p:nvGraphicFramePr>
        <p:xfrm>
          <a:off x="1320800" y="2327234"/>
          <a:ext cx="6502400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2576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who did better on disambiguation did better on retention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8650" y="2405116"/>
            <a:ext cx="24352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 (18) = 0.44, </a:t>
            </a:r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p = 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0.05</a:t>
            </a:r>
            <a:endParaRPr lang="en-US" sz="14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54200" y="2327234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4118" y="3141034"/>
            <a:ext cx="50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Disambiguation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is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related to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retention but not necessarily sufficient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68898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Are words special for infants?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Words </a:t>
            </a:r>
            <a:r>
              <a:rPr lang="en-US" sz="2600" dirty="0">
                <a:latin typeface="Optima"/>
                <a:cs typeface="Optima"/>
              </a:rPr>
              <a:t>but not </a:t>
            </a:r>
            <a:r>
              <a:rPr lang="en-US" sz="2600" dirty="0" smtClean="0">
                <a:latin typeface="Optima"/>
                <a:cs typeface="Optima"/>
              </a:rPr>
              <a:t>tones promote </a:t>
            </a:r>
            <a:r>
              <a:rPr lang="en-US" sz="2600" dirty="0">
                <a:latin typeface="Optima"/>
                <a:cs typeface="Optima"/>
              </a:rPr>
              <a:t>object </a:t>
            </a:r>
            <a:r>
              <a:rPr lang="en-US" sz="2600" dirty="0" smtClean="0">
                <a:latin typeface="Optima"/>
                <a:cs typeface="Optima"/>
              </a:rPr>
              <a:t>categorization and individuation in young infants </a:t>
            </a:r>
            <a:r>
              <a:rPr lang="en-US" sz="1600" dirty="0" smtClean="0">
                <a:latin typeface="Optima"/>
                <a:cs typeface="Optima"/>
              </a:rPr>
              <a:t>(Fulkerson </a:t>
            </a:r>
            <a:r>
              <a:rPr lang="en-US" sz="1600" dirty="0">
                <a:latin typeface="Optima"/>
                <a:cs typeface="Optima"/>
              </a:rPr>
              <a:t>&amp; Waxman, </a:t>
            </a:r>
            <a:r>
              <a:rPr lang="en-US" sz="1600" dirty="0" smtClean="0">
                <a:latin typeface="Optima"/>
                <a:cs typeface="Optima"/>
              </a:rPr>
              <a:t>2007; </a:t>
            </a:r>
            <a:r>
              <a:rPr lang="en-US" sz="1600" dirty="0" err="1" smtClean="0">
                <a:latin typeface="Optima"/>
                <a:cs typeface="Optima"/>
              </a:rPr>
              <a:t>Xu</a:t>
            </a:r>
            <a:r>
              <a:rPr lang="en-US" sz="1600" dirty="0">
                <a:latin typeface="Optima"/>
                <a:cs typeface="Optima"/>
              </a:rPr>
              <a:t>, </a:t>
            </a:r>
            <a:r>
              <a:rPr lang="en-US" sz="1600" dirty="0" smtClean="0">
                <a:latin typeface="Optima"/>
                <a:cs typeface="Optima"/>
              </a:rPr>
              <a:t>2002)</a:t>
            </a:r>
            <a:endParaRPr lang="en-US" sz="16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Younger infants accept many forms as object labels, but older infants seem to favor words </a:t>
            </a:r>
            <a:endParaRPr lang="en-US" sz="26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>
                <a:latin typeface="Optima"/>
                <a:cs typeface="Optima"/>
              </a:rPr>
              <a:t>Namy</a:t>
            </a:r>
            <a:r>
              <a:rPr lang="en-US" sz="1600" dirty="0">
                <a:latin typeface="Optima"/>
                <a:cs typeface="Optima"/>
              </a:rPr>
              <a:t> &amp; Waxman, 1998; Woodward &amp; </a:t>
            </a:r>
            <a:r>
              <a:rPr lang="en-US" sz="1600" dirty="0" err="1">
                <a:latin typeface="Optima"/>
                <a:cs typeface="Optima"/>
              </a:rPr>
              <a:t>Hoyne</a:t>
            </a:r>
            <a:r>
              <a:rPr lang="en-US" sz="1600" dirty="0">
                <a:latin typeface="Optima"/>
                <a:cs typeface="Optima"/>
              </a:rPr>
              <a:t>, </a:t>
            </a:r>
            <a:r>
              <a:rPr lang="en-US" sz="1600" dirty="0" smtClean="0">
                <a:latin typeface="Optima"/>
                <a:cs typeface="Optima"/>
              </a:rPr>
              <a:t>1999)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Infants prefer to hear words over some nonlinguistic analogues </a:t>
            </a: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 smtClean="0">
                <a:latin typeface="Optima"/>
                <a:cs typeface="Optima"/>
              </a:rPr>
              <a:t>Vouloumanos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&amp; </a:t>
            </a:r>
            <a:r>
              <a:rPr lang="en-US" sz="1600" dirty="0" err="1" smtClean="0">
                <a:latin typeface="Optima"/>
                <a:cs typeface="Optima"/>
              </a:rPr>
              <a:t>Werker</a:t>
            </a:r>
            <a:r>
              <a:rPr lang="en-US" sz="1600" dirty="0" smtClean="0">
                <a:latin typeface="Optima"/>
                <a:cs typeface="Optima"/>
              </a:rPr>
              <a:t>, 2004, 2007)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651001" y="211138"/>
            <a:ext cx="5587999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Is disambiguation motivated by a single mechanism?</a:t>
            </a:r>
            <a:endParaRPr lang="en-US" sz="3200" dirty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Optima"/>
                <a:cs typeface="Optima"/>
              </a:rPr>
              <a:t>Children show disambiguation for stimuli other        than words and facts </a:t>
            </a:r>
            <a:r>
              <a:rPr lang="en-US" sz="1600" dirty="0" smtClean="0">
                <a:latin typeface="Optima"/>
                <a:cs typeface="Optima"/>
              </a:rPr>
              <a:t>(Bion et al., </a:t>
            </a:r>
            <a:r>
              <a:rPr lang="en-US" sz="1600" dirty="0" err="1" smtClean="0">
                <a:latin typeface="Optima"/>
                <a:cs typeface="Optima"/>
              </a:rPr>
              <a:t>Halberda</a:t>
            </a:r>
            <a:r>
              <a:rPr lang="en-US" sz="1600" dirty="0" smtClean="0">
                <a:latin typeface="Optima"/>
                <a:cs typeface="Optima"/>
              </a:rPr>
              <a:t>)</a:t>
            </a:r>
          </a:p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Different mechanisms </a:t>
            </a:r>
            <a:r>
              <a:rPr lang="en-US" sz="2800" dirty="0">
                <a:latin typeface="Optima"/>
                <a:cs typeface="Optima"/>
              </a:rPr>
              <a:t>could </a:t>
            </a:r>
            <a:r>
              <a:rPr lang="en-US" sz="2800" dirty="0" smtClean="0">
                <a:latin typeface="Optima"/>
                <a:cs typeface="Optima"/>
              </a:rPr>
              <a:t>jointly contribute </a:t>
            </a:r>
            <a:r>
              <a:rPr lang="en-US" sz="2800" dirty="0">
                <a:latin typeface="Optima"/>
                <a:cs typeface="Optima"/>
              </a:rPr>
              <a:t>to disambiguation </a:t>
            </a:r>
            <a:r>
              <a:rPr lang="en-US" sz="2800" dirty="0" smtClean="0">
                <a:latin typeface="Optima"/>
                <a:cs typeface="Optima"/>
              </a:rPr>
              <a:t>behavior </a:t>
            </a:r>
            <a:r>
              <a:rPr lang="en-US" sz="1600" dirty="0" smtClean="0">
                <a:latin typeface="Optima"/>
                <a:cs typeface="Optima"/>
              </a:rPr>
              <a:t>(Lewis </a:t>
            </a:r>
            <a:r>
              <a:rPr lang="en-US" sz="1600" dirty="0">
                <a:latin typeface="Optima"/>
                <a:cs typeface="Optima"/>
              </a:rPr>
              <a:t>&amp; Frank, in </a:t>
            </a:r>
            <a:r>
              <a:rPr lang="en-US" sz="1600" dirty="0" smtClean="0">
                <a:latin typeface="Optima"/>
                <a:cs typeface="Optima"/>
              </a:rPr>
              <a:t>press)</a:t>
            </a:r>
            <a:endParaRPr lang="en-US" sz="1600" dirty="0">
              <a:latin typeface="Optima"/>
              <a:cs typeface="Optima"/>
            </a:endParaRP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solidFill>
                <a:srgbClr val="D9D9D9"/>
              </a:solidFill>
            </a:endParaRPr>
          </a:p>
          <a:p>
            <a:pPr eaLnBrk="1" hangingPunct="1">
              <a:buNone/>
            </a:pPr>
            <a:endParaRPr lang="en-US" sz="3000" dirty="0" smtClean="0"/>
          </a:p>
          <a:p>
            <a:pPr eaLnBrk="1" hangingPunct="1">
              <a:buFont typeface="Wingdings" charset="2"/>
              <a:buNone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5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Recent research on disambiguation</a:t>
            </a:r>
            <a:endParaRPr lang="en-US" sz="3200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Role of </a:t>
            </a:r>
            <a:r>
              <a:rPr lang="en-US" sz="3000" dirty="0">
                <a:latin typeface="Optima"/>
                <a:cs typeface="Optima"/>
              </a:rPr>
              <a:t>experience </a:t>
            </a:r>
          </a:p>
          <a:p>
            <a:pPr marL="0" indent="0">
              <a:buNone/>
            </a:pPr>
            <a:r>
              <a:rPr lang="en-US" sz="2000" dirty="0" smtClean="0">
                <a:latin typeface="Optima"/>
                <a:cs typeface="Optima"/>
              </a:rPr>
              <a:t>Byers</a:t>
            </a:r>
            <a:r>
              <a:rPr lang="en-US" sz="2000" dirty="0">
                <a:latin typeface="Optima"/>
                <a:cs typeface="Optima"/>
              </a:rPr>
              <a:t>-</a:t>
            </a:r>
            <a:r>
              <a:rPr lang="en-US" sz="2000" dirty="0" smtClean="0">
                <a:latin typeface="Optima"/>
                <a:cs typeface="Optima"/>
              </a:rPr>
              <a:t>Heinlein &amp; </a:t>
            </a:r>
            <a:r>
              <a:rPr lang="en-US" sz="2000" dirty="0" err="1" smtClean="0">
                <a:latin typeface="Optima"/>
                <a:cs typeface="Optima"/>
              </a:rPr>
              <a:t>Werker</a:t>
            </a:r>
            <a:r>
              <a:rPr lang="en-US" sz="2000" dirty="0">
                <a:latin typeface="Optima"/>
                <a:cs typeface="Optima"/>
              </a:rPr>
              <a:t>;</a:t>
            </a:r>
            <a:r>
              <a:rPr lang="en-US" sz="2000" dirty="0" smtClean="0">
                <a:latin typeface="Optima"/>
                <a:cs typeface="Optima"/>
              </a:rPr>
              <a:t> Fernald - SRCD 2011</a:t>
            </a:r>
          </a:p>
          <a:p>
            <a:pPr marL="0" indent="0">
              <a:buNone/>
            </a:pPr>
            <a:r>
              <a:rPr lang="en-US" sz="2000" dirty="0" err="1" smtClean="0">
                <a:latin typeface="Optima"/>
                <a:cs typeface="Optima"/>
              </a:rPr>
              <a:t>Yurovsky</a:t>
            </a:r>
            <a:r>
              <a:rPr lang="en-US" sz="2000" dirty="0" smtClean="0">
                <a:latin typeface="Optima"/>
                <a:cs typeface="Optima"/>
              </a:rPr>
              <a:t>, Smith, Bion, &amp; </a:t>
            </a:r>
            <a:r>
              <a:rPr lang="en-US" sz="2000" dirty="0" smtClean="0">
                <a:latin typeface="Optima"/>
                <a:cs typeface="Optima"/>
              </a:rPr>
              <a:t>Fernald; </a:t>
            </a:r>
            <a:r>
              <a:rPr lang="en-US" sz="2000" dirty="0" err="1" smtClean="0">
                <a:latin typeface="Optima"/>
                <a:cs typeface="Optima"/>
              </a:rPr>
              <a:t>Weisleder</a:t>
            </a:r>
            <a:r>
              <a:rPr lang="en-US" sz="2000" dirty="0" smtClean="0">
                <a:latin typeface="Optima"/>
                <a:cs typeface="Optima"/>
              </a:rPr>
              <a:t> et al. </a:t>
            </a:r>
            <a:r>
              <a:rPr lang="en-US" sz="2000" dirty="0" smtClean="0">
                <a:latin typeface="Optima"/>
                <a:cs typeface="Optima"/>
              </a:rPr>
              <a:t>- SRCD 2013</a:t>
            </a:r>
          </a:p>
          <a:p>
            <a:pPr marL="0" indent="0"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Relation to word learning </a:t>
            </a:r>
          </a:p>
          <a:p>
            <a:pPr marL="0" indent="0">
              <a:buNone/>
            </a:pPr>
            <a:r>
              <a:rPr lang="en-US" sz="2000" dirty="0" smtClean="0">
                <a:latin typeface="Optima"/>
                <a:cs typeface="Optima"/>
              </a:rPr>
              <a:t>Horst, Samuelson, McMurray; Bion, </a:t>
            </a:r>
            <a:r>
              <a:rPr lang="en-US" sz="2000" dirty="0" err="1" smtClean="0">
                <a:latin typeface="Optima"/>
                <a:cs typeface="Optima"/>
              </a:rPr>
              <a:t>Borovsky</a:t>
            </a:r>
            <a:r>
              <a:rPr lang="en-US" sz="2000" dirty="0" smtClean="0">
                <a:latin typeface="Optima"/>
                <a:cs typeface="Optima"/>
              </a:rPr>
              <a:t>, &amp; Fernald - SRCD 2011</a:t>
            </a:r>
          </a:p>
          <a:p>
            <a:pPr marL="0" indent="0"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Scope</a:t>
            </a:r>
          </a:p>
          <a:p>
            <a:pPr marL="0" indent="0">
              <a:buNone/>
            </a:pPr>
            <a:r>
              <a:rPr lang="en-US" sz="2000" dirty="0" smtClean="0">
                <a:latin typeface="Optima"/>
                <a:cs typeface="Optima"/>
              </a:rPr>
              <a:t>Samuelson; </a:t>
            </a:r>
            <a:r>
              <a:rPr lang="en-US" sz="2000" dirty="0" err="1" smtClean="0">
                <a:latin typeface="Optima"/>
                <a:cs typeface="Optima"/>
              </a:rPr>
              <a:t>Halberda</a:t>
            </a:r>
            <a:r>
              <a:rPr lang="en-US" sz="2000" dirty="0" smtClean="0">
                <a:latin typeface="Optima"/>
                <a:cs typeface="Optima"/>
              </a:rPr>
              <a:t>; Bion et al.; </a:t>
            </a:r>
            <a:r>
              <a:rPr lang="en-US" sz="2000" dirty="0" err="1" smtClean="0">
                <a:latin typeface="Optima"/>
                <a:cs typeface="Optima"/>
              </a:rPr>
              <a:t>Suanda</a:t>
            </a:r>
            <a:r>
              <a:rPr lang="en-US" sz="2000" dirty="0" smtClean="0">
                <a:latin typeface="Optima"/>
                <a:cs typeface="Optima"/>
              </a:rPr>
              <a:t> &amp; </a:t>
            </a:r>
            <a:r>
              <a:rPr lang="en-US" sz="2000" dirty="0" err="1" smtClean="0">
                <a:latin typeface="Optima"/>
                <a:cs typeface="Optima"/>
              </a:rPr>
              <a:t>Namy</a:t>
            </a:r>
            <a:r>
              <a:rPr lang="en-US" sz="2000" dirty="0" smtClean="0">
                <a:latin typeface="Optima"/>
                <a:cs typeface="Optima"/>
              </a:rPr>
              <a:t> - SRCD 2013</a:t>
            </a:r>
          </a:p>
        </p:txBody>
      </p:sp>
    </p:spTree>
    <p:extLst>
      <p:ext uri="{BB962C8B-B14F-4D97-AF65-F5344CB8AC3E}">
        <p14:creationId xmlns:p14="http://schemas.microsoft.com/office/powerpoint/2010/main" val="92942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076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Thank you!</a:t>
            </a:r>
            <a:endParaRPr lang="en-US" sz="32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426595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Acknowledgements</a:t>
            </a:r>
            <a:endParaRPr lang="en-US" sz="3200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Virginia </a:t>
            </a:r>
            <a:r>
              <a:rPr lang="en-US" sz="3000" dirty="0" err="1" smtClean="0">
                <a:latin typeface="Optima"/>
                <a:cs typeface="Optima"/>
              </a:rPr>
              <a:t>Marchman</a:t>
            </a:r>
            <a:endParaRPr lang="en-US" sz="3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Kat Adams</a:t>
            </a:r>
          </a:p>
          <a:p>
            <a:pPr marL="0" indent="0">
              <a:buNone/>
            </a:pPr>
            <a:r>
              <a:rPr lang="en-US" sz="3000" dirty="0" err="1" smtClean="0">
                <a:latin typeface="Optima"/>
                <a:cs typeface="Optima"/>
              </a:rPr>
              <a:t>Nereyda</a:t>
            </a:r>
            <a:r>
              <a:rPr lang="en-US" sz="3000" dirty="0" smtClean="0">
                <a:latin typeface="Optima"/>
                <a:cs typeface="Optima"/>
              </a:rPr>
              <a:t> </a:t>
            </a:r>
            <a:r>
              <a:rPr lang="en-US" sz="3000" dirty="0" err="1" smtClean="0">
                <a:latin typeface="Optima"/>
                <a:cs typeface="Optima"/>
              </a:rPr>
              <a:t>Hurtado</a:t>
            </a:r>
            <a:endParaRPr lang="en-US" sz="3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RAs at the Center for Infant Studies</a:t>
            </a:r>
          </a:p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Children </a:t>
            </a:r>
            <a:r>
              <a:rPr lang="en-US" sz="2800" dirty="0">
                <a:latin typeface="Optima"/>
                <a:cs typeface="Optima"/>
              </a:rPr>
              <a:t>and parents who participated in this </a:t>
            </a:r>
            <a:r>
              <a:rPr lang="en-US" sz="2800" dirty="0" smtClean="0">
                <a:latin typeface="Optima"/>
                <a:cs typeface="Optima"/>
              </a:rPr>
              <a:t>study</a:t>
            </a: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NIH </a:t>
            </a:r>
            <a:r>
              <a:rPr lang="en-US" sz="3000" dirty="0">
                <a:latin typeface="Optima"/>
                <a:cs typeface="Optima"/>
              </a:rPr>
              <a:t>grant to Anne Fernald (R01 DC008838)</a:t>
            </a:r>
          </a:p>
        </p:txBody>
      </p:sp>
    </p:spTree>
    <p:extLst>
      <p:ext uri="{BB962C8B-B14F-4D97-AF65-F5344CB8AC3E}">
        <p14:creationId xmlns:p14="http://schemas.microsoft.com/office/powerpoint/2010/main" val="151253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Are words special for infants?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Words </a:t>
            </a:r>
            <a:r>
              <a:rPr lang="en-US" sz="2600" dirty="0">
                <a:latin typeface="Optima"/>
                <a:cs typeface="Optima"/>
              </a:rPr>
              <a:t>but not </a:t>
            </a:r>
            <a:r>
              <a:rPr lang="en-US" sz="2600" dirty="0" smtClean="0">
                <a:latin typeface="Optima"/>
                <a:cs typeface="Optima"/>
              </a:rPr>
              <a:t>tones promote </a:t>
            </a:r>
            <a:r>
              <a:rPr lang="en-US" sz="2600" dirty="0">
                <a:latin typeface="Optima"/>
                <a:cs typeface="Optima"/>
              </a:rPr>
              <a:t>object </a:t>
            </a:r>
            <a:r>
              <a:rPr lang="en-US" sz="2600" dirty="0" smtClean="0">
                <a:latin typeface="Optima"/>
                <a:cs typeface="Optima"/>
              </a:rPr>
              <a:t>categorization and individuation in young infants </a:t>
            </a:r>
            <a:r>
              <a:rPr lang="en-US" sz="1600" dirty="0" smtClean="0">
                <a:latin typeface="Optima"/>
                <a:cs typeface="Optima"/>
              </a:rPr>
              <a:t>(Fulkerson </a:t>
            </a:r>
            <a:r>
              <a:rPr lang="en-US" sz="1600" dirty="0">
                <a:latin typeface="Optima"/>
                <a:cs typeface="Optima"/>
              </a:rPr>
              <a:t>&amp; Waxman, </a:t>
            </a:r>
            <a:r>
              <a:rPr lang="en-US" sz="1600" dirty="0" smtClean="0">
                <a:latin typeface="Optima"/>
                <a:cs typeface="Optima"/>
              </a:rPr>
              <a:t>2007; </a:t>
            </a:r>
            <a:r>
              <a:rPr lang="en-US" sz="1600" dirty="0" err="1" smtClean="0">
                <a:latin typeface="Optima"/>
                <a:cs typeface="Optima"/>
              </a:rPr>
              <a:t>Xu</a:t>
            </a:r>
            <a:r>
              <a:rPr lang="en-US" sz="1600" dirty="0">
                <a:latin typeface="Optima"/>
                <a:cs typeface="Optima"/>
              </a:rPr>
              <a:t>, </a:t>
            </a:r>
            <a:r>
              <a:rPr lang="en-US" sz="1600" dirty="0" smtClean="0">
                <a:latin typeface="Optima"/>
                <a:cs typeface="Optima"/>
              </a:rPr>
              <a:t>2002)</a:t>
            </a:r>
            <a:endParaRPr lang="en-US" sz="16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Younger infants accept many forms as object labels, but older infants seem to favor words </a:t>
            </a:r>
            <a:endParaRPr lang="en-US" sz="26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>
                <a:latin typeface="Optima"/>
                <a:cs typeface="Optima"/>
              </a:rPr>
              <a:t>Namy</a:t>
            </a:r>
            <a:r>
              <a:rPr lang="en-US" sz="1600" dirty="0">
                <a:latin typeface="Optima"/>
                <a:cs typeface="Optima"/>
              </a:rPr>
              <a:t> &amp; Waxman, 1998; Woodward &amp; </a:t>
            </a:r>
            <a:r>
              <a:rPr lang="en-US" sz="1600" dirty="0" err="1">
                <a:latin typeface="Optima"/>
                <a:cs typeface="Optima"/>
              </a:rPr>
              <a:t>Hoyne</a:t>
            </a:r>
            <a:r>
              <a:rPr lang="en-US" sz="1600" dirty="0">
                <a:latin typeface="Optima"/>
                <a:cs typeface="Optima"/>
              </a:rPr>
              <a:t>, </a:t>
            </a:r>
            <a:r>
              <a:rPr lang="en-US" sz="1600" dirty="0" smtClean="0">
                <a:latin typeface="Optima"/>
                <a:cs typeface="Optima"/>
              </a:rPr>
              <a:t>1999)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Infants prefer to hear words over some nonlinguistic analogues </a:t>
            </a: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 smtClean="0">
                <a:latin typeface="Optima"/>
                <a:cs typeface="Optima"/>
              </a:rPr>
              <a:t>Vouloumanos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&amp; </a:t>
            </a:r>
            <a:r>
              <a:rPr lang="en-US" sz="1600" dirty="0" err="1" smtClean="0">
                <a:latin typeface="Optima"/>
                <a:cs typeface="Optima"/>
              </a:rPr>
              <a:t>Werker</a:t>
            </a:r>
            <a:r>
              <a:rPr lang="en-US" sz="1600" dirty="0" smtClean="0">
                <a:latin typeface="Optima"/>
                <a:cs typeface="Optima"/>
              </a:rPr>
              <a:t>, 2004, 2007)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34242" y="1535113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1999" y="2670589"/>
            <a:ext cx="5254625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Arbitrary nonlinguistic cues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/>
                <a:cs typeface="Optima"/>
              </a:rPr>
              <a:t>Are words special for </a:t>
            </a:r>
            <a:r>
              <a:rPr lang="en-US" sz="3200" dirty="0" smtClean="0">
                <a:latin typeface="Optima"/>
                <a:cs typeface="Optima"/>
              </a:rPr>
              <a:t>humans?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Words and environmental sounds might be processed differently by adults </a:t>
            </a:r>
            <a:r>
              <a:rPr lang="en-US" sz="1600" dirty="0" smtClean="0">
                <a:latin typeface="Optima"/>
                <a:cs typeface="Optima"/>
              </a:rPr>
              <a:t>(Chen &amp; Spence, 2011)</a:t>
            </a:r>
            <a:endParaRPr lang="en-US" sz="16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15- and 25-mo-olds can use words and environmental sounds to guide their attention to familiar objects </a:t>
            </a:r>
          </a:p>
          <a:p>
            <a:pPr marL="0" indent="0">
              <a:buNone/>
            </a:pPr>
            <a:r>
              <a:rPr lang="en-US" sz="1600" dirty="0" smtClean="0">
                <a:latin typeface="Optima"/>
                <a:cs typeface="Optima"/>
              </a:rPr>
              <a:t>(Cummings et al., 2009)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5-mo-olds can match some animals to their vocalizations </a:t>
            </a: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 smtClean="0">
                <a:latin typeface="Optima"/>
                <a:cs typeface="Optima"/>
              </a:rPr>
              <a:t>Vouloumanos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&amp; </a:t>
            </a:r>
            <a:r>
              <a:rPr lang="en-US" sz="1600" dirty="0" err="1" smtClean="0">
                <a:latin typeface="Optima"/>
                <a:cs typeface="Optima"/>
              </a:rPr>
              <a:t>Werker</a:t>
            </a:r>
            <a:r>
              <a:rPr lang="en-US" sz="1600" dirty="0" smtClean="0">
                <a:latin typeface="Optima"/>
                <a:cs typeface="Optima"/>
              </a:rPr>
              <a:t>, 2004, 2007)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/>
                <a:cs typeface="Optima"/>
              </a:rPr>
              <a:t>Are words special for </a:t>
            </a:r>
            <a:r>
              <a:rPr lang="en-US" sz="3200" dirty="0" smtClean="0">
                <a:latin typeface="Optima"/>
                <a:cs typeface="Optima"/>
              </a:rPr>
              <a:t>humans?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Words and environmental sounds might be processed differently by adults </a:t>
            </a:r>
            <a:r>
              <a:rPr lang="en-US" sz="1600" dirty="0" smtClean="0">
                <a:latin typeface="Optima"/>
                <a:cs typeface="Optima"/>
              </a:rPr>
              <a:t>(Chen &amp; Spence, 2011)</a:t>
            </a:r>
            <a:endParaRPr lang="en-US" sz="16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15- and 25-mo-olds can use words and environmental sounds to guide their attention to familiar objects </a:t>
            </a:r>
          </a:p>
          <a:p>
            <a:pPr marL="0" indent="0">
              <a:buNone/>
            </a:pPr>
            <a:r>
              <a:rPr lang="en-US" sz="1600" dirty="0" smtClean="0">
                <a:latin typeface="Optima"/>
                <a:cs typeface="Optima"/>
              </a:rPr>
              <a:t>(Cummings et al., 2009)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5-mo-olds can match some animals to their vocalizations </a:t>
            </a: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 smtClean="0">
                <a:latin typeface="Optima"/>
                <a:cs typeface="Optima"/>
              </a:rPr>
              <a:t>Vouloumanos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&amp; </a:t>
            </a:r>
            <a:r>
              <a:rPr lang="en-US" sz="1600" dirty="0" err="1" smtClean="0">
                <a:latin typeface="Optima"/>
                <a:cs typeface="Optima"/>
              </a:rPr>
              <a:t>Werker</a:t>
            </a:r>
            <a:r>
              <a:rPr lang="en-US" sz="1600" dirty="0" smtClean="0">
                <a:latin typeface="Optima"/>
                <a:cs typeface="Optima"/>
              </a:rPr>
              <a:t>, 2004, 2007)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34242" y="1535113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0624" y="2670589"/>
            <a:ext cx="5254625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Meaningful associations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2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953123" y="1851029"/>
            <a:ext cx="1730376" cy="555625"/>
          </a:xfrm>
          <a:prstGeom prst="wedgeEllipseCallout">
            <a:avLst>
              <a:gd name="adj1" fmla="val 37883"/>
              <a:gd name="adj2" fmla="val 625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 flipH="1">
            <a:off x="3349625" y="1562100"/>
            <a:ext cx="2000248" cy="730250"/>
          </a:xfrm>
          <a:prstGeom prst="wedgeEllipseCallout">
            <a:avLst>
              <a:gd name="adj1" fmla="val -50198"/>
              <a:gd name="adj2" fmla="val -3221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the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bow-wow!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names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3875" y="923669"/>
            <a:ext cx="3079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onomatopoeic words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923669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dog?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</p:spTree>
    <p:extLst>
      <p:ext uri="{BB962C8B-B14F-4D97-AF65-F5344CB8AC3E}">
        <p14:creationId xmlns:p14="http://schemas.microsoft.com/office/powerpoint/2010/main" val="407690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953123" y="1851029"/>
            <a:ext cx="1730376" cy="555625"/>
          </a:xfrm>
          <a:prstGeom prst="wedgeEllipseCallout">
            <a:avLst>
              <a:gd name="adj1" fmla="val 37883"/>
              <a:gd name="adj2" fmla="val 625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 flipH="1">
            <a:off x="3349625" y="1562100"/>
            <a:ext cx="2000248" cy="730250"/>
          </a:xfrm>
          <a:prstGeom prst="wedgeEllipseCallout">
            <a:avLst>
              <a:gd name="adj1" fmla="val -50198"/>
              <a:gd name="adj2" fmla="val -3221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the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bow-wow!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names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3875" y="923669"/>
            <a:ext cx="3079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onomatopoeic words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923669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dog?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809749" y="5284790"/>
            <a:ext cx="6794500" cy="2001835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Can 30</a:t>
            </a:r>
            <a:r>
              <a:rPr lang="en-US" sz="2400" dirty="0">
                <a:latin typeface="Optima"/>
                <a:cs typeface="Optima"/>
              </a:rPr>
              <a:t>-</a:t>
            </a:r>
            <a:r>
              <a:rPr lang="en-US" sz="2400" dirty="0" smtClean="0">
                <a:latin typeface="Optima"/>
                <a:cs typeface="Optima"/>
              </a:rPr>
              <a:t>mo-</a:t>
            </a:r>
            <a:r>
              <a:rPr lang="en-US" sz="2400" dirty="0">
                <a:latin typeface="Optima"/>
                <a:cs typeface="Optima"/>
              </a:rPr>
              <a:t>olds </a:t>
            </a:r>
            <a:r>
              <a:rPr lang="en-US" sz="2400" dirty="0" smtClean="0">
                <a:latin typeface="Optima"/>
                <a:cs typeface="Optima"/>
              </a:rPr>
              <a:t>use these three sounds </a:t>
            </a: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to identify a </a:t>
            </a:r>
            <a:r>
              <a:rPr lang="en-US" sz="2400" dirty="0">
                <a:latin typeface="Optima"/>
                <a:cs typeface="Optima"/>
              </a:rPr>
              <a:t>familiar </a:t>
            </a:r>
            <a:r>
              <a:rPr lang="en-US" sz="2400" dirty="0" smtClean="0">
                <a:latin typeface="Optima"/>
                <a:cs typeface="Optima"/>
              </a:rPr>
              <a:t>animal?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6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857873" y="1851029"/>
            <a:ext cx="2000252" cy="738182"/>
          </a:xfrm>
          <a:prstGeom prst="wedgeEllipseCallout">
            <a:avLst>
              <a:gd name="adj1" fmla="val -56561"/>
              <a:gd name="adj2" fmla="val 6465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novel vocalization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animal name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1687" y="923669"/>
            <a:ext cx="35401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</a:t>
            </a:r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</a:t>
            </a:r>
            <a:r>
              <a:rPr lang="en-US" dirty="0" err="1" smtClean="0">
                <a:solidFill>
                  <a:schemeClr val="tx1"/>
                </a:solidFill>
              </a:rPr>
              <a:t>nadu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  <p:pic>
        <p:nvPicPr>
          <p:cNvPr id="15" name="Picture 14" descr="tapir1L.pct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881687" y="3746497"/>
            <a:ext cx="4019911" cy="31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3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7729</TotalTime>
  <Words>3090</Words>
  <Application>Microsoft Macintosh PowerPoint</Application>
  <PresentationFormat>On-screen Show (4:3)</PresentationFormat>
  <Paragraphs>452</Paragraphs>
  <Slides>33</Slides>
  <Notes>33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</vt:lpstr>
      <vt:lpstr>Why do children chose a novel object when hearing a novel word?</vt:lpstr>
      <vt:lpstr>Are words special for infants?</vt:lpstr>
      <vt:lpstr>Are words special for infants?</vt:lpstr>
      <vt:lpstr>Are words special for humans?</vt:lpstr>
      <vt:lpstr>Are words special for humans?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1 STIMULI:   Familiar-sound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1 STIMULI:     Disambiguation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Children who did better on disambiguation did better on retention</vt:lpstr>
      <vt:lpstr>Children who did better on disambiguation did better on retention</vt:lpstr>
      <vt:lpstr>Is disambiguation motivated by a single mechanism?</vt:lpstr>
      <vt:lpstr>Recent research on disambiguation</vt:lpstr>
      <vt:lpstr>Thank you!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Bion</dc:creator>
  <cp:lastModifiedBy>Ricardo Bion</cp:lastModifiedBy>
  <cp:revision>221</cp:revision>
  <cp:lastPrinted>2013-04-15T18:00:02Z</cp:lastPrinted>
  <dcterms:created xsi:type="dcterms:W3CDTF">2013-04-10T22:49:16Z</dcterms:created>
  <dcterms:modified xsi:type="dcterms:W3CDTF">2013-04-18T21:09:17Z</dcterms:modified>
</cp:coreProperties>
</file>