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2400" cy="30175200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CC8"/>
    <a:srgbClr val="C0504D"/>
    <a:srgbClr val="D6E09C"/>
    <a:srgbClr val="FFDE75"/>
    <a:srgbClr val="FFD44B"/>
    <a:srgbClr val="FFE285"/>
    <a:srgbClr val="FFDA65"/>
    <a:srgbClr val="FFFA37"/>
    <a:srgbClr val="FDF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80" y="544"/>
      </p:cViewPr>
      <p:guideLst>
        <p:guide orient="horz" pos="9504"/>
        <p:guide pos="1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D20FD52-812D-4335-8EC8-C754C5006026}" type="datetimeFigureOut">
              <a:rPr lang="en-US"/>
              <a:pPr/>
              <a:t>5/21/13</a:t>
            </a:fld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96913"/>
            <a:ext cx="48514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2ED2A29-362D-4CFF-B2B5-D683B78AFF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96913"/>
            <a:ext cx="4851400" cy="3481387"/>
          </a:xfrm>
          <a:ln/>
        </p:spPr>
      </p:sp>
      <p:sp>
        <p:nvSpPr>
          <p:cNvPr id="1536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4533" y="9374452"/>
            <a:ext cx="30644420" cy="64669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7763" y="17098698"/>
            <a:ext cx="25237962" cy="771260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E0E0E-1EC8-4BE5-9E3B-8594FAACC5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99F41-580B-41F3-9704-A94D23B9AB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687848" y="2681951"/>
            <a:ext cx="7661105" cy="24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4535" y="2681951"/>
            <a:ext cx="22858129" cy="24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67BA4-04F7-405D-9F8E-6E52EAFC5C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79525-1D2B-4B37-AF8B-6602BA0FE5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975" y="19390653"/>
            <a:ext cx="30645724" cy="59925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7975" y="12789827"/>
            <a:ext cx="30645724" cy="66008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B6C20-44C6-450C-B2CA-D7EE7D2F3E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4535" y="8718154"/>
            <a:ext cx="15259617" cy="18104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89338" y="8718154"/>
            <a:ext cx="15259617" cy="18104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5F991-AB0D-453D-8CBD-3331D35E8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153" y="1207823"/>
            <a:ext cx="32449180" cy="502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153" y="6755079"/>
            <a:ext cx="15929882" cy="2814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2153" y="9569451"/>
            <a:ext cx="15929882" cy="173853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14932" y="6755079"/>
            <a:ext cx="15936402" cy="2814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14932" y="9569451"/>
            <a:ext cx="15936402" cy="173853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DD9E6-55F4-4640-88E7-F931BB6DEF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D5668-9A89-400C-9C57-51620482EE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4A527-1FF0-469D-A2E0-024F4B275D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153" y="1202002"/>
            <a:ext cx="11861346" cy="5112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433" y="1202002"/>
            <a:ext cx="20154900" cy="257528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2153" y="6314150"/>
            <a:ext cx="11861346" cy="2064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96EBE-067C-423A-8336-4B62872F9D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474" y="21122351"/>
            <a:ext cx="21632352" cy="24942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66474" y="2696502"/>
            <a:ext cx="21632352" cy="181042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6474" y="23616577"/>
            <a:ext cx="21632352" cy="35405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1CFAE-F408-4F25-B203-A142DD4A33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5723" y="2681950"/>
            <a:ext cx="3575095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395" tIns="214197" rIns="428395" bIns="2141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5723" y="8718154"/>
            <a:ext cx="35750954" cy="1810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395" tIns="214197" rIns="428395" bIns="214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55723" y="27493253"/>
            <a:ext cx="8763000" cy="201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395" tIns="214197" rIns="428395" bIns="2141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60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70277" y="27493253"/>
            <a:ext cx="13321846" cy="201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395" tIns="214197" rIns="428395" bIns="2141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60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143677" y="27493253"/>
            <a:ext cx="8763000" cy="201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395" tIns="214197" rIns="428395" bIns="21419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600"/>
            </a:lvl1pPr>
          </a:lstStyle>
          <a:p>
            <a:fld id="{627DCE14-9B3E-410D-914C-A412C93255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+mj-ea"/>
          <a:cs typeface="ＭＳ Ｐゴシック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  <a:cs typeface="ＭＳ Ｐゴシック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  <a:cs typeface="ＭＳ Ｐゴシック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  <a:cs typeface="ＭＳ Ｐゴシック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  <a:cs typeface="ＭＳ Ｐゴシック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pitchFamily="64" charset="-128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9639300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0096500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6pPr>
      <a:lvl7pPr marL="10553700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7pPr>
      <a:lvl8pPr marL="11010900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8pPr>
      <a:lvl9pPr marL="11468100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01"/>
          <p:cNvSpPr>
            <a:spLocks noChangeArrowheads="1"/>
          </p:cNvSpPr>
          <p:nvPr/>
        </p:nvSpPr>
        <p:spPr bwMode="auto">
          <a:xfrm>
            <a:off x="27623542" y="18643601"/>
            <a:ext cx="13819756" cy="11223670"/>
          </a:xfrm>
          <a:prstGeom prst="rect">
            <a:avLst/>
          </a:prstGeom>
          <a:solidFill>
            <a:srgbClr val="F4FAD7"/>
          </a:solidFill>
          <a:ln w="6350">
            <a:solidFill>
              <a:srgbClr val="DED7EB"/>
            </a:solidFill>
            <a:miter lim="800000"/>
            <a:headEnd/>
            <a:tailEnd/>
          </a:ln>
        </p:spPr>
        <p:txBody>
          <a:bodyPr wrap="none" lIns="91426" tIns="45713" rIns="91426" bIns="45713"/>
          <a:lstStyle/>
          <a:p>
            <a:pPr algn="ctr" eaLnBrk="0" hangingPunct="0">
              <a:defRPr/>
            </a:pPr>
            <a:endParaRPr lang="en-US">
              <a:latin typeface="Optima" charset="0"/>
              <a:ea typeface="ＭＳ Ｐゴシック" charset="0"/>
              <a:cs typeface="ＭＳ Ｐゴシック" charset="0"/>
            </a:endParaRPr>
          </a:p>
          <a:p>
            <a:pPr algn="ctr" eaLnBrk="0" hangingPunct="0">
              <a:defRPr/>
            </a:pPr>
            <a:endParaRPr lang="en-US" sz="4000">
              <a:latin typeface="Opti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Rectangle 101"/>
          <p:cNvSpPr>
            <a:spLocks noChangeArrowheads="1"/>
          </p:cNvSpPr>
          <p:nvPr/>
        </p:nvSpPr>
        <p:spPr bwMode="auto">
          <a:xfrm>
            <a:off x="14247489" y="18694400"/>
            <a:ext cx="12931536" cy="11083965"/>
          </a:xfrm>
          <a:prstGeom prst="rect">
            <a:avLst/>
          </a:prstGeom>
          <a:solidFill>
            <a:srgbClr val="F4FAD7"/>
          </a:solidFill>
          <a:ln w="6350">
            <a:solidFill>
              <a:srgbClr val="DED7EB"/>
            </a:solidFill>
            <a:miter lim="800000"/>
            <a:headEnd/>
            <a:tailEnd/>
          </a:ln>
        </p:spPr>
        <p:txBody>
          <a:bodyPr wrap="none" lIns="91426" tIns="45713" rIns="91426" bIns="45713"/>
          <a:lstStyle/>
          <a:p>
            <a:pPr algn="ctr" eaLnBrk="0" hangingPunct="0">
              <a:defRPr/>
            </a:pPr>
            <a:endParaRPr lang="en-US">
              <a:latin typeface="Optima" charset="0"/>
              <a:ea typeface="ＭＳ Ｐゴシック" charset="0"/>
              <a:cs typeface="ＭＳ Ｐゴシック" charset="0"/>
            </a:endParaRPr>
          </a:p>
          <a:p>
            <a:pPr algn="ctr" eaLnBrk="0" hangingPunct="0">
              <a:defRPr/>
            </a:pPr>
            <a:endParaRPr lang="en-US" sz="4000">
              <a:latin typeface="Opti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Rectangle 101"/>
          <p:cNvSpPr>
            <a:spLocks noChangeArrowheads="1"/>
          </p:cNvSpPr>
          <p:nvPr/>
        </p:nvSpPr>
        <p:spPr bwMode="auto">
          <a:xfrm>
            <a:off x="14222094" y="9993117"/>
            <a:ext cx="27226876" cy="8244084"/>
          </a:xfrm>
          <a:prstGeom prst="rect">
            <a:avLst/>
          </a:prstGeom>
          <a:solidFill>
            <a:srgbClr val="F4FAD7"/>
          </a:solidFill>
          <a:ln w="6350">
            <a:solidFill>
              <a:srgbClr val="DED7EB"/>
            </a:solidFill>
            <a:miter lim="800000"/>
            <a:headEnd/>
            <a:tailEnd/>
          </a:ln>
        </p:spPr>
        <p:txBody>
          <a:bodyPr wrap="none" lIns="91426" tIns="45713" rIns="91426" bIns="45713"/>
          <a:lstStyle/>
          <a:p>
            <a:pPr algn="ctr" eaLnBrk="0" hangingPunct="0">
              <a:defRPr/>
            </a:pPr>
            <a:endParaRPr lang="en-US">
              <a:latin typeface="Optima" charset="0"/>
              <a:ea typeface="ＭＳ Ｐゴシック" charset="0"/>
              <a:cs typeface="ＭＳ Ｐゴシック" charset="0"/>
            </a:endParaRPr>
          </a:p>
          <a:p>
            <a:pPr algn="ctr" eaLnBrk="0" hangingPunct="0">
              <a:defRPr/>
            </a:pPr>
            <a:endParaRPr lang="en-US" sz="4000">
              <a:latin typeface="Opti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7" name="Group 45"/>
          <p:cNvGrpSpPr>
            <a:grpSpLocks/>
          </p:cNvGrpSpPr>
          <p:nvPr/>
        </p:nvGrpSpPr>
        <p:grpSpPr bwMode="auto">
          <a:xfrm>
            <a:off x="622531" y="462146"/>
            <a:ext cx="40820975" cy="29316838"/>
            <a:chOff x="456" y="181"/>
            <a:chExt cx="26832" cy="19738"/>
          </a:xfrm>
          <a:solidFill>
            <a:srgbClr val="F4FAD7"/>
          </a:solidFill>
        </p:grpSpPr>
        <p:grpSp>
          <p:nvGrpSpPr>
            <p:cNvPr id="76" name="Group 102"/>
            <p:cNvGrpSpPr>
              <a:grpSpLocks/>
            </p:cNvGrpSpPr>
            <p:nvPr/>
          </p:nvGrpSpPr>
          <p:grpSpPr bwMode="auto">
            <a:xfrm>
              <a:off x="456" y="2602"/>
              <a:ext cx="26815" cy="17317"/>
              <a:chOff x="307" y="2937"/>
              <a:chExt cx="26794" cy="17317"/>
            </a:xfrm>
            <a:grpFill/>
          </p:grpSpPr>
          <p:sp>
            <p:nvSpPr>
              <p:cNvPr id="1098" name="Rectangle 6"/>
              <p:cNvSpPr>
                <a:spLocks noChangeArrowheads="1"/>
              </p:cNvSpPr>
              <p:nvPr/>
            </p:nvSpPr>
            <p:spPr bwMode="auto">
              <a:xfrm>
                <a:off x="307" y="2937"/>
                <a:ext cx="8768" cy="17317"/>
              </a:xfrm>
              <a:prstGeom prst="rect">
                <a:avLst/>
              </a:prstGeom>
              <a:grpFill/>
              <a:ln w="9525">
                <a:solidFill>
                  <a:srgbClr val="DED7EB"/>
                </a:solidFill>
                <a:miter lim="800000"/>
                <a:headEnd/>
                <a:tailEnd/>
              </a:ln>
            </p:spPr>
            <p:txBody>
              <a:bodyPr wrap="none" lIns="91426" tIns="45713" rIns="91426" bIns="45713"/>
              <a:lstStyle/>
              <a:p>
                <a:pPr algn="ctr" eaLnBrk="0" hangingPunct="0">
                  <a:defRPr/>
                </a:pPr>
                <a:endParaRPr lang="en-US">
                  <a:latin typeface="Optima" charset="0"/>
                  <a:ea typeface="ＭＳ Ｐゴシック" charset="0"/>
                  <a:cs typeface="ＭＳ Ｐゴシック" charset="0"/>
                </a:endParaRPr>
              </a:p>
              <a:p>
                <a:pPr algn="ctr" eaLnBrk="0" hangingPunct="0">
                  <a:defRPr/>
                </a:pPr>
                <a:endParaRPr lang="en-US" sz="4000">
                  <a:latin typeface="Optim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" name="Rectangle 100"/>
              <p:cNvSpPr>
                <a:spLocks noChangeArrowheads="1"/>
              </p:cNvSpPr>
              <p:nvPr/>
            </p:nvSpPr>
            <p:spPr bwMode="auto">
              <a:xfrm>
                <a:off x="9243" y="2937"/>
                <a:ext cx="17858" cy="3775"/>
              </a:xfrm>
              <a:prstGeom prst="rect">
                <a:avLst/>
              </a:prstGeom>
              <a:grpFill/>
              <a:ln w="9525">
                <a:solidFill>
                  <a:schemeClr val="accent6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</p:spPr>
            <p:txBody>
              <a:bodyPr wrap="none" lIns="91426" tIns="45713" rIns="91426" bIns="45713"/>
              <a:lstStyle/>
              <a:p>
                <a:pPr algn="ctr" eaLnBrk="0" hangingPunct="0">
                  <a:defRPr/>
                </a:pPr>
                <a:endParaRPr lang="en-US" dirty="0">
                  <a:latin typeface="Optima"/>
                  <a:cs typeface="Optima"/>
                </a:endParaRPr>
              </a:p>
              <a:p>
                <a:pPr algn="ctr" eaLnBrk="0" hangingPunct="0">
                  <a:defRPr/>
                </a:pPr>
                <a:endParaRPr lang="en-US" sz="4000" dirty="0">
                  <a:latin typeface="Optima"/>
                  <a:cs typeface="Optima"/>
                </a:endParaRPr>
              </a:p>
            </p:txBody>
          </p:sp>
        </p:grpSp>
        <p:sp>
          <p:nvSpPr>
            <p:cNvPr id="14443" name="Rectangle 13"/>
            <p:cNvSpPr>
              <a:spLocks noChangeArrowheads="1"/>
            </p:cNvSpPr>
            <p:nvPr/>
          </p:nvSpPr>
          <p:spPr bwMode="auto">
            <a:xfrm>
              <a:off x="456" y="181"/>
              <a:ext cx="26832" cy="2304"/>
            </a:xfrm>
            <a:prstGeom prst="rect">
              <a:avLst/>
            </a:prstGeom>
            <a:solidFill>
              <a:srgbClr val="D6E09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6" tIns="45713" rIns="91426" bIns="45713" anchor="ctr"/>
            <a:lstStyle/>
            <a:p>
              <a:pPr algn="ctr">
                <a:spcAft>
                  <a:spcPts val="1200"/>
                </a:spcAft>
              </a:pPr>
              <a:r>
                <a:rPr lang="en-US" sz="6000" b="1" dirty="0">
                  <a:solidFill>
                    <a:schemeClr val="accent5">
                      <a:lumMod val="25000"/>
                    </a:schemeClr>
                  </a:solidFill>
                  <a:latin typeface="Optima"/>
                  <a:cs typeface="Optima"/>
                </a:rPr>
                <a:t>I went to the garage, and I saw a pig: </a:t>
              </a:r>
              <a:endParaRPr lang="en-US" sz="6000" b="1" dirty="0" smtClean="0">
                <a:solidFill>
                  <a:schemeClr val="accent5">
                    <a:lumMod val="25000"/>
                  </a:schemeClr>
                </a:solidFill>
                <a:latin typeface="Optima"/>
                <a:cs typeface="Optima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6000" b="1" dirty="0">
                  <a:solidFill>
                    <a:schemeClr val="accent5">
                      <a:lumMod val="25000"/>
                    </a:schemeClr>
                  </a:solidFill>
                  <a:latin typeface="Optima"/>
                  <a:cs typeface="Optima"/>
                </a:rPr>
                <a:t>I</a:t>
              </a:r>
              <a:r>
                <a:rPr lang="en-US" sz="6000" b="1" dirty="0" smtClean="0">
                  <a:solidFill>
                    <a:schemeClr val="accent5">
                      <a:lumMod val="25000"/>
                    </a:schemeClr>
                  </a:solidFill>
                  <a:latin typeface="Optima"/>
                  <a:cs typeface="Optima"/>
                </a:rPr>
                <a:t>nformation </a:t>
              </a:r>
              <a:r>
                <a:rPr lang="en-US" sz="6000" b="1" dirty="0">
                  <a:solidFill>
                    <a:schemeClr val="accent5">
                      <a:lumMod val="25000"/>
                    </a:schemeClr>
                  </a:solidFill>
                  <a:latin typeface="Optima"/>
                  <a:cs typeface="Optima"/>
                </a:rPr>
                <a:t>about location guides 30-month-olds’ attention to unnamed </a:t>
              </a:r>
              <a:r>
                <a:rPr lang="en-US" sz="6000" b="1" dirty="0" smtClean="0">
                  <a:solidFill>
                    <a:schemeClr val="accent5">
                      <a:lumMod val="25000"/>
                    </a:schemeClr>
                  </a:solidFill>
                  <a:latin typeface="Optima"/>
                  <a:cs typeface="Optima"/>
                </a:rPr>
                <a:t>objects</a:t>
              </a:r>
            </a:p>
            <a:p>
              <a:pPr algn="ctr">
                <a:spcAft>
                  <a:spcPts val="1200"/>
                </a:spcAft>
              </a:pPr>
              <a:r>
                <a:rPr lang="en-US" sz="4800" dirty="0" smtClean="0">
                  <a:solidFill>
                    <a:schemeClr val="accent1">
                      <a:lumMod val="25000"/>
                    </a:schemeClr>
                  </a:solidFill>
                  <a:latin typeface="Optima"/>
                  <a:cs typeface="Optima"/>
                </a:rPr>
                <a:t>Ricardo Bion &amp; Anne Fernald – </a:t>
              </a:r>
              <a:r>
                <a:rPr lang="en-US" sz="4800" dirty="0" err="1" smtClean="0">
                  <a:solidFill>
                    <a:schemeClr val="accent1">
                      <a:lumMod val="25000"/>
                    </a:schemeClr>
                  </a:solidFill>
                  <a:latin typeface="Optima"/>
                  <a:cs typeface="Optima"/>
                </a:rPr>
                <a:t>ricardoh@stanford.edu</a:t>
              </a:r>
              <a:endParaRPr lang="en-US" sz="4800" dirty="0">
                <a:solidFill>
                  <a:schemeClr val="accent1">
                    <a:lumMod val="25000"/>
                  </a:schemeClr>
                </a:solidFill>
                <a:latin typeface="Optima"/>
                <a:cs typeface="Optima"/>
              </a:endParaRPr>
            </a:p>
          </p:txBody>
        </p:sp>
      </p:grpSp>
      <p:sp>
        <p:nvSpPr>
          <p:cNvPr id="14340" name="Text Box 52"/>
          <p:cNvSpPr txBox="1">
            <a:spLocks noChangeArrowheads="1"/>
          </p:cNvSpPr>
          <p:nvPr/>
        </p:nvSpPr>
        <p:spPr bwMode="auto">
          <a:xfrm>
            <a:off x="1185303" y="4315405"/>
            <a:ext cx="12299189" cy="1103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eaLnBrk="0" hangingPunct="0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sz="5400" b="1" dirty="0" smtClean="0">
                <a:solidFill>
                  <a:srgbClr val="105056"/>
                </a:solidFill>
                <a:latin typeface="Optima" pitchFamily="-84" charset="0"/>
              </a:rPr>
              <a:t>Introduction</a:t>
            </a:r>
            <a:endParaRPr lang="en-US" sz="5400" b="1" dirty="0">
              <a:solidFill>
                <a:srgbClr val="105056"/>
              </a:solidFill>
              <a:latin typeface="Optima" pitchFamily="-84" charset="0"/>
            </a:endParaRPr>
          </a:p>
          <a:p>
            <a:pPr indent="392113"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800" dirty="0" smtClean="0">
                <a:latin typeface="Optima"/>
                <a:cs typeface="Optima"/>
              </a:rPr>
              <a:t>Children's speed at </a:t>
            </a:r>
            <a:r>
              <a:rPr lang="en-US" sz="3800" dirty="0">
                <a:latin typeface="Optima"/>
                <a:cs typeface="Optima"/>
              </a:rPr>
              <a:t>processing familiar words is related to concurrent vocabulary size and later cognitive development </a:t>
            </a:r>
            <a:r>
              <a:rPr lang="en-US" sz="3200" dirty="0">
                <a:latin typeface="Optima"/>
                <a:cs typeface="Optima"/>
              </a:rPr>
              <a:t>(Fernald et al., </a:t>
            </a:r>
            <a:r>
              <a:rPr lang="en-US" sz="3200" dirty="0" smtClean="0">
                <a:latin typeface="Optima"/>
                <a:cs typeface="Optima"/>
              </a:rPr>
              <a:t>2006)</a:t>
            </a:r>
          </a:p>
          <a:p>
            <a:pPr indent="392113"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800" dirty="0">
                <a:latin typeface="Optima"/>
                <a:cs typeface="Optima"/>
              </a:rPr>
              <a:t>But words are rarely heard in isolation, and since </a:t>
            </a:r>
            <a:r>
              <a:rPr lang="en-US" sz="3800" dirty="0" smtClean="0">
                <a:latin typeface="Optima"/>
                <a:cs typeface="Optima"/>
              </a:rPr>
              <a:t>related words </a:t>
            </a:r>
            <a:r>
              <a:rPr lang="en-US" sz="3800" dirty="0">
                <a:latin typeface="Optima"/>
                <a:cs typeface="Optima"/>
              </a:rPr>
              <a:t>often co-occur in language</a:t>
            </a:r>
            <a:r>
              <a:rPr lang="en-US" sz="3800" dirty="0" smtClean="0">
                <a:latin typeface="Optima"/>
                <a:cs typeface="Optima"/>
              </a:rPr>
              <a:t>, it is important to </a:t>
            </a:r>
            <a:r>
              <a:rPr lang="en-US" sz="3800" dirty="0">
                <a:latin typeface="Optima"/>
                <a:cs typeface="Optima"/>
              </a:rPr>
              <a:t>understanding </a:t>
            </a:r>
            <a:r>
              <a:rPr lang="en-US" sz="3800" dirty="0" smtClean="0">
                <a:latin typeface="Optima"/>
                <a:cs typeface="Optima"/>
              </a:rPr>
              <a:t>how children can use semantic relations to speed-up language processing</a:t>
            </a:r>
          </a:p>
          <a:p>
            <a:pPr indent="392113"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800" dirty="0">
                <a:latin typeface="Optima"/>
                <a:cs typeface="Optima"/>
              </a:rPr>
              <a:t>It is </a:t>
            </a:r>
            <a:r>
              <a:rPr lang="en-US" sz="3800" dirty="0" smtClean="0">
                <a:latin typeface="Optima"/>
                <a:cs typeface="Optima"/>
              </a:rPr>
              <a:t>an open question whether </a:t>
            </a:r>
            <a:r>
              <a:rPr lang="en-US" sz="3800" dirty="0">
                <a:latin typeface="Optima"/>
                <a:cs typeface="Optima"/>
              </a:rPr>
              <a:t>variability in children's efficiency in relying on their existing semantic network to </a:t>
            </a:r>
            <a:r>
              <a:rPr lang="en-US" sz="3800" dirty="0" smtClean="0">
                <a:latin typeface="Optima"/>
                <a:cs typeface="Optima"/>
              </a:rPr>
              <a:t>identify </a:t>
            </a:r>
            <a:r>
              <a:rPr lang="en-US" sz="3800" dirty="0">
                <a:latin typeface="Optima"/>
                <a:cs typeface="Optima"/>
              </a:rPr>
              <a:t>familiar objects is related </a:t>
            </a:r>
            <a:r>
              <a:rPr lang="en-US" sz="3800" dirty="0" smtClean="0">
                <a:latin typeface="Optima"/>
                <a:cs typeface="Optima"/>
              </a:rPr>
              <a:t>to other measures of language proficiency</a:t>
            </a:r>
          </a:p>
          <a:p>
            <a:pPr indent="392113"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800" dirty="0" smtClean="0">
                <a:latin typeface="Optima" pitchFamily="-84" charset="0"/>
              </a:rPr>
              <a:t>A possible cue children might use to identify a familiar object is the name of a location, a cue that speeds-up word recognition in adults – they are faster to recognize the name of an object when it is preceded by the location in which it is found, e.g., GARAGE-&gt;CAR  </a:t>
            </a:r>
            <a:r>
              <a:rPr lang="en-US" sz="3200" dirty="0" smtClean="0">
                <a:latin typeface="Optima" pitchFamily="-84" charset="0"/>
              </a:rPr>
              <a:t>(</a:t>
            </a:r>
            <a:r>
              <a:rPr lang="en-US" sz="3200" dirty="0">
                <a:latin typeface="Optima" pitchFamily="-84" charset="0"/>
              </a:rPr>
              <a:t>Hare et al., 2009</a:t>
            </a:r>
            <a:r>
              <a:rPr lang="en-US" sz="3200" dirty="0" smtClean="0">
                <a:latin typeface="Optima" pitchFamily="-84" charset="0"/>
              </a:rPr>
              <a:t>)</a:t>
            </a:r>
            <a:endParaRPr lang="en-US" sz="3200" dirty="0">
              <a:latin typeface="Optima"/>
              <a:cs typeface="Optima"/>
            </a:endParaRPr>
          </a:p>
        </p:txBody>
      </p:sp>
      <p:sp>
        <p:nvSpPr>
          <p:cNvPr id="14342" name="Text Box 27"/>
          <p:cNvSpPr txBox="1">
            <a:spLocks noChangeArrowheads="1"/>
          </p:cNvSpPr>
          <p:nvPr/>
        </p:nvSpPr>
        <p:spPr bwMode="auto">
          <a:xfrm>
            <a:off x="570941" y="22215464"/>
            <a:ext cx="1298932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Method</a:t>
            </a:r>
            <a:endParaRPr lang="en-US" sz="4400" dirty="0">
              <a:latin typeface="Optima" charset="0"/>
            </a:endParaRPr>
          </a:p>
        </p:txBody>
      </p:sp>
      <p:sp>
        <p:nvSpPr>
          <p:cNvPr id="14344" name="Text Box 80"/>
          <p:cNvSpPr txBox="1">
            <a:spLocks noChangeArrowheads="1"/>
          </p:cNvSpPr>
          <p:nvPr/>
        </p:nvSpPr>
        <p:spPr bwMode="auto">
          <a:xfrm>
            <a:off x="860788" y="23511372"/>
            <a:ext cx="12721965" cy="610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4000" b="1" dirty="0" smtClean="0">
                <a:latin typeface="Optima" charset="0"/>
              </a:rPr>
              <a:t>Looking</a:t>
            </a:r>
            <a:r>
              <a:rPr lang="en-US" sz="4000" b="1" dirty="0">
                <a:latin typeface="Optima" charset="0"/>
              </a:rPr>
              <a:t>-while-listening (LWL) task: </a:t>
            </a:r>
            <a:r>
              <a:rPr lang="en-US" sz="4000" b="1" dirty="0" smtClean="0">
                <a:latin typeface="Optima" charset="0"/>
              </a:rPr>
              <a:t> </a:t>
            </a:r>
            <a:r>
              <a:rPr lang="en-US" sz="4000" dirty="0" smtClean="0">
                <a:latin typeface="Optima" charset="0"/>
              </a:rPr>
              <a:t>Children </a:t>
            </a:r>
            <a:r>
              <a:rPr lang="en-US" sz="4000" dirty="0">
                <a:latin typeface="Optima" charset="0"/>
              </a:rPr>
              <a:t>look at two pictures while hearing a sentence naming one of the pictures. </a:t>
            </a:r>
            <a:r>
              <a:rPr lang="en-US" sz="4000" dirty="0" smtClean="0">
                <a:latin typeface="Optima" charset="0"/>
              </a:rPr>
              <a:t>Gaze patterns are </a:t>
            </a:r>
            <a:r>
              <a:rPr lang="en-US" sz="4000" dirty="0" err="1" smtClean="0">
                <a:latin typeface="Optima" charset="0"/>
              </a:rPr>
              <a:t>videorecorded</a:t>
            </a:r>
            <a:r>
              <a:rPr lang="en-US" sz="4000" dirty="0" smtClean="0">
                <a:latin typeface="Optima" charset="0"/>
              </a:rPr>
              <a:t> </a:t>
            </a:r>
            <a:r>
              <a:rPr lang="en-US" sz="4000" dirty="0">
                <a:latin typeface="Optima" charset="0"/>
              </a:rPr>
              <a:t>and eye movements are coded offline.</a:t>
            </a:r>
          </a:p>
          <a:p>
            <a:pPr marL="522288" lvl="4" algn="just" eaLnBrk="0" hangingPunct="0">
              <a:spcBef>
                <a:spcPts val="600"/>
              </a:spcBef>
            </a:pPr>
            <a:r>
              <a:rPr lang="en-US" sz="4000" b="1" i="1" dirty="0">
                <a:latin typeface="Optima" charset="0"/>
              </a:rPr>
              <a:t>A</a:t>
            </a:r>
            <a:r>
              <a:rPr lang="en-US" sz="4000" b="1" i="1" dirty="0" smtClean="0">
                <a:latin typeface="Optima" charset="0"/>
              </a:rPr>
              <a:t>ccuracy</a:t>
            </a:r>
            <a:r>
              <a:rPr lang="en-US" sz="4000" dirty="0">
                <a:latin typeface="Optima" charset="0"/>
              </a:rPr>
              <a:t>: proportion looking to the target vs. </a:t>
            </a:r>
            <a:r>
              <a:rPr lang="en-US" sz="4000" dirty="0" smtClean="0">
                <a:latin typeface="Optima" charset="0"/>
              </a:rPr>
              <a:t>distracter</a:t>
            </a:r>
          </a:p>
          <a:p>
            <a:pPr marL="522288" lvl="4" algn="just" eaLnBrk="0" hangingPunct="0">
              <a:spcBef>
                <a:spcPts val="600"/>
              </a:spcBef>
            </a:pPr>
            <a:endParaRPr lang="en-US" sz="4000" dirty="0">
              <a:latin typeface="Optima" charset="0"/>
            </a:endParaRPr>
          </a:p>
          <a:p>
            <a:pPr marL="65088" lvl="3" algn="just" eaLnBrk="0" hangingPunct="0">
              <a:spcBef>
                <a:spcPts val="600"/>
              </a:spcBef>
            </a:pPr>
            <a:r>
              <a:rPr lang="en-US" sz="4000" b="1" dirty="0" smtClean="0">
                <a:latin typeface="Optima" charset="0"/>
              </a:rPr>
              <a:t>MacArthur</a:t>
            </a:r>
            <a:r>
              <a:rPr lang="en-US" sz="4000" b="1" dirty="0">
                <a:latin typeface="Optima" charset="0"/>
              </a:rPr>
              <a:t>-Bates Communicative Development Inventory (W&amp;S):</a:t>
            </a:r>
            <a:endParaRPr lang="en-US" sz="4000" dirty="0">
              <a:latin typeface="Optima" charset="0"/>
            </a:endParaRPr>
          </a:p>
        </p:txBody>
      </p:sp>
      <p:sp>
        <p:nvSpPr>
          <p:cNvPr id="14345" name="Text Box 27"/>
          <p:cNvSpPr txBox="1">
            <a:spLocks noChangeArrowheads="1"/>
          </p:cNvSpPr>
          <p:nvPr/>
        </p:nvSpPr>
        <p:spPr bwMode="auto">
          <a:xfrm>
            <a:off x="639484" y="20240249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Participants</a:t>
            </a:r>
            <a:endParaRPr lang="en-US" sz="4400" dirty="0">
              <a:latin typeface="Optima" charset="0"/>
            </a:endParaRP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931310" y="16522081"/>
            <a:ext cx="12621191" cy="340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latin typeface="Optima" charset="0"/>
              </a:rPr>
              <a:t>RQ1: </a:t>
            </a:r>
            <a:r>
              <a:rPr lang="en-US" sz="4000" dirty="0" smtClean="0">
                <a:latin typeface="Optima" charset="0"/>
              </a:rPr>
              <a:t>Are young children able to use the name of a location to restrict the domain of upcoming familiar referents?</a:t>
            </a:r>
          </a:p>
          <a:p>
            <a:pPr>
              <a:spcAft>
                <a:spcPts val="1800"/>
              </a:spcAft>
            </a:pPr>
            <a:r>
              <a:rPr lang="en-US" sz="4000" b="1" dirty="0" smtClean="0">
                <a:latin typeface="Optima" charset="0"/>
              </a:rPr>
              <a:t>RQ2: </a:t>
            </a:r>
            <a:r>
              <a:rPr lang="en-US" sz="4000" dirty="0" smtClean="0">
                <a:latin typeface="Optima" charset="0"/>
              </a:rPr>
              <a:t>If </a:t>
            </a:r>
            <a:r>
              <a:rPr lang="en-US" sz="4000" dirty="0">
                <a:latin typeface="Optima" charset="0"/>
              </a:rPr>
              <a:t>so, is </a:t>
            </a:r>
            <a:r>
              <a:rPr lang="en-US" sz="4000" dirty="0" smtClean="0">
                <a:latin typeface="Optima" charset="0"/>
              </a:rPr>
              <a:t>this skill related </a:t>
            </a:r>
            <a:r>
              <a:rPr lang="en-US" sz="4000" dirty="0">
                <a:latin typeface="Optima" charset="0"/>
              </a:rPr>
              <a:t>to </a:t>
            </a:r>
            <a:r>
              <a:rPr lang="en-US" sz="4000" dirty="0" smtClean="0">
                <a:latin typeface="Optima" charset="0"/>
              </a:rPr>
              <a:t>children's concurrent </a:t>
            </a:r>
            <a:r>
              <a:rPr lang="en-US" sz="4000" dirty="0">
                <a:latin typeface="Optima" charset="0"/>
              </a:rPr>
              <a:t>vocabulary? 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6350870" y="6203912"/>
            <a:ext cx="9132037" cy="1976173"/>
          </a:xfrm>
          <a:prstGeom prst="rect">
            <a:avLst/>
          </a:prstGeom>
          <a:solidFill>
            <a:srgbClr val="3C8C9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charset="0"/>
              <a:ea typeface="ＭＳ Ｐゴシック" pitchFamily="64" charset="-128"/>
            </a:endParaRPr>
          </a:p>
        </p:txBody>
      </p:sp>
      <p:sp>
        <p:nvSpPr>
          <p:cNvPr id="14351" name="Rectangle 72"/>
          <p:cNvSpPr>
            <a:spLocks noChangeArrowheads="1"/>
          </p:cNvSpPr>
          <p:nvPr/>
        </p:nvSpPr>
        <p:spPr bwMode="auto">
          <a:xfrm>
            <a:off x="564136" y="21109477"/>
            <a:ext cx="130788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3513" lvl="1" algn="just">
              <a:spcBef>
                <a:spcPts val="300"/>
              </a:spcBef>
              <a:spcAft>
                <a:spcPts val="1800"/>
              </a:spcAft>
            </a:pPr>
            <a:r>
              <a:rPr lang="en-US" sz="4000" dirty="0" smtClean="0">
                <a:latin typeface="Optima" charset="0"/>
              </a:rPr>
              <a:t>Twenty</a:t>
            </a:r>
            <a:r>
              <a:rPr lang="en-US" sz="4000" dirty="0">
                <a:latin typeface="Optima" charset="0"/>
              </a:rPr>
              <a:t>-five 30-month-</a:t>
            </a:r>
            <a:r>
              <a:rPr lang="en-US" sz="4000" dirty="0" smtClean="0">
                <a:latin typeface="Optima" charset="0"/>
              </a:rPr>
              <a:t>olds</a:t>
            </a:r>
          </a:p>
        </p:txBody>
      </p:sp>
      <p:pic>
        <p:nvPicPr>
          <p:cNvPr id="14352" name="Picture 94" descr="20086 18 mo screensho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02694" y="5937169"/>
            <a:ext cx="3068864" cy="253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3" name="TextBox 95"/>
          <p:cNvSpPr txBox="1">
            <a:spLocks noChangeArrowheads="1"/>
          </p:cNvSpPr>
          <p:nvPr/>
        </p:nvSpPr>
        <p:spPr bwMode="auto">
          <a:xfrm>
            <a:off x="15555201" y="8517903"/>
            <a:ext cx="1037140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4500" b="1" i="1" dirty="0" smtClean="0">
                <a:latin typeface="Optima" charset="0"/>
              </a:rPr>
              <a:t>I went to the GARAGE, and I saw a CAR</a:t>
            </a:r>
            <a:endParaRPr lang="en-US" sz="4500" b="1" i="1" dirty="0">
              <a:latin typeface="Optima" charset="0"/>
            </a:endParaRPr>
          </a:p>
        </p:txBody>
      </p:sp>
      <p:pic>
        <p:nvPicPr>
          <p:cNvPr id="14354" name="Picture 5" descr="doggie1L"/>
          <p:cNvPicPr>
            <a:picLocks noChangeAspect="1" noChangeArrowheads="1"/>
          </p:cNvPicPr>
          <p:nvPr/>
        </p:nvPicPr>
        <p:blipFill>
          <a:blip r:embed="rId4" cstate="print">
            <a:lum bright="8000"/>
          </a:blip>
          <a:srcRect/>
          <a:stretch>
            <a:fillRect/>
          </a:stretch>
        </p:blipFill>
        <p:spPr bwMode="auto">
          <a:xfrm>
            <a:off x="23323452" y="6432588"/>
            <a:ext cx="1640454" cy="156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5" name="Picture 97" descr="baby3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17223" y="6435500"/>
            <a:ext cx="1566125" cy="155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Picture 14" descr="logo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973748" y="317466"/>
            <a:ext cx="2794510" cy="298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7" name="Picture 15" descr="SU_SigSeal_2color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60615" y="1065872"/>
            <a:ext cx="2968570" cy="27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98"/>
          <p:cNvSpPr txBox="1">
            <a:spLocks noChangeArrowheads="1"/>
          </p:cNvSpPr>
          <p:nvPr/>
        </p:nvSpPr>
        <p:spPr bwMode="auto">
          <a:xfrm>
            <a:off x="36140528" y="3301612"/>
            <a:ext cx="569855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Optima" charset="0"/>
              </a:rPr>
              <a:t>Center for Infant Studies</a:t>
            </a:r>
          </a:p>
        </p:txBody>
      </p:sp>
      <p:sp>
        <p:nvSpPr>
          <p:cNvPr id="14387" name="TextBox 10"/>
          <p:cNvSpPr txBox="1">
            <a:spLocks noChangeArrowheads="1"/>
          </p:cNvSpPr>
          <p:nvPr/>
        </p:nvSpPr>
        <p:spPr bwMode="auto">
          <a:xfrm>
            <a:off x="19516486" y="14646111"/>
            <a:ext cx="256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5789817" y="5010188"/>
            <a:ext cx="12721965" cy="92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5000" b="1" dirty="0" smtClean="0">
                <a:latin typeface="Optima" charset="0"/>
              </a:rPr>
              <a:t>Block of 12 Location-Congruent Trials: </a:t>
            </a:r>
            <a:endParaRPr lang="en-US" sz="5000" b="1" dirty="0">
              <a:latin typeface="Optima" charset="0"/>
            </a:endParaRPr>
          </a:p>
        </p:txBody>
      </p:sp>
      <p:pic>
        <p:nvPicPr>
          <p:cNvPr id="3" name="Picture 2" descr="pig.pc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779" y="6219590"/>
            <a:ext cx="2427111" cy="2002366"/>
          </a:xfrm>
          <a:prstGeom prst="rect">
            <a:avLst/>
          </a:prstGeom>
        </p:spPr>
      </p:pic>
      <p:pic>
        <p:nvPicPr>
          <p:cNvPr id="6" name="Picture 5" descr="car.pc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02" y="6221103"/>
            <a:ext cx="2368845" cy="1954297"/>
          </a:xfrm>
          <a:prstGeom prst="rect">
            <a:avLst/>
          </a:prstGeom>
        </p:spPr>
      </p:pic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8906625" y="6278417"/>
            <a:ext cx="9132037" cy="1976173"/>
          </a:xfrm>
          <a:prstGeom prst="rect">
            <a:avLst/>
          </a:prstGeom>
          <a:solidFill>
            <a:srgbClr val="3C8C9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charset="0"/>
              <a:ea typeface="ＭＳ Ｐゴシック" pitchFamily="64" charset="-128"/>
            </a:endParaRPr>
          </a:p>
        </p:txBody>
      </p:sp>
      <p:pic>
        <p:nvPicPr>
          <p:cNvPr id="90" name="Picture 94" descr="20086 18 mo screensho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58449" y="6011674"/>
            <a:ext cx="3068864" cy="253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TextBox 95"/>
          <p:cNvSpPr txBox="1">
            <a:spLocks noChangeArrowheads="1"/>
          </p:cNvSpPr>
          <p:nvPr/>
        </p:nvSpPr>
        <p:spPr bwMode="auto">
          <a:xfrm>
            <a:off x="28678198" y="8545842"/>
            <a:ext cx="1039744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4500" b="1" i="1" dirty="0" smtClean="0">
                <a:latin typeface="Optima" charset="0"/>
              </a:rPr>
              <a:t>I went to the FARM, and I saw a CAR</a:t>
            </a:r>
            <a:endParaRPr lang="en-US" sz="4500" b="1" i="1" dirty="0">
              <a:latin typeface="Optima" charset="0"/>
            </a:endParaRPr>
          </a:p>
        </p:txBody>
      </p:sp>
      <p:pic>
        <p:nvPicPr>
          <p:cNvPr id="93" name="Picture 5" descr="doggie1L"/>
          <p:cNvPicPr>
            <a:picLocks noChangeAspect="1" noChangeArrowheads="1"/>
          </p:cNvPicPr>
          <p:nvPr/>
        </p:nvPicPr>
        <p:blipFill>
          <a:blip r:embed="rId4" cstate="print">
            <a:lum bright="8000"/>
          </a:blip>
          <a:srcRect/>
          <a:stretch>
            <a:fillRect/>
          </a:stretch>
        </p:blipFill>
        <p:spPr bwMode="auto">
          <a:xfrm>
            <a:off x="35879207" y="6507094"/>
            <a:ext cx="1640454" cy="156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97" descr="baby3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572978" y="6510005"/>
            <a:ext cx="1566125" cy="155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 Box 80"/>
          <p:cNvSpPr txBox="1">
            <a:spLocks noChangeArrowheads="1"/>
          </p:cNvSpPr>
          <p:nvPr/>
        </p:nvSpPr>
        <p:spPr bwMode="auto">
          <a:xfrm>
            <a:off x="28387905" y="4991560"/>
            <a:ext cx="12721965" cy="92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5000" b="1" dirty="0" smtClean="0">
                <a:latin typeface="Optima" charset="0"/>
              </a:rPr>
              <a:t>Block of 12 Location-Incongruent Trials: </a:t>
            </a:r>
            <a:endParaRPr lang="en-US" sz="5000" b="1" dirty="0">
              <a:latin typeface="Optima" charset="0"/>
            </a:endParaRPr>
          </a:p>
        </p:txBody>
      </p:sp>
      <p:pic>
        <p:nvPicPr>
          <p:cNvPr id="96" name="Picture 95" descr="pig.pc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534" y="6294096"/>
            <a:ext cx="2427111" cy="2002366"/>
          </a:xfrm>
          <a:prstGeom prst="rect">
            <a:avLst/>
          </a:prstGeom>
        </p:spPr>
      </p:pic>
      <p:pic>
        <p:nvPicPr>
          <p:cNvPr id="97" name="Picture 96" descr="car.pc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257" y="6295608"/>
            <a:ext cx="2368845" cy="1954297"/>
          </a:xfrm>
          <a:prstGeom prst="rect">
            <a:avLst/>
          </a:prstGeom>
        </p:spPr>
      </p:pic>
      <p:sp>
        <p:nvSpPr>
          <p:cNvPr id="98" name="Text Box 27"/>
          <p:cNvSpPr txBox="1">
            <a:spLocks noChangeArrowheads="1"/>
          </p:cNvSpPr>
          <p:nvPr/>
        </p:nvSpPr>
        <p:spPr bwMode="auto">
          <a:xfrm>
            <a:off x="18656071" y="11800844"/>
            <a:ext cx="18128979" cy="243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Participants</a:t>
            </a:r>
          </a:p>
          <a:p>
            <a:pPr algn="ctr" eaLnBrk="0" hangingPunct="0"/>
            <a:endParaRPr lang="en-US" sz="5400" b="1" dirty="0">
              <a:solidFill>
                <a:srgbClr val="105056"/>
              </a:solidFill>
              <a:latin typeface="Optima" charset="0"/>
            </a:endParaRPr>
          </a:p>
          <a:p>
            <a:pPr algn="ctr" eaLnBrk="0" hangingPunct="0"/>
            <a:endParaRPr lang="en-US" sz="4400" dirty="0">
              <a:latin typeface="Optima" charset="0"/>
            </a:endParaRPr>
          </a:p>
        </p:txBody>
      </p:sp>
      <p:pic>
        <p:nvPicPr>
          <p:cNvPr id="99" name="Picture 98" descr="Macintosh HD:Users:ricardoh:Documents:LOC_data:LOC.txt_PP_plot_300_6000_minRT__maxRT_967_lg_-Inf_fg_-Inf_n_27.pdf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922" y="11154580"/>
            <a:ext cx="12319883" cy="62443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 bwMode="auto">
          <a:xfrm>
            <a:off x="22174204" y="11357072"/>
            <a:ext cx="769872" cy="55338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2702139" y="11764602"/>
            <a:ext cx="808192" cy="22216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sp>
        <p:nvSpPr>
          <p:cNvPr id="103" name="TextBox 95"/>
          <p:cNvSpPr txBox="1">
            <a:spLocks noChangeArrowheads="1"/>
          </p:cNvSpPr>
          <p:nvPr/>
        </p:nvSpPr>
        <p:spPr bwMode="auto">
          <a:xfrm>
            <a:off x="18518890" y="11897557"/>
            <a:ext cx="212990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4000" b="1" i="1" dirty="0" smtClean="0">
                <a:solidFill>
                  <a:schemeClr val="accent3">
                    <a:lumMod val="50000"/>
                  </a:schemeClr>
                </a:solidFill>
                <a:latin typeface="Optima" charset="0"/>
              </a:rPr>
              <a:t>     I went to the FARM         and I saw a       CAR</a:t>
            </a:r>
            <a:endParaRPr lang="en-US" sz="4000" b="1" i="1" dirty="0">
              <a:solidFill>
                <a:schemeClr val="accent3">
                  <a:lumMod val="50000"/>
                </a:schemeClr>
              </a:solidFill>
              <a:latin typeface="Optima" charset="0"/>
            </a:endParaRPr>
          </a:p>
        </p:txBody>
      </p:sp>
      <p:pic>
        <p:nvPicPr>
          <p:cNvPr id="107" name="Picture 106" descr="car.pc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714" y="11545693"/>
            <a:ext cx="1623780" cy="1339619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 bwMode="auto">
          <a:xfrm>
            <a:off x="28379538" y="15283919"/>
            <a:ext cx="5681867" cy="8754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4" charset="-128"/>
            </a:endParaRPr>
          </a:p>
        </p:txBody>
      </p:sp>
      <p:pic>
        <p:nvPicPr>
          <p:cNvPr id="108" name="Picture 107" descr="pig.pc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289" y="14829564"/>
            <a:ext cx="1636516" cy="1350126"/>
          </a:xfrm>
          <a:prstGeom prst="rect">
            <a:avLst/>
          </a:prstGeom>
        </p:spPr>
      </p:pic>
      <p:sp>
        <p:nvSpPr>
          <p:cNvPr id="102" name="TextBox 95"/>
          <p:cNvSpPr txBox="1">
            <a:spLocks noChangeArrowheads="1"/>
          </p:cNvSpPr>
          <p:nvPr/>
        </p:nvSpPr>
        <p:spPr bwMode="auto">
          <a:xfrm>
            <a:off x="18614856" y="11211473"/>
            <a:ext cx="212990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4000" b="1" i="1" dirty="0" smtClean="0">
                <a:latin typeface="Optima" charset="0"/>
              </a:rPr>
              <a:t>I went to the GARAGE         and I saw a       CAR</a:t>
            </a:r>
            <a:endParaRPr lang="en-US" sz="4000" b="1" i="1" dirty="0">
              <a:latin typeface="Optima" charset="0"/>
            </a:endParaRPr>
          </a:p>
        </p:txBody>
      </p:sp>
      <p:sp>
        <p:nvSpPr>
          <p:cNvPr id="113" name="TextBox 95"/>
          <p:cNvSpPr txBox="1">
            <a:spLocks noChangeArrowheads="1"/>
          </p:cNvSpPr>
          <p:nvPr/>
        </p:nvSpPr>
        <p:spPr bwMode="auto">
          <a:xfrm>
            <a:off x="18294569" y="13108287"/>
            <a:ext cx="516599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i="1" dirty="0" smtClean="0">
                <a:latin typeface="Optima" charset="0"/>
              </a:rPr>
              <a:t>% looking to</a:t>
            </a:r>
          </a:p>
          <a:p>
            <a:r>
              <a:rPr lang="en-US" sz="4000" b="1" i="1" dirty="0" smtClean="0">
                <a:latin typeface="Optima" charset="0"/>
              </a:rPr>
              <a:t>target object</a:t>
            </a:r>
            <a:endParaRPr lang="en-US" sz="4000" b="1" i="1" dirty="0">
              <a:latin typeface="Optima" charset="0"/>
            </a:endParaRPr>
          </a:p>
        </p:txBody>
      </p:sp>
      <p:sp>
        <p:nvSpPr>
          <p:cNvPr id="114" name="Text Box 27"/>
          <p:cNvSpPr txBox="1">
            <a:spLocks noChangeArrowheads="1"/>
          </p:cNvSpPr>
          <p:nvPr/>
        </p:nvSpPr>
        <p:spPr bwMode="auto">
          <a:xfrm>
            <a:off x="14554188" y="17505332"/>
            <a:ext cx="27127200" cy="78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500" b="1" dirty="0" smtClean="0">
                <a:latin typeface="Optima" charset="0"/>
              </a:rPr>
              <a:t>RQ1: </a:t>
            </a:r>
            <a:r>
              <a:rPr lang="en-US" sz="4500" dirty="0" smtClean="0">
                <a:latin typeface="Optima" charset="0"/>
              </a:rPr>
              <a:t>Young children are able to use the name of a location to restrict the domain of an upcoming referent.</a:t>
            </a:r>
          </a:p>
        </p:txBody>
      </p:sp>
      <p:pic>
        <p:nvPicPr>
          <p:cNvPr id="115" name="Picture 114" descr="Macintosh HD:Users:ricardoh:Documents:LOC_data:Rplot.pdf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315" y="20539997"/>
            <a:ext cx="11129672" cy="631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14922498" y="27535756"/>
            <a:ext cx="12129523" cy="1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500" b="1" dirty="0" smtClean="0">
                <a:latin typeface="Optima" charset="0"/>
              </a:rPr>
              <a:t>RQ 2: </a:t>
            </a:r>
            <a:r>
              <a:rPr lang="en-US" sz="4500" dirty="0" smtClean="0">
                <a:latin typeface="Optima" charset="0"/>
              </a:rPr>
              <a:t>Anticipation on the  </a:t>
            </a:r>
            <a:r>
              <a:rPr lang="en-US" sz="4500" i="1" dirty="0" smtClean="0">
                <a:latin typeface="Optima" charset="0"/>
              </a:rPr>
              <a:t>location-congruent </a:t>
            </a:r>
            <a:r>
              <a:rPr lang="en-US" sz="4500" dirty="0" smtClean="0">
                <a:latin typeface="Optima" charset="0"/>
              </a:rPr>
              <a:t>block is strongly correlated to vocabulary</a:t>
            </a:r>
            <a:endParaRPr lang="en-US" sz="4500" dirty="0">
              <a:latin typeface="Optima" charset="0"/>
            </a:endParaRPr>
          </a:p>
        </p:txBody>
      </p:sp>
      <p:sp>
        <p:nvSpPr>
          <p:cNvPr id="111" name="TextBox 95"/>
          <p:cNvSpPr txBox="1">
            <a:spLocks noChangeArrowheads="1"/>
          </p:cNvSpPr>
          <p:nvPr/>
        </p:nvSpPr>
        <p:spPr bwMode="auto">
          <a:xfrm>
            <a:off x="16160531" y="20779658"/>
            <a:ext cx="5165994" cy="6771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800" b="1" i="1" dirty="0" smtClean="0">
                <a:latin typeface="Optima" charset="0"/>
              </a:rPr>
              <a:t>Location-Congruent</a:t>
            </a:r>
            <a:endParaRPr lang="en-US" sz="3800" b="1" i="1" dirty="0">
              <a:latin typeface="Optima" charset="0"/>
            </a:endParaRPr>
          </a:p>
        </p:txBody>
      </p:sp>
      <p:sp>
        <p:nvSpPr>
          <p:cNvPr id="110" name="TextBox 95"/>
          <p:cNvSpPr txBox="1">
            <a:spLocks noChangeArrowheads="1"/>
          </p:cNvSpPr>
          <p:nvPr/>
        </p:nvSpPr>
        <p:spPr bwMode="auto">
          <a:xfrm>
            <a:off x="20980181" y="20774155"/>
            <a:ext cx="5165994" cy="6771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800" b="1" i="1" dirty="0" smtClean="0">
                <a:solidFill>
                  <a:schemeClr val="accent3">
                    <a:lumMod val="50000"/>
                  </a:schemeClr>
                </a:solidFill>
                <a:latin typeface="Optima" charset="0"/>
              </a:rPr>
              <a:t>Location-Incongruent</a:t>
            </a:r>
            <a:endParaRPr lang="en-US" sz="3800" b="1" i="1" dirty="0">
              <a:solidFill>
                <a:schemeClr val="accent3">
                  <a:lumMod val="50000"/>
                </a:schemeClr>
              </a:solidFill>
              <a:latin typeface="Optima" charset="0"/>
            </a:endParaRPr>
          </a:p>
        </p:txBody>
      </p:sp>
      <p:sp>
        <p:nvSpPr>
          <p:cNvPr id="117" name="Text Box 27"/>
          <p:cNvSpPr txBox="1">
            <a:spLocks noChangeArrowheads="1"/>
          </p:cNvSpPr>
          <p:nvPr/>
        </p:nvSpPr>
        <p:spPr bwMode="auto">
          <a:xfrm>
            <a:off x="20662654" y="4163171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Stimuli</a:t>
            </a:r>
            <a:endParaRPr lang="en-US" sz="5400" dirty="0">
              <a:latin typeface="Optima" charset="0"/>
            </a:endParaRPr>
          </a:p>
        </p:txBody>
      </p:sp>
      <p:sp>
        <p:nvSpPr>
          <p:cNvPr id="118" name="Text Box 27"/>
          <p:cNvSpPr txBox="1">
            <a:spLocks noChangeArrowheads="1"/>
          </p:cNvSpPr>
          <p:nvPr/>
        </p:nvSpPr>
        <p:spPr bwMode="auto">
          <a:xfrm>
            <a:off x="22110969" y="10144905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Results RQ1</a:t>
            </a:r>
            <a:endParaRPr lang="en-US" sz="5400" dirty="0">
              <a:latin typeface="Optima" charset="0"/>
            </a:endParaRPr>
          </a:p>
        </p:txBody>
      </p:sp>
      <p:sp>
        <p:nvSpPr>
          <p:cNvPr id="121" name="Text Box 27"/>
          <p:cNvSpPr txBox="1">
            <a:spLocks noChangeArrowheads="1"/>
          </p:cNvSpPr>
          <p:nvPr/>
        </p:nvSpPr>
        <p:spPr bwMode="auto">
          <a:xfrm>
            <a:off x="914188" y="15376970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Research Questions</a:t>
            </a:r>
            <a:endParaRPr lang="en-US" sz="5400" dirty="0">
              <a:latin typeface="Optima" charset="0"/>
            </a:endParaRPr>
          </a:p>
        </p:txBody>
      </p:sp>
      <p:sp>
        <p:nvSpPr>
          <p:cNvPr id="122" name="Text Box 27"/>
          <p:cNvSpPr txBox="1">
            <a:spLocks noChangeArrowheads="1"/>
          </p:cNvSpPr>
          <p:nvPr/>
        </p:nvSpPr>
        <p:spPr bwMode="auto">
          <a:xfrm>
            <a:off x="27177788" y="18806286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Discussion and current studies</a:t>
            </a:r>
            <a:endParaRPr lang="en-US" sz="5400" dirty="0">
              <a:latin typeface="Optima" charset="0"/>
            </a:endParaRPr>
          </a:p>
        </p:txBody>
      </p:sp>
      <p:sp>
        <p:nvSpPr>
          <p:cNvPr id="123" name="Text Box 27"/>
          <p:cNvSpPr txBox="1">
            <a:spLocks noChangeArrowheads="1"/>
          </p:cNvSpPr>
          <p:nvPr/>
        </p:nvSpPr>
        <p:spPr bwMode="auto">
          <a:xfrm>
            <a:off x="27750547" y="19811713"/>
            <a:ext cx="13448253" cy="1003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6" tIns="45713" rIns="91426" bIns="45713">
            <a:spAutoFit/>
          </a:bodyPr>
          <a:lstStyle/>
          <a:p>
            <a:pPr marL="571500" indent="-571500">
              <a:spcAft>
                <a:spcPts val="1800"/>
              </a:spcAft>
              <a:buFont typeface="Arial"/>
              <a:buChar char="•"/>
            </a:pPr>
            <a:r>
              <a:rPr lang="en-US" sz="3800" dirty="0" smtClean="0">
                <a:latin typeface="Optima"/>
                <a:cs typeface="Optima"/>
              </a:rPr>
              <a:t>Children's </a:t>
            </a:r>
            <a:r>
              <a:rPr lang="en-US" sz="3800" dirty="0">
                <a:latin typeface="Optima"/>
                <a:cs typeface="Optima"/>
              </a:rPr>
              <a:t>ability to rely on the name of a location to </a:t>
            </a:r>
            <a:r>
              <a:rPr lang="en-US" sz="3800" dirty="0" smtClean="0">
                <a:latin typeface="Optima"/>
                <a:cs typeface="Optima"/>
              </a:rPr>
              <a:t>guide their attention to a </a:t>
            </a:r>
            <a:r>
              <a:rPr lang="en-US" sz="3800" dirty="0">
                <a:latin typeface="Optima"/>
                <a:cs typeface="Optima"/>
              </a:rPr>
              <a:t>familiar object </a:t>
            </a:r>
            <a:r>
              <a:rPr lang="en-US" sz="3800" dirty="0" smtClean="0">
                <a:latin typeface="Optima"/>
                <a:cs typeface="Optima"/>
              </a:rPr>
              <a:t>was </a:t>
            </a:r>
            <a:r>
              <a:rPr lang="en-US" sz="3800" dirty="0">
                <a:latin typeface="Optima"/>
                <a:cs typeface="Optima"/>
              </a:rPr>
              <a:t>highly correlated to their concurrent </a:t>
            </a:r>
            <a:r>
              <a:rPr lang="en-US" sz="3800" dirty="0" smtClean="0">
                <a:latin typeface="Optima"/>
                <a:cs typeface="Optima"/>
              </a:rPr>
              <a:t>vocabulary</a:t>
            </a:r>
          </a:p>
          <a:p>
            <a:pPr marL="571500" indent="-571500">
              <a:spcAft>
                <a:spcPts val="1800"/>
              </a:spcAft>
              <a:buFont typeface="Arial"/>
              <a:buChar char="•"/>
            </a:pPr>
            <a:r>
              <a:rPr lang="en-US" sz="3800" dirty="0" smtClean="0">
                <a:latin typeface="Optima"/>
                <a:cs typeface="Optima"/>
              </a:rPr>
              <a:t>This ability to "listen predictively" might free cognitive </a:t>
            </a:r>
            <a:r>
              <a:rPr lang="en-US" sz="3800" dirty="0" err="1" smtClean="0">
                <a:latin typeface="Optima"/>
                <a:cs typeface="Optima"/>
              </a:rPr>
              <a:t>resouces</a:t>
            </a:r>
            <a:r>
              <a:rPr lang="en-US" sz="3800" dirty="0" smtClean="0">
                <a:latin typeface="Optima"/>
                <a:cs typeface="Optima"/>
              </a:rPr>
              <a:t> for children to encode upcoming linguistic input</a:t>
            </a:r>
          </a:p>
          <a:p>
            <a:pPr marL="571500" indent="-571500">
              <a:spcAft>
                <a:spcPts val="1800"/>
              </a:spcAft>
              <a:buFont typeface="Arial"/>
              <a:buChar char="•"/>
            </a:pPr>
            <a:r>
              <a:rPr lang="en-US" sz="3800" dirty="0" smtClean="0">
                <a:latin typeface="Optima"/>
                <a:cs typeface="Optima"/>
              </a:rPr>
              <a:t>These findings could be explained by priming between locations and objects </a:t>
            </a:r>
            <a:r>
              <a:rPr lang="en-US" sz="3200" dirty="0" smtClean="0">
                <a:latin typeface="Optima"/>
                <a:cs typeface="Optima"/>
              </a:rPr>
              <a:t>(Hare et al., 2009)</a:t>
            </a:r>
            <a:r>
              <a:rPr lang="en-US" sz="3800" dirty="0" smtClean="0">
                <a:latin typeface="Optima"/>
                <a:cs typeface="Optima"/>
              </a:rPr>
              <a:t>, event-based knowledge</a:t>
            </a:r>
            <a:r>
              <a:rPr lang="en-US" sz="3200" dirty="0" smtClean="0">
                <a:latin typeface="Optima"/>
                <a:cs typeface="Optima"/>
              </a:rPr>
              <a:t> (McRae et al., 2006)</a:t>
            </a:r>
            <a:r>
              <a:rPr lang="en-US" sz="4000" dirty="0" smtClean="0">
                <a:latin typeface="Optima"/>
                <a:cs typeface="Optima"/>
              </a:rPr>
              <a:t>, or inferences based on object affordances</a:t>
            </a:r>
          </a:p>
          <a:p>
            <a:pPr marL="571500" indent="-571500">
              <a:spcAft>
                <a:spcPts val="1800"/>
              </a:spcAft>
              <a:buFont typeface="Arial"/>
              <a:buChar char="•"/>
            </a:pPr>
            <a:r>
              <a:rPr lang="en-US" sz="4000" dirty="0" smtClean="0">
                <a:latin typeface="Optima"/>
                <a:cs typeface="Optima"/>
              </a:rPr>
              <a:t>We are currently investigating whether children can also relate on the name of an object to chose between the pictures of two familiar locations</a:t>
            </a:r>
          </a:p>
          <a:p>
            <a:pPr marL="571500" indent="-571500">
              <a:spcAft>
                <a:spcPts val="1800"/>
              </a:spcAft>
              <a:buFont typeface="Arial"/>
              <a:buChar char="•"/>
            </a:pPr>
            <a:r>
              <a:rPr lang="en-US" sz="4000" dirty="0">
                <a:latin typeface="Optima"/>
                <a:cs typeface="Optima"/>
              </a:rPr>
              <a:t>A</a:t>
            </a:r>
            <a:r>
              <a:rPr lang="en-US" sz="4000" dirty="0" smtClean="0">
                <a:latin typeface="Optima"/>
                <a:cs typeface="Optima"/>
              </a:rPr>
              <a:t>nother study is focusing on whether these kinds of inferences could be used to disambiguate the referent of novel words</a:t>
            </a:r>
          </a:p>
        </p:txBody>
      </p:sp>
      <p:sp>
        <p:nvSpPr>
          <p:cNvPr id="124" name="Text Box 2"/>
          <p:cNvSpPr txBox="1"/>
          <p:nvPr/>
        </p:nvSpPr>
        <p:spPr>
          <a:xfrm>
            <a:off x="16230604" y="21596193"/>
            <a:ext cx="3276600" cy="73025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r 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(23)</a:t>
            </a: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 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= 0.726, </a:t>
            </a: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p 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&lt; 0.001 </a:t>
            </a:r>
            <a:endParaRPr lang="en-US" sz="2000" dirty="0">
              <a:effectLst/>
              <a:ea typeface="ＭＳ 明朝"/>
              <a:cs typeface="Times New Roman"/>
            </a:endParaRPr>
          </a:p>
        </p:txBody>
      </p:sp>
      <p:sp>
        <p:nvSpPr>
          <p:cNvPr id="125" name="Text Box 3"/>
          <p:cNvSpPr txBox="1"/>
          <p:nvPr/>
        </p:nvSpPr>
        <p:spPr>
          <a:xfrm>
            <a:off x="22936319" y="25875138"/>
            <a:ext cx="4344328" cy="17191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r 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(23)</a:t>
            </a: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 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= 0.178, </a:t>
            </a:r>
            <a:r>
              <a:rPr lang="en-US" sz="2000" i="1" dirty="0">
                <a:effectLst/>
                <a:latin typeface="Helvetica"/>
                <a:ea typeface="ＭＳ 明朝"/>
                <a:cs typeface="Times New Roman"/>
              </a:rPr>
              <a:t>p =</a:t>
            </a:r>
            <a:r>
              <a:rPr lang="en-US" sz="2000" dirty="0">
                <a:effectLst/>
                <a:latin typeface="Helvetica"/>
                <a:ea typeface="ＭＳ 明朝"/>
                <a:cs typeface="Times New Roman"/>
              </a:rPr>
              <a:t> 0.395</a:t>
            </a:r>
            <a:endParaRPr lang="en-US" sz="2000" dirty="0">
              <a:effectLst/>
              <a:ea typeface="ＭＳ 明朝"/>
              <a:cs typeface="Times New Roman"/>
            </a:endParaRPr>
          </a:p>
        </p:txBody>
      </p:sp>
      <p:sp>
        <p:nvSpPr>
          <p:cNvPr id="128" name="Text Box 27"/>
          <p:cNvSpPr txBox="1">
            <a:spLocks noChangeArrowheads="1"/>
          </p:cNvSpPr>
          <p:nvPr/>
        </p:nvSpPr>
        <p:spPr bwMode="auto">
          <a:xfrm>
            <a:off x="14516077" y="18856158"/>
            <a:ext cx="13041482" cy="92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ctr" eaLnBrk="0" hangingPunct="0"/>
            <a:r>
              <a:rPr lang="en-US" sz="5400" b="1" dirty="0" smtClean="0">
                <a:solidFill>
                  <a:srgbClr val="105056"/>
                </a:solidFill>
                <a:latin typeface="Optima" charset="0"/>
              </a:rPr>
              <a:t>Results RQ2</a:t>
            </a:r>
            <a:endParaRPr lang="en-US" sz="5400" dirty="0">
              <a:latin typeface="Optima" charset="0"/>
            </a:endParaRPr>
          </a:p>
        </p:txBody>
      </p:sp>
      <p:sp>
        <p:nvSpPr>
          <p:cNvPr id="136" name="TextBox 95"/>
          <p:cNvSpPr txBox="1">
            <a:spLocks noChangeArrowheads="1"/>
          </p:cNvSpPr>
          <p:nvPr/>
        </p:nvSpPr>
        <p:spPr bwMode="auto">
          <a:xfrm>
            <a:off x="34347610" y="13305510"/>
            <a:ext cx="516599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800" b="1" i="1" dirty="0" smtClean="0">
                <a:latin typeface="Optima" charset="0"/>
              </a:rPr>
              <a:t>Location-Congruent</a:t>
            </a:r>
            <a:endParaRPr lang="en-US" sz="3800" b="1" i="1" dirty="0">
              <a:latin typeface="Optima" charset="0"/>
            </a:endParaRPr>
          </a:p>
        </p:txBody>
      </p:sp>
      <p:sp>
        <p:nvSpPr>
          <p:cNvPr id="137" name="TextBox 95"/>
          <p:cNvSpPr txBox="1">
            <a:spLocks noChangeArrowheads="1"/>
          </p:cNvSpPr>
          <p:nvPr/>
        </p:nvSpPr>
        <p:spPr bwMode="auto">
          <a:xfrm>
            <a:off x="34341079" y="13998526"/>
            <a:ext cx="516599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800" b="1" i="1" dirty="0" smtClean="0">
                <a:solidFill>
                  <a:schemeClr val="accent3">
                    <a:lumMod val="50000"/>
                  </a:schemeClr>
                </a:solidFill>
                <a:latin typeface="Optima" charset="0"/>
              </a:rPr>
              <a:t>Location-Incongruent</a:t>
            </a:r>
            <a:endParaRPr lang="en-US" sz="3800" b="1" i="1" dirty="0">
              <a:solidFill>
                <a:schemeClr val="accent3">
                  <a:lumMod val="50000"/>
                </a:schemeClr>
              </a:solidFill>
              <a:latin typeface="Optima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26798011" y="14120904"/>
            <a:ext cx="2159082" cy="1333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2976800" y="98552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12732</TotalTime>
  <Words>571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Nereyda Hurtado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Spanish-learners use cues to grammatical number to facilitate online language comprehension Virginia Marchman, Nereyda Hurtado,  Grace Budde, &amp; Anne Fernald Stanford University, USA</dc:title>
  <dc:creator>Nereyda Hurtado</dc:creator>
  <cp:lastModifiedBy>Ricardo Bion</cp:lastModifiedBy>
  <cp:revision>858</cp:revision>
  <cp:lastPrinted>2008-05-23T20:30:51Z</cp:lastPrinted>
  <dcterms:created xsi:type="dcterms:W3CDTF">2011-03-28T19:39:08Z</dcterms:created>
  <dcterms:modified xsi:type="dcterms:W3CDTF">2013-05-22T02:09:06Z</dcterms:modified>
</cp:coreProperties>
</file>