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83" r:id="rId2"/>
    <p:sldId id="309" r:id="rId3"/>
    <p:sldId id="294" r:id="rId4"/>
    <p:sldId id="295" r:id="rId5"/>
    <p:sldId id="292" r:id="rId6"/>
    <p:sldId id="296" r:id="rId7"/>
    <p:sldId id="300" r:id="rId8"/>
    <p:sldId id="301" r:id="rId9"/>
    <p:sldId id="302" r:id="rId10"/>
    <p:sldId id="310" r:id="rId11"/>
    <p:sldId id="299" r:id="rId12"/>
    <p:sldId id="276" r:id="rId13"/>
    <p:sldId id="274" r:id="rId14"/>
    <p:sldId id="275" r:id="rId15"/>
    <p:sldId id="291" r:id="rId16"/>
    <p:sldId id="277" r:id="rId17"/>
    <p:sldId id="256" r:id="rId18"/>
    <p:sldId id="307" r:id="rId19"/>
    <p:sldId id="308" r:id="rId20"/>
    <p:sldId id="278" r:id="rId21"/>
    <p:sldId id="257" r:id="rId22"/>
    <p:sldId id="311" r:id="rId23"/>
    <p:sldId id="312" r:id="rId24"/>
    <p:sldId id="279" r:id="rId25"/>
    <p:sldId id="288" r:id="rId26"/>
    <p:sldId id="259" r:id="rId27"/>
    <p:sldId id="289" r:id="rId28"/>
    <p:sldId id="290"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AF6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80529" autoAdjust="0"/>
  </p:normalViewPr>
  <p:slideViewPr>
    <p:cSldViewPr snapToGrid="0" snapToObjects="1">
      <p:cViewPr>
        <p:scale>
          <a:sx n="80" d="100"/>
          <a:sy n="80" d="100"/>
        </p:scale>
        <p:origin x="-2224" y="-264"/>
      </p:cViewPr>
      <p:guideLst>
        <p:guide orient="horz" pos="2160"/>
        <p:guide pos="2880"/>
      </p:guideLst>
    </p:cSldViewPr>
  </p:slideViewPr>
  <p:outlineViewPr>
    <p:cViewPr>
      <p:scale>
        <a:sx n="33" d="100"/>
        <a:sy n="33" d="100"/>
      </p:scale>
      <p:origin x="152"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5F35B5-8D91-974B-9BC9-3FE36B0CFF43}" type="datetimeFigureOut">
              <a:rPr lang="en-US" smtClean="0"/>
              <a:t>4/15/13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C27C96-C928-344A-8512-02E5873864D4}" type="slidenum">
              <a:rPr lang="en-US" smtClean="0"/>
              <a:t>‹#›</a:t>
            </a:fld>
            <a:endParaRPr lang="en-US"/>
          </a:p>
        </p:txBody>
      </p:sp>
    </p:spTree>
    <p:extLst>
      <p:ext uri="{BB962C8B-B14F-4D97-AF65-F5344CB8AC3E}">
        <p14:creationId xmlns:p14="http://schemas.microsoft.com/office/powerpoint/2010/main" val="29579382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children interact with objects, people, and </a:t>
            </a:r>
            <a:r>
              <a:rPr lang="en-US" baseline="0" dirty="0" smtClean="0"/>
              <a:t>animals in their environment, </a:t>
            </a:r>
            <a:r>
              <a:rPr lang="en-US" baseline="0" dirty="0" smtClean="0"/>
              <a:t>they create many </a:t>
            </a:r>
            <a:r>
              <a:rPr lang="en-US" baseline="0" dirty="0" smtClean="0"/>
              <a:t>associations </a:t>
            </a:r>
            <a:r>
              <a:rPr lang="en-US" baseline="0" dirty="0" smtClean="0"/>
              <a:t>between these entities and </a:t>
            </a:r>
            <a:r>
              <a:rPr lang="en-US" baseline="0" dirty="0" smtClean="0"/>
              <a:t>different meaningful sounds.</a:t>
            </a:r>
            <a:endParaRPr lang="en-US" baseline="0" dirty="0" smtClean="0"/>
          </a:p>
          <a:p>
            <a:endParaRPr lang="en-US" baseline="0" dirty="0" smtClean="0"/>
          </a:p>
          <a:p>
            <a:r>
              <a:rPr lang="en-US" baseline="0" dirty="0" smtClean="0"/>
              <a:t>In a context like this, the child might learn that this animal is called dog.</a:t>
            </a:r>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2</a:t>
            </a:fld>
            <a:endParaRPr lang="en-US"/>
          </a:p>
        </p:txBody>
      </p:sp>
    </p:spTree>
    <p:extLst>
      <p:ext uri="{BB962C8B-B14F-4D97-AF65-F5344CB8AC3E}">
        <p14:creationId xmlns:p14="http://schemas.microsoft.com/office/powerpoint/2010/main" val="4260235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focused on three different research questions. </a:t>
            </a:r>
          </a:p>
          <a:p>
            <a:endParaRPr lang="en-US" baseline="0" dirty="0" smtClean="0"/>
          </a:p>
          <a:p>
            <a:r>
              <a:rPr lang="en-US" baseline="0" dirty="0" smtClean="0"/>
              <a:t>We first ask how</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11</a:t>
            </a:fld>
            <a:endParaRPr lang="en-US"/>
          </a:p>
        </p:txBody>
      </p:sp>
    </p:spTree>
    <p:extLst>
      <p:ext uri="{BB962C8B-B14F-4D97-AF65-F5344CB8AC3E}">
        <p14:creationId xmlns:p14="http://schemas.microsoft.com/office/powerpoint/2010/main" val="196995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study</a:t>
            </a:r>
            <a:r>
              <a:rPr lang="en-US" baseline="0" dirty="0" smtClean="0"/>
              <a:t> focuses on the first two questions.</a:t>
            </a:r>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12</a:t>
            </a:fld>
            <a:endParaRPr lang="en-US"/>
          </a:p>
        </p:txBody>
      </p:sp>
    </p:spTree>
    <p:extLst>
      <p:ext uri="{BB962C8B-B14F-4D97-AF65-F5344CB8AC3E}">
        <p14:creationId xmlns:p14="http://schemas.microsoft.com/office/powerpoint/2010/main" val="3219811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B64CBB-3962-7847-A6AF-2EAE75583BE1}" type="slidenum">
              <a:rPr lang="en-US">
                <a:ea typeface="ＭＳ Ｐゴシック" charset="-128"/>
                <a:cs typeface="ＭＳ Ｐゴシック" charset="-128"/>
              </a:rPr>
              <a:pPr fontAlgn="base">
                <a:spcBef>
                  <a:spcPct val="0"/>
                </a:spcBef>
                <a:spcAft>
                  <a:spcPct val="0"/>
                </a:spcAft>
                <a:defRPr/>
              </a:pPr>
              <a:t>13</a:t>
            </a:fld>
            <a:endParaRPr lang="en-US">
              <a:ea typeface="ＭＳ Ｐゴシック" charset="-128"/>
              <a:cs typeface="ＭＳ Ｐゴシック" charset="-128"/>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0" dirty="0" smtClean="0"/>
              <a:t>We</a:t>
            </a:r>
            <a:r>
              <a:rPr lang="en-US" b="0" baseline="0" dirty="0" smtClean="0"/>
              <a:t> had two different trial types. In half the trials, children saw two familiar animals or a familiar and a novel animal, and heard a familiar sound.</a:t>
            </a:r>
          </a:p>
          <a:p>
            <a:pPr eaLnBrk="1" hangingPunct="1">
              <a:spcBef>
                <a:spcPct val="0"/>
              </a:spcBef>
            </a:pPr>
            <a:endParaRPr lang="en-US" b="0" baseline="0" dirty="0" smtClean="0"/>
          </a:p>
          <a:p>
            <a:pPr eaLnBrk="1" hangingPunct="1">
              <a:spcBef>
                <a:spcPct val="0"/>
              </a:spcBef>
            </a:pPr>
            <a:r>
              <a:rPr lang="en-US" b="0" baseline="0" dirty="0" smtClean="0"/>
              <a:t>This sound could be a familiar animal name.</a:t>
            </a:r>
          </a:p>
          <a:p>
            <a:pPr eaLnBrk="1" hangingPunct="1">
              <a:spcBef>
                <a:spcPct val="0"/>
              </a:spcBef>
            </a:pPr>
            <a:endParaRPr lang="en-US" b="0" baseline="0" dirty="0" smtClean="0"/>
          </a:p>
          <a:p>
            <a:pPr eaLnBrk="1" hangingPunct="1">
              <a:spcBef>
                <a:spcPct val="0"/>
              </a:spcBef>
            </a:pPr>
            <a:r>
              <a:rPr lang="en-US" b="0" baseline="0" dirty="0" smtClean="0"/>
              <a:t>A familiar onomatopoeic word.</a:t>
            </a:r>
          </a:p>
          <a:p>
            <a:pPr eaLnBrk="1" hangingPunct="1">
              <a:spcBef>
                <a:spcPct val="0"/>
              </a:spcBef>
            </a:pPr>
            <a:endParaRPr lang="en-US" b="0" baseline="0" dirty="0" smtClean="0"/>
          </a:p>
          <a:p>
            <a:pPr eaLnBrk="1" hangingPunct="1">
              <a:spcBef>
                <a:spcPct val="0"/>
              </a:spcBef>
            </a:pPr>
            <a:r>
              <a:rPr lang="en-US" b="0" baseline="0" dirty="0" smtClean="0"/>
              <a:t>Or a familiar animal vocalization.</a:t>
            </a:r>
            <a:endParaRPr lang="en-US" b="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B64CBB-3962-7847-A6AF-2EAE75583BE1}" type="slidenum">
              <a:rPr lang="en-US">
                <a:ea typeface="ＭＳ Ｐゴシック" charset="-128"/>
                <a:cs typeface="ＭＳ Ｐゴシック" charset="-128"/>
              </a:rPr>
              <a:pPr fontAlgn="base">
                <a:spcBef>
                  <a:spcPct val="0"/>
                </a:spcBef>
                <a:spcAft>
                  <a:spcPct val="0"/>
                </a:spcAft>
                <a:defRPr/>
              </a:pPr>
              <a:t>14</a:t>
            </a:fld>
            <a:endParaRPr lang="en-US">
              <a:ea typeface="ＭＳ Ｐゴシック" charset="-128"/>
              <a:cs typeface="ＭＳ Ｐゴシック" charset="-128"/>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0" dirty="0" smtClean="0"/>
              <a:t>In the</a:t>
            </a:r>
            <a:r>
              <a:rPr lang="en-US" b="0" baseline="0" dirty="0" smtClean="0"/>
              <a:t> other half of trials, children saw a familiar and a novel animal and heard a novel sound.</a:t>
            </a:r>
          </a:p>
          <a:p>
            <a:pPr eaLnBrk="1" hangingPunct="1">
              <a:spcBef>
                <a:spcPct val="0"/>
              </a:spcBef>
            </a:pPr>
            <a:endParaRPr lang="en-US" b="0" baseline="0" dirty="0" smtClean="0"/>
          </a:p>
          <a:p>
            <a:pPr eaLnBrk="1" hangingPunct="1">
              <a:spcBef>
                <a:spcPct val="0"/>
              </a:spcBef>
            </a:pPr>
            <a:r>
              <a:rPr lang="en-US" b="0" baseline="0" dirty="0" smtClean="0"/>
              <a:t>There were two kinds of novel sounds, a novel animal name, and a novel animal vocalization.</a:t>
            </a:r>
            <a:endParaRPr lang="en-US" b="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B64CBB-3962-7847-A6AF-2EAE75583BE1}" type="slidenum">
              <a:rPr lang="en-US">
                <a:ea typeface="ＭＳ Ｐゴシック" charset="-128"/>
                <a:cs typeface="ＭＳ Ｐゴシック" charset="-128"/>
              </a:rPr>
              <a:pPr fontAlgn="base">
                <a:spcBef>
                  <a:spcPct val="0"/>
                </a:spcBef>
                <a:spcAft>
                  <a:spcPct val="0"/>
                </a:spcAft>
                <a:defRPr/>
              </a:pPr>
              <a:t>15</a:t>
            </a:fld>
            <a:endParaRPr lang="en-US">
              <a:ea typeface="ＭＳ Ｐゴシック" charset="-128"/>
              <a:cs typeface="ＭＳ Ｐゴシック" charset="-128"/>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0" dirty="0" smtClean="0"/>
              <a:t>In</a:t>
            </a:r>
            <a:r>
              <a:rPr lang="en-US" b="0" baseline="0" dirty="0" smtClean="0"/>
              <a:t> all trials, we looked at children's accuracy and RT.</a:t>
            </a:r>
            <a:endParaRPr lang="en-US" b="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go directly to our first question.</a:t>
            </a:r>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16</a:t>
            </a:fld>
            <a:endParaRPr lang="en-US"/>
          </a:p>
        </p:txBody>
      </p:sp>
    </p:spTree>
    <p:extLst>
      <p:ext uri="{BB962C8B-B14F-4D97-AF65-F5344CB8AC3E}">
        <p14:creationId xmlns:p14="http://schemas.microsoft.com/office/powerpoint/2010/main" val="2145689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latin typeface="Helvetica"/>
                <a:cs typeface="Helvetica"/>
              </a:rPr>
              <a:t>Differences in signal characteristics (e.g., higher information density at signal onset for words than natural animal sounds)</a:t>
            </a:r>
          </a:p>
          <a:p>
            <a:pPr marL="0" indent="0">
              <a:buNone/>
            </a:pPr>
            <a:endParaRPr lang="en-US" sz="1200" dirty="0" smtClean="0">
              <a:latin typeface="Helvetica"/>
              <a:cs typeface="Helvetica"/>
            </a:endParaRPr>
          </a:p>
          <a:p>
            <a:pPr marL="0" indent="0">
              <a:buNone/>
            </a:pPr>
            <a:r>
              <a:rPr lang="en-US" sz="1200" dirty="0" smtClean="0">
                <a:latin typeface="Helvetica"/>
                <a:cs typeface="Helvetica"/>
              </a:rPr>
              <a:t>Massive differences in frequency of exposure between animal names and animal vocalizations</a:t>
            </a:r>
          </a:p>
          <a:p>
            <a:pPr marL="0" indent="0">
              <a:buNone/>
            </a:pPr>
            <a:endParaRPr lang="en-US" sz="1200" dirty="0" smtClean="0">
              <a:latin typeface="Helvetica"/>
              <a:cs typeface="Helvetica"/>
            </a:endParaRPr>
          </a:p>
          <a:p>
            <a:pPr marL="0" indent="0">
              <a:buNone/>
            </a:pPr>
            <a:r>
              <a:rPr lang="en-US" sz="1200" dirty="0" smtClean="0">
                <a:latin typeface="Helvetica"/>
                <a:cs typeface="Helvetica"/>
              </a:rPr>
              <a:t>Representational differences (e.g., words refer, words connect to the lexical system, words activate more general concepts)</a:t>
            </a:r>
          </a:p>
          <a:p>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18</a:t>
            </a:fld>
            <a:endParaRPr lang="en-US"/>
          </a:p>
        </p:txBody>
      </p:sp>
    </p:spTree>
    <p:extLst>
      <p:ext uri="{BB962C8B-B14F-4D97-AF65-F5344CB8AC3E}">
        <p14:creationId xmlns:p14="http://schemas.microsoft.com/office/powerpoint/2010/main" val="2943613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 important</a:t>
            </a:r>
            <a:r>
              <a:rPr lang="en-US" baseline="0" dirty="0" smtClean="0"/>
              <a:t> take home message is that all the three different sounds get the job done. </a:t>
            </a:r>
          </a:p>
          <a:p>
            <a:endParaRPr lang="en-US" baseline="0" dirty="0" smtClean="0"/>
          </a:p>
          <a:p>
            <a:r>
              <a:rPr lang="en-US" baseline="0" dirty="0" smtClean="0"/>
              <a:t>Children looked at the correct animal when hearing the animal name, an onomatopoeic word, and an animal vocalization, with accuracy indistinguishable across conditions.</a:t>
            </a:r>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19</a:t>
            </a:fld>
            <a:endParaRPr lang="en-US"/>
          </a:p>
        </p:txBody>
      </p:sp>
    </p:spTree>
    <p:extLst>
      <p:ext uri="{BB962C8B-B14F-4D97-AF65-F5344CB8AC3E}">
        <p14:creationId xmlns:p14="http://schemas.microsoft.com/office/powerpoint/2010/main" val="3106169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second question focuses on the domain-generality of disambiguation biases.</a:t>
            </a:r>
            <a:r>
              <a:rPr lang="en-US" baseline="0" dirty="0" smtClean="0"/>
              <a:t> We asked whether children would map a novel animal vocalization to a novel animal.</a:t>
            </a:r>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20</a:t>
            </a:fld>
            <a:endParaRPr lang="en-US"/>
          </a:p>
        </p:txBody>
      </p:sp>
    </p:spTree>
    <p:extLst>
      <p:ext uri="{BB962C8B-B14F-4D97-AF65-F5344CB8AC3E}">
        <p14:creationId xmlns:p14="http://schemas.microsoft.com/office/powerpoint/2010/main" val="179145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novel animal was</a:t>
            </a:r>
            <a:r>
              <a:rPr lang="en-US" baseline="0" dirty="0" smtClean="0"/>
              <a:t> paired with a novel animal vocalization, children looked at the novel animal.</a:t>
            </a:r>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21</a:t>
            </a:fld>
            <a:endParaRPr lang="en-US"/>
          </a:p>
        </p:txBody>
      </p:sp>
    </p:spTree>
    <p:extLst>
      <p:ext uri="{BB962C8B-B14F-4D97-AF65-F5344CB8AC3E}">
        <p14:creationId xmlns:p14="http://schemas.microsoft.com/office/powerpoint/2010/main" val="53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as we all know, decades of research have explored how children create mapping between novel words and objects, and on how children develop proficiency in interpreting these mappings during their first years of life.</a:t>
            </a:r>
          </a:p>
          <a:p>
            <a:endParaRPr lang="en-US" baseline="0" dirty="0" smtClean="0"/>
          </a:p>
          <a:p>
            <a:r>
              <a:rPr lang="en-US" baseline="0" dirty="0" smtClean="0"/>
              <a:t>But in this same context, the child might also learn several other meaningful associations.</a:t>
            </a:r>
          </a:p>
        </p:txBody>
      </p:sp>
      <p:sp>
        <p:nvSpPr>
          <p:cNvPr id="4" name="Slide Number Placeholder 3"/>
          <p:cNvSpPr>
            <a:spLocks noGrp="1"/>
          </p:cNvSpPr>
          <p:nvPr>
            <p:ph type="sldNum" sz="quarter" idx="10"/>
          </p:nvPr>
        </p:nvSpPr>
        <p:spPr/>
        <p:txBody>
          <a:bodyPr/>
          <a:lstStyle/>
          <a:p>
            <a:fld id="{DBC27C96-C928-344A-8512-02E5873864D4}" type="slidenum">
              <a:rPr lang="en-US" smtClean="0"/>
              <a:t>3</a:t>
            </a:fld>
            <a:endParaRPr lang="en-US"/>
          </a:p>
        </p:txBody>
      </p:sp>
    </p:spTree>
    <p:extLst>
      <p:ext uri="{BB962C8B-B14F-4D97-AF65-F5344CB8AC3E}">
        <p14:creationId xmlns:p14="http://schemas.microsoft.com/office/powerpoint/2010/main" val="4260235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latin typeface="Helvetica"/>
                <a:cs typeface="Helvetica"/>
              </a:rPr>
              <a:t>This is the earliest age at which one-to-one biases have been observed in a domain other than word learning. </a:t>
            </a:r>
          </a:p>
          <a:p>
            <a:endParaRPr lang="en-US" sz="1200" dirty="0" smtClean="0">
              <a:latin typeface="Helvetica"/>
              <a:cs typeface="Helvetica"/>
            </a:endParaRPr>
          </a:p>
          <a:p>
            <a:pPr marL="0" indent="0">
              <a:buNone/>
            </a:pPr>
            <a:r>
              <a:rPr lang="en-US" sz="1200" dirty="0" smtClean="0">
                <a:latin typeface="Helvetica"/>
                <a:cs typeface="Helvetica"/>
              </a:rPr>
              <a:t>Our results cannot be easily explained by pragmatic or lexical-constraints accounts, and seem to favor a domain-general learning mechanism that seeks simple regularities in complex learning tasks</a:t>
            </a:r>
          </a:p>
          <a:p>
            <a:pPr marL="0" indent="0">
              <a:buNone/>
            </a:pPr>
            <a:endParaRPr lang="en-US" sz="1200" dirty="0" smtClean="0">
              <a:latin typeface="Helvetica"/>
              <a:cs typeface="Helvetica"/>
            </a:endParaRPr>
          </a:p>
          <a:p>
            <a:pPr marL="0" indent="0">
              <a:buNone/>
            </a:pPr>
            <a:r>
              <a:rPr lang="en-US" sz="1200" dirty="0" smtClean="0">
                <a:latin typeface="Helvetica"/>
                <a:cs typeface="Helvetica"/>
              </a:rPr>
              <a:t>While words might be a particularly effective cue to identify familiar animals, words and animal vocalizations seem to be equally effective cues to disambiguate novel animals</a:t>
            </a:r>
          </a:p>
        </p:txBody>
      </p:sp>
      <p:sp>
        <p:nvSpPr>
          <p:cNvPr id="4" name="Slide Number Placeholder 3"/>
          <p:cNvSpPr>
            <a:spLocks noGrp="1"/>
          </p:cNvSpPr>
          <p:nvPr>
            <p:ph type="sldNum" sz="quarter" idx="10"/>
          </p:nvPr>
        </p:nvSpPr>
        <p:spPr/>
        <p:txBody>
          <a:bodyPr/>
          <a:lstStyle/>
          <a:p>
            <a:fld id="{DBC27C96-C928-344A-8512-02E5873864D4}" type="slidenum">
              <a:rPr lang="en-US" smtClean="0"/>
              <a:t>22</a:t>
            </a:fld>
            <a:endParaRPr lang="en-US"/>
          </a:p>
        </p:txBody>
      </p:sp>
    </p:spTree>
    <p:extLst>
      <p:ext uri="{BB962C8B-B14F-4D97-AF65-F5344CB8AC3E}">
        <p14:creationId xmlns:p14="http://schemas.microsoft.com/office/powerpoint/2010/main" val="533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dirty="0" smtClean="0"/>
              <a:t>We showed that children show</a:t>
            </a:r>
            <a:r>
              <a:rPr lang="en-US" b="1" baseline="0" dirty="0" smtClean="0"/>
              <a:t> disambiguation biases for a novel animal vocalization. </a:t>
            </a:r>
          </a:p>
          <a:p>
            <a:pPr eaLnBrk="1" hangingPunct="1">
              <a:spcBef>
                <a:spcPct val="0"/>
              </a:spcBef>
            </a:pPr>
            <a:endParaRPr lang="en-US" b="1" baseline="0" dirty="0" smtClean="0"/>
          </a:p>
          <a:p>
            <a:pPr eaLnBrk="1" hangingPunct="1">
              <a:spcBef>
                <a:spcPct val="0"/>
              </a:spcBef>
            </a:pPr>
            <a:r>
              <a:rPr lang="en-US" b="1" baseline="0" dirty="0" smtClean="0"/>
              <a:t>But it is not clear whether children could use this strategy to learn about novel sounds in their environment.</a:t>
            </a:r>
            <a:endParaRPr lang="en-US" b="1" dirty="0" smtClean="0"/>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024CCE-C3C5-1C4E-9356-F9BE29F4A538}" type="slidenum">
              <a:rPr lang="en-US" smtClean="0">
                <a:ea typeface="ＭＳ Ｐゴシック" charset="-128"/>
                <a:cs typeface="ＭＳ Ｐゴシック" charset="-128"/>
              </a:rPr>
              <a:pPr fontAlgn="base">
                <a:spcBef>
                  <a:spcPct val="0"/>
                </a:spcBef>
                <a:spcAft>
                  <a:spcPct val="0"/>
                </a:spcAft>
                <a:defRPr/>
              </a:pPr>
              <a:t>23</a:t>
            </a:fld>
            <a:endParaRPr lang="en-US" smtClean="0">
              <a:ea typeface="ＭＳ Ｐゴシック" charset="-128"/>
              <a:cs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24</a:t>
            </a:fld>
            <a:endParaRPr lang="en-US"/>
          </a:p>
        </p:txBody>
      </p:sp>
    </p:spTree>
    <p:extLst>
      <p:ext uri="{BB962C8B-B14F-4D97-AF65-F5344CB8AC3E}">
        <p14:creationId xmlns:p14="http://schemas.microsoft.com/office/powerpoint/2010/main" val="3167074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had three different trial types.</a:t>
            </a:r>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25</a:t>
            </a:fld>
            <a:endParaRPr lang="en-US"/>
          </a:p>
        </p:txBody>
      </p:sp>
    </p:spTree>
    <p:extLst>
      <p:ext uri="{BB962C8B-B14F-4D97-AF65-F5344CB8AC3E}">
        <p14:creationId xmlns:p14="http://schemas.microsoft.com/office/powerpoint/2010/main" val="94856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is there even</a:t>
            </a:r>
            <a:r>
              <a:rPr lang="en-US" baseline="0" dirty="0" smtClean="0"/>
              <a:t> when removing the two outliers.</a:t>
            </a:r>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27</a:t>
            </a:fld>
            <a:endParaRPr lang="en-US"/>
          </a:p>
        </p:txBody>
      </p:sp>
    </p:spTree>
    <p:extLst>
      <p:ext uri="{BB962C8B-B14F-4D97-AF65-F5344CB8AC3E}">
        <p14:creationId xmlns:p14="http://schemas.microsoft.com/office/powerpoint/2010/main" val="4287179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the</a:t>
            </a:r>
            <a:r>
              <a:rPr lang="en-US" baseline="0" dirty="0" smtClean="0"/>
              <a:t> child </a:t>
            </a:r>
            <a:r>
              <a:rPr lang="en-US" dirty="0" smtClean="0"/>
              <a:t>might learn that this animal is also called "bow-wow," an onomatopoeic word representing</a:t>
            </a:r>
            <a:r>
              <a:rPr lang="en-US" baseline="0" dirty="0" smtClean="0"/>
              <a:t> the sound that dogs make.</a:t>
            </a:r>
          </a:p>
          <a:p>
            <a:endParaRPr lang="en-US" baseline="0" dirty="0" smtClean="0"/>
          </a:p>
          <a:p>
            <a:r>
              <a:rPr lang="en-US" baseline="0" dirty="0" smtClean="0"/>
              <a:t>Or the child might learn that dogs bark, creating a link between dogs and their typical vocalization.</a:t>
            </a:r>
            <a:endParaRPr lang="en-US" dirty="0" smtClean="0"/>
          </a:p>
        </p:txBody>
      </p:sp>
      <p:sp>
        <p:nvSpPr>
          <p:cNvPr id="4" name="Slide Number Placeholder 3"/>
          <p:cNvSpPr>
            <a:spLocks noGrp="1"/>
          </p:cNvSpPr>
          <p:nvPr>
            <p:ph type="sldNum" sz="quarter" idx="10"/>
          </p:nvPr>
        </p:nvSpPr>
        <p:spPr/>
        <p:txBody>
          <a:bodyPr/>
          <a:lstStyle/>
          <a:p>
            <a:fld id="{DBC27C96-C928-344A-8512-02E5873864D4}" type="slidenum">
              <a:rPr lang="en-US" smtClean="0"/>
              <a:t>4</a:t>
            </a:fld>
            <a:endParaRPr lang="en-US"/>
          </a:p>
        </p:txBody>
      </p:sp>
    </p:spTree>
    <p:extLst>
      <p:ext uri="{BB962C8B-B14F-4D97-AF65-F5344CB8AC3E}">
        <p14:creationId xmlns:p14="http://schemas.microsoft.com/office/powerpoint/2010/main" val="426023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0" dirty="0" smtClean="0">
                <a:latin typeface="Helvetica"/>
                <a:cs typeface="Helvetica"/>
              </a:rPr>
              <a:t>Animal names, animal vocalizations, and onomatopoetic words, </a:t>
            </a:r>
            <a:r>
              <a:rPr lang="en-US" sz="1200" i="0" dirty="0" smtClean="0">
                <a:latin typeface="Helvetica"/>
                <a:cs typeface="Helvetica"/>
              </a:rPr>
              <a:t>differ </a:t>
            </a:r>
            <a:r>
              <a:rPr lang="en-US" sz="1200" i="0" dirty="0" smtClean="0">
                <a:latin typeface="Helvetica"/>
                <a:cs typeface="Helvetica"/>
              </a:rPr>
              <a:t>in arbitrariness but they provide consistent meaningful associations between </a:t>
            </a:r>
            <a:r>
              <a:rPr lang="en-US" sz="1200" i="0" dirty="0" smtClean="0">
                <a:latin typeface="Helvetica"/>
                <a:cs typeface="Helvetica"/>
              </a:rPr>
              <a:t>complex and distinct </a:t>
            </a:r>
            <a:r>
              <a:rPr lang="en-US" sz="1200" i="0" dirty="0" smtClean="0">
                <a:latin typeface="Helvetica"/>
                <a:cs typeface="Helvetica"/>
              </a:rPr>
              <a:t>sounds and common objects in children’s environments</a:t>
            </a:r>
          </a:p>
          <a:p>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5</a:t>
            </a:fld>
            <a:endParaRPr lang="en-US"/>
          </a:p>
        </p:txBody>
      </p:sp>
    </p:spTree>
    <p:extLst>
      <p:ext uri="{BB962C8B-B14F-4D97-AF65-F5344CB8AC3E}">
        <p14:creationId xmlns:p14="http://schemas.microsoft.com/office/powerpoint/2010/main" val="4260235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am particularly interested in these three types of auditory</a:t>
            </a:r>
            <a:r>
              <a:rPr lang="en-US" baseline="0" dirty="0" smtClean="0"/>
              <a:t> cues </a:t>
            </a:r>
            <a:r>
              <a:rPr lang="en-US" dirty="0" smtClean="0"/>
              <a:t>because they allow us to c</a:t>
            </a:r>
            <a:r>
              <a:rPr lang="en-US" sz="1200" dirty="0" smtClean="0">
                <a:latin typeface="Helvetica"/>
                <a:cs typeface="Helvetica"/>
              </a:rPr>
              <a:t>ompare children's efficiency in processing linguistic and non-linguistic sounds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Helvetica"/>
              <a:cs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Helvetica"/>
                <a:cs typeface="Helvetica"/>
              </a:rPr>
              <a:t>And they also allow us</a:t>
            </a:r>
            <a:r>
              <a:rPr lang="en-US" sz="1200" baseline="0" dirty="0" smtClean="0">
                <a:latin typeface="Helvetica"/>
                <a:cs typeface="Helvetica"/>
              </a:rPr>
              <a:t> to investigate the domain-specificity of learning mechanisms</a:t>
            </a:r>
            <a:endParaRPr lang="en-US" sz="1200" dirty="0" smtClean="0">
              <a:latin typeface="Helvetica"/>
              <a:cs typeface="Helvetica"/>
            </a:endParaRPr>
          </a:p>
          <a:p>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6</a:t>
            </a:fld>
            <a:endParaRPr lang="en-US"/>
          </a:p>
        </p:txBody>
      </p:sp>
    </p:spTree>
    <p:extLst>
      <p:ext uri="{BB962C8B-B14F-4D97-AF65-F5344CB8AC3E}">
        <p14:creationId xmlns:p14="http://schemas.microsoft.com/office/powerpoint/2010/main" val="962361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i="0" dirty="0" smtClean="0">
                <a:latin typeface="Helvetica"/>
                <a:cs typeface="Helvetica"/>
              </a:rPr>
              <a:t>One</a:t>
            </a:r>
            <a:r>
              <a:rPr lang="en-US" sz="1200" i="0" baseline="0" dirty="0" smtClean="0">
                <a:latin typeface="Helvetica"/>
                <a:cs typeface="Helvetica"/>
              </a:rPr>
              <a:t> of the reasons why there's so little research on how children learn and recognize animal vocalizations and environmental sounds in general </a:t>
            </a:r>
            <a:r>
              <a:rPr lang="en-US" sz="1200" i="0" baseline="0" dirty="0" smtClean="0">
                <a:latin typeface="Helvetica"/>
                <a:cs typeface="Helvetica"/>
              </a:rPr>
              <a:t>might be because this </a:t>
            </a:r>
            <a:r>
              <a:rPr lang="en-US" sz="1200" i="0" baseline="0" dirty="0" smtClean="0">
                <a:latin typeface="Helvetica"/>
                <a:cs typeface="Helvetica"/>
              </a:rPr>
              <a:t>kind of learning might seem </a:t>
            </a:r>
            <a:r>
              <a:rPr lang="en-US" sz="1200" i="0" dirty="0" smtClean="0">
                <a:latin typeface="Helvetica"/>
                <a:cs typeface="Helvetica"/>
              </a:rPr>
              <a:t>trivial.  Animal vocalizations are causally connected to the animals who produced them; they can be determined by the shape of their vocal track; they are accompanied by synchronous mouth movements; and they can be identified by paying attention to the origin of the sound</a:t>
            </a:r>
            <a:endParaRPr lang="en-US" sz="1200" i="0" dirty="0" smtClean="0">
              <a:effectLst/>
              <a:latin typeface="Helvetica"/>
              <a:cs typeface="Helvetica"/>
            </a:endParaRPr>
          </a:p>
          <a:p>
            <a:pPr marL="0" indent="0">
              <a:buNone/>
            </a:pPr>
            <a:endParaRPr lang="en-US" sz="1200" i="0" dirty="0" smtClean="0">
              <a:latin typeface="Helvetica"/>
              <a:cs typeface="Helvetica"/>
            </a:endParaRPr>
          </a:p>
          <a:p>
            <a:pPr marL="0" indent="0">
              <a:buNone/>
            </a:pPr>
            <a:r>
              <a:rPr lang="en-US" sz="1200" i="0" dirty="0" smtClean="0">
                <a:latin typeface="Helvetica"/>
                <a:cs typeface="Helvetica"/>
              </a:rPr>
              <a:t>In contrast, word</a:t>
            </a:r>
            <a:r>
              <a:rPr lang="en-US" sz="1200" i="0" baseline="0" dirty="0" smtClean="0">
                <a:latin typeface="Helvetica"/>
                <a:cs typeface="Helvetica"/>
              </a:rPr>
              <a:t> learning is </a:t>
            </a:r>
            <a:r>
              <a:rPr lang="en-US" sz="1200" i="0" dirty="0" smtClean="0">
                <a:latin typeface="Helvetica"/>
                <a:cs typeface="Helvetica"/>
              </a:rPr>
              <a:t>seen as a complex problem of induction. I</a:t>
            </a:r>
            <a:r>
              <a:rPr lang="en-US" sz="1200" i="0" baseline="0" dirty="0" smtClean="0">
                <a:latin typeface="Helvetica"/>
                <a:cs typeface="Helvetica"/>
              </a:rPr>
              <a:t>n order to figure what a novel word refers to, many researchers argue that </a:t>
            </a:r>
            <a:r>
              <a:rPr lang="en-US" sz="1200" i="0" dirty="0" smtClean="0">
                <a:latin typeface="Helvetica"/>
                <a:cs typeface="Helvetica"/>
              </a:rPr>
              <a:t>children</a:t>
            </a:r>
            <a:r>
              <a:rPr lang="en-US" sz="1200" i="0" baseline="0" dirty="0" smtClean="0">
                <a:latin typeface="Helvetica"/>
                <a:cs typeface="Helvetica"/>
              </a:rPr>
              <a:t> are </a:t>
            </a:r>
            <a:r>
              <a:rPr lang="en-US" sz="1200" i="0" dirty="0" smtClean="0">
                <a:latin typeface="Helvetica"/>
                <a:cs typeface="Helvetica"/>
              </a:rPr>
              <a:t>equipped with constraints on the possible meaning of words. </a:t>
            </a:r>
          </a:p>
          <a:p>
            <a:pPr marL="0" indent="0">
              <a:buNone/>
            </a:pPr>
            <a:endParaRPr lang="en-US" sz="1200" i="0" dirty="0" smtClean="0">
              <a:latin typeface="Helvetica"/>
              <a:cs typeface="Helvetica"/>
            </a:endParaRPr>
          </a:p>
          <a:p>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7</a:t>
            </a:fld>
            <a:endParaRPr lang="en-US"/>
          </a:p>
        </p:txBody>
      </p:sp>
    </p:spTree>
    <p:extLst>
      <p:ext uri="{BB962C8B-B14F-4D97-AF65-F5344CB8AC3E}">
        <p14:creationId xmlns:p14="http://schemas.microsoft.com/office/powerpoint/2010/main" val="2963205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1200" b="0" kern="1200" dirty="0" smtClean="0">
                <a:solidFill>
                  <a:schemeClr val="tx1"/>
                </a:solidFill>
                <a:latin typeface="+mn-lt"/>
                <a:ea typeface="ＭＳ Ｐゴシック" charset="-128"/>
                <a:cs typeface="ＭＳ Ｐゴシック" charset="-128"/>
              </a:rPr>
              <a:t>One of the biases that might help</a:t>
            </a:r>
            <a:r>
              <a:rPr lang="en-US" sz="1200" b="0" kern="1200" baseline="0" dirty="0" smtClean="0">
                <a:solidFill>
                  <a:schemeClr val="tx1"/>
                </a:solidFill>
                <a:latin typeface="+mn-lt"/>
                <a:ea typeface="ＭＳ Ｐゴシック" charset="-128"/>
                <a:cs typeface="ＭＳ Ｐゴシック" charset="-128"/>
              </a:rPr>
              <a:t> children learn the meaning of words is their tendency to map a novel word onto a novel object</a:t>
            </a:r>
            <a:endParaRPr lang="en-US" sz="1200" b="0" kern="1200" dirty="0" smtClean="0">
              <a:solidFill>
                <a:schemeClr val="tx1"/>
              </a:solidFill>
              <a:latin typeface="+mn-lt"/>
              <a:ea typeface="ＭＳ Ｐゴシック" charset="-128"/>
              <a:cs typeface="ＭＳ Ｐゴシック" charset="-128"/>
            </a:endParaRPr>
          </a:p>
          <a:p>
            <a:pPr>
              <a:spcBef>
                <a:spcPct val="0"/>
              </a:spcBef>
            </a:pPr>
            <a:endParaRPr lang="en-US" sz="1200" kern="1200" baseline="0" dirty="0" smtClean="0">
              <a:solidFill>
                <a:schemeClr val="tx1"/>
              </a:solidFill>
              <a:latin typeface="+mn-lt"/>
              <a:ea typeface="ＭＳ Ｐゴシック" charset="-128"/>
              <a:cs typeface="ＭＳ Ｐゴシック" charset="-128"/>
            </a:endParaRPr>
          </a:p>
          <a:p>
            <a:pPr>
              <a:spcBef>
                <a:spcPct val="0"/>
              </a:spcBef>
            </a:pPr>
            <a:r>
              <a:rPr lang="en-US" sz="1200" kern="1200" baseline="0" dirty="0" smtClean="0">
                <a:solidFill>
                  <a:schemeClr val="tx1"/>
                </a:solidFill>
                <a:latin typeface="+mn-lt"/>
                <a:ea typeface="ＭＳ Ｐゴシック" charset="-128"/>
                <a:cs typeface="ＭＳ Ｐゴシック" charset="-128"/>
              </a:rPr>
              <a:t>There has been recent debate on the importance of these biases for early word learning, </a:t>
            </a:r>
          </a:p>
          <a:p>
            <a:pPr>
              <a:spcBef>
                <a:spcPct val="0"/>
              </a:spcBef>
            </a:pPr>
            <a:endParaRPr lang="en-US" sz="1200" kern="1200" baseline="0" dirty="0" smtClean="0">
              <a:solidFill>
                <a:schemeClr val="tx1"/>
              </a:solidFill>
              <a:latin typeface="+mn-lt"/>
              <a:ea typeface="ＭＳ Ｐゴシック" charset="-128"/>
              <a:cs typeface="ＭＳ Ｐゴシック" charset="-128"/>
            </a:endParaRPr>
          </a:p>
          <a:p>
            <a:pPr>
              <a:spcBef>
                <a:spcPct val="0"/>
              </a:spcBef>
            </a:pPr>
            <a:r>
              <a:rPr lang="en-US" sz="1200" kern="1200" baseline="0" dirty="0" smtClean="0">
                <a:solidFill>
                  <a:schemeClr val="tx1"/>
                </a:solidFill>
                <a:latin typeface="+mn-lt"/>
                <a:ea typeface="ＭＳ Ｐゴシック" charset="-128"/>
                <a:cs typeface="ＭＳ Ｐゴシック" charset="-128"/>
              </a:rPr>
              <a:t>but disambiguation biases</a:t>
            </a:r>
            <a:r>
              <a:rPr lang="en-US" sz="1200" kern="1200" dirty="0" smtClean="0">
                <a:solidFill>
                  <a:schemeClr val="tx1"/>
                </a:solidFill>
                <a:latin typeface="+mn-lt"/>
                <a:ea typeface="ＭＳ Ｐゴシック" charset="-128"/>
                <a:cs typeface="ＭＳ Ｐゴシック" charset="-128"/>
              </a:rPr>
              <a:t> have been consistently demonstrated in children two years and older,</a:t>
            </a:r>
            <a:r>
              <a:rPr lang="en-US" sz="1200" kern="1200" baseline="0" dirty="0" smtClean="0">
                <a:solidFill>
                  <a:schemeClr val="tx1"/>
                </a:solidFill>
                <a:latin typeface="+mn-lt"/>
                <a:ea typeface="ＭＳ Ｐゴシック" charset="-128"/>
                <a:cs typeface="ＭＳ Ｐゴシック" charset="-128"/>
              </a:rPr>
              <a:t> with less robust effect emerging at earlier ages.</a:t>
            </a:r>
            <a:endParaRPr lang="en-US" dirty="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D30374-A675-CE48-AB20-2B10192DB709}" type="slidenum">
              <a:rPr lang="en-US">
                <a:ea typeface="ＭＳ Ｐゴシック" charset="-128"/>
                <a:cs typeface="ＭＳ Ｐゴシック" charset="-128"/>
              </a:rPr>
              <a:pPr fontAlgn="base">
                <a:spcBef>
                  <a:spcPct val="0"/>
                </a:spcBef>
                <a:spcAft>
                  <a:spcPct val="0"/>
                </a:spcAft>
                <a:defRPr/>
              </a:pPr>
              <a:t>8</a:t>
            </a:fld>
            <a:endParaRPr lang="en-US">
              <a:ea typeface="ＭＳ Ｐゴシック" charset="-128"/>
              <a:cs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b="1" kern="1200" dirty="0" smtClean="0">
                <a:solidFill>
                  <a:schemeClr val="tx1"/>
                </a:solidFill>
                <a:latin typeface="+mn-lt"/>
                <a:ea typeface="ＭＳ Ｐゴシック" charset="-128"/>
                <a:cs typeface="ＭＳ Ｐゴシック" charset="-128"/>
              </a:rPr>
              <a:t>There</a:t>
            </a:r>
            <a:r>
              <a:rPr lang="en-US" sz="1200" b="1" kern="1200" baseline="0" dirty="0" smtClean="0">
                <a:solidFill>
                  <a:schemeClr val="tx1"/>
                </a:solidFill>
                <a:latin typeface="+mn-lt"/>
                <a:ea typeface="ＭＳ Ｐゴシック" charset="-128"/>
                <a:cs typeface="ＭＳ Ｐゴシック" charset="-128"/>
              </a:rPr>
              <a:t> </a:t>
            </a:r>
            <a:r>
              <a:rPr lang="en-US" sz="1200" b="1" kern="1200" baseline="0" dirty="0" smtClean="0">
                <a:solidFill>
                  <a:schemeClr val="tx1"/>
                </a:solidFill>
                <a:latin typeface="+mn-lt"/>
                <a:ea typeface="ＭＳ Ｐゴシック" charset="-128"/>
                <a:cs typeface="ＭＳ Ｐゴシック" charset="-128"/>
              </a:rPr>
              <a:t>has been three main theories about the scope of these strategies</a:t>
            </a:r>
            <a:r>
              <a:rPr lang="en-US" sz="1200" kern="1200" baseline="0" dirty="0" smtClean="0">
                <a:solidFill>
                  <a:schemeClr val="tx1"/>
                </a:solidFill>
                <a:latin typeface="+mn-lt"/>
                <a:ea typeface="ＭＳ Ｐゴシック" charset="-128"/>
                <a:cs typeface="ＭＳ Ｐゴシック" charset="-128"/>
              </a:rPr>
              <a:t>. That is, why do children select a novel object when hearing a novel word.</a:t>
            </a:r>
          </a:p>
          <a:p>
            <a:endParaRPr lang="en-US" sz="1200" kern="1200" baseline="0" dirty="0" smtClean="0">
              <a:solidFill>
                <a:schemeClr val="tx1"/>
              </a:solidFill>
              <a:latin typeface="+mn-lt"/>
              <a:ea typeface="ＭＳ Ｐゴシック" charset="-128"/>
              <a:cs typeface="ＭＳ Ｐゴシック" charset="-128"/>
            </a:endParaRPr>
          </a:p>
          <a:p>
            <a:pPr eaLnBrk="1" hangingPunct="1">
              <a:buNone/>
            </a:pPr>
            <a:r>
              <a:rPr lang="en-US" sz="1200" dirty="0" smtClean="0">
                <a:latin typeface="Helvetica"/>
                <a:cs typeface="Helvetica"/>
              </a:rPr>
              <a:t>	</a:t>
            </a:r>
            <a:r>
              <a:rPr lang="en-US" sz="1200" dirty="0" smtClean="0">
                <a:latin typeface="Helvetica"/>
                <a:cs typeface="Helvetica"/>
              </a:rPr>
              <a:t>Some authors</a:t>
            </a:r>
            <a:r>
              <a:rPr lang="en-US" sz="1200" baseline="0" dirty="0" smtClean="0">
                <a:latin typeface="Helvetica"/>
                <a:cs typeface="Helvetica"/>
              </a:rPr>
              <a:t> claim that it is a</a:t>
            </a:r>
            <a:r>
              <a:rPr lang="en-US" sz="1200" dirty="0" smtClean="0">
                <a:latin typeface="Helvetica"/>
                <a:cs typeface="Helvetica"/>
              </a:rPr>
              <a:t> </a:t>
            </a:r>
            <a:r>
              <a:rPr lang="en-US" sz="1200" b="1" i="1" dirty="0" smtClean="0">
                <a:latin typeface="Helvetica"/>
                <a:cs typeface="Helvetica"/>
              </a:rPr>
              <a:t>lexical phenomenon </a:t>
            </a:r>
            <a:r>
              <a:rPr lang="en-US" sz="1200" dirty="0" smtClean="0">
                <a:latin typeface="Helvetica"/>
                <a:cs typeface="Helvetica"/>
              </a:rPr>
              <a:t>that applies only to words</a:t>
            </a:r>
          </a:p>
          <a:p>
            <a:pPr eaLnBrk="1" hangingPunct="1">
              <a:buNone/>
            </a:pPr>
            <a:endParaRPr lang="en-US" sz="1200" dirty="0" smtClean="0">
              <a:latin typeface="Helvetica"/>
              <a:cs typeface="Helvetica"/>
            </a:endParaRPr>
          </a:p>
          <a:p>
            <a:pPr eaLnBrk="1" hangingPunct="1">
              <a:buNone/>
            </a:pPr>
            <a:r>
              <a:rPr lang="en-US" sz="1200" dirty="0" smtClean="0">
                <a:latin typeface="Helvetica"/>
                <a:cs typeface="Helvetica"/>
              </a:rPr>
              <a:t>	</a:t>
            </a:r>
            <a:r>
              <a:rPr lang="en-US" sz="1200" dirty="0" smtClean="0">
                <a:latin typeface="Helvetica"/>
                <a:cs typeface="Helvetica"/>
              </a:rPr>
              <a:t>others</a:t>
            </a:r>
            <a:r>
              <a:rPr lang="en-US" sz="1200" baseline="0" dirty="0" smtClean="0">
                <a:latin typeface="Helvetica"/>
                <a:cs typeface="Helvetica"/>
              </a:rPr>
              <a:t> that it is a</a:t>
            </a:r>
            <a:r>
              <a:rPr lang="en-US" sz="1200" dirty="0" smtClean="0">
                <a:latin typeface="Helvetica"/>
                <a:cs typeface="Helvetica"/>
              </a:rPr>
              <a:t> </a:t>
            </a:r>
            <a:r>
              <a:rPr lang="en-US" sz="1200" b="1" i="1" dirty="0" smtClean="0">
                <a:latin typeface="Helvetica"/>
                <a:cs typeface="Helvetica"/>
              </a:rPr>
              <a:t>product of children’s theory of mind </a:t>
            </a:r>
            <a:r>
              <a:rPr lang="en-US" sz="1200" dirty="0" smtClean="0">
                <a:latin typeface="Helvetica"/>
                <a:cs typeface="Helvetica"/>
              </a:rPr>
              <a:t>restricted to communicative situations</a:t>
            </a:r>
          </a:p>
          <a:p>
            <a:pPr eaLnBrk="1" hangingPunct="1">
              <a:buNone/>
            </a:pPr>
            <a:endParaRPr lang="en-US" sz="1200" dirty="0" smtClean="0">
              <a:latin typeface="Helvetica"/>
              <a:cs typeface="Helvetica"/>
            </a:endParaRPr>
          </a:p>
          <a:p>
            <a:pPr eaLnBrk="1" hangingPunct="1">
              <a:buNone/>
            </a:pPr>
            <a:r>
              <a:rPr lang="en-US" sz="1200" dirty="0" smtClean="0">
                <a:latin typeface="Helvetica"/>
                <a:cs typeface="Helvetica"/>
              </a:rPr>
              <a:t>	</a:t>
            </a:r>
            <a:r>
              <a:rPr lang="en-US" sz="1200" dirty="0" smtClean="0">
                <a:latin typeface="Helvetica"/>
                <a:cs typeface="Helvetica"/>
              </a:rPr>
              <a:t>and more recent approaches explain it is a </a:t>
            </a:r>
            <a:r>
              <a:rPr lang="en-US" sz="1200" dirty="0" smtClean="0">
                <a:latin typeface="Helvetica"/>
                <a:cs typeface="Helvetica"/>
              </a:rPr>
              <a:t>special case of a </a:t>
            </a:r>
            <a:r>
              <a:rPr lang="en-US" sz="1200" b="1" i="1" dirty="0" smtClean="0">
                <a:latin typeface="Helvetica"/>
                <a:cs typeface="Helvetica"/>
              </a:rPr>
              <a:t>general principle of learning </a:t>
            </a:r>
            <a:r>
              <a:rPr lang="en-US" sz="1200" dirty="0" smtClean="0">
                <a:latin typeface="Helvetica"/>
                <a:cs typeface="Helvetica"/>
              </a:rPr>
              <a:t>that looks for regularities across domains</a:t>
            </a:r>
          </a:p>
          <a:p>
            <a:pPr eaLnBrk="1" hangingPunct="1">
              <a:buNone/>
            </a:pPr>
            <a:endParaRPr lang="en-US" sz="1000" dirty="0" smtClean="0">
              <a:latin typeface="Helvetica"/>
              <a:cs typeface="Helvetica"/>
            </a:endParaRPr>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05D8353-6A62-1F48-92A8-7041CFC17AB9}" type="slidenum">
              <a:rPr lang="en-US" smtClean="0">
                <a:ea typeface="ＭＳ Ｐゴシック" charset="-128"/>
                <a:cs typeface="ＭＳ Ｐゴシック" charset="-128"/>
              </a:rPr>
              <a:pPr fontAlgn="base">
                <a:spcBef>
                  <a:spcPct val="0"/>
                </a:spcBef>
                <a:spcAft>
                  <a:spcPct val="0"/>
                </a:spcAft>
                <a:defRPr/>
              </a:pPr>
              <a:t>9</a:t>
            </a:fld>
            <a:endParaRPr lang="en-US" smtClean="0">
              <a:ea typeface="ＭＳ Ｐゴシック" charset="-128"/>
              <a:cs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None/>
            </a:pPr>
            <a:r>
              <a:rPr lang="en-US" sz="1200" dirty="0" smtClean="0">
                <a:latin typeface="Helvetica"/>
                <a:cs typeface="Helvetica"/>
              </a:rPr>
              <a:t>And</a:t>
            </a:r>
            <a:r>
              <a:rPr lang="en-US" sz="1200" baseline="0" dirty="0" smtClean="0">
                <a:latin typeface="Helvetica"/>
                <a:cs typeface="Helvetica"/>
              </a:rPr>
              <a:t> as Paul Bloom acknowledged in his book How Children Learn the Meaning of words, animal vocalizations are an interesting way to test these different theories</a:t>
            </a:r>
          </a:p>
          <a:p>
            <a:pPr eaLnBrk="1" hangingPunct="1">
              <a:buNone/>
            </a:pPr>
            <a:endParaRPr lang="en-US" sz="1200" baseline="0" dirty="0" smtClean="0">
              <a:latin typeface="Helvetica"/>
              <a:cs typeface="Helvetica"/>
            </a:endParaRPr>
          </a:p>
          <a:p>
            <a:pPr eaLnBrk="1" hangingPunct="1">
              <a:buNone/>
            </a:pPr>
            <a:r>
              <a:rPr lang="en-US" sz="1200" baseline="0" dirty="0" smtClean="0">
                <a:latin typeface="Helvetica"/>
                <a:cs typeface="Helvetica"/>
              </a:rPr>
              <a:t>because they are non-linguistic, and non-communicative for humans. Therefore, if young children showed disambiguation biases for the vocalizations that animals produce</a:t>
            </a:r>
          </a:p>
          <a:p>
            <a:pPr eaLnBrk="1" hangingPunct="1">
              <a:buNone/>
            </a:pPr>
            <a:r>
              <a:rPr lang="en-US" sz="1200" baseline="0" dirty="0" smtClean="0">
                <a:latin typeface="Helvetica"/>
                <a:cs typeface="Helvetica"/>
              </a:rPr>
              <a:t>This could be seen as evidence in favor of domain-general accounts of disambiguation.</a:t>
            </a:r>
          </a:p>
          <a:p>
            <a:pPr eaLnBrk="1" hangingPunct="1">
              <a:buNone/>
            </a:pPr>
            <a:endParaRPr lang="en-US" sz="1200" dirty="0" smtClean="0">
              <a:latin typeface="Helvetica"/>
              <a:cs typeface="Helvetica"/>
            </a:endParaRPr>
          </a:p>
          <a:p>
            <a:pPr eaLnBrk="1" hangingPunct="1">
              <a:buNone/>
            </a:pPr>
            <a:endParaRPr lang="en-US" sz="1200" dirty="0" smtClean="0">
              <a:latin typeface="Helvetica"/>
              <a:cs typeface="Helvetica"/>
            </a:endParaRPr>
          </a:p>
          <a:p>
            <a:pPr>
              <a:buNone/>
            </a:pPr>
            <a:r>
              <a:rPr lang="en-US" sz="1600" dirty="0" smtClean="0">
                <a:solidFill>
                  <a:schemeClr val="tx1"/>
                </a:solidFill>
                <a:latin typeface="Helvetica"/>
                <a:cs typeface="Helvetica"/>
              </a:rPr>
              <a:t>	"It would be nice to know if [disambiguation biases] apply when children learn the sounds that different animals make"         </a:t>
            </a:r>
          </a:p>
          <a:p>
            <a:pPr>
              <a:buNone/>
            </a:pPr>
            <a:r>
              <a:rPr lang="en-US" sz="1600" dirty="0" smtClean="0">
                <a:solidFill>
                  <a:schemeClr val="tx1"/>
                </a:solidFill>
                <a:latin typeface="Helvetica"/>
                <a:cs typeface="Helvetica"/>
              </a:rPr>
              <a:t>     (Bloom, 2001, pp69)</a:t>
            </a:r>
          </a:p>
          <a:p>
            <a:endParaRPr lang="en-US" dirty="0"/>
          </a:p>
        </p:txBody>
      </p:sp>
      <p:sp>
        <p:nvSpPr>
          <p:cNvPr id="4" name="Slide Number Placeholder 3"/>
          <p:cNvSpPr>
            <a:spLocks noGrp="1"/>
          </p:cNvSpPr>
          <p:nvPr>
            <p:ph type="sldNum" sz="quarter" idx="10"/>
          </p:nvPr>
        </p:nvSpPr>
        <p:spPr/>
        <p:txBody>
          <a:bodyPr/>
          <a:lstStyle/>
          <a:p>
            <a:fld id="{DBC27C96-C928-344A-8512-02E5873864D4}" type="slidenum">
              <a:rPr lang="en-US" smtClean="0"/>
              <a:t>10</a:t>
            </a:fld>
            <a:endParaRPr lang="en-US"/>
          </a:p>
        </p:txBody>
      </p:sp>
    </p:spTree>
    <p:extLst>
      <p:ext uri="{BB962C8B-B14F-4D97-AF65-F5344CB8AC3E}">
        <p14:creationId xmlns:p14="http://schemas.microsoft.com/office/powerpoint/2010/main" val="280102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9FB9F6-0B99-7943-BFF4-42790C38D2C0}" type="datetimeFigureOut">
              <a:rPr lang="en-US" smtClean="0"/>
              <a:t>4/15/13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408502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9FB9F6-0B99-7943-BFF4-42790C38D2C0}" type="datetimeFigureOut">
              <a:rPr lang="en-US" smtClean="0"/>
              <a:t>4/15/13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115578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9FB9F6-0B99-7943-BFF4-42790C38D2C0}" type="datetimeFigureOut">
              <a:rPr lang="en-US" smtClean="0"/>
              <a:t>4/15/13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1652404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9FB9F6-0B99-7943-BFF4-42790C38D2C0}" type="datetimeFigureOut">
              <a:rPr lang="en-US" smtClean="0"/>
              <a:t>4/15/13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387905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9FB9F6-0B99-7943-BFF4-42790C38D2C0}" type="datetimeFigureOut">
              <a:rPr lang="en-US" smtClean="0"/>
              <a:t>4/15/13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1010776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9FB9F6-0B99-7943-BFF4-42790C38D2C0}" type="datetimeFigureOut">
              <a:rPr lang="en-US" smtClean="0"/>
              <a:t>4/15/13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345214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9FB9F6-0B99-7943-BFF4-42790C38D2C0}" type="datetimeFigureOut">
              <a:rPr lang="en-US" smtClean="0"/>
              <a:t>4/15/13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226317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9FB9F6-0B99-7943-BFF4-42790C38D2C0}" type="datetimeFigureOut">
              <a:rPr lang="en-US" smtClean="0"/>
              <a:t>4/15/13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52787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FB9F6-0B99-7943-BFF4-42790C38D2C0}" type="datetimeFigureOut">
              <a:rPr lang="en-US" smtClean="0"/>
              <a:t>4/15/13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163852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9FB9F6-0B99-7943-BFF4-42790C38D2C0}" type="datetimeFigureOut">
              <a:rPr lang="en-US" smtClean="0"/>
              <a:t>4/15/13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138411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9FB9F6-0B99-7943-BFF4-42790C38D2C0}" type="datetimeFigureOut">
              <a:rPr lang="en-US" smtClean="0"/>
              <a:t>4/15/13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49B1B-EC89-3F4D-B7F4-05D7D11D6290}" type="slidenum">
              <a:rPr lang="en-US" smtClean="0"/>
              <a:t>‹#›</a:t>
            </a:fld>
            <a:endParaRPr lang="en-US"/>
          </a:p>
        </p:txBody>
      </p:sp>
    </p:spTree>
    <p:extLst>
      <p:ext uri="{BB962C8B-B14F-4D97-AF65-F5344CB8AC3E}">
        <p14:creationId xmlns:p14="http://schemas.microsoft.com/office/powerpoint/2010/main" val="15346912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FB9F6-0B99-7943-BFF4-42790C38D2C0}" type="datetimeFigureOut">
              <a:rPr lang="en-US" smtClean="0"/>
              <a:t>4/15/13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49B1B-EC89-3F4D-B7F4-05D7D11D6290}" type="slidenum">
              <a:rPr lang="en-US" smtClean="0"/>
              <a:t>‹#›</a:t>
            </a:fld>
            <a:endParaRPr lang="en-US"/>
          </a:p>
        </p:txBody>
      </p:sp>
    </p:spTree>
    <p:extLst>
      <p:ext uri="{BB962C8B-B14F-4D97-AF65-F5344CB8AC3E}">
        <p14:creationId xmlns:p14="http://schemas.microsoft.com/office/powerpoint/2010/main" val="215332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latin typeface="Helvetica"/>
                <a:cs typeface="Helvetica"/>
              </a:rPr>
              <a:t/>
            </a:r>
            <a:br>
              <a:rPr lang="en-US" sz="2000" dirty="0" smtClean="0">
                <a:latin typeface="Helvetica"/>
                <a:cs typeface="Helvetica"/>
              </a:rPr>
            </a:br>
            <a:endParaRPr lang="en-US" sz="2000" dirty="0">
              <a:latin typeface="Helvetica"/>
              <a:cs typeface="Helvetica"/>
            </a:endParaRPr>
          </a:p>
        </p:txBody>
      </p:sp>
      <p:sp>
        <p:nvSpPr>
          <p:cNvPr id="3" name="Content Placeholder 2"/>
          <p:cNvSpPr>
            <a:spLocks noGrp="1"/>
          </p:cNvSpPr>
          <p:nvPr>
            <p:ph idx="1"/>
          </p:nvPr>
        </p:nvSpPr>
        <p:spPr>
          <a:xfrm>
            <a:off x="457200" y="1600200"/>
            <a:ext cx="8229599" cy="4525963"/>
          </a:xfrm>
        </p:spPr>
        <p:txBody>
          <a:bodyPr/>
          <a:lstStyle/>
          <a:p>
            <a:pPr marL="0" indent="0">
              <a:buNone/>
            </a:pPr>
            <a:r>
              <a:rPr lang="en-US" dirty="0" smtClean="0">
                <a:latin typeface="Helvetica"/>
                <a:cs typeface="Helvetica"/>
              </a:rPr>
              <a:t>One-to-one biases in a non-linguistic and non-communicative domain: 30-month-olds map novel animal vocalizations to unfamiliar animals</a:t>
            </a:r>
          </a:p>
          <a:p>
            <a:pPr marL="0" indent="0">
              <a:buNone/>
            </a:pPr>
            <a:endParaRPr lang="en-US" dirty="0">
              <a:latin typeface="Helvetica"/>
              <a:cs typeface="Helvetica"/>
            </a:endParaRPr>
          </a:p>
          <a:p>
            <a:pPr marL="0" indent="0">
              <a:buNone/>
            </a:pPr>
            <a:r>
              <a:rPr lang="en-US" sz="2800" dirty="0" smtClean="0">
                <a:latin typeface="Helvetica"/>
                <a:cs typeface="Helvetica"/>
              </a:rPr>
              <a:t>Ricardo A.H. Bion, Kyle MacDonald, Anne Fernald</a:t>
            </a:r>
          </a:p>
        </p:txBody>
      </p:sp>
    </p:spTree>
    <p:extLst>
      <p:ext uri="{BB962C8B-B14F-4D97-AF65-F5344CB8AC3E}">
        <p14:creationId xmlns:p14="http://schemas.microsoft.com/office/powerpoint/2010/main" val="3591074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tapir1L.pct"/>
          <p:cNvPicPr>
            <a:picLocks noChangeAspect="1"/>
          </p:cNvPicPr>
          <p:nvPr/>
        </p:nvPicPr>
        <p:blipFill>
          <a:blip r:embed="rId3"/>
          <a:stretch>
            <a:fillRect/>
          </a:stretch>
        </p:blipFill>
        <p:spPr>
          <a:xfrm>
            <a:off x="2164736" y="2199888"/>
            <a:ext cx="2037880" cy="1530069"/>
          </a:xfrm>
          <a:prstGeom prst="rect">
            <a:avLst/>
          </a:prstGeom>
        </p:spPr>
      </p:pic>
      <p:pic>
        <p:nvPicPr>
          <p:cNvPr id="34" name="Picture 33" descr="cowL.pct"/>
          <p:cNvPicPr>
            <a:picLocks noChangeAspect="1"/>
          </p:cNvPicPr>
          <p:nvPr/>
        </p:nvPicPr>
        <p:blipFill>
          <a:blip r:embed="rId4"/>
          <a:stretch>
            <a:fillRect/>
          </a:stretch>
        </p:blipFill>
        <p:spPr>
          <a:xfrm>
            <a:off x="4974611" y="2199888"/>
            <a:ext cx="2040092" cy="1530069"/>
          </a:xfrm>
          <a:prstGeom prst="rect">
            <a:avLst/>
          </a:prstGeom>
        </p:spPr>
      </p:pic>
      <p:sp>
        <p:nvSpPr>
          <p:cNvPr id="16" name="TextBox 15"/>
          <p:cNvSpPr txBox="1"/>
          <p:nvPr/>
        </p:nvSpPr>
        <p:spPr>
          <a:xfrm>
            <a:off x="904874" y="5078949"/>
            <a:ext cx="7556501" cy="1384995"/>
          </a:xfrm>
          <a:prstGeom prst="rect">
            <a:avLst/>
          </a:prstGeom>
          <a:noFill/>
        </p:spPr>
        <p:txBody>
          <a:bodyPr wrap="square" rtlCol="0">
            <a:spAutoFit/>
          </a:bodyPr>
          <a:lstStyle/>
          <a:p>
            <a:pPr>
              <a:buNone/>
            </a:pPr>
            <a:r>
              <a:rPr lang="en-US" sz="2200" dirty="0">
                <a:latin typeface="Helvetica"/>
                <a:cs typeface="Helvetica"/>
              </a:rPr>
              <a:t>	"</a:t>
            </a:r>
            <a:r>
              <a:rPr lang="en-US" sz="2200" i="1" dirty="0">
                <a:latin typeface="Helvetica"/>
                <a:cs typeface="Helvetica"/>
              </a:rPr>
              <a:t>It would be nice to know if [disambiguation biases] apply when children learn the sounds that different animals make</a:t>
            </a:r>
            <a:r>
              <a:rPr lang="en-US" sz="2200" dirty="0">
                <a:latin typeface="Helvetica"/>
                <a:cs typeface="Helvetica"/>
              </a:rPr>
              <a:t>"         </a:t>
            </a:r>
          </a:p>
          <a:p>
            <a:pPr>
              <a:buNone/>
            </a:pPr>
            <a:r>
              <a:rPr lang="en-US" dirty="0">
                <a:latin typeface="Helvetica"/>
                <a:cs typeface="Helvetica"/>
              </a:rPr>
              <a:t>     (Bloom, 2001, pp69)</a:t>
            </a:r>
          </a:p>
        </p:txBody>
      </p:sp>
      <p:sp>
        <p:nvSpPr>
          <p:cNvPr id="5" name="Title 1"/>
          <p:cNvSpPr>
            <a:spLocks noGrp="1"/>
          </p:cNvSpPr>
          <p:nvPr>
            <p:ph type="title"/>
          </p:nvPr>
        </p:nvSpPr>
        <p:spPr>
          <a:xfrm>
            <a:off x="381000" y="152400"/>
            <a:ext cx="8229600" cy="1143000"/>
          </a:xfrm>
        </p:spPr>
        <p:txBody>
          <a:bodyPr>
            <a:normAutofit/>
          </a:bodyPr>
          <a:lstStyle/>
          <a:p>
            <a:pPr eaLnBrk="1" hangingPunct="1"/>
            <a:r>
              <a:rPr lang="en-US" sz="2600" b="1" dirty="0" smtClean="0">
                <a:latin typeface="Helvetica"/>
                <a:cs typeface="Helvetica"/>
              </a:rPr>
              <a:t>Animal sounds are non-linguistic and non-communicative for humans</a:t>
            </a:r>
            <a:endParaRPr lang="en-US" sz="2600" b="1" dirty="0" smtClean="0">
              <a:latin typeface="Helvetica"/>
              <a:cs typeface="Helvetica"/>
            </a:endParaRPr>
          </a:p>
        </p:txBody>
      </p:sp>
    </p:spTree>
    <p:extLst>
      <p:ext uri="{BB962C8B-B14F-4D97-AF65-F5344CB8AC3E}">
        <p14:creationId xmlns:p14="http://schemas.microsoft.com/office/powerpoint/2010/main" val="503022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8417" y="587376"/>
            <a:ext cx="6794500" cy="5538788"/>
          </a:xfrm>
        </p:spPr>
        <p:txBody>
          <a:bodyPr>
            <a:normAutofit/>
          </a:bodyPr>
          <a:lstStyle/>
          <a:p>
            <a:pPr marL="0" indent="0" algn="ctr">
              <a:spcAft>
                <a:spcPts val="600"/>
              </a:spcAft>
              <a:buNone/>
            </a:pPr>
            <a:endParaRPr lang="en-US" sz="2000" dirty="0" smtClean="0">
              <a:latin typeface="Helvetica"/>
              <a:cs typeface="Helvetica"/>
            </a:endParaRPr>
          </a:p>
          <a:p>
            <a:pPr marL="0" indent="0" algn="ctr">
              <a:spcAft>
                <a:spcPts val="1200"/>
              </a:spcAft>
              <a:buNone/>
            </a:pPr>
            <a:r>
              <a:rPr lang="en-US" sz="2000" dirty="0" smtClean="0">
                <a:solidFill>
                  <a:schemeClr val="accent1">
                    <a:lumMod val="75000"/>
                  </a:schemeClr>
                </a:solidFill>
                <a:latin typeface="Helvetica"/>
                <a:cs typeface="Helvetica"/>
              </a:rPr>
              <a:t>STUDY 1</a:t>
            </a:r>
          </a:p>
          <a:p>
            <a:pPr marL="0" indent="0">
              <a:buNone/>
            </a:pPr>
            <a:r>
              <a:rPr lang="en-US" sz="2400" dirty="0" smtClean="0">
                <a:latin typeface="Helvetica"/>
                <a:cs typeface="Helvetica"/>
              </a:rPr>
              <a:t>How </a:t>
            </a:r>
            <a:r>
              <a:rPr lang="en-US" sz="2400" dirty="0">
                <a:latin typeface="Helvetica"/>
                <a:cs typeface="Helvetica"/>
              </a:rPr>
              <a:t>quickly </a:t>
            </a:r>
            <a:r>
              <a:rPr lang="en-US" sz="2400" dirty="0" smtClean="0">
                <a:latin typeface="Helvetica"/>
                <a:cs typeface="Helvetica"/>
              </a:rPr>
              <a:t>can 30</a:t>
            </a:r>
            <a:r>
              <a:rPr lang="en-US" sz="2400" dirty="0">
                <a:latin typeface="Helvetica"/>
                <a:cs typeface="Helvetica"/>
              </a:rPr>
              <a:t>-</a:t>
            </a:r>
            <a:r>
              <a:rPr lang="en-US" sz="2400" dirty="0" smtClean="0">
                <a:latin typeface="Helvetica"/>
                <a:cs typeface="Helvetica"/>
              </a:rPr>
              <a:t>mo-</a:t>
            </a:r>
            <a:r>
              <a:rPr lang="en-US" sz="2400" dirty="0">
                <a:latin typeface="Helvetica"/>
                <a:cs typeface="Helvetica"/>
              </a:rPr>
              <a:t>olds </a:t>
            </a:r>
            <a:r>
              <a:rPr lang="en-US" sz="2400" dirty="0" smtClean="0">
                <a:latin typeface="Helvetica"/>
                <a:cs typeface="Helvetica"/>
              </a:rPr>
              <a:t>use linguistic and           non-linguistic cues to identify a </a:t>
            </a:r>
            <a:r>
              <a:rPr lang="en-US" sz="2400" dirty="0">
                <a:latin typeface="Helvetica"/>
                <a:cs typeface="Helvetica"/>
              </a:rPr>
              <a:t>familiar </a:t>
            </a:r>
            <a:r>
              <a:rPr lang="en-US" sz="2400" dirty="0" smtClean="0">
                <a:latin typeface="Helvetica"/>
                <a:cs typeface="Helvetica"/>
              </a:rPr>
              <a:t>animal?</a:t>
            </a:r>
          </a:p>
          <a:p>
            <a:pPr marL="0" indent="0">
              <a:buNone/>
            </a:pPr>
            <a:endParaRPr lang="en-US" sz="2400" dirty="0">
              <a:latin typeface="Helvetica"/>
              <a:cs typeface="Helvetica"/>
            </a:endParaRPr>
          </a:p>
          <a:p>
            <a:pPr marL="0" indent="0">
              <a:buNone/>
            </a:pPr>
            <a:r>
              <a:rPr lang="en-US" sz="2400" dirty="0" smtClean="0">
                <a:latin typeface="Helvetica"/>
                <a:cs typeface="Helvetica"/>
              </a:rPr>
              <a:t>Do children choose a novel animal in response to a novel animal vocalization?</a:t>
            </a:r>
          </a:p>
          <a:p>
            <a:pPr marL="0" indent="0">
              <a:buNone/>
            </a:pPr>
            <a:endParaRPr lang="en-US" sz="2400" dirty="0" smtClean="0">
              <a:latin typeface="Helvetica"/>
              <a:cs typeface="Helvetica"/>
            </a:endParaRPr>
          </a:p>
          <a:p>
            <a:pPr marL="0" indent="0">
              <a:buNone/>
            </a:pPr>
            <a:endParaRPr lang="en-US" sz="2400" dirty="0" smtClean="0">
              <a:latin typeface="Helvetica"/>
              <a:cs typeface="Helvetica"/>
            </a:endParaRPr>
          </a:p>
          <a:p>
            <a:pPr marL="0" indent="0" algn="ctr">
              <a:spcAft>
                <a:spcPts val="1200"/>
              </a:spcAft>
              <a:buNone/>
            </a:pPr>
            <a:r>
              <a:rPr lang="en-US" sz="2000" dirty="0" smtClean="0">
                <a:solidFill>
                  <a:schemeClr val="accent1">
                    <a:lumMod val="75000"/>
                  </a:schemeClr>
                </a:solidFill>
                <a:latin typeface="Helvetica"/>
                <a:cs typeface="Helvetica"/>
              </a:rPr>
              <a:t>STUDY 2</a:t>
            </a:r>
            <a:endParaRPr lang="en-US" sz="2400" dirty="0" smtClean="0">
              <a:solidFill>
                <a:schemeClr val="accent1">
                  <a:lumMod val="75000"/>
                </a:schemeClr>
              </a:solidFill>
              <a:latin typeface="Helvetica"/>
              <a:cs typeface="Helvetica"/>
            </a:endParaRPr>
          </a:p>
          <a:p>
            <a:pPr marL="0" indent="0">
              <a:buNone/>
            </a:pPr>
            <a:r>
              <a:rPr lang="en-US" sz="2400" dirty="0" smtClean="0">
                <a:latin typeface="Helvetica"/>
                <a:cs typeface="Helvetica"/>
              </a:rPr>
              <a:t>If so, do children actually </a:t>
            </a:r>
            <a:r>
              <a:rPr lang="en-US" sz="2400" i="1" dirty="0" smtClean="0">
                <a:latin typeface="Helvetica"/>
                <a:cs typeface="Helvetica"/>
              </a:rPr>
              <a:t>remember </a:t>
            </a:r>
            <a:r>
              <a:rPr lang="en-US" sz="2400" dirty="0" smtClean="0">
                <a:latin typeface="Helvetica"/>
                <a:cs typeface="Helvetica"/>
              </a:rPr>
              <a:t>the mapping between the novel animal and vocalization?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5003680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8417" y="587376"/>
            <a:ext cx="6794500" cy="5538788"/>
          </a:xfrm>
        </p:spPr>
        <p:txBody>
          <a:bodyPr>
            <a:normAutofit/>
          </a:bodyPr>
          <a:lstStyle/>
          <a:p>
            <a:pPr marL="0" indent="0" algn="ctr">
              <a:spcAft>
                <a:spcPts val="600"/>
              </a:spcAft>
              <a:buNone/>
            </a:pPr>
            <a:endParaRPr lang="en-US" sz="2000" dirty="0" smtClean="0">
              <a:latin typeface="Helvetica"/>
              <a:cs typeface="Helvetica"/>
            </a:endParaRPr>
          </a:p>
          <a:p>
            <a:pPr marL="0" indent="0" algn="ctr">
              <a:spcAft>
                <a:spcPts val="1200"/>
              </a:spcAft>
              <a:buNone/>
            </a:pPr>
            <a:r>
              <a:rPr lang="en-US" sz="2000" dirty="0" smtClean="0">
                <a:solidFill>
                  <a:schemeClr val="accent1">
                    <a:lumMod val="75000"/>
                  </a:schemeClr>
                </a:solidFill>
                <a:latin typeface="Helvetica"/>
                <a:cs typeface="Helvetica"/>
              </a:rPr>
              <a:t>STUDY 1</a:t>
            </a:r>
          </a:p>
          <a:p>
            <a:pPr marL="0" indent="0">
              <a:buNone/>
            </a:pPr>
            <a:r>
              <a:rPr lang="en-US" sz="2400" dirty="0" smtClean="0">
                <a:latin typeface="Helvetica"/>
                <a:cs typeface="Helvetica"/>
              </a:rPr>
              <a:t>How </a:t>
            </a:r>
            <a:r>
              <a:rPr lang="en-US" sz="2400" dirty="0">
                <a:latin typeface="Helvetica"/>
                <a:cs typeface="Helvetica"/>
              </a:rPr>
              <a:t>quickly </a:t>
            </a:r>
            <a:r>
              <a:rPr lang="en-US" sz="2400" dirty="0" smtClean="0">
                <a:latin typeface="Helvetica"/>
                <a:cs typeface="Helvetica"/>
              </a:rPr>
              <a:t>can 30</a:t>
            </a:r>
            <a:r>
              <a:rPr lang="en-US" sz="2400" dirty="0">
                <a:latin typeface="Helvetica"/>
                <a:cs typeface="Helvetica"/>
              </a:rPr>
              <a:t>-</a:t>
            </a:r>
            <a:r>
              <a:rPr lang="en-US" sz="2400" dirty="0" smtClean="0">
                <a:latin typeface="Helvetica"/>
                <a:cs typeface="Helvetica"/>
              </a:rPr>
              <a:t>mo-</a:t>
            </a:r>
            <a:r>
              <a:rPr lang="en-US" sz="2400" dirty="0">
                <a:latin typeface="Helvetica"/>
                <a:cs typeface="Helvetica"/>
              </a:rPr>
              <a:t>olds </a:t>
            </a:r>
            <a:r>
              <a:rPr lang="en-US" sz="2400" dirty="0" smtClean="0">
                <a:latin typeface="Helvetica"/>
                <a:cs typeface="Helvetica"/>
              </a:rPr>
              <a:t>use linguistic and           non-linguistic cues to identify a </a:t>
            </a:r>
            <a:r>
              <a:rPr lang="en-US" sz="2400" dirty="0">
                <a:latin typeface="Helvetica"/>
                <a:cs typeface="Helvetica"/>
              </a:rPr>
              <a:t>familiar </a:t>
            </a:r>
            <a:r>
              <a:rPr lang="en-US" sz="2400" dirty="0" smtClean="0">
                <a:latin typeface="Helvetica"/>
                <a:cs typeface="Helvetica"/>
              </a:rPr>
              <a:t>animal?</a:t>
            </a:r>
          </a:p>
          <a:p>
            <a:pPr marL="0" indent="0">
              <a:buNone/>
            </a:pPr>
            <a:endParaRPr lang="en-US" sz="2400" dirty="0">
              <a:latin typeface="Helvetica"/>
              <a:cs typeface="Helvetica"/>
            </a:endParaRPr>
          </a:p>
          <a:p>
            <a:pPr marL="0" indent="0">
              <a:buNone/>
            </a:pPr>
            <a:r>
              <a:rPr lang="en-US" sz="2400" dirty="0" smtClean="0">
                <a:latin typeface="Helvetica"/>
                <a:cs typeface="Helvetica"/>
              </a:rPr>
              <a:t>Do children choose a novel animal in response to a novel animal vocalization?</a:t>
            </a:r>
          </a:p>
          <a:p>
            <a:pPr marL="0" indent="0">
              <a:buNone/>
            </a:pPr>
            <a:endParaRPr lang="en-US" sz="2400" dirty="0" smtClean="0">
              <a:latin typeface="Helvetica"/>
              <a:cs typeface="Helvetica"/>
            </a:endParaRPr>
          </a:p>
          <a:p>
            <a:pPr marL="0" indent="0">
              <a:buNone/>
            </a:pPr>
            <a:endParaRPr lang="en-US" sz="2400" dirty="0" smtClean="0">
              <a:solidFill>
                <a:srgbClr val="D9D9D9"/>
              </a:solidFill>
              <a:latin typeface="Helvetica"/>
              <a:cs typeface="Helvetica"/>
            </a:endParaRPr>
          </a:p>
          <a:p>
            <a:pPr marL="0" indent="0" algn="ctr">
              <a:spcAft>
                <a:spcPts val="1200"/>
              </a:spcAft>
              <a:buNone/>
            </a:pPr>
            <a:r>
              <a:rPr lang="en-US" sz="2000" dirty="0" smtClean="0">
                <a:solidFill>
                  <a:srgbClr val="D9D9D9"/>
                </a:solidFill>
                <a:latin typeface="Helvetica"/>
                <a:cs typeface="Helvetica"/>
              </a:rPr>
              <a:t>STUDY 2</a:t>
            </a:r>
            <a:endParaRPr lang="en-US" sz="2400" dirty="0" smtClean="0">
              <a:solidFill>
                <a:srgbClr val="D9D9D9"/>
              </a:solidFill>
              <a:latin typeface="Helvetica"/>
              <a:cs typeface="Helvetica"/>
            </a:endParaRPr>
          </a:p>
          <a:p>
            <a:pPr marL="0" indent="0">
              <a:buNone/>
            </a:pPr>
            <a:r>
              <a:rPr lang="en-US" sz="2400" dirty="0" smtClean="0">
                <a:solidFill>
                  <a:srgbClr val="D9D9D9"/>
                </a:solidFill>
                <a:latin typeface="Helvetica"/>
                <a:cs typeface="Helvetica"/>
              </a:rPr>
              <a:t>If so, do children actually </a:t>
            </a:r>
            <a:r>
              <a:rPr lang="en-US" sz="2400" i="1" dirty="0" smtClean="0">
                <a:solidFill>
                  <a:srgbClr val="D9D9D9"/>
                </a:solidFill>
                <a:latin typeface="Helvetica"/>
                <a:cs typeface="Helvetica"/>
              </a:rPr>
              <a:t>remember </a:t>
            </a:r>
            <a:r>
              <a:rPr lang="en-US" sz="2400" dirty="0" smtClean="0">
                <a:solidFill>
                  <a:srgbClr val="D9D9D9"/>
                </a:solidFill>
                <a:latin typeface="Helvetica"/>
                <a:cs typeface="Helvetica"/>
              </a:rPr>
              <a:t>the mapping between the novel animal and vocalization?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5194103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dogR.pct"/>
          <p:cNvPicPr>
            <a:picLocks noChangeAspect="1"/>
          </p:cNvPicPr>
          <p:nvPr/>
        </p:nvPicPr>
        <p:blipFill>
          <a:blip r:embed="rId3"/>
          <a:stretch>
            <a:fillRect/>
          </a:stretch>
        </p:blipFill>
        <p:spPr>
          <a:xfrm>
            <a:off x="4821238" y="2238723"/>
            <a:ext cx="1524000" cy="1143000"/>
          </a:xfrm>
          <a:prstGeom prst="rect">
            <a:avLst/>
          </a:prstGeom>
        </p:spPr>
      </p:pic>
      <p:sp>
        <p:nvSpPr>
          <p:cNvPr id="33795" name="Rectangle 7"/>
          <p:cNvSpPr>
            <a:spLocks noChangeArrowheads="1"/>
          </p:cNvSpPr>
          <p:nvPr/>
        </p:nvSpPr>
        <p:spPr bwMode="auto">
          <a:xfrm>
            <a:off x="575254" y="2019300"/>
            <a:ext cx="3461179" cy="6555641"/>
          </a:xfrm>
          <a:prstGeom prst="rect">
            <a:avLst/>
          </a:prstGeom>
          <a:noFill/>
          <a:ln w="9525">
            <a:noFill/>
            <a:miter lim="800000"/>
            <a:headEnd/>
            <a:tailEnd/>
          </a:ln>
        </p:spPr>
        <p:txBody>
          <a:bodyPr wrap="none">
            <a:prstTxWarp prst="textNoShape">
              <a:avLst/>
            </a:prstTxWarp>
            <a:spAutoFit/>
          </a:bodyPr>
          <a:lstStyle/>
          <a:p>
            <a:pPr marL="0" lvl="1" algn="ctr"/>
            <a:endParaRPr lang="en-US" sz="2000" b="1" dirty="0" smtClean="0">
              <a:solidFill>
                <a:srgbClr val="000000"/>
              </a:solidFill>
              <a:latin typeface="Helvetica"/>
              <a:cs typeface="Helvetica"/>
            </a:endParaRPr>
          </a:p>
          <a:p>
            <a:pPr algn="ctr"/>
            <a:r>
              <a:rPr lang="en-US" sz="2000" i="1" dirty="0" smtClean="0">
                <a:solidFill>
                  <a:srgbClr val="000000"/>
                </a:solidFill>
                <a:latin typeface="Helvetica"/>
                <a:cs typeface="Helvetica"/>
              </a:rPr>
              <a:t>Where’s </a:t>
            </a:r>
            <a:r>
              <a:rPr lang="en-US" sz="2000" i="1" dirty="0">
                <a:solidFill>
                  <a:srgbClr val="000000"/>
                </a:solidFill>
                <a:latin typeface="Helvetica"/>
                <a:cs typeface="Helvetica"/>
              </a:rPr>
              <a:t>the</a:t>
            </a:r>
            <a:r>
              <a:rPr lang="en-US" sz="2000" i="1" dirty="0" smtClean="0">
                <a:solidFill>
                  <a:srgbClr val="000000"/>
                </a:solidFill>
                <a:latin typeface="Helvetica"/>
                <a:cs typeface="Helvetica"/>
              </a:rPr>
              <a:t> dog?</a:t>
            </a:r>
          </a:p>
          <a:p>
            <a:pPr algn="ctr"/>
            <a:r>
              <a:rPr lang="en-US" sz="2000" dirty="0" smtClean="0">
                <a:solidFill>
                  <a:srgbClr val="000000"/>
                </a:solidFill>
                <a:latin typeface="Helvetica"/>
                <a:cs typeface="Helvetica"/>
              </a:rPr>
              <a:t>(animal name)</a:t>
            </a:r>
          </a:p>
          <a:p>
            <a:pPr algn="ctr"/>
            <a:endParaRPr lang="en-US" sz="2000" i="1" dirty="0" smtClean="0">
              <a:solidFill>
                <a:srgbClr val="000000"/>
              </a:solidFill>
              <a:latin typeface="Helvetica"/>
              <a:cs typeface="Helvetica"/>
            </a:endParaRPr>
          </a:p>
          <a:p>
            <a:pPr algn="ctr"/>
            <a:r>
              <a:rPr lang="en-US" sz="2000" i="1" dirty="0" smtClean="0">
                <a:solidFill>
                  <a:srgbClr val="000000"/>
                </a:solidFill>
                <a:latin typeface="Helvetica"/>
                <a:cs typeface="Helvetica"/>
              </a:rPr>
              <a:t>Which one goes woof-woof?</a:t>
            </a:r>
          </a:p>
          <a:p>
            <a:pPr algn="ctr"/>
            <a:r>
              <a:rPr lang="en-US" sz="2000" dirty="0" smtClean="0">
                <a:solidFill>
                  <a:srgbClr val="000000"/>
                </a:solidFill>
                <a:latin typeface="Helvetica"/>
                <a:cs typeface="Helvetica"/>
              </a:rPr>
              <a:t>(onomatopoeic word)</a:t>
            </a:r>
          </a:p>
          <a:p>
            <a:pPr algn="ctr"/>
            <a:endParaRPr lang="en-US" sz="2000" i="1" dirty="0" smtClean="0">
              <a:solidFill>
                <a:srgbClr val="000000"/>
              </a:solidFill>
              <a:latin typeface="Helvetica"/>
              <a:cs typeface="Helvetica"/>
            </a:endParaRPr>
          </a:p>
          <a:p>
            <a:pPr algn="ctr"/>
            <a:r>
              <a:rPr lang="en-US" sz="2000" i="1" dirty="0" smtClean="0">
                <a:solidFill>
                  <a:srgbClr val="000000"/>
                </a:solidFill>
                <a:latin typeface="Helvetica"/>
                <a:cs typeface="Helvetica"/>
              </a:rPr>
              <a:t>Listen [dog barking]</a:t>
            </a:r>
          </a:p>
          <a:p>
            <a:pPr algn="ctr"/>
            <a:r>
              <a:rPr lang="en-US" sz="2000" dirty="0" smtClean="0">
                <a:solidFill>
                  <a:srgbClr val="000000"/>
                </a:solidFill>
                <a:latin typeface="Helvetica"/>
                <a:cs typeface="Helvetica"/>
              </a:rPr>
              <a:t>(animal vocalization)</a:t>
            </a:r>
          </a:p>
          <a:p>
            <a:pPr algn="ctr"/>
            <a:endParaRPr lang="en-US" sz="2000" i="1" dirty="0">
              <a:solidFill>
                <a:srgbClr val="000000"/>
              </a:solidFill>
              <a:latin typeface="Helvetica"/>
              <a:cs typeface="Helvetica"/>
            </a:endParaRPr>
          </a:p>
          <a:p>
            <a:pPr algn="ctr"/>
            <a:endParaRPr lang="en-US" sz="2000" i="1" dirty="0">
              <a:solidFill>
                <a:srgbClr val="000000"/>
              </a:solidFill>
              <a:latin typeface="Helvetica"/>
              <a:cs typeface="Helvetica"/>
            </a:endParaRPr>
          </a:p>
          <a:p>
            <a:pPr algn="ctr"/>
            <a:endParaRPr lang="en-US" sz="2000" i="1" dirty="0" smtClean="0">
              <a:solidFill>
                <a:srgbClr val="000000"/>
              </a:solidFill>
              <a:latin typeface="Helvetica"/>
              <a:cs typeface="Helvetica"/>
            </a:endParaRPr>
          </a:p>
          <a:p>
            <a:pPr algn="ctr"/>
            <a:endParaRPr lang="en-US" sz="2000" i="1" dirty="0" smtClean="0">
              <a:solidFill>
                <a:srgbClr val="000000"/>
              </a:solidFill>
              <a:latin typeface="Helvetica"/>
              <a:cs typeface="Helvetica"/>
            </a:endParaRPr>
          </a:p>
          <a:p>
            <a:pPr algn="ctr"/>
            <a:endParaRPr lang="en-US" sz="2000" i="1" dirty="0" smtClean="0">
              <a:solidFill>
                <a:srgbClr val="000000"/>
              </a:solidFill>
              <a:latin typeface="Helvetica"/>
              <a:cs typeface="Helvetica"/>
            </a:endParaRPr>
          </a:p>
          <a:p>
            <a:pPr algn="ctr"/>
            <a:endParaRPr lang="en-US" sz="2000" i="1" dirty="0" smtClean="0">
              <a:solidFill>
                <a:srgbClr val="000000"/>
              </a:solidFill>
              <a:latin typeface="Helvetica"/>
              <a:cs typeface="Helvetica"/>
            </a:endParaRPr>
          </a:p>
          <a:p>
            <a:pPr algn="ctr"/>
            <a:endParaRPr lang="en-US" sz="2000" i="1" dirty="0" smtClean="0">
              <a:solidFill>
                <a:srgbClr val="000000"/>
              </a:solidFill>
              <a:latin typeface="Helvetica"/>
              <a:cs typeface="Helvetica"/>
            </a:endParaRPr>
          </a:p>
          <a:p>
            <a:pPr algn="ctr"/>
            <a:endParaRPr lang="en-US" sz="2000" i="1" dirty="0">
              <a:solidFill>
                <a:srgbClr val="000000"/>
              </a:solidFill>
              <a:latin typeface="Helvetica"/>
              <a:cs typeface="Helvetica"/>
            </a:endParaRPr>
          </a:p>
          <a:p>
            <a:pPr algn="ctr"/>
            <a:r>
              <a:rPr lang="en-US" sz="2000" i="1" dirty="0">
                <a:solidFill>
                  <a:srgbClr val="000000"/>
                </a:solidFill>
                <a:latin typeface="Helvetica"/>
                <a:cs typeface="Helvetica"/>
              </a:rPr>
              <a:t> </a:t>
            </a:r>
          </a:p>
          <a:p>
            <a:pPr algn="ctr"/>
            <a:endParaRPr lang="en-US" sz="2000" i="1" dirty="0">
              <a:solidFill>
                <a:srgbClr val="000000"/>
              </a:solidFill>
              <a:latin typeface="Helvetica"/>
              <a:cs typeface="Helvetica"/>
            </a:endParaRPr>
          </a:p>
          <a:p>
            <a:pPr algn="ctr"/>
            <a:endParaRPr lang="en-US" sz="2000" i="1" dirty="0">
              <a:solidFill>
                <a:srgbClr val="000000"/>
              </a:solidFill>
              <a:latin typeface="Helvetica"/>
              <a:cs typeface="Helvetica"/>
            </a:endParaRPr>
          </a:p>
          <a:p>
            <a:pPr algn="ctr"/>
            <a:endParaRPr lang="en-US" sz="2000" i="1" dirty="0">
              <a:solidFill>
                <a:srgbClr val="000000"/>
              </a:solidFill>
              <a:latin typeface="Helvetica"/>
              <a:cs typeface="Helvetica"/>
            </a:endParaRPr>
          </a:p>
        </p:txBody>
      </p:sp>
      <p:sp>
        <p:nvSpPr>
          <p:cNvPr id="33796" name="Title 1"/>
          <p:cNvSpPr>
            <a:spLocks noGrp="1"/>
          </p:cNvSpPr>
          <p:nvPr>
            <p:ph type="title"/>
          </p:nvPr>
        </p:nvSpPr>
        <p:spPr>
          <a:xfrm>
            <a:off x="381000" y="457200"/>
            <a:ext cx="8229600" cy="1143000"/>
          </a:xfrm>
        </p:spPr>
        <p:txBody>
          <a:bodyPr>
            <a:noAutofit/>
          </a:bodyPr>
          <a:lstStyle/>
          <a:p>
            <a:pPr eaLnBrk="1" hangingPunct="1"/>
            <a:r>
              <a:rPr lang="en-US" sz="2600" dirty="0" smtClean="0">
                <a:latin typeface="Helvetica"/>
                <a:cs typeface="Helvetica"/>
              </a:rPr>
              <a:t>Children's recognition of the link between a familiar sound and a familiar animal</a:t>
            </a:r>
            <a:endParaRPr lang="en-US" sz="2600" dirty="0">
              <a:latin typeface="Helvetica"/>
              <a:cs typeface="Helvetica"/>
            </a:endParaRPr>
          </a:p>
        </p:txBody>
      </p:sp>
      <p:sp>
        <p:nvSpPr>
          <p:cNvPr id="17" name="Rectangle 16"/>
          <p:cNvSpPr/>
          <p:nvPr/>
        </p:nvSpPr>
        <p:spPr>
          <a:xfrm>
            <a:off x="4856163" y="2316511"/>
            <a:ext cx="1433513" cy="990600"/>
          </a:xfrm>
          <a:prstGeom prst="rect">
            <a:avLst/>
          </a:prstGeom>
          <a:noFill/>
          <a:ln w="101600">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a:p>
        </p:txBody>
      </p:sp>
      <p:sp>
        <p:nvSpPr>
          <p:cNvPr id="14" name="Slide Number Placeholder 13"/>
          <p:cNvSpPr>
            <a:spLocks noGrp="1"/>
          </p:cNvSpPr>
          <p:nvPr>
            <p:ph type="sldNum" sz="quarter" idx="12"/>
          </p:nvPr>
        </p:nvSpPr>
        <p:spPr/>
        <p:txBody>
          <a:bodyPr/>
          <a:lstStyle/>
          <a:p>
            <a:pPr>
              <a:defRPr/>
            </a:pPr>
            <a:fld id="{F4E8D116-3713-4F44-AFF4-C079694B8056}" type="slidenum">
              <a:rPr lang="en-US" smtClean="0"/>
              <a:pPr>
                <a:defRPr/>
              </a:pPr>
              <a:t>13</a:t>
            </a:fld>
            <a:endParaRPr lang="en-US"/>
          </a:p>
        </p:txBody>
      </p:sp>
      <p:pic>
        <p:nvPicPr>
          <p:cNvPr id="16" name="Picture 15" descr="cowL.pct"/>
          <p:cNvPicPr>
            <a:picLocks noChangeAspect="1"/>
          </p:cNvPicPr>
          <p:nvPr/>
        </p:nvPicPr>
        <p:blipFill>
          <a:blip r:embed="rId4"/>
          <a:stretch>
            <a:fillRect/>
          </a:stretch>
        </p:blipFill>
        <p:spPr>
          <a:xfrm>
            <a:off x="6573838" y="2238723"/>
            <a:ext cx="1524000" cy="1143000"/>
          </a:xfrm>
          <a:prstGeom prst="rect">
            <a:avLst/>
          </a:prstGeom>
        </p:spPr>
      </p:pic>
      <p:sp>
        <p:nvSpPr>
          <p:cNvPr id="23" name="Rectangle 22"/>
          <p:cNvSpPr/>
          <p:nvPr/>
        </p:nvSpPr>
        <p:spPr>
          <a:xfrm>
            <a:off x="2743200" y="6096000"/>
            <a:ext cx="8382000" cy="492443"/>
          </a:xfrm>
          <a:prstGeom prst="rect">
            <a:avLst/>
          </a:prstGeom>
        </p:spPr>
        <p:txBody>
          <a:bodyPr wrap="square">
            <a:spAutoFit/>
          </a:bodyPr>
          <a:lstStyle/>
          <a:p>
            <a:pPr lvl="1" eaLnBrk="1" hangingPunct="1">
              <a:spcBef>
                <a:spcPts val="600"/>
              </a:spcBef>
            </a:pPr>
            <a:r>
              <a:rPr lang="en-US" sz="2600" dirty="0" smtClean="0">
                <a:solidFill>
                  <a:srgbClr val="000000"/>
                </a:solidFill>
                <a:latin typeface="Helvetica"/>
                <a:cs typeface="Helvetica"/>
              </a:rPr>
              <a:t>30-month-olds (</a:t>
            </a:r>
            <a:r>
              <a:rPr lang="en-US" sz="2600" dirty="0" err="1" smtClean="0">
                <a:solidFill>
                  <a:srgbClr val="000000"/>
                </a:solidFill>
                <a:latin typeface="Helvetica"/>
                <a:cs typeface="Helvetica"/>
              </a:rPr>
              <a:t>n</a:t>
            </a:r>
            <a:r>
              <a:rPr lang="en-US" sz="2600" dirty="0" smtClean="0">
                <a:solidFill>
                  <a:srgbClr val="000000"/>
                </a:solidFill>
                <a:latin typeface="Helvetica"/>
                <a:cs typeface="Helvetica"/>
              </a:rPr>
              <a:t>=21)</a:t>
            </a:r>
          </a:p>
        </p:txBody>
      </p:sp>
      <p:pic>
        <p:nvPicPr>
          <p:cNvPr id="9" name="Picture 8" descr="tapir1L.pct"/>
          <p:cNvPicPr>
            <a:picLocks noChangeAspect="1"/>
          </p:cNvPicPr>
          <p:nvPr/>
        </p:nvPicPr>
        <p:blipFill>
          <a:blip r:embed="rId5"/>
          <a:stretch>
            <a:fillRect/>
          </a:stretch>
        </p:blipFill>
        <p:spPr>
          <a:xfrm>
            <a:off x="6573838" y="3601146"/>
            <a:ext cx="1524000" cy="1144240"/>
          </a:xfrm>
          <a:prstGeom prst="rect">
            <a:avLst/>
          </a:prstGeom>
        </p:spPr>
      </p:pic>
      <p:pic>
        <p:nvPicPr>
          <p:cNvPr id="10" name="Picture 9" descr="dogR.pct"/>
          <p:cNvPicPr>
            <a:picLocks noChangeAspect="1"/>
          </p:cNvPicPr>
          <p:nvPr/>
        </p:nvPicPr>
        <p:blipFill>
          <a:blip r:embed="rId3"/>
          <a:stretch>
            <a:fillRect/>
          </a:stretch>
        </p:blipFill>
        <p:spPr>
          <a:xfrm>
            <a:off x="4886326" y="3676998"/>
            <a:ext cx="1524000" cy="1143000"/>
          </a:xfrm>
          <a:prstGeom prst="rect">
            <a:avLst/>
          </a:prstGeom>
        </p:spPr>
      </p:pic>
      <p:sp>
        <p:nvSpPr>
          <p:cNvPr id="11" name="Rectangle 10"/>
          <p:cNvSpPr/>
          <p:nvPr/>
        </p:nvSpPr>
        <p:spPr>
          <a:xfrm>
            <a:off x="4921251" y="3754786"/>
            <a:ext cx="1433513" cy="990600"/>
          </a:xfrm>
          <a:prstGeom prst="rect">
            <a:avLst/>
          </a:prstGeom>
          <a:noFill/>
          <a:ln w="101600">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a:p>
        </p:txBody>
      </p:sp>
    </p:spTree>
    <p:extLst>
      <p:ext uri="{BB962C8B-B14F-4D97-AF65-F5344CB8AC3E}">
        <p14:creationId xmlns:p14="http://schemas.microsoft.com/office/powerpoint/2010/main" val="7477349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tapir1L.pct"/>
          <p:cNvPicPr>
            <a:picLocks noChangeAspect="1"/>
          </p:cNvPicPr>
          <p:nvPr/>
        </p:nvPicPr>
        <p:blipFill>
          <a:blip r:embed="rId3"/>
          <a:stretch>
            <a:fillRect/>
          </a:stretch>
        </p:blipFill>
        <p:spPr>
          <a:xfrm>
            <a:off x="4876801" y="2663828"/>
            <a:ext cx="1447800" cy="1087029"/>
          </a:xfrm>
          <a:prstGeom prst="rect">
            <a:avLst/>
          </a:prstGeom>
        </p:spPr>
      </p:pic>
      <p:sp>
        <p:nvSpPr>
          <p:cNvPr id="33795" name="Rectangle 7"/>
          <p:cNvSpPr>
            <a:spLocks noChangeArrowheads="1"/>
          </p:cNvSpPr>
          <p:nvPr/>
        </p:nvSpPr>
        <p:spPr bwMode="auto">
          <a:xfrm>
            <a:off x="427189" y="2412547"/>
            <a:ext cx="3757309" cy="4708981"/>
          </a:xfrm>
          <a:prstGeom prst="rect">
            <a:avLst/>
          </a:prstGeom>
          <a:noFill/>
          <a:ln w="9525">
            <a:noFill/>
            <a:miter lim="800000"/>
            <a:headEnd/>
            <a:tailEnd/>
          </a:ln>
        </p:spPr>
        <p:txBody>
          <a:bodyPr wrap="none">
            <a:prstTxWarp prst="textNoShape">
              <a:avLst/>
            </a:prstTxWarp>
            <a:spAutoFit/>
          </a:bodyPr>
          <a:lstStyle/>
          <a:p>
            <a:pPr marL="0" lvl="1" algn="ctr"/>
            <a:r>
              <a:rPr lang="en-US" sz="2400" i="1" dirty="0" smtClean="0">
                <a:solidFill>
                  <a:srgbClr val="000000"/>
                </a:solidFill>
                <a:latin typeface="Helvetica"/>
                <a:cs typeface="Helvetica"/>
              </a:rPr>
              <a:t>Where’s </a:t>
            </a:r>
            <a:r>
              <a:rPr lang="en-US" sz="2400" i="1" dirty="0">
                <a:solidFill>
                  <a:srgbClr val="000000"/>
                </a:solidFill>
                <a:latin typeface="Helvetica"/>
                <a:cs typeface="Helvetica"/>
              </a:rPr>
              <a:t>the</a:t>
            </a:r>
            <a:r>
              <a:rPr lang="en-US" sz="2400" i="1" dirty="0" smtClean="0">
                <a:solidFill>
                  <a:srgbClr val="000000"/>
                </a:solidFill>
                <a:latin typeface="Helvetica"/>
                <a:cs typeface="Helvetica"/>
              </a:rPr>
              <a:t> </a:t>
            </a:r>
            <a:r>
              <a:rPr lang="en-US" sz="2400" i="1" dirty="0" err="1" smtClean="0">
                <a:solidFill>
                  <a:srgbClr val="000000"/>
                </a:solidFill>
                <a:latin typeface="Helvetica"/>
                <a:cs typeface="Helvetica"/>
              </a:rPr>
              <a:t>nadu</a:t>
            </a:r>
            <a:r>
              <a:rPr lang="en-US" sz="2400" i="1" dirty="0" smtClean="0">
                <a:solidFill>
                  <a:srgbClr val="000000"/>
                </a:solidFill>
                <a:latin typeface="Helvetica"/>
                <a:cs typeface="Helvetica"/>
              </a:rPr>
              <a:t>?</a:t>
            </a:r>
          </a:p>
          <a:p>
            <a:pPr algn="ctr"/>
            <a:r>
              <a:rPr lang="en-US" sz="2400" dirty="0" smtClean="0">
                <a:solidFill>
                  <a:srgbClr val="000000"/>
                </a:solidFill>
                <a:latin typeface="Helvetica"/>
                <a:cs typeface="Helvetica"/>
              </a:rPr>
              <a:t>(animal name)</a:t>
            </a:r>
          </a:p>
          <a:p>
            <a:pPr algn="ctr"/>
            <a:endParaRPr lang="en-US" sz="2400" i="1" dirty="0" smtClean="0">
              <a:solidFill>
                <a:srgbClr val="000000"/>
              </a:solidFill>
              <a:latin typeface="Helvetica"/>
              <a:cs typeface="Helvetica"/>
            </a:endParaRPr>
          </a:p>
          <a:p>
            <a:pPr algn="ctr"/>
            <a:r>
              <a:rPr lang="en-US" sz="2400" i="1" dirty="0" smtClean="0">
                <a:solidFill>
                  <a:srgbClr val="000000"/>
                </a:solidFill>
                <a:latin typeface="Helvetica"/>
                <a:cs typeface="Helvetica"/>
              </a:rPr>
              <a:t>Listen [novel vocalization]</a:t>
            </a:r>
          </a:p>
          <a:p>
            <a:pPr algn="ctr"/>
            <a:r>
              <a:rPr lang="en-US" sz="2400" dirty="0" smtClean="0">
                <a:solidFill>
                  <a:srgbClr val="000000"/>
                </a:solidFill>
                <a:latin typeface="Helvetica"/>
                <a:cs typeface="Helvetica"/>
              </a:rPr>
              <a:t>(animal vocalization)</a:t>
            </a:r>
          </a:p>
          <a:p>
            <a:pPr algn="ctr"/>
            <a:endParaRPr lang="en-US" sz="2000" i="1" dirty="0">
              <a:solidFill>
                <a:srgbClr val="595959"/>
              </a:solidFill>
            </a:endParaRPr>
          </a:p>
          <a:p>
            <a:pPr algn="ctr"/>
            <a:endParaRPr lang="en-US" sz="2000" i="1" dirty="0">
              <a:solidFill>
                <a:srgbClr val="595959"/>
              </a:solidFill>
            </a:endParaRPr>
          </a:p>
          <a:p>
            <a:pPr algn="ctr"/>
            <a:endParaRPr lang="en-US" sz="2000" i="1" dirty="0" smtClean="0">
              <a:solidFill>
                <a:srgbClr val="595959"/>
              </a:solidFill>
            </a:endParaRPr>
          </a:p>
          <a:p>
            <a:pPr algn="ctr"/>
            <a:endParaRPr lang="en-US" sz="2000" i="1" dirty="0" smtClean="0">
              <a:solidFill>
                <a:srgbClr val="595959"/>
              </a:solidFill>
            </a:endParaRPr>
          </a:p>
          <a:p>
            <a:pPr algn="ctr"/>
            <a:endParaRPr lang="en-US" sz="2000" i="1" dirty="0">
              <a:solidFill>
                <a:srgbClr val="1B4430"/>
              </a:solidFill>
            </a:endParaRPr>
          </a:p>
          <a:p>
            <a:pPr algn="ctr"/>
            <a:r>
              <a:rPr lang="en-US" sz="2000" i="1" dirty="0">
                <a:solidFill>
                  <a:srgbClr val="1B4430"/>
                </a:solidFill>
              </a:rPr>
              <a:t> </a:t>
            </a:r>
          </a:p>
          <a:p>
            <a:pPr algn="ctr"/>
            <a:endParaRPr lang="en-US" sz="2000" i="1" dirty="0">
              <a:solidFill>
                <a:srgbClr val="1B4430"/>
              </a:solidFill>
            </a:endParaRPr>
          </a:p>
          <a:p>
            <a:pPr algn="ctr"/>
            <a:endParaRPr lang="en-US" sz="2000" i="1" dirty="0">
              <a:solidFill>
                <a:srgbClr val="1B4430"/>
              </a:solidFill>
            </a:endParaRPr>
          </a:p>
          <a:p>
            <a:pPr algn="ctr"/>
            <a:endParaRPr lang="en-US" sz="2000" i="1" dirty="0">
              <a:solidFill>
                <a:srgbClr val="1B4430"/>
              </a:solidFill>
            </a:endParaRPr>
          </a:p>
        </p:txBody>
      </p:sp>
      <p:sp>
        <p:nvSpPr>
          <p:cNvPr id="33796" name="Title 1"/>
          <p:cNvSpPr>
            <a:spLocks noGrp="1"/>
          </p:cNvSpPr>
          <p:nvPr>
            <p:ph type="title"/>
          </p:nvPr>
        </p:nvSpPr>
        <p:spPr>
          <a:xfrm>
            <a:off x="158750" y="457200"/>
            <a:ext cx="8451850" cy="1143000"/>
          </a:xfrm>
        </p:spPr>
        <p:txBody>
          <a:bodyPr>
            <a:noAutofit/>
          </a:bodyPr>
          <a:lstStyle/>
          <a:p>
            <a:pPr eaLnBrk="1" hangingPunct="1"/>
            <a:r>
              <a:rPr lang="en-US" sz="2600" dirty="0" smtClean="0">
                <a:latin typeface="Helvetica"/>
                <a:cs typeface="Helvetica"/>
              </a:rPr>
              <a:t>Children see a familiar and novel animal </a:t>
            </a:r>
            <a:br>
              <a:rPr lang="en-US" sz="2600" dirty="0" smtClean="0">
                <a:latin typeface="Helvetica"/>
                <a:cs typeface="Helvetica"/>
              </a:rPr>
            </a:br>
            <a:r>
              <a:rPr lang="en-US" sz="2600" dirty="0" smtClean="0">
                <a:latin typeface="Helvetica"/>
                <a:cs typeface="Helvetica"/>
              </a:rPr>
              <a:t>and hears a novel sound</a:t>
            </a:r>
            <a:endParaRPr lang="en-US" sz="2600" dirty="0">
              <a:latin typeface="Helvetica"/>
              <a:cs typeface="Helvetica"/>
            </a:endParaRPr>
          </a:p>
        </p:txBody>
      </p:sp>
      <p:pic>
        <p:nvPicPr>
          <p:cNvPr id="33800" name="Picture 19" descr="Rball.pct"/>
          <p:cNvPicPr>
            <a:picLocks noChangeAspect="1"/>
          </p:cNvPicPr>
          <p:nvPr/>
        </p:nvPicPr>
        <p:blipFill>
          <a:blip r:embed="rId4"/>
          <a:srcRect/>
          <a:stretch>
            <a:fillRect/>
          </a:stretch>
        </p:blipFill>
        <p:spPr bwMode="auto">
          <a:xfrm>
            <a:off x="6613525" y="2663828"/>
            <a:ext cx="1574800" cy="1108075"/>
          </a:xfrm>
          <a:prstGeom prst="rect">
            <a:avLst/>
          </a:prstGeom>
          <a:noFill/>
          <a:ln w="9525">
            <a:noFill/>
            <a:miter lim="800000"/>
            <a:headEnd/>
            <a:tailEnd/>
          </a:ln>
        </p:spPr>
      </p:pic>
      <p:sp>
        <p:nvSpPr>
          <p:cNvPr id="21" name="Rectangle 20"/>
          <p:cNvSpPr/>
          <p:nvPr/>
        </p:nvSpPr>
        <p:spPr>
          <a:xfrm>
            <a:off x="4911725" y="2727328"/>
            <a:ext cx="1431925" cy="1003300"/>
          </a:xfrm>
          <a:prstGeom prst="rect">
            <a:avLst/>
          </a:prstGeom>
          <a:noFill/>
          <a:ln w="101600">
            <a:solidFill>
              <a:srgbClr val="008000"/>
            </a:solidFill>
          </a:ln>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Bef>
                <a:spcPts val="0"/>
              </a:spcBef>
              <a:spcAft>
                <a:spcPts val="0"/>
              </a:spcAft>
              <a:defRPr/>
            </a:pPr>
            <a:endParaRPr lang="en-US"/>
          </a:p>
        </p:txBody>
      </p:sp>
      <p:sp>
        <p:nvSpPr>
          <p:cNvPr id="14" name="Slide Number Placeholder 13"/>
          <p:cNvSpPr>
            <a:spLocks noGrp="1"/>
          </p:cNvSpPr>
          <p:nvPr>
            <p:ph type="sldNum" sz="quarter" idx="12"/>
          </p:nvPr>
        </p:nvSpPr>
        <p:spPr/>
        <p:txBody>
          <a:bodyPr/>
          <a:lstStyle/>
          <a:p>
            <a:pPr>
              <a:defRPr/>
            </a:pPr>
            <a:fld id="{F4E8D116-3713-4F44-AFF4-C079694B8056}" type="slidenum">
              <a:rPr lang="en-US" smtClean="0"/>
              <a:pPr>
                <a:defRPr/>
              </a:pPr>
              <a:t>14</a:t>
            </a:fld>
            <a:endParaRPr lang="en-US"/>
          </a:p>
        </p:txBody>
      </p:sp>
      <p:pic>
        <p:nvPicPr>
          <p:cNvPr id="33807" name="Picture 15" descr="Rcar.pct"/>
          <p:cNvPicPr>
            <a:picLocks noChangeAspect="1"/>
          </p:cNvPicPr>
          <p:nvPr/>
        </p:nvPicPr>
        <p:blipFill>
          <a:blip r:embed="rId5"/>
          <a:srcRect/>
          <a:stretch>
            <a:fillRect/>
          </a:stretch>
        </p:blipFill>
        <p:spPr bwMode="auto">
          <a:xfrm>
            <a:off x="6629400" y="2663828"/>
            <a:ext cx="1574800" cy="1141413"/>
          </a:xfrm>
          <a:prstGeom prst="rect">
            <a:avLst/>
          </a:prstGeom>
          <a:noFill/>
          <a:ln w="9525">
            <a:noFill/>
            <a:miter lim="800000"/>
            <a:headEnd/>
            <a:tailEnd/>
          </a:ln>
        </p:spPr>
      </p:pic>
      <p:pic>
        <p:nvPicPr>
          <p:cNvPr id="20" name="Picture 2" descr="sheepL"/>
          <p:cNvPicPr>
            <a:picLocks noChangeAspect="1" noChangeArrowheads="1"/>
          </p:cNvPicPr>
          <p:nvPr/>
        </p:nvPicPr>
        <p:blipFill>
          <a:blip r:embed="rId6"/>
          <a:srcRect/>
          <a:stretch>
            <a:fillRect/>
          </a:stretch>
        </p:blipFill>
        <p:spPr bwMode="auto">
          <a:xfrm>
            <a:off x="6629400" y="2663827"/>
            <a:ext cx="1523999" cy="1142999"/>
          </a:xfrm>
          <a:prstGeom prst="rect">
            <a:avLst/>
          </a:prstGeom>
          <a:noFill/>
          <a:ln w="9525">
            <a:noFill/>
            <a:miter lim="800000"/>
            <a:headEnd/>
            <a:tailEnd/>
          </a:ln>
        </p:spPr>
      </p:pic>
      <p:sp>
        <p:nvSpPr>
          <p:cNvPr id="23" name="Rectangle 22"/>
          <p:cNvSpPr/>
          <p:nvPr/>
        </p:nvSpPr>
        <p:spPr>
          <a:xfrm>
            <a:off x="2743200" y="6096000"/>
            <a:ext cx="8382000" cy="492443"/>
          </a:xfrm>
          <a:prstGeom prst="rect">
            <a:avLst/>
          </a:prstGeom>
        </p:spPr>
        <p:txBody>
          <a:bodyPr wrap="square">
            <a:spAutoFit/>
          </a:bodyPr>
          <a:lstStyle/>
          <a:p>
            <a:pPr lvl="1" eaLnBrk="1" hangingPunct="1">
              <a:spcBef>
                <a:spcPts val="600"/>
              </a:spcBef>
            </a:pPr>
            <a:r>
              <a:rPr lang="en-US" sz="2600" dirty="0" smtClean="0">
                <a:solidFill>
                  <a:srgbClr val="000000"/>
                </a:solidFill>
                <a:latin typeface="Helvetica"/>
                <a:cs typeface="Helvetica"/>
              </a:rPr>
              <a:t>30-month-olds (</a:t>
            </a:r>
            <a:r>
              <a:rPr lang="en-US" sz="2600" dirty="0" err="1" smtClean="0">
                <a:solidFill>
                  <a:srgbClr val="000000"/>
                </a:solidFill>
                <a:latin typeface="Helvetica"/>
                <a:cs typeface="Helvetica"/>
              </a:rPr>
              <a:t>n</a:t>
            </a:r>
            <a:r>
              <a:rPr lang="en-US" sz="2600" dirty="0" smtClean="0">
                <a:solidFill>
                  <a:srgbClr val="000000"/>
                </a:solidFill>
                <a:latin typeface="Helvetica"/>
                <a:cs typeface="Helvetica"/>
              </a:rPr>
              <a:t>=21)</a:t>
            </a:r>
          </a:p>
        </p:txBody>
      </p:sp>
    </p:spTree>
    <p:extLst>
      <p:ext uri="{BB962C8B-B14F-4D97-AF65-F5344CB8AC3E}">
        <p14:creationId xmlns:p14="http://schemas.microsoft.com/office/powerpoint/2010/main" val="10653896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7"/>
          <p:cNvSpPr>
            <a:spLocks noChangeArrowheads="1"/>
          </p:cNvSpPr>
          <p:nvPr/>
        </p:nvSpPr>
        <p:spPr bwMode="auto">
          <a:xfrm>
            <a:off x="427189" y="1663244"/>
            <a:ext cx="7748436" cy="4708981"/>
          </a:xfrm>
          <a:prstGeom prst="rect">
            <a:avLst/>
          </a:prstGeom>
          <a:noFill/>
          <a:ln w="9525">
            <a:noFill/>
            <a:miter lim="800000"/>
            <a:headEnd/>
            <a:tailEnd/>
          </a:ln>
        </p:spPr>
        <p:txBody>
          <a:bodyPr wrap="square">
            <a:prstTxWarp prst="textNoShape">
              <a:avLst/>
            </a:prstTxWarp>
            <a:spAutoFit/>
          </a:bodyPr>
          <a:lstStyle/>
          <a:p>
            <a:pPr marL="0" lvl="1" algn="ctr"/>
            <a:r>
              <a:rPr lang="en-US" sz="2400" i="1" dirty="0" smtClean="0">
                <a:solidFill>
                  <a:srgbClr val="000000"/>
                </a:solidFill>
                <a:latin typeface="Helvetica"/>
                <a:cs typeface="Helvetica"/>
              </a:rPr>
              <a:t>Accuracy: Proportion looking to the target animal [300 to 4300 ms]</a:t>
            </a:r>
          </a:p>
          <a:p>
            <a:pPr marL="0" lvl="1" algn="ctr"/>
            <a:endParaRPr lang="en-US" sz="2400" i="1" dirty="0">
              <a:solidFill>
                <a:srgbClr val="000000"/>
              </a:solidFill>
              <a:latin typeface="Helvetica"/>
              <a:cs typeface="Helvetica"/>
            </a:endParaRPr>
          </a:p>
          <a:p>
            <a:pPr marL="0" lvl="1" algn="ctr"/>
            <a:r>
              <a:rPr lang="en-US" sz="2400" i="1" dirty="0" smtClean="0">
                <a:solidFill>
                  <a:srgbClr val="000000"/>
                </a:solidFill>
                <a:latin typeface="Helvetica"/>
                <a:cs typeface="Helvetica"/>
              </a:rPr>
              <a:t>RT: Time to shift to the target animal when looking at the distractor animal</a:t>
            </a:r>
            <a:endParaRPr lang="en-US" sz="2400" dirty="0" smtClean="0">
              <a:solidFill>
                <a:srgbClr val="000000"/>
              </a:solidFill>
              <a:latin typeface="Helvetica"/>
              <a:cs typeface="Helvetica"/>
            </a:endParaRPr>
          </a:p>
          <a:p>
            <a:pPr algn="ctr"/>
            <a:endParaRPr lang="en-US" sz="2000" i="1" dirty="0">
              <a:solidFill>
                <a:srgbClr val="595959"/>
              </a:solidFill>
            </a:endParaRPr>
          </a:p>
          <a:p>
            <a:pPr algn="ctr"/>
            <a:endParaRPr lang="en-US" sz="2000" i="1" dirty="0">
              <a:solidFill>
                <a:srgbClr val="595959"/>
              </a:solidFill>
            </a:endParaRPr>
          </a:p>
          <a:p>
            <a:pPr algn="ctr"/>
            <a:endParaRPr lang="en-US" sz="2000" i="1" dirty="0" smtClean="0">
              <a:solidFill>
                <a:srgbClr val="595959"/>
              </a:solidFill>
            </a:endParaRPr>
          </a:p>
          <a:p>
            <a:pPr algn="ctr"/>
            <a:endParaRPr lang="en-US" sz="2000" i="1" dirty="0" smtClean="0">
              <a:solidFill>
                <a:srgbClr val="595959"/>
              </a:solidFill>
            </a:endParaRPr>
          </a:p>
          <a:p>
            <a:pPr algn="ctr"/>
            <a:endParaRPr lang="en-US" sz="2000" i="1" dirty="0">
              <a:solidFill>
                <a:srgbClr val="1B4430"/>
              </a:solidFill>
            </a:endParaRPr>
          </a:p>
          <a:p>
            <a:pPr algn="ctr"/>
            <a:r>
              <a:rPr lang="en-US" sz="2000" i="1" dirty="0">
                <a:solidFill>
                  <a:srgbClr val="1B4430"/>
                </a:solidFill>
              </a:rPr>
              <a:t> </a:t>
            </a:r>
          </a:p>
          <a:p>
            <a:pPr algn="ctr"/>
            <a:endParaRPr lang="en-US" sz="2000" i="1" dirty="0">
              <a:solidFill>
                <a:srgbClr val="1B4430"/>
              </a:solidFill>
            </a:endParaRPr>
          </a:p>
          <a:p>
            <a:pPr algn="ctr"/>
            <a:endParaRPr lang="en-US" sz="2000" i="1" dirty="0">
              <a:solidFill>
                <a:srgbClr val="1B4430"/>
              </a:solidFill>
            </a:endParaRPr>
          </a:p>
          <a:p>
            <a:pPr algn="ctr"/>
            <a:endParaRPr lang="en-US" sz="2000" i="1" dirty="0">
              <a:solidFill>
                <a:srgbClr val="1B4430"/>
              </a:solidFill>
            </a:endParaRPr>
          </a:p>
        </p:txBody>
      </p:sp>
      <p:sp>
        <p:nvSpPr>
          <p:cNvPr id="33796" name="Title 1"/>
          <p:cNvSpPr>
            <a:spLocks noGrp="1"/>
          </p:cNvSpPr>
          <p:nvPr>
            <p:ph type="title"/>
          </p:nvPr>
        </p:nvSpPr>
        <p:spPr>
          <a:xfrm>
            <a:off x="158750" y="457200"/>
            <a:ext cx="8451850" cy="1143000"/>
          </a:xfrm>
        </p:spPr>
        <p:txBody>
          <a:bodyPr>
            <a:noAutofit/>
          </a:bodyPr>
          <a:lstStyle/>
          <a:p>
            <a:pPr eaLnBrk="1" hangingPunct="1"/>
            <a:r>
              <a:rPr lang="en-US" sz="3000" dirty="0" smtClean="0">
                <a:latin typeface="Helvetica"/>
                <a:cs typeface="Helvetica"/>
              </a:rPr>
              <a:t>Measures of processing efficiency</a:t>
            </a:r>
            <a:endParaRPr lang="en-US" sz="3000" dirty="0">
              <a:latin typeface="Helvetica"/>
              <a:cs typeface="Helvetica"/>
            </a:endParaRPr>
          </a:p>
        </p:txBody>
      </p:sp>
      <p:sp>
        <p:nvSpPr>
          <p:cNvPr id="14" name="Slide Number Placeholder 13"/>
          <p:cNvSpPr>
            <a:spLocks noGrp="1"/>
          </p:cNvSpPr>
          <p:nvPr>
            <p:ph type="sldNum" sz="quarter" idx="12"/>
          </p:nvPr>
        </p:nvSpPr>
        <p:spPr/>
        <p:txBody>
          <a:bodyPr/>
          <a:lstStyle/>
          <a:p>
            <a:pPr>
              <a:defRPr/>
            </a:pPr>
            <a:fld id="{F4E8D116-3713-4F44-AFF4-C079694B8056}" type="slidenum">
              <a:rPr lang="en-US" smtClean="0"/>
              <a:pPr>
                <a:defRPr/>
              </a:pPr>
              <a:t>15</a:t>
            </a:fld>
            <a:endParaRPr lang="en-US"/>
          </a:p>
        </p:txBody>
      </p:sp>
    </p:spTree>
    <p:extLst>
      <p:ext uri="{BB962C8B-B14F-4D97-AF65-F5344CB8AC3E}">
        <p14:creationId xmlns:p14="http://schemas.microsoft.com/office/powerpoint/2010/main" val="30385752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8417" y="587376"/>
            <a:ext cx="6794500" cy="5538788"/>
          </a:xfrm>
        </p:spPr>
        <p:txBody>
          <a:bodyPr>
            <a:normAutofit/>
          </a:bodyPr>
          <a:lstStyle/>
          <a:p>
            <a:pPr marL="0" indent="0" algn="ctr">
              <a:spcAft>
                <a:spcPts val="600"/>
              </a:spcAft>
              <a:buNone/>
            </a:pPr>
            <a:endParaRPr lang="en-US" sz="2000" dirty="0" smtClean="0">
              <a:latin typeface="Helvetica"/>
              <a:cs typeface="Helvetica"/>
            </a:endParaRPr>
          </a:p>
          <a:p>
            <a:pPr marL="0" indent="0" algn="ctr">
              <a:spcAft>
                <a:spcPts val="1200"/>
              </a:spcAft>
              <a:buNone/>
            </a:pPr>
            <a:r>
              <a:rPr lang="en-US" sz="2000" dirty="0" smtClean="0">
                <a:solidFill>
                  <a:schemeClr val="accent1">
                    <a:lumMod val="75000"/>
                  </a:schemeClr>
                </a:solidFill>
                <a:latin typeface="Helvetica"/>
                <a:cs typeface="Helvetica"/>
              </a:rPr>
              <a:t>STUDY 1</a:t>
            </a:r>
          </a:p>
          <a:p>
            <a:pPr marL="0" indent="0">
              <a:buNone/>
            </a:pPr>
            <a:r>
              <a:rPr lang="en-US" sz="2400" dirty="0" smtClean="0">
                <a:latin typeface="Helvetica"/>
                <a:cs typeface="Helvetica"/>
              </a:rPr>
              <a:t>How </a:t>
            </a:r>
            <a:r>
              <a:rPr lang="en-US" sz="2400" dirty="0">
                <a:latin typeface="Helvetica"/>
                <a:cs typeface="Helvetica"/>
              </a:rPr>
              <a:t>quickly </a:t>
            </a:r>
            <a:r>
              <a:rPr lang="en-US" sz="2400" dirty="0" smtClean="0">
                <a:latin typeface="Helvetica"/>
                <a:cs typeface="Helvetica"/>
              </a:rPr>
              <a:t>can 30</a:t>
            </a:r>
            <a:r>
              <a:rPr lang="en-US" sz="2400" dirty="0">
                <a:latin typeface="Helvetica"/>
                <a:cs typeface="Helvetica"/>
              </a:rPr>
              <a:t>-</a:t>
            </a:r>
            <a:r>
              <a:rPr lang="en-US" sz="2400" dirty="0" smtClean="0">
                <a:latin typeface="Helvetica"/>
                <a:cs typeface="Helvetica"/>
              </a:rPr>
              <a:t>mo-</a:t>
            </a:r>
            <a:r>
              <a:rPr lang="en-US" sz="2400" dirty="0">
                <a:latin typeface="Helvetica"/>
                <a:cs typeface="Helvetica"/>
              </a:rPr>
              <a:t>olds </a:t>
            </a:r>
            <a:r>
              <a:rPr lang="en-US" sz="2400" dirty="0" smtClean="0">
                <a:latin typeface="Helvetica"/>
                <a:cs typeface="Helvetica"/>
              </a:rPr>
              <a:t>use linguistic and           non-linguistic cues to identify a </a:t>
            </a:r>
            <a:r>
              <a:rPr lang="en-US" sz="2400" dirty="0">
                <a:latin typeface="Helvetica"/>
                <a:cs typeface="Helvetica"/>
              </a:rPr>
              <a:t>familiar </a:t>
            </a:r>
            <a:r>
              <a:rPr lang="en-US" sz="2400" dirty="0" smtClean="0">
                <a:latin typeface="Helvetica"/>
                <a:cs typeface="Helvetica"/>
              </a:rPr>
              <a:t>animal?</a:t>
            </a:r>
          </a:p>
          <a:p>
            <a:pPr marL="0" indent="0">
              <a:buNone/>
            </a:pPr>
            <a:endParaRPr lang="en-US" sz="2400" dirty="0">
              <a:latin typeface="Helvetica"/>
              <a:cs typeface="Helvetica"/>
            </a:endParaRPr>
          </a:p>
          <a:p>
            <a:pPr marL="0" indent="0">
              <a:buNone/>
            </a:pPr>
            <a:r>
              <a:rPr lang="en-US" sz="2400" dirty="0" smtClean="0">
                <a:solidFill>
                  <a:srgbClr val="D9D9D9"/>
                </a:solidFill>
                <a:latin typeface="Helvetica"/>
                <a:cs typeface="Helvetica"/>
              </a:rPr>
              <a:t>Do children choose a novel animal in response to a novel animal vocalization?</a:t>
            </a:r>
          </a:p>
          <a:p>
            <a:pPr marL="0" indent="0">
              <a:buNone/>
            </a:pPr>
            <a:endParaRPr lang="en-US" sz="2400" dirty="0" smtClean="0">
              <a:latin typeface="Helvetica"/>
              <a:cs typeface="Helvetica"/>
            </a:endParaRPr>
          </a:p>
          <a:p>
            <a:pPr marL="0" indent="0">
              <a:buNone/>
            </a:pPr>
            <a:endParaRPr lang="en-US" sz="2400" dirty="0" smtClean="0">
              <a:solidFill>
                <a:srgbClr val="D9D9D9"/>
              </a:solidFill>
              <a:latin typeface="Helvetica"/>
              <a:cs typeface="Helvetica"/>
            </a:endParaRPr>
          </a:p>
          <a:p>
            <a:pPr marL="0" indent="0" algn="ctr">
              <a:spcAft>
                <a:spcPts val="1200"/>
              </a:spcAft>
              <a:buNone/>
            </a:pPr>
            <a:r>
              <a:rPr lang="en-US" sz="2000" dirty="0" smtClean="0">
                <a:solidFill>
                  <a:srgbClr val="D9D9D9"/>
                </a:solidFill>
                <a:latin typeface="Helvetica"/>
                <a:cs typeface="Helvetica"/>
              </a:rPr>
              <a:t>STUDY 2</a:t>
            </a:r>
            <a:endParaRPr lang="en-US" sz="2400" dirty="0" smtClean="0">
              <a:solidFill>
                <a:srgbClr val="D9D9D9"/>
              </a:solidFill>
              <a:latin typeface="Helvetica"/>
              <a:cs typeface="Helvetica"/>
            </a:endParaRPr>
          </a:p>
          <a:p>
            <a:pPr marL="0" indent="0">
              <a:buNone/>
            </a:pPr>
            <a:r>
              <a:rPr lang="en-US" sz="2400" dirty="0" smtClean="0">
                <a:solidFill>
                  <a:srgbClr val="D9D9D9"/>
                </a:solidFill>
                <a:latin typeface="Helvetica"/>
                <a:cs typeface="Helvetica"/>
              </a:rPr>
              <a:t>If so, do children actually </a:t>
            </a:r>
            <a:r>
              <a:rPr lang="en-US" sz="2400" i="1" dirty="0" smtClean="0">
                <a:solidFill>
                  <a:srgbClr val="D9D9D9"/>
                </a:solidFill>
                <a:latin typeface="Helvetica"/>
                <a:cs typeface="Helvetica"/>
              </a:rPr>
              <a:t>remember </a:t>
            </a:r>
            <a:r>
              <a:rPr lang="en-US" sz="2400" dirty="0" smtClean="0">
                <a:solidFill>
                  <a:srgbClr val="D9D9D9"/>
                </a:solidFill>
                <a:latin typeface="Helvetica"/>
                <a:cs typeface="Helvetica"/>
              </a:rPr>
              <a:t>the mapping between the novel animal and vocalization?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26526614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Screen Shot 2013-04-10 at 6.47.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956" y="2201368"/>
            <a:ext cx="7060682" cy="3350831"/>
          </a:xfrm>
          <a:prstGeom prst="rect">
            <a:avLst/>
          </a:prstGeom>
        </p:spPr>
      </p:pic>
      <p:sp>
        <p:nvSpPr>
          <p:cNvPr id="6" name="TextBox 5"/>
          <p:cNvSpPr txBox="1"/>
          <p:nvPr/>
        </p:nvSpPr>
        <p:spPr>
          <a:xfrm>
            <a:off x="-7407" y="2959413"/>
            <a:ext cx="1648363" cy="1015663"/>
          </a:xfrm>
          <a:prstGeom prst="rect">
            <a:avLst/>
          </a:prstGeom>
          <a:noFill/>
        </p:spPr>
        <p:txBody>
          <a:bodyPr wrap="square" rtlCol="0">
            <a:spAutoFit/>
          </a:bodyPr>
          <a:lstStyle/>
          <a:p>
            <a:pPr algn="ctr"/>
            <a:r>
              <a:rPr lang="en-US" sz="2000" dirty="0" smtClean="0">
                <a:latin typeface="Helvetica"/>
                <a:cs typeface="Helvetica"/>
              </a:rPr>
              <a:t>% looking </a:t>
            </a:r>
          </a:p>
          <a:p>
            <a:pPr algn="ctr"/>
            <a:r>
              <a:rPr lang="en-US" sz="2000" dirty="0" smtClean="0">
                <a:latin typeface="Helvetica"/>
                <a:cs typeface="Helvetica"/>
              </a:rPr>
              <a:t>to target animal</a:t>
            </a:r>
          </a:p>
        </p:txBody>
      </p:sp>
      <p:sp>
        <p:nvSpPr>
          <p:cNvPr id="14" name="TextBox 13"/>
          <p:cNvSpPr txBox="1"/>
          <p:nvPr/>
        </p:nvSpPr>
        <p:spPr>
          <a:xfrm>
            <a:off x="5497263" y="3744669"/>
            <a:ext cx="4238625" cy="369332"/>
          </a:xfrm>
          <a:prstGeom prst="rect">
            <a:avLst/>
          </a:prstGeom>
          <a:noFill/>
        </p:spPr>
        <p:txBody>
          <a:bodyPr wrap="square" rtlCol="0">
            <a:spAutoFit/>
          </a:bodyPr>
          <a:lstStyle/>
          <a:p>
            <a:r>
              <a:rPr lang="en-US" dirty="0">
                <a:solidFill>
                  <a:srgbClr val="FF0000"/>
                </a:solidFill>
                <a:latin typeface="Helvetica"/>
                <a:cs typeface="Helvetica"/>
              </a:rPr>
              <a:t>a</a:t>
            </a:r>
            <a:r>
              <a:rPr lang="en-US" dirty="0" smtClean="0">
                <a:solidFill>
                  <a:srgbClr val="FF0000"/>
                </a:solidFill>
                <a:latin typeface="Helvetica"/>
                <a:cs typeface="Helvetica"/>
              </a:rPr>
              <a:t>nimal name (650ms - FAST)</a:t>
            </a:r>
            <a:endParaRPr lang="en-US" dirty="0">
              <a:solidFill>
                <a:srgbClr val="FF0000"/>
              </a:solidFill>
              <a:latin typeface="Helvetica"/>
              <a:cs typeface="Helvetica"/>
            </a:endParaRPr>
          </a:p>
        </p:txBody>
      </p:sp>
      <p:sp>
        <p:nvSpPr>
          <p:cNvPr id="16" name="TextBox 15"/>
          <p:cNvSpPr txBox="1"/>
          <p:nvPr/>
        </p:nvSpPr>
        <p:spPr>
          <a:xfrm>
            <a:off x="4798763" y="4561780"/>
            <a:ext cx="4238625" cy="369332"/>
          </a:xfrm>
          <a:prstGeom prst="rect">
            <a:avLst/>
          </a:prstGeom>
          <a:noFill/>
        </p:spPr>
        <p:txBody>
          <a:bodyPr wrap="square" rtlCol="0">
            <a:spAutoFit/>
          </a:bodyPr>
          <a:lstStyle/>
          <a:p>
            <a:r>
              <a:rPr lang="en-US" dirty="0">
                <a:solidFill>
                  <a:srgbClr val="3366FF"/>
                </a:solidFill>
                <a:latin typeface="Helvetica"/>
                <a:cs typeface="Helvetica"/>
              </a:rPr>
              <a:t>a</a:t>
            </a:r>
            <a:r>
              <a:rPr lang="en-US" dirty="0" smtClean="0">
                <a:solidFill>
                  <a:srgbClr val="3366FF"/>
                </a:solidFill>
                <a:latin typeface="Helvetica"/>
                <a:cs typeface="Helvetica"/>
              </a:rPr>
              <a:t>nimal vocalization (906ms - SLOW)</a:t>
            </a:r>
            <a:endParaRPr lang="en-US" dirty="0">
              <a:solidFill>
                <a:srgbClr val="3366FF"/>
              </a:solidFill>
              <a:latin typeface="Helvetica"/>
              <a:cs typeface="Helvetica"/>
            </a:endParaRPr>
          </a:p>
        </p:txBody>
      </p:sp>
      <p:sp>
        <p:nvSpPr>
          <p:cNvPr id="17" name="TextBox 16"/>
          <p:cNvSpPr txBox="1"/>
          <p:nvPr/>
        </p:nvSpPr>
        <p:spPr>
          <a:xfrm>
            <a:off x="5608388" y="4164246"/>
            <a:ext cx="3262583" cy="369332"/>
          </a:xfrm>
          <a:prstGeom prst="rect">
            <a:avLst/>
          </a:prstGeom>
          <a:noFill/>
        </p:spPr>
        <p:txBody>
          <a:bodyPr wrap="square" rtlCol="0">
            <a:spAutoFit/>
          </a:bodyPr>
          <a:lstStyle/>
          <a:p>
            <a:r>
              <a:rPr lang="en-US" dirty="0">
                <a:solidFill>
                  <a:schemeClr val="accent3">
                    <a:lumMod val="75000"/>
                  </a:schemeClr>
                </a:solidFill>
                <a:latin typeface="Helvetica"/>
                <a:cs typeface="Helvetica"/>
              </a:rPr>
              <a:t>o</a:t>
            </a:r>
            <a:r>
              <a:rPr lang="en-US" dirty="0" smtClean="0">
                <a:solidFill>
                  <a:schemeClr val="accent3">
                    <a:lumMod val="75000"/>
                  </a:schemeClr>
                </a:solidFill>
                <a:latin typeface="Helvetica"/>
                <a:cs typeface="Helvetica"/>
              </a:rPr>
              <a:t>nomatopoeic word (828ms)</a:t>
            </a:r>
            <a:endParaRPr lang="en-US" dirty="0">
              <a:solidFill>
                <a:schemeClr val="accent3">
                  <a:lumMod val="75000"/>
                </a:schemeClr>
              </a:solidFill>
              <a:latin typeface="Helvetica"/>
              <a:cs typeface="Helvetica"/>
            </a:endParaRPr>
          </a:p>
        </p:txBody>
      </p:sp>
      <p:sp>
        <p:nvSpPr>
          <p:cNvPr id="21" name="TextBox 20"/>
          <p:cNvSpPr txBox="1"/>
          <p:nvPr/>
        </p:nvSpPr>
        <p:spPr>
          <a:xfrm>
            <a:off x="2917583" y="5287277"/>
            <a:ext cx="4453471" cy="338554"/>
          </a:xfrm>
          <a:prstGeom prst="rect">
            <a:avLst/>
          </a:prstGeom>
          <a:solidFill>
            <a:schemeClr val="bg1"/>
          </a:solidFill>
        </p:spPr>
        <p:txBody>
          <a:bodyPr wrap="square" rtlCol="0">
            <a:spAutoFit/>
          </a:bodyPr>
          <a:lstStyle/>
          <a:p>
            <a:pPr algn="ctr"/>
            <a:r>
              <a:rPr lang="en-US" sz="1600" dirty="0" smtClean="0">
                <a:latin typeface="Helvetica"/>
                <a:cs typeface="Helvetica"/>
              </a:rPr>
              <a:t>time (ms) from sound onset</a:t>
            </a:r>
          </a:p>
        </p:txBody>
      </p:sp>
      <p:sp>
        <p:nvSpPr>
          <p:cNvPr id="22" name="TextBox 21"/>
          <p:cNvSpPr txBox="1"/>
          <p:nvPr/>
        </p:nvSpPr>
        <p:spPr>
          <a:xfrm>
            <a:off x="284717" y="210608"/>
            <a:ext cx="8586254" cy="1154162"/>
          </a:xfrm>
          <a:prstGeom prst="rect">
            <a:avLst/>
          </a:prstGeom>
          <a:noFill/>
        </p:spPr>
        <p:txBody>
          <a:bodyPr wrap="square" rtlCol="0">
            <a:spAutoFit/>
          </a:bodyPr>
          <a:lstStyle/>
          <a:p>
            <a:r>
              <a:rPr lang="en-US" sz="2300" i="1" dirty="0" smtClean="0">
                <a:latin typeface="Halvetica"/>
                <a:cs typeface="Halvetica"/>
              </a:rPr>
              <a:t>30-mo-olds were fastest to orient to a familiar animal in response to the </a:t>
            </a:r>
            <a:r>
              <a:rPr lang="en-US" sz="2300" i="1" dirty="0" smtClean="0">
                <a:solidFill>
                  <a:srgbClr val="000000"/>
                </a:solidFill>
                <a:latin typeface="Halvetica"/>
                <a:cs typeface="Halvetica"/>
              </a:rPr>
              <a:t>animal name</a:t>
            </a:r>
            <a:r>
              <a:rPr lang="en-US" sz="2300" i="1" dirty="0" smtClean="0">
                <a:latin typeface="Halvetica"/>
                <a:cs typeface="Halvetica"/>
              </a:rPr>
              <a:t>, and slowest in response to the animal vocalization</a:t>
            </a:r>
            <a:endParaRPr lang="en-US" sz="2300" i="1" dirty="0">
              <a:latin typeface="Halvetica"/>
              <a:cs typeface="Halvetica"/>
            </a:endParaRPr>
          </a:p>
        </p:txBody>
      </p:sp>
      <p:pic>
        <p:nvPicPr>
          <p:cNvPr id="23" name="Picture 22" descr="dog1L.pc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658" y="2029638"/>
            <a:ext cx="680264" cy="510198"/>
          </a:xfrm>
          <a:prstGeom prst="rect">
            <a:avLst/>
          </a:prstGeom>
        </p:spPr>
      </p:pic>
      <p:pic>
        <p:nvPicPr>
          <p:cNvPr id="25" name="Picture 24" descr="sheep4L.pc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619" y="4349751"/>
            <a:ext cx="863808" cy="647856"/>
          </a:xfrm>
          <a:prstGeom prst="rect">
            <a:avLst/>
          </a:prstGeom>
        </p:spPr>
      </p:pic>
      <p:sp>
        <p:nvSpPr>
          <p:cNvPr id="26" name="TextBox 25"/>
          <p:cNvSpPr txBox="1"/>
          <p:nvPr/>
        </p:nvSpPr>
        <p:spPr>
          <a:xfrm>
            <a:off x="835303" y="5902389"/>
            <a:ext cx="7641169" cy="430887"/>
          </a:xfrm>
          <a:prstGeom prst="rect">
            <a:avLst/>
          </a:prstGeom>
          <a:noFill/>
        </p:spPr>
        <p:txBody>
          <a:bodyPr wrap="square" rtlCol="0">
            <a:spAutoFit/>
          </a:bodyPr>
          <a:lstStyle/>
          <a:p>
            <a:r>
              <a:rPr lang="en-US" sz="2200" i="1" dirty="0" smtClean="0">
                <a:latin typeface="Helvetica"/>
                <a:cs typeface="Helvetica"/>
              </a:rPr>
              <a:t>Children were reliably above chance on the three conditions</a:t>
            </a:r>
            <a:endParaRPr lang="en-US" sz="2200" i="1" dirty="0">
              <a:latin typeface="Helvetica"/>
              <a:cs typeface="Helvetica"/>
            </a:endParaRPr>
          </a:p>
        </p:txBody>
      </p:sp>
      <p:sp>
        <p:nvSpPr>
          <p:cNvPr id="28" name="TextBox 27"/>
          <p:cNvSpPr txBox="1"/>
          <p:nvPr/>
        </p:nvSpPr>
        <p:spPr>
          <a:xfrm>
            <a:off x="2613866" y="2139726"/>
            <a:ext cx="3149319" cy="400110"/>
          </a:xfrm>
          <a:prstGeom prst="rect">
            <a:avLst/>
          </a:prstGeom>
          <a:noFill/>
        </p:spPr>
        <p:txBody>
          <a:bodyPr wrap="square" rtlCol="0">
            <a:spAutoFit/>
          </a:bodyPr>
          <a:lstStyle/>
          <a:p>
            <a:r>
              <a:rPr lang="en-US" sz="2000" dirty="0" smtClean="0">
                <a:solidFill>
                  <a:srgbClr val="FF0000"/>
                </a:solidFill>
                <a:latin typeface="Helvetica"/>
                <a:cs typeface="Helvetica"/>
              </a:rPr>
              <a:t>D O G</a:t>
            </a:r>
            <a:endParaRPr lang="en-US" sz="2000" dirty="0">
              <a:solidFill>
                <a:srgbClr val="FF0000"/>
              </a:solidFill>
              <a:latin typeface="Helvetica"/>
              <a:cs typeface="Helvetica"/>
            </a:endParaRPr>
          </a:p>
        </p:txBody>
      </p:sp>
      <p:sp>
        <p:nvSpPr>
          <p:cNvPr id="29" name="TextBox 28"/>
          <p:cNvSpPr txBox="1"/>
          <p:nvPr/>
        </p:nvSpPr>
        <p:spPr>
          <a:xfrm>
            <a:off x="2605399" y="2956837"/>
            <a:ext cx="3418136" cy="400110"/>
          </a:xfrm>
          <a:prstGeom prst="rect">
            <a:avLst/>
          </a:prstGeom>
          <a:noFill/>
        </p:spPr>
        <p:txBody>
          <a:bodyPr wrap="square" rtlCol="0">
            <a:spAutoFit/>
          </a:bodyPr>
          <a:lstStyle/>
          <a:p>
            <a:r>
              <a:rPr lang="en-US" sz="2000" dirty="0" smtClean="0">
                <a:solidFill>
                  <a:srgbClr val="3366FF"/>
                </a:solidFill>
                <a:latin typeface="Helvetica"/>
                <a:cs typeface="Helvetica"/>
              </a:rPr>
              <a:t>[barking]</a:t>
            </a:r>
            <a:endParaRPr lang="en-US" sz="2000" dirty="0">
              <a:solidFill>
                <a:srgbClr val="3366FF"/>
              </a:solidFill>
              <a:latin typeface="Helvetica"/>
              <a:cs typeface="Helvetica"/>
            </a:endParaRPr>
          </a:p>
        </p:txBody>
      </p:sp>
      <p:sp>
        <p:nvSpPr>
          <p:cNvPr id="30" name="TextBox 29"/>
          <p:cNvSpPr txBox="1"/>
          <p:nvPr/>
        </p:nvSpPr>
        <p:spPr>
          <a:xfrm>
            <a:off x="2605400" y="2559303"/>
            <a:ext cx="2847435" cy="400110"/>
          </a:xfrm>
          <a:prstGeom prst="rect">
            <a:avLst/>
          </a:prstGeom>
          <a:noFill/>
        </p:spPr>
        <p:txBody>
          <a:bodyPr wrap="square" rtlCol="0">
            <a:spAutoFit/>
          </a:bodyPr>
          <a:lstStyle/>
          <a:p>
            <a:r>
              <a:rPr lang="en-US" sz="2000" dirty="0" smtClean="0">
                <a:solidFill>
                  <a:schemeClr val="accent3">
                    <a:lumMod val="75000"/>
                  </a:schemeClr>
                </a:solidFill>
                <a:latin typeface="Helvetica"/>
                <a:cs typeface="Helvetica"/>
              </a:rPr>
              <a:t>W O O F</a:t>
            </a:r>
            <a:endParaRPr lang="en-US" sz="2000" dirty="0">
              <a:solidFill>
                <a:schemeClr val="accent3">
                  <a:lumMod val="75000"/>
                </a:schemeClr>
              </a:solidFill>
              <a:latin typeface="Helvetica"/>
              <a:cs typeface="Helvetica"/>
            </a:endParaRPr>
          </a:p>
        </p:txBody>
      </p:sp>
      <p:sp>
        <p:nvSpPr>
          <p:cNvPr id="31" name="Rectangle 30"/>
          <p:cNvSpPr/>
          <p:nvPr/>
        </p:nvSpPr>
        <p:spPr>
          <a:xfrm>
            <a:off x="889658" y="2029637"/>
            <a:ext cx="680264" cy="529665"/>
          </a:xfrm>
          <a:prstGeom prst="rect">
            <a:avLst/>
          </a:prstGeom>
          <a:noFill/>
          <a:ln w="635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32260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Screen Shot 2013-04-10 at 6.47.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956" y="2201368"/>
            <a:ext cx="7060682" cy="3350831"/>
          </a:xfrm>
          <a:prstGeom prst="rect">
            <a:avLst/>
          </a:prstGeom>
        </p:spPr>
      </p:pic>
      <p:sp>
        <p:nvSpPr>
          <p:cNvPr id="6" name="TextBox 5"/>
          <p:cNvSpPr txBox="1"/>
          <p:nvPr/>
        </p:nvSpPr>
        <p:spPr>
          <a:xfrm>
            <a:off x="-7407" y="2959413"/>
            <a:ext cx="1648363" cy="1015663"/>
          </a:xfrm>
          <a:prstGeom prst="rect">
            <a:avLst/>
          </a:prstGeom>
          <a:noFill/>
        </p:spPr>
        <p:txBody>
          <a:bodyPr wrap="square" rtlCol="0">
            <a:spAutoFit/>
          </a:bodyPr>
          <a:lstStyle/>
          <a:p>
            <a:pPr algn="ctr"/>
            <a:r>
              <a:rPr lang="en-US" sz="2000" dirty="0" smtClean="0">
                <a:latin typeface="Helvetica"/>
                <a:cs typeface="Helvetica"/>
              </a:rPr>
              <a:t>% looking </a:t>
            </a:r>
          </a:p>
          <a:p>
            <a:pPr algn="ctr"/>
            <a:r>
              <a:rPr lang="en-US" sz="2000" dirty="0" smtClean="0">
                <a:latin typeface="Helvetica"/>
                <a:cs typeface="Helvetica"/>
              </a:rPr>
              <a:t>to target animal</a:t>
            </a:r>
          </a:p>
        </p:txBody>
      </p:sp>
      <p:sp>
        <p:nvSpPr>
          <p:cNvPr id="14" name="TextBox 13"/>
          <p:cNvSpPr txBox="1"/>
          <p:nvPr/>
        </p:nvSpPr>
        <p:spPr>
          <a:xfrm>
            <a:off x="5497263" y="3744669"/>
            <a:ext cx="4238625" cy="369332"/>
          </a:xfrm>
          <a:prstGeom prst="rect">
            <a:avLst/>
          </a:prstGeom>
          <a:noFill/>
        </p:spPr>
        <p:txBody>
          <a:bodyPr wrap="square" rtlCol="0">
            <a:spAutoFit/>
          </a:bodyPr>
          <a:lstStyle/>
          <a:p>
            <a:r>
              <a:rPr lang="en-US" dirty="0">
                <a:solidFill>
                  <a:srgbClr val="FF0000"/>
                </a:solidFill>
                <a:latin typeface="Helvetica"/>
                <a:cs typeface="Helvetica"/>
              </a:rPr>
              <a:t>a</a:t>
            </a:r>
            <a:r>
              <a:rPr lang="en-US" dirty="0" smtClean="0">
                <a:solidFill>
                  <a:srgbClr val="FF0000"/>
                </a:solidFill>
                <a:latin typeface="Helvetica"/>
                <a:cs typeface="Helvetica"/>
              </a:rPr>
              <a:t>nimal name (650ms - FAST)</a:t>
            </a:r>
            <a:endParaRPr lang="en-US" dirty="0">
              <a:solidFill>
                <a:srgbClr val="FF0000"/>
              </a:solidFill>
              <a:latin typeface="Helvetica"/>
              <a:cs typeface="Helvetica"/>
            </a:endParaRPr>
          </a:p>
        </p:txBody>
      </p:sp>
      <p:sp>
        <p:nvSpPr>
          <p:cNvPr id="16" name="TextBox 15"/>
          <p:cNvSpPr txBox="1"/>
          <p:nvPr/>
        </p:nvSpPr>
        <p:spPr>
          <a:xfrm>
            <a:off x="4798763" y="4561780"/>
            <a:ext cx="4238625" cy="369332"/>
          </a:xfrm>
          <a:prstGeom prst="rect">
            <a:avLst/>
          </a:prstGeom>
          <a:noFill/>
        </p:spPr>
        <p:txBody>
          <a:bodyPr wrap="square" rtlCol="0">
            <a:spAutoFit/>
          </a:bodyPr>
          <a:lstStyle/>
          <a:p>
            <a:r>
              <a:rPr lang="en-US" dirty="0">
                <a:solidFill>
                  <a:srgbClr val="3366FF"/>
                </a:solidFill>
                <a:latin typeface="Helvetica"/>
                <a:cs typeface="Helvetica"/>
              </a:rPr>
              <a:t>a</a:t>
            </a:r>
            <a:r>
              <a:rPr lang="en-US" dirty="0" smtClean="0">
                <a:solidFill>
                  <a:srgbClr val="3366FF"/>
                </a:solidFill>
                <a:latin typeface="Helvetica"/>
                <a:cs typeface="Helvetica"/>
              </a:rPr>
              <a:t>nimal vocalization (906ms - SLOW)</a:t>
            </a:r>
            <a:endParaRPr lang="en-US" dirty="0">
              <a:solidFill>
                <a:srgbClr val="3366FF"/>
              </a:solidFill>
              <a:latin typeface="Helvetica"/>
              <a:cs typeface="Helvetica"/>
            </a:endParaRPr>
          </a:p>
        </p:txBody>
      </p:sp>
      <p:sp>
        <p:nvSpPr>
          <p:cNvPr id="17" name="TextBox 16"/>
          <p:cNvSpPr txBox="1"/>
          <p:nvPr/>
        </p:nvSpPr>
        <p:spPr>
          <a:xfrm>
            <a:off x="5608388" y="4164246"/>
            <a:ext cx="3262583" cy="369332"/>
          </a:xfrm>
          <a:prstGeom prst="rect">
            <a:avLst/>
          </a:prstGeom>
          <a:noFill/>
        </p:spPr>
        <p:txBody>
          <a:bodyPr wrap="square" rtlCol="0">
            <a:spAutoFit/>
          </a:bodyPr>
          <a:lstStyle/>
          <a:p>
            <a:r>
              <a:rPr lang="en-US" dirty="0">
                <a:solidFill>
                  <a:schemeClr val="accent3">
                    <a:lumMod val="75000"/>
                  </a:schemeClr>
                </a:solidFill>
                <a:latin typeface="Helvetica"/>
                <a:cs typeface="Helvetica"/>
              </a:rPr>
              <a:t>o</a:t>
            </a:r>
            <a:r>
              <a:rPr lang="en-US" dirty="0" smtClean="0">
                <a:solidFill>
                  <a:schemeClr val="accent3">
                    <a:lumMod val="75000"/>
                  </a:schemeClr>
                </a:solidFill>
                <a:latin typeface="Helvetica"/>
                <a:cs typeface="Helvetica"/>
              </a:rPr>
              <a:t>nomatopoeic word (828ms)</a:t>
            </a:r>
            <a:endParaRPr lang="en-US" dirty="0">
              <a:solidFill>
                <a:schemeClr val="accent3">
                  <a:lumMod val="75000"/>
                </a:schemeClr>
              </a:solidFill>
              <a:latin typeface="Helvetica"/>
              <a:cs typeface="Helvetica"/>
            </a:endParaRPr>
          </a:p>
        </p:txBody>
      </p:sp>
      <p:sp>
        <p:nvSpPr>
          <p:cNvPr id="21" name="TextBox 20"/>
          <p:cNvSpPr txBox="1"/>
          <p:nvPr/>
        </p:nvSpPr>
        <p:spPr>
          <a:xfrm>
            <a:off x="2917583" y="5287277"/>
            <a:ext cx="4453471" cy="338554"/>
          </a:xfrm>
          <a:prstGeom prst="rect">
            <a:avLst/>
          </a:prstGeom>
          <a:solidFill>
            <a:schemeClr val="bg1"/>
          </a:solidFill>
        </p:spPr>
        <p:txBody>
          <a:bodyPr wrap="square" rtlCol="0">
            <a:spAutoFit/>
          </a:bodyPr>
          <a:lstStyle/>
          <a:p>
            <a:pPr algn="ctr"/>
            <a:r>
              <a:rPr lang="en-US" sz="1600" dirty="0" smtClean="0">
                <a:latin typeface="Helvetica"/>
                <a:cs typeface="Helvetica"/>
              </a:rPr>
              <a:t>time (ms) from sound onset</a:t>
            </a:r>
          </a:p>
        </p:txBody>
      </p:sp>
      <p:sp>
        <p:nvSpPr>
          <p:cNvPr id="22" name="TextBox 21"/>
          <p:cNvSpPr txBox="1"/>
          <p:nvPr/>
        </p:nvSpPr>
        <p:spPr>
          <a:xfrm>
            <a:off x="284717" y="210608"/>
            <a:ext cx="8586254" cy="1154162"/>
          </a:xfrm>
          <a:prstGeom prst="rect">
            <a:avLst/>
          </a:prstGeom>
          <a:noFill/>
        </p:spPr>
        <p:txBody>
          <a:bodyPr wrap="square" rtlCol="0">
            <a:spAutoFit/>
          </a:bodyPr>
          <a:lstStyle/>
          <a:p>
            <a:r>
              <a:rPr lang="en-US" sz="2300" i="1" dirty="0" smtClean="0">
                <a:latin typeface="Halvetica"/>
                <a:cs typeface="Halvetica"/>
              </a:rPr>
              <a:t>30-mo-olds were fastest to orient to a familiar animal in response to the </a:t>
            </a:r>
            <a:r>
              <a:rPr lang="en-US" sz="2300" i="1" dirty="0" smtClean="0">
                <a:solidFill>
                  <a:srgbClr val="000000"/>
                </a:solidFill>
                <a:latin typeface="Halvetica"/>
                <a:cs typeface="Halvetica"/>
              </a:rPr>
              <a:t>animal name</a:t>
            </a:r>
            <a:r>
              <a:rPr lang="en-US" sz="2300" i="1" dirty="0" smtClean="0">
                <a:latin typeface="Halvetica"/>
                <a:cs typeface="Halvetica"/>
              </a:rPr>
              <a:t>, and slowest in response to the animal vocalization</a:t>
            </a:r>
            <a:endParaRPr lang="en-US" sz="2300" i="1" dirty="0">
              <a:latin typeface="Halvetica"/>
              <a:cs typeface="Halvetica"/>
            </a:endParaRPr>
          </a:p>
        </p:txBody>
      </p:sp>
      <p:pic>
        <p:nvPicPr>
          <p:cNvPr id="23" name="Picture 22" descr="dog1L.pc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658" y="2029638"/>
            <a:ext cx="680264" cy="510198"/>
          </a:xfrm>
          <a:prstGeom prst="rect">
            <a:avLst/>
          </a:prstGeom>
        </p:spPr>
      </p:pic>
      <p:pic>
        <p:nvPicPr>
          <p:cNvPr id="25" name="Picture 24" descr="sheep4L.pc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619" y="4349751"/>
            <a:ext cx="863808" cy="647856"/>
          </a:xfrm>
          <a:prstGeom prst="rect">
            <a:avLst/>
          </a:prstGeom>
        </p:spPr>
      </p:pic>
      <p:sp>
        <p:nvSpPr>
          <p:cNvPr id="26" name="TextBox 25"/>
          <p:cNvSpPr txBox="1"/>
          <p:nvPr/>
        </p:nvSpPr>
        <p:spPr>
          <a:xfrm>
            <a:off x="835303" y="5902389"/>
            <a:ext cx="7641169" cy="430887"/>
          </a:xfrm>
          <a:prstGeom prst="rect">
            <a:avLst/>
          </a:prstGeom>
          <a:noFill/>
        </p:spPr>
        <p:txBody>
          <a:bodyPr wrap="square" rtlCol="0">
            <a:spAutoFit/>
          </a:bodyPr>
          <a:lstStyle/>
          <a:p>
            <a:r>
              <a:rPr lang="en-US" sz="2200" i="1" dirty="0" smtClean="0">
                <a:latin typeface="Helvetica"/>
                <a:cs typeface="Helvetica"/>
              </a:rPr>
              <a:t>Children were reliably above chance on the three conditions</a:t>
            </a:r>
            <a:endParaRPr lang="en-US" sz="2200" i="1" dirty="0">
              <a:latin typeface="Helvetica"/>
              <a:cs typeface="Helvetica"/>
            </a:endParaRPr>
          </a:p>
        </p:txBody>
      </p:sp>
      <p:sp>
        <p:nvSpPr>
          <p:cNvPr id="28" name="TextBox 27"/>
          <p:cNvSpPr txBox="1"/>
          <p:nvPr/>
        </p:nvSpPr>
        <p:spPr>
          <a:xfrm>
            <a:off x="2613866" y="2139726"/>
            <a:ext cx="3149319" cy="400110"/>
          </a:xfrm>
          <a:prstGeom prst="rect">
            <a:avLst/>
          </a:prstGeom>
          <a:noFill/>
        </p:spPr>
        <p:txBody>
          <a:bodyPr wrap="square" rtlCol="0">
            <a:spAutoFit/>
          </a:bodyPr>
          <a:lstStyle/>
          <a:p>
            <a:r>
              <a:rPr lang="en-US" sz="2000" dirty="0" smtClean="0">
                <a:solidFill>
                  <a:srgbClr val="FF0000"/>
                </a:solidFill>
                <a:latin typeface="Helvetica"/>
                <a:cs typeface="Helvetica"/>
              </a:rPr>
              <a:t>D O G</a:t>
            </a:r>
            <a:endParaRPr lang="en-US" sz="2000" dirty="0">
              <a:solidFill>
                <a:srgbClr val="FF0000"/>
              </a:solidFill>
              <a:latin typeface="Helvetica"/>
              <a:cs typeface="Helvetica"/>
            </a:endParaRPr>
          </a:p>
        </p:txBody>
      </p:sp>
      <p:sp>
        <p:nvSpPr>
          <p:cNvPr id="29" name="TextBox 28"/>
          <p:cNvSpPr txBox="1"/>
          <p:nvPr/>
        </p:nvSpPr>
        <p:spPr>
          <a:xfrm>
            <a:off x="2605399" y="2956837"/>
            <a:ext cx="3418136" cy="400110"/>
          </a:xfrm>
          <a:prstGeom prst="rect">
            <a:avLst/>
          </a:prstGeom>
          <a:noFill/>
        </p:spPr>
        <p:txBody>
          <a:bodyPr wrap="square" rtlCol="0">
            <a:spAutoFit/>
          </a:bodyPr>
          <a:lstStyle/>
          <a:p>
            <a:r>
              <a:rPr lang="en-US" sz="2000" dirty="0" smtClean="0">
                <a:solidFill>
                  <a:srgbClr val="3366FF"/>
                </a:solidFill>
                <a:latin typeface="Helvetica"/>
                <a:cs typeface="Helvetica"/>
              </a:rPr>
              <a:t>[barking]</a:t>
            </a:r>
            <a:endParaRPr lang="en-US" sz="2000" dirty="0">
              <a:solidFill>
                <a:srgbClr val="3366FF"/>
              </a:solidFill>
              <a:latin typeface="Helvetica"/>
              <a:cs typeface="Helvetica"/>
            </a:endParaRPr>
          </a:p>
        </p:txBody>
      </p:sp>
      <p:sp>
        <p:nvSpPr>
          <p:cNvPr id="30" name="TextBox 29"/>
          <p:cNvSpPr txBox="1"/>
          <p:nvPr/>
        </p:nvSpPr>
        <p:spPr>
          <a:xfrm>
            <a:off x="2605400" y="2559303"/>
            <a:ext cx="2847435" cy="400110"/>
          </a:xfrm>
          <a:prstGeom prst="rect">
            <a:avLst/>
          </a:prstGeom>
          <a:noFill/>
        </p:spPr>
        <p:txBody>
          <a:bodyPr wrap="square" rtlCol="0">
            <a:spAutoFit/>
          </a:bodyPr>
          <a:lstStyle/>
          <a:p>
            <a:r>
              <a:rPr lang="en-US" sz="2000" dirty="0" smtClean="0">
                <a:solidFill>
                  <a:schemeClr val="accent3">
                    <a:lumMod val="75000"/>
                  </a:schemeClr>
                </a:solidFill>
                <a:latin typeface="Helvetica"/>
                <a:cs typeface="Helvetica"/>
              </a:rPr>
              <a:t>W O O F</a:t>
            </a:r>
            <a:endParaRPr lang="en-US" sz="2000" dirty="0">
              <a:solidFill>
                <a:schemeClr val="accent3">
                  <a:lumMod val="75000"/>
                </a:schemeClr>
              </a:solidFill>
              <a:latin typeface="Helvetica"/>
              <a:cs typeface="Helvetica"/>
            </a:endParaRPr>
          </a:p>
        </p:txBody>
      </p:sp>
      <p:sp>
        <p:nvSpPr>
          <p:cNvPr id="31" name="Rectangle 30"/>
          <p:cNvSpPr/>
          <p:nvPr/>
        </p:nvSpPr>
        <p:spPr>
          <a:xfrm>
            <a:off x="889658" y="2029637"/>
            <a:ext cx="680264" cy="529665"/>
          </a:xfrm>
          <a:prstGeom prst="rect">
            <a:avLst/>
          </a:prstGeom>
          <a:noFill/>
          <a:ln w="635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1560804" y="2139726"/>
            <a:ext cx="5810250" cy="2959879"/>
          </a:xfrm>
          <a:prstGeom prst="ellipse">
            <a:avLst/>
          </a:prstGeom>
          <a:solidFill>
            <a:schemeClr val="bg1">
              <a:lumMod val="75000"/>
              <a:alpha val="8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lumMod val="65000"/>
                  <a:lumOff val="35000"/>
                </a:schemeClr>
              </a:solidFill>
            </a:endParaRPr>
          </a:p>
        </p:txBody>
      </p:sp>
      <p:sp>
        <p:nvSpPr>
          <p:cNvPr id="35" name="TextBox 34"/>
          <p:cNvSpPr txBox="1"/>
          <p:nvPr/>
        </p:nvSpPr>
        <p:spPr>
          <a:xfrm>
            <a:off x="2774708" y="2468899"/>
            <a:ext cx="3435880" cy="2092881"/>
          </a:xfrm>
          <a:prstGeom prst="rect">
            <a:avLst/>
          </a:prstGeom>
          <a:noFill/>
        </p:spPr>
        <p:txBody>
          <a:bodyPr wrap="square" rtlCol="0">
            <a:spAutoFit/>
          </a:bodyPr>
          <a:lstStyle/>
          <a:p>
            <a:r>
              <a:rPr lang="en-US" sz="2800" dirty="0" smtClean="0">
                <a:solidFill>
                  <a:schemeClr val="tx1">
                    <a:lumMod val="65000"/>
                    <a:lumOff val="35000"/>
                  </a:schemeClr>
                </a:solidFill>
              </a:rPr>
              <a:t>Why?</a:t>
            </a:r>
          </a:p>
          <a:p>
            <a:r>
              <a:rPr lang="en-US" sz="2800" dirty="0" smtClean="0">
                <a:solidFill>
                  <a:schemeClr val="tx1">
                    <a:lumMod val="65000"/>
                    <a:lumOff val="35000"/>
                  </a:schemeClr>
                </a:solidFill>
              </a:rPr>
              <a:t>• Frequency</a:t>
            </a:r>
          </a:p>
          <a:p>
            <a:r>
              <a:rPr lang="en-US" sz="2800" dirty="0" smtClean="0">
                <a:solidFill>
                  <a:schemeClr val="tx1">
                    <a:lumMod val="65000"/>
                    <a:lumOff val="35000"/>
                  </a:schemeClr>
                </a:solidFill>
              </a:rPr>
              <a:t>• Design features</a:t>
            </a:r>
          </a:p>
          <a:p>
            <a:r>
              <a:rPr lang="en-US" sz="2800" dirty="0" smtClean="0">
                <a:solidFill>
                  <a:schemeClr val="tx1">
                    <a:lumMod val="65000"/>
                    <a:lumOff val="35000"/>
                  </a:schemeClr>
                </a:solidFill>
              </a:rPr>
              <a:t>• Representational </a:t>
            </a:r>
          </a:p>
          <a:p>
            <a:endParaRPr lang="en-US" dirty="0"/>
          </a:p>
        </p:txBody>
      </p:sp>
    </p:spTree>
    <p:extLst>
      <p:ext uri="{BB962C8B-B14F-4D97-AF65-F5344CB8AC3E}">
        <p14:creationId xmlns:p14="http://schemas.microsoft.com/office/powerpoint/2010/main" val="404109120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But they all get the job done!</a:t>
            </a:r>
            <a:endParaRPr lang="en-US" sz="3600" dirty="0">
              <a:latin typeface="Helvetica"/>
              <a:cs typeface="Helvetica"/>
            </a:endParaRPr>
          </a:p>
        </p:txBody>
      </p:sp>
      <p:pic>
        <p:nvPicPr>
          <p:cNvPr id="4" name="Picture 3" descr="Screen Shot 2013-04-12 at 5.36.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122" y="2539999"/>
            <a:ext cx="6223203" cy="2873375"/>
          </a:xfrm>
          <a:prstGeom prst="rect">
            <a:avLst/>
          </a:prstGeom>
        </p:spPr>
      </p:pic>
      <p:sp>
        <p:nvSpPr>
          <p:cNvPr id="5" name="TextBox 4"/>
          <p:cNvSpPr txBox="1"/>
          <p:nvPr/>
        </p:nvSpPr>
        <p:spPr>
          <a:xfrm>
            <a:off x="163982" y="3458562"/>
            <a:ext cx="1674140" cy="646331"/>
          </a:xfrm>
          <a:prstGeom prst="rect">
            <a:avLst/>
          </a:prstGeom>
          <a:solidFill>
            <a:schemeClr val="bg1"/>
          </a:solidFill>
        </p:spPr>
        <p:txBody>
          <a:bodyPr wrap="square" rtlCol="0">
            <a:spAutoFit/>
          </a:bodyPr>
          <a:lstStyle/>
          <a:p>
            <a:r>
              <a:rPr lang="en-US" dirty="0" smtClean="0">
                <a:solidFill>
                  <a:srgbClr val="000000"/>
                </a:solidFill>
                <a:latin typeface="Helvetica"/>
                <a:cs typeface="Helvetica"/>
              </a:rPr>
              <a:t>% looking at correct animal</a:t>
            </a:r>
            <a:endParaRPr lang="en-US" dirty="0">
              <a:solidFill>
                <a:srgbClr val="000000"/>
              </a:solidFill>
              <a:latin typeface="Helvetica"/>
              <a:cs typeface="Helvetica"/>
            </a:endParaRPr>
          </a:p>
        </p:txBody>
      </p:sp>
    </p:spTree>
    <p:extLst>
      <p:ext uri="{BB962C8B-B14F-4D97-AF65-F5344CB8AC3E}">
        <p14:creationId xmlns:p14="http://schemas.microsoft.com/office/powerpoint/2010/main" val="3132095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90720163559-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4" y="1555752"/>
            <a:ext cx="5667375" cy="3778250"/>
          </a:xfrm>
          <a:prstGeom prst="rect">
            <a:avLst/>
          </a:prstGeom>
        </p:spPr>
      </p:pic>
    </p:spTree>
    <p:extLst>
      <p:ext uri="{BB962C8B-B14F-4D97-AF65-F5344CB8AC3E}">
        <p14:creationId xmlns:p14="http://schemas.microsoft.com/office/powerpoint/2010/main" val="33664431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8417" y="587376"/>
            <a:ext cx="6794500" cy="5538788"/>
          </a:xfrm>
        </p:spPr>
        <p:txBody>
          <a:bodyPr>
            <a:normAutofit/>
          </a:bodyPr>
          <a:lstStyle/>
          <a:p>
            <a:pPr marL="0" indent="0" algn="ctr">
              <a:spcAft>
                <a:spcPts val="600"/>
              </a:spcAft>
              <a:buNone/>
            </a:pPr>
            <a:endParaRPr lang="en-US" sz="2000" dirty="0" smtClean="0">
              <a:latin typeface="Helvetica"/>
              <a:cs typeface="Helvetica"/>
            </a:endParaRPr>
          </a:p>
          <a:p>
            <a:pPr marL="0" indent="0" algn="ctr">
              <a:spcAft>
                <a:spcPts val="1200"/>
              </a:spcAft>
              <a:buNone/>
            </a:pPr>
            <a:r>
              <a:rPr lang="en-US" sz="2000" dirty="0" smtClean="0">
                <a:solidFill>
                  <a:schemeClr val="accent1">
                    <a:lumMod val="75000"/>
                  </a:schemeClr>
                </a:solidFill>
                <a:latin typeface="Helvetica"/>
                <a:cs typeface="Helvetica"/>
              </a:rPr>
              <a:t>STUDY 1</a:t>
            </a:r>
          </a:p>
          <a:p>
            <a:pPr marL="0" indent="0">
              <a:buNone/>
            </a:pPr>
            <a:r>
              <a:rPr lang="en-US" sz="2400" dirty="0" smtClean="0">
                <a:solidFill>
                  <a:srgbClr val="D9D9D9"/>
                </a:solidFill>
                <a:latin typeface="Helvetica"/>
                <a:cs typeface="Helvetica"/>
              </a:rPr>
              <a:t>How </a:t>
            </a:r>
            <a:r>
              <a:rPr lang="en-US" sz="2400" dirty="0">
                <a:solidFill>
                  <a:srgbClr val="D9D9D9"/>
                </a:solidFill>
                <a:latin typeface="Helvetica"/>
                <a:cs typeface="Helvetica"/>
              </a:rPr>
              <a:t>quickly </a:t>
            </a:r>
            <a:r>
              <a:rPr lang="en-US" sz="2400" dirty="0" smtClean="0">
                <a:solidFill>
                  <a:srgbClr val="D9D9D9"/>
                </a:solidFill>
                <a:latin typeface="Helvetica"/>
                <a:cs typeface="Helvetica"/>
              </a:rPr>
              <a:t>can 30</a:t>
            </a:r>
            <a:r>
              <a:rPr lang="en-US" sz="2400" dirty="0">
                <a:solidFill>
                  <a:srgbClr val="D9D9D9"/>
                </a:solidFill>
                <a:latin typeface="Helvetica"/>
                <a:cs typeface="Helvetica"/>
              </a:rPr>
              <a:t>-</a:t>
            </a:r>
            <a:r>
              <a:rPr lang="en-US" sz="2400" dirty="0" smtClean="0">
                <a:solidFill>
                  <a:srgbClr val="D9D9D9"/>
                </a:solidFill>
                <a:latin typeface="Helvetica"/>
                <a:cs typeface="Helvetica"/>
              </a:rPr>
              <a:t>mo-</a:t>
            </a:r>
            <a:r>
              <a:rPr lang="en-US" sz="2400" dirty="0">
                <a:solidFill>
                  <a:srgbClr val="D9D9D9"/>
                </a:solidFill>
                <a:latin typeface="Helvetica"/>
                <a:cs typeface="Helvetica"/>
              </a:rPr>
              <a:t>olds </a:t>
            </a:r>
            <a:r>
              <a:rPr lang="en-US" sz="2400" dirty="0" smtClean="0">
                <a:solidFill>
                  <a:srgbClr val="D9D9D9"/>
                </a:solidFill>
                <a:latin typeface="Helvetica"/>
                <a:cs typeface="Helvetica"/>
              </a:rPr>
              <a:t>use linguistic and           non-linguistic cues to identify a </a:t>
            </a:r>
            <a:r>
              <a:rPr lang="en-US" sz="2400" dirty="0">
                <a:solidFill>
                  <a:srgbClr val="D9D9D9"/>
                </a:solidFill>
                <a:latin typeface="Helvetica"/>
                <a:cs typeface="Helvetica"/>
              </a:rPr>
              <a:t>familiar </a:t>
            </a:r>
            <a:r>
              <a:rPr lang="en-US" sz="2400" dirty="0" smtClean="0">
                <a:solidFill>
                  <a:srgbClr val="D9D9D9"/>
                </a:solidFill>
                <a:latin typeface="Helvetica"/>
                <a:cs typeface="Helvetica"/>
              </a:rPr>
              <a:t>animal?</a:t>
            </a:r>
          </a:p>
          <a:p>
            <a:pPr marL="0" indent="0">
              <a:buNone/>
            </a:pPr>
            <a:endParaRPr lang="en-US" sz="2400" dirty="0">
              <a:latin typeface="Helvetica"/>
              <a:cs typeface="Helvetica"/>
            </a:endParaRPr>
          </a:p>
          <a:p>
            <a:pPr marL="0" indent="0">
              <a:buNone/>
            </a:pPr>
            <a:r>
              <a:rPr lang="en-US" sz="2400" dirty="0" smtClean="0">
                <a:latin typeface="Helvetica"/>
                <a:cs typeface="Helvetica"/>
              </a:rPr>
              <a:t>Do children choose a novel animal in response to a novel animal vocalization?</a:t>
            </a:r>
          </a:p>
          <a:p>
            <a:pPr marL="0" indent="0">
              <a:buNone/>
            </a:pPr>
            <a:endParaRPr lang="en-US" sz="2400" dirty="0" smtClean="0">
              <a:latin typeface="Helvetica"/>
              <a:cs typeface="Helvetica"/>
            </a:endParaRPr>
          </a:p>
          <a:p>
            <a:pPr marL="0" indent="0">
              <a:buNone/>
            </a:pPr>
            <a:endParaRPr lang="en-US" sz="2400" dirty="0" smtClean="0">
              <a:solidFill>
                <a:srgbClr val="D9D9D9"/>
              </a:solidFill>
              <a:latin typeface="Helvetica"/>
              <a:cs typeface="Helvetica"/>
            </a:endParaRPr>
          </a:p>
          <a:p>
            <a:pPr marL="0" indent="0" algn="ctr">
              <a:spcAft>
                <a:spcPts val="1200"/>
              </a:spcAft>
              <a:buNone/>
            </a:pPr>
            <a:r>
              <a:rPr lang="en-US" sz="2000" dirty="0" smtClean="0">
                <a:solidFill>
                  <a:srgbClr val="D9D9D9"/>
                </a:solidFill>
                <a:latin typeface="Helvetica"/>
                <a:cs typeface="Helvetica"/>
              </a:rPr>
              <a:t>STUDY 2</a:t>
            </a:r>
            <a:endParaRPr lang="en-US" sz="2400" dirty="0" smtClean="0">
              <a:solidFill>
                <a:srgbClr val="D9D9D9"/>
              </a:solidFill>
              <a:latin typeface="Helvetica"/>
              <a:cs typeface="Helvetica"/>
            </a:endParaRPr>
          </a:p>
          <a:p>
            <a:pPr marL="0" indent="0">
              <a:buNone/>
            </a:pPr>
            <a:r>
              <a:rPr lang="en-US" sz="2400" dirty="0" smtClean="0">
                <a:solidFill>
                  <a:srgbClr val="D9D9D9"/>
                </a:solidFill>
                <a:latin typeface="Helvetica"/>
                <a:cs typeface="Helvetica"/>
              </a:rPr>
              <a:t>If so, do children actually </a:t>
            </a:r>
            <a:r>
              <a:rPr lang="en-US" sz="2400" i="1" dirty="0" smtClean="0">
                <a:solidFill>
                  <a:srgbClr val="D9D9D9"/>
                </a:solidFill>
                <a:latin typeface="Helvetica"/>
                <a:cs typeface="Helvetica"/>
              </a:rPr>
              <a:t>remember </a:t>
            </a:r>
            <a:r>
              <a:rPr lang="en-US" sz="2400" dirty="0" smtClean="0">
                <a:solidFill>
                  <a:srgbClr val="D9D9D9"/>
                </a:solidFill>
                <a:latin typeface="Helvetica"/>
                <a:cs typeface="Helvetica"/>
              </a:rPr>
              <a:t>the mapping between the novel animal and vocalization?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26526614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965" y="335340"/>
            <a:ext cx="8644470" cy="1107996"/>
          </a:xfrm>
          <a:prstGeom prst="rect">
            <a:avLst/>
          </a:prstGeom>
          <a:noFill/>
        </p:spPr>
        <p:txBody>
          <a:bodyPr wrap="square" rtlCol="0">
            <a:spAutoFit/>
          </a:bodyPr>
          <a:lstStyle/>
          <a:p>
            <a:r>
              <a:rPr lang="en-US" sz="2200" i="1" dirty="0" smtClean="0">
                <a:latin typeface="Helvetica"/>
                <a:cs typeface="Helvetica"/>
              </a:rPr>
              <a:t>When a </a:t>
            </a:r>
            <a:r>
              <a:rPr lang="en-US" sz="2200" i="1" dirty="0">
                <a:latin typeface="Helvetica"/>
                <a:cs typeface="Helvetica"/>
              </a:rPr>
              <a:t>novel animal was paired with a familiar animal, children were </a:t>
            </a:r>
            <a:r>
              <a:rPr lang="en-US" sz="2200" i="1" dirty="0" smtClean="0">
                <a:latin typeface="Helvetica"/>
                <a:cs typeface="Helvetica"/>
              </a:rPr>
              <a:t>above </a:t>
            </a:r>
            <a:r>
              <a:rPr lang="en-US" sz="2200" i="1" dirty="0">
                <a:latin typeface="Helvetica"/>
                <a:cs typeface="Helvetica"/>
              </a:rPr>
              <a:t>chance </a:t>
            </a:r>
            <a:r>
              <a:rPr lang="en-US" sz="2200" i="1" dirty="0" smtClean="0">
                <a:latin typeface="Helvetica"/>
                <a:cs typeface="Helvetica"/>
              </a:rPr>
              <a:t>in </a:t>
            </a:r>
            <a:r>
              <a:rPr lang="en-US" sz="2200" i="1" dirty="0">
                <a:latin typeface="Helvetica"/>
                <a:cs typeface="Helvetica"/>
              </a:rPr>
              <a:t>choosing the novel animal in response to a novel </a:t>
            </a:r>
            <a:r>
              <a:rPr lang="en-US" sz="2200" i="1" dirty="0" smtClean="0">
                <a:latin typeface="Helvetica"/>
                <a:cs typeface="Helvetica"/>
              </a:rPr>
              <a:t>animal name or vocalization</a:t>
            </a:r>
            <a:endParaRPr lang="en-US" sz="2200" i="1" dirty="0">
              <a:latin typeface="Helvetica"/>
              <a:cs typeface="Helvetica"/>
            </a:endParaRPr>
          </a:p>
        </p:txBody>
      </p:sp>
      <p:pic>
        <p:nvPicPr>
          <p:cNvPr id="7" name="Picture 6" descr="tapir1L.pc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280" y="2460625"/>
            <a:ext cx="689113" cy="516834"/>
          </a:xfrm>
          <a:prstGeom prst="rect">
            <a:avLst/>
          </a:prstGeom>
        </p:spPr>
      </p:pic>
      <p:pic>
        <p:nvPicPr>
          <p:cNvPr id="8" name="Picture 7" descr="Screen Shot 2013-04-10 at 4.52.2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5631" y="2323047"/>
            <a:ext cx="3769138" cy="3029496"/>
          </a:xfrm>
          <a:prstGeom prst="rect">
            <a:avLst/>
          </a:prstGeom>
        </p:spPr>
      </p:pic>
      <p:pic>
        <p:nvPicPr>
          <p:cNvPr id="9" name="Picture 8" descr="dog1L.pc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280" y="4519960"/>
            <a:ext cx="751199" cy="563400"/>
          </a:xfrm>
          <a:prstGeom prst="rect">
            <a:avLst/>
          </a:prstGeom>
        </p:spPr>
      </p:pic>
      <p:sp>
        <p:nvSpPr>
          <p:cNvPr id="10" name="TextBox 9"/>
          <p:cNvSpPr txBox="1"/>
          <p:nvPr/>
        </p:nvSpPr>
        <p:spPr>
          <a:xfrm>
            <a:off x="3333222" y="5130985"/>
            <a:ext cx="982916" cy="646331"/>
          </a:xfrm>
          <a:prstGeom prst="rect">
            <a:avLst/>
          </a:prstGeom>
          <a:solidFill>
            <a:schemeClr val="bg1"/>
          </a:solidFill>
        </p:spPr>
        <p:txBody>
          <a:bodyPr wrap="square" rtlCol="0">
            <a:spAutoFit/>
          </a:bodyPr>
          <a:lstStyle/>
          <a:p>
            <a:r>
              <a:rPr lang="en-US" dirty="0" smtClean="0">
                <a:solidFill>
                  <a:srgbClr val="000000"/>
                </a:solidFill>
                <a:latin typeface="Helvetica"/>
                <a:cs typeface="Helvetica"/>
              </a:rPr>
              <a:t>Novel </a:t>
            </a:r>
          </a:p>
          <a:p>
            <a:r>
              <a:rPr lang="en-US" dirty="0" smtClean="0">
                <a:solidFill>
                  <a:srgbClr val="000000"/>
                </a:solidFill>
                <a:latin typeface="Helvetica"/>
                <a:cs typeface="Helvetica"/>
              </a:rPr>
              <a:t>name</a:t>
            </a:r>
            <a:endParaRPr lang="en-US" dirty="0">
              <a:solidFill>
                <a:srgbClr val="000000"/>
              </a:solidFill>
              <a:latin typeface="Helvetica"/>
              <a:cs typeface="Helvetica"/>
            </a:endParaRPr>
          </a:p>
        </p:txBody>
      </p:sp>
      <p:sp>
        <p:nvSpPr>
          <p:cNvPr id="11" name="TextBox 10"/>
          <p:cNvSpPr txBox="1"/>
          <p:nvPr/>
        </p:nvSpPr>
        <p:spPr>
          <a:xfrm>
            <a:off x="4570138" y="5083360"/>
            <a:ext cx="1514631" cy="646331"/>
          </a:xfrm>
          <a:prstGeom prst="rect">
            <a:avLst/>
          </a:prstGeom>
          <a:solidFill>
            <a:schemeClr val="bg1"/>
          </a:solidFill>
        </p:spPr>
        <p:txBody>
          <a:bodyPr wrap="square" rtlCol="0">
            <a:spAutoFit/>
          </a:bodyPr>
          <a:lstStyle/>
          <a:p>
            <a:pPr algn="ctr"/>
            <a:r>
              <a:rPr lang="en-US" dirty="0" smtClean="0">
                <a:solidFill>
                  <a:srgbClr val="000000"/>
                </a:solidFill>
                <a:latin typeface="Helvetica"/>
                <a:cs typeface="Helvetica"/>
              </a:rPr>
              <a:t>Novel</a:t>
            </a:r>
          </a:p>
          <a:p>
            <a:pPr algn="ctr"/>
            <a:r>
              <a:rPr lang="en-US" dirty="0" smtClean="0">
                <a:solidFill>
                  <a:srgbClr val="000000"/>
                </a:solidFill>
                <a:latin typeface="Helvetica"/>
                <a:cs typeface="Helvetica"/>
              </a:rPr>
              <a:t>vocalization</a:t>
            </a:r>
            <a:endParaRPr lang="en-US" dirty="0">
              <a:solidFill>
                <a:srgbClr val="000000"/>
              </a:solidFill>
              <a:latin typeface="Helvetica"/>
              <a:cs typeface="Helvetica"/>
            </a:endParaRPr>
          </a:p>
        </p:txBody>
      </p:sp>
      <p:sp>
        <p:nvSpPr>
          <p:cNvPr id="12" name="TextBox 11"/>
          <p:cNvSpPr txBox="1"/>
          <p:nvPr/>
        </p:nvSpPr>
        <p:spPr>
          <a:xfrm>
            <a:off x="711139" y="3398428"/>
            <a:ext cx="1674140" cy="646331"/>
          </a:xfrm>
          <a:prstGeom prst="rect">
            <a:avLst/>
          </a:prstGeom>
          <a:solidFill>
            <a:schemeClr val="bg1"/>
          </a:solidFill>
        </p:spPr>
        <p:txBody>
          <a:bodyPr wrap="square" rtlCol="0">
            <a:spAutoFit/>
          </a:bodyPr>
          <a:lstStyle/>
          <a:p>
            <a:r>
              <a:rPr lang="en-US" dirty="0" smtClean="0">
                <a:solidFill>
                  <a:srgbClr val="000000"/>
                </a:solidFill>
                <a:latin typeface="Helvetica"/>
                <a:cs typeface="Helvetica"/>
              </a:rPr>
              <a:t>% looking at novel animal</a:t>
            </a:r>
            <a:endParaRPr lang="en-US" dirty="0">
              <a:solidFill>
                <a:srgbClr val="000000"/>
              </a:solidFill>
              <a:latin typeface="Helvetica"/>
              <a:cs typeface="Helvetica"/>
            </a:endParaRPr>
          </a:p>
        </p:txBody>
      </p:sp>
      <p:sp>
        <p:nvSpPr>
          <p:cNvPr id="13" name="TextBox 12"/>
          <p:cNvSpPr txBox="1"/>
          <p:nvPr/>
        </p:nvSpPr>
        <p:spPr>
          <a:xfrm>
            <a:off x="740594" y="5913894"/>
            <a:ext cx="7882470" cy="461665"/>
          </a:xfrm>
          <a:prstGeom prst="rect">
            <a:avLst/>
          </a:prstGeom>
          <a:noFill/>
        </p:spPr>
        <p:txBody>
          <a:bodyPr wrap="square" rtlCol="0">
            <a:spAutoFit/>
          </a:bodyPr>
          <a:lstStyle/>
          <a:p>
            <a:r>
              <a:rPr lang="en-US" sz="2400" dirty="0" smtClean="0">
                <a:latin typeface="Helvetica"/>
                <a:cs typeface="Helvetica"/>
              </a:rPr>
              <a:t>No differences in accuracy and RT between conditions</a:t>
            </a:r>
            <a:endParaRPr lang="en-US" sz="2400" dirty="0">
              <a:latin typeface="Helvetica"/>
              <a:cs typeface="Helvetica"/>
            </a:endParaRPr>
          </a:p>
        </p:txBody>
      </p:sp>
      <p:sp>
        <p:nvSpPr>
          <p:cNvPr id="16" name="Rectangle 15"/>
          <p:cNvSpPr/>
          <p:nvPr/>
        </p:nvSpPr>
        <p:spPr>
          <a:xfrm>
            <a:off x="1291280" y="2460625"/>
            <a:ext cx="689114" cy="516834"/>
          </a:xfrm>
          <a:prstGeom prst="rect">
            <a:avLst/>
          </a:prstGeom>
          <a:noFill/>
          <a:ln w="635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764144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965" y="335340"/>
            <a:ext cx="8644470" cy="1107996"/>
          </a:xfrm>
          <a:prstGeom prst="rect">
            <a:avLst/>
          </a:prstGeom>
          <a:noFill/>
        </p:spPr>
        <p:txBody>
          <a:bodyPr wrap="square" rtlCol="0">
            <a:spAutoFit/>
          </a:bodyPr>
          <a:lstStyle/>
          <a:p>
            <a:r>
              <a:rPr lang="en-US" sz="2200" i="1" dirty="0" smtClean="0">
                <a:latin typeface="Helvetica"/>
                <a:cs typeface="Helvetica"/>
              </a:rPr>
              <a:t>When a </a:t>
            </a:r>
            <a:r>
              <a:rPr lang="en-US" sz="2200" i="1" dirty="0">
                <a:latin typeface="Helvetica"/>
                <a:cs typeface="Helvetica"/>
              </a:rPr>
              <a:t>novel animal was paired with a familiar animal, children were </a:t>
            </a:r>
            <a:r>
              <a:rPr lang="en-US" sz="2200" i="1" dirty="0" smtClean="0">
                <a:latin typeface="Helvetica"/>
                <a:cs typeface="Helvetica"/>
              </a:rPr>
              <a:t>above </a:t>
            </a:r>
            <a:r>
              <a:rPr lang="en-US" sz="2200" i="1" dirty="0">
                <a:latin typeface="Helvetica"/>
                <a:cs typeface="Helvetica"/>
              </a:rPr>
              <a:t>chance </a:t>
            </a:r>
            <a:r>
              <a:rPr lang="en-US" sz="2200" i="1" dirty="0" smtClean="0">
                <a:latin typeface="Helvetica"/>
                <a:cs typeface="Helvetica"/>
              </a:rPr>
              <a:t>in </a:t>
            </a:r>
            <a:r>
              <a:rPr lang="en-US" sz="2200" i="1" dirty="0">
                <a:latin typeface="Helvetica"/>
                <a:cs typeface="Helvetica"/>
              </a:rPr>
              <a:t>choosing the novel animal in response to a novel </a:t>
            </a:r>
            <a:r>
              <a:rPr lang="en-US" sz="2200" i="1" dirty="0" smtClean="0">
                <a:latin typeface="Helvetica"/>
                <a:cs typeface="Helvetica"/>
              </a:rPr>
              <a:t>animal name or vocalization</a:t>
            </a:r>
            <a:endParaRPr lang="en-US" sz="2200" i="1" dirty="0">
              <a:latin typeface="Helvetica"/>
              <a:cs typeface="Helvetica"/>
            </a:endParaRPr>
          </a:p>
        </p:txBody>
      </p:sp>
      <p:pic>
        <p:nvPicPr>
          <p:cNvPr id="7" name="Picture 6" descr="tapir1L.pc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280" y="2460625"/>
            <a:ext cx="689113" cy="516834"/>
          </a:xfrm>
          <a:prstGeom prst="rect">
            <a:avLst/>
          </a:prstGeom>
        </p:spPr>
      </p:pic>
      <p:pic>
        <p:nvPicPr>
          <p:cNvPr id="8" name="Picture 7" descr="Screen Shot 2013-04-10 at 4.52.2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5631" y="2323047"/>
            <a:ext cx="3769138" cy="3029496"/>
          </a:xfrm>
          <a:prstGeom prst="rect">
            <a:avLst/>
          </a:prstGeom>
        </p:spPr>
      </p:pic>
      <p:pic>
        <p:nvPicPr>
          <p:cNvPr id="9" name="Picture 8" descr="dog1L.pc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280" y="4519960"/>
            <a:ext cx="751199" cy="563400"/>
          </a:xfrm>
          <a:prstGeom prst="rect">
            <a:avLst/>
          </a:prstGeom>
        </p:spPr>
      </p:pic>
      <p:sp>
        <p:nvSpPr>
          <p:cNvPr id="10" name="TextBox 9"/>
          <p:cNvSpPr txBox="1"/>
          <p:nvPr/>
        </p:nvSpPr>
        <p:spPr>
          <a:xfrm>
            <a:off x="3333222" y="5130985"/>
            <a:ext cx="982916" cy="646331"/>
          </a:xfrm>
          <a:prstGeom prst="rect">
            <a:avLst/>
          </a:prstGeom>
          <a:solidFill>
            <a:schemeClr val="bg1"/>
          </a:solidFill>
        </p:spPr>
        <p:txBody>
          <a:bodyPr wrap="square" rtlCol="0">
            <a:spAutoFit/>
          </a:bodyPr>
          <a:lstStyle/>
          <a:p>
            <a:r>
              <a:rPr lang="en-US" dirty="0" smtClean="0">
                <a:solidFill>
                  <a:srgbClr val="000000"/>
                </a:solidFill>
                <a:latin typeface="Helvetica"/>
                <a:cs typeface="Helvetica"/>
              </a:rPr>
              <a:t>Novel </a:t>
            </a:r>
          </a:p>
          <a:p>
            <a:r>
              <a:rPr lang="en-US" dirty="0" smtClean="0">
                <a:solidFill>
                  <a:srgbClr val="000000"/>
                </a:solidFill>
                <a:latin typeface="Helvetica"/>
                <a:cs typeface="Helvetica"/>
              </a:rPr>
              <a:t>name</a:t>
            </a:r>
            <a:endParaRPr lang="en-US" dirty="0">
              <a:solidFill>
                <a:srgbClr val="000000"/>
              </a:solidFill>
              <a:latin typeface="Helvetica"/>
              <a:cs typeface="Helvetica"/>
            </a:endParaRPr>
          </a:p>
        </p:txBody>
      </p:sp>
      <p:sp>
        <p:nvSpPr>
          <p:cNvPr id="11" name="TextBox 10"/>
          <p:cNvSpPr txBox="1"/>
          <p:nvPr/>
        </p:nvSpPr>
        <p:spPr>
          <a:xfrm>
            <a:off x="4570138" y="5083360"/>
            <a:ext cx="1514631" cy="646331"/>
          </a:xfrm>
          <a:prstGeom prst="rect">
            <a:avLst/>
          </a:prstGeom>
          <a:solidFill>
            <a:schemeClr val="bg1"/>
          </a:solidFill>
        </p:spPr>
        <p:txBody>
          <a:bodyPr wrap="square" rtlCol="0">
            <a:spAutoFit/>
          </a:bodyPr>
          <a:lstStyle/>
          <a:p>
            <a:pPr algn="ctr"/>
            <a:r>
              <a:rPr lang="en-US" dirty="0" smtClean="0">
                <a:solidFill>
                  <a:srgbClr val="000000"/>
                </a:solidFill>
                <a:latin typeface="Helvetica"/>
                <a:cs typeface="Helvetica"/>
              </a:rPr>
              <a:t>Novel</a:t>
            </a:r>
          </a:p>
          <a:p>
            <a:pPr algn="ctr"/>
            <a:r>
              <a:rPr lang="en-US" dirty="0" smtClean="0">
                <a:solidFill>
                  <a:srgbClr val="000000"/>
                </a:solidFill>
                <a:latin typeface="Helvetica"/>
                <a:cs typeface="Helvetica"/>
              </a:rPr>
              <a:t>vocalization</a:t>
            </a:r>
            <a:endParaRPr lang="en-US" dirty="0">
              <a:solidFill>
                <a:srgbClr val="000000"/>
              </a:solidFill>
              <a:latin typeface="Helvetica"/>
              <a:cs typeface="Helvetica"/>
            </a:endParaRPr>
          </a:p>
        </p:txBody>
      </p:sp>
      <p:sp>
        <p:nvSpPr>
          <p:cNvPr id="12" name="TextBox 11"/>
          <p:cNvSpPr txBox="1"/>
          <p:nvPr/>
        </p:nvSpPr>
        <p:spPr>
          <a:xfrm>
            <a:off x="711139" y="3398428"/>
            <a:ext cx="1674140" cy="646331"/>
          </a:xfrm>
          <a:prstGeom prst="rect">
            <a:avLst/>
          </a:prstGeom>
          <a:solidFill>
            <a:schemeClr val="bg1"/>
          </a:solidFill>
        </p:spPr>
        <p:txBody>
          <a:bodyPr wrap="square" rtlCol="0">
            <a:spAutoFit/>
          </a:bodyPr>
          <a:lstStyle/>
          <a:p>
            <a:r>
              <a:rPr lang="en-US" dirty="0" smtClean="0">
                <a:solidFill>
                  <a:srgbClr val="000000"/>
                </a:solidFill>
                <a:latin typeface="Helvetica"/>
                <a:cs typeface="Helvetica"/>
              </a:rPr>
              <a:t>% looking at novel animal</a:t>
            </a:r>
            <a:endParaRPr lang="en-US" dirty="0">
              <a:solidFill>
                <a:srgbClr val="000000"/>
              </a:solidFill>
              <a:latin typeface="Helvetica"/>
              <a:cs typeface="Helvetica"/>
            </a:endParaRPr>
          </a:p>
        </p:txBody>
      </p:sp>
      <p:sp>
        <p:nvSpPr>
          <p:cNvPr id="13" name="TextBox 12"/>
          <p:cNvSpPr txBox="1"/>
          <p:nvPr/>
        </p:nvSpPr>
        <p:spPr>
          <a:xfrm>
            <a:off x="740594" y="5913894"/>
            <a:ext cx="7882470" cy="461665"/>
          </a:xfrm>
          <a:prstGeom prst="rect">
            <a:avLst/>
          </a:prstGeom>
          <a:noFill/>
        </p:spPr>
        <p:txBody>
          <a:bodyPr wrap="square" rtlCol="0">
            <a:spAutoFit/>
          </a:bodyPr>
          <a:lstStyle/>
          <a:p>
            <a:r>
              <a:rPr lang="en-US" sz="2400" dirty="0" smtClean="0">
                <a:latin typeface="Helvetica"/>
                <a:cs typeface="Helvetica"/>
              </a:rPr>
              <a:t>No differences in accuracy and RT between conditions</a:t>
            </a:r>
            <a:endParaRPr lang="en-US" sz="2400" dirty="0">
              <a:latin typeface="Helvetica"/>
              <a:cs typeface="Helvetica"/>
            </a:endParaRPr>
          </a:p>
        </p:txBody>
      </p:sp>
      <p:sp>
        <p:nvSpPr>
          <p:cNvPr id="16" name="Rectangle 15"/>
          <p:cNvSpPr/>
          <p:nvPr/>
        </p:nvSpPr>
        <p:spPr>
          <a:xfrm>
            <a:off x="1291280" y="2460625"/>
            <a:ext cx="689114" cy="516834"/>
          </a:xfrm>
          <a:prstGeom prst="rect">
            <a:avLst/>
          </a:prstGeom>
          <a:noFill/>
          <a:ln w="635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1560804" y="1790476"/>
            <a:ext cx="6884696" cy="2959879"/>
          </a:xfrm>
          <a:prstGeom prst="ellipse">
            <a:avLst/>
          </a:prstGeom>
          <a:solidFill>
            <a:schemeClr val="bg1">
              <a:lumMod val="75000"/>
              <a:alpha val="8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lumMod val="65000"/>
                  <a:lumOff val="35000"/>
                </a:schemeClr>
              </a:solidFill>
            </a:endParaRPr>
          </a:p>
        </p:txBody>
      </p:sp>
      <p:sp>
        <p:nvSpPr>
          <p:cNvPr id="15" name="TextBox 14"/>
          <p:cNvSpPr txBox="1"/>
          <p:nvPr/>
        </p:nvSpPr>
        <p:spPr>
          <a:xfrm>
            <a:off x="1817215" y="2782875"/>
            <a:ext cx="6884696" cy="1231106"/>
          </a:xfrm>
          <a:prstGeom prst="rect">
            <a:avLst/>
          </a:prstGeom>
          <a:noFill/>
        </p:spPr>
        <p:txBody>
          <a:bodyPr wrap="square" rtlCol="0">
            <a:spAutoFit/>
          </a:bodyPr>
          <a:lstStyle/>
          <a:p>
            <a:r>
              <a:rPr lang="en-US" sz="2800" dirty="0" smtClean="0">
                <a:solidFill>
                  <a:schemeClr val="tx1">
                    <a:lumMod val="65000"/>
                    <a:lumOff val="35000"/>
                  </a:schemeClr>
                </a:solidFill>
              </a:rPr>
              <a:t>• Favor domain-generality </a:t>
            </a:r>
          </a:p>
          <a:p>
            <a:r>
              <a:rPr lang="en-US" sz="2800" dirty="0" smtClean="0">
                <a:solidFill>
                  <a:schemeClr val="tx1">
                    <a:lumMod val="65000"/>
                    <a:lumOff val="35000"/>
                  </a:schemeClr>
                </a:solidFill>
              </a:rPr>
              <a:t>• Earliest age of nonlinguistic disambiguation</a:t>
            </a:r>
          </a:p>
          <a:p>
            <a:endParaRPr lang="en-US" dirty="0"/>
          </a:p>
        </p:txBody>
      </p:sp>
    </p:spTree>
    <p:extLst>
      <p:ext uri="{BB962C8B-B14F-4D97-AF65-F5344CB8AC3E}">
        <p14:creationId xmlns:p14="http://schemas.microsoft.com/office/powerpoint/2010/main" val="393701157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a:bodyPr>
          <a:lstStyle/>
          <a:p>
            <a:pPr eaLnBrk="1" hangingPunct="1"/>
            <a:r>
              <a:rPr lang="en-US" sz="3000" dirty="0" smtClean="0">
                <a:latin typeface="Helvetica"/>
                <a:cs typeface="Helvetica"/>
              </a:rPr>
              <a:t>Fast mapping, slow learning</a:t>
            </a:r>
            <a:endParaRPr lang="en-US" sz="3000" dirty="0">
              <a:latin typeface="Helvetica"/>
              <a:cs typeface="Helvetica"/>
            </a:endParaRPr>
          </a:p>
        </p:txBody>
      </p:sp>
      <p:sp>
        <p:nvSpPr>
          <p:cNvPr id="41987" name="Content Placeholder 2"/>
          <p:cNvSpPr>
            <a:spLocks noGrp="1"/>
          </p:cNvSpPr>
          <p:nvPr>
            <p:ph idx="1"/>
          </p:nvPr>
        </p:nvSpPr>
        <p:spPr>
          <a:xfrm>
            <a:off x="152400" y="1295400"/>
            <a:ext cx="8763000" cy="5105400"/>
          </a:xfrm>
        </p:spPr>
        <p:txBody>
          <a:bodyPr/>
          <a:lstStyle/>
          <a:p>
            <a:pPr eaLnBrk="1" hangingPunct="1">
              <a:buFont typeface="Wingdings" charset="2"/>
              <a:buNone/>
            </a:pPr>
            <a:r>
              <a:rPr lang="en-US" sz="2400" dirty="0" smtClean="0">
                <a:solidFill>
                  <a:srgbClr val="595959"/>
                </a:solidFill>
              </a:rPr>
              <a:t>		</a:t>
            </a:r>
          </a:p>
          <a:p>
            <a:pPr eaLnBrk="1" hangingPunct="1">
              <a:buFont typeface="Wingdings" charset="2"/>
              <a:buNone/>
            </a:pPr>
            <a:r>
              <a:rPr lang="en-US" sz="2400" b="1" dirty="0" smtClean="0">
                <a:solidFill>
                  <a:srgbClr val="595959"/>
                </a:solidFill>
              </a:rPr>
              <a:t>	</a:t>
            </a:r>
            <a:r>
              <a:rPr lang="en-US" sz="2400" b="1" dirty="0" smtClean="0">
                <a:latin typeface="Helvetica"/>
                <a:cs typeface="Helvetica"/>
              </a:rPr>
              <a:t>18-month-olds </a:t>
            </a:r>
            <a:r>
              <a:rPr lang="en-US" sz="2400" dirty="0" smtClean="0">
                <a:latin typeface="Helvetica"/>
                <a:cs typeface="Helvetica"/>
              </a:rPr>
              <a:t>succeed on familiar-word trials, </a:t>
            </a:r>
          </a:p>
          <a:p>
            <a:pPr eaLnBrk="1" hangingPunct="1">
              <a:buFont typeface="Wingdings" charset="2"/>
              <a:buNone/>
            </a:pPr>
            <a:r>
              <a:rPr lang="en-US" sz="2400" dirty="0" smtClean="0">
                <a:latin typeface="Helvetica"/>
                <a:cs typeface="Helvetica"/>
              </a:rPr>
              <a:t>	but are at chance on disambiguation and retention</a:t>
            </a:r>
          </a:p>
          <a:p>
            <a:pPr eaLnBrk="1" hangingPunct="1">
              <a:buFont typeface="Wingdings" charset="2"/>
              <a:buNone/>
            </a:pPr>
            <a:endParaRPr lang="en-US" sz="2400" dirty="0" smtClean="0">
              <a:latin typeface="Helvetica"/>
              <a:cs typeface="Helvetica"/>
            </a:endParaRPr>
          </a:p>
          <a:p>
            <a:pPr eaLnBrk="1" hangingPunct="1">
              <a:buFont typeface="Wingdings" charset="2"/>
              <a:buNone/>
            </a:pPr>
            <a:r>
              <a:rPr lang="en-US" sz="2400" dirty="0" smtClean="0">
                <a:latin typeface="Helvetica"/>
                <a:cs typeface="Helvetica"/>
              </a:rPr>
              <a:t>	</a:t>
            </a:r>
            <a:r>
              <a:rPr lang="en-US" sz="2400" b="1" dirty="0" smtClean="0">
                <a:latin typeface="Helvetica"/>
                <a:cs typeface="Helvetica"/>
              </a:rPr>
              <a:t>24-month-olds </a:t>
            </a:r>
            <a:r>
              <a:rPr lang="en-US" sz="2400" dirty="0" smtClean="0">
                <a:latin typeface="Helvetica"/>
                <a:cs typeface="Helvetica"/>
              </a:rPr>
              <a:t>succeed on familiar-word and disambiguation trials, but are at chance on retention</a:t>
            </a:r>
          </a:p>
          <a:p>
            <a:pPr eaLnBrk="1" hangingPunct="1">
              <a:buFont typeface="Wingdings" charset="2"/>
              <a:buNone/>
            </a:pPr>
            <a:endParaRPr lang="en-US" sz="2400" dirty="0" smtClean="0">
              <a:latin typeface="Helvetica"/>
              <a:cs typeface="Helvetica"/>
            </a:endParaRPr>
          </a:p>
          <a:p>
            <a:pPr eaLnBrk="1" hangingPunct="1">
              <a:buFont typeface="Wingdings" charset="2"/>
              <a:buNone/>
            </a:pPr>
            <a:r>
              <a:rPr lang="en-US" sz="2400" dirty="0" smtClean="0">
                <a:latin typeface="Helvetica"/>
                <a:cs typeface="Helvetica"/>
              </a:rPr>
              <a:t>	</a:t>
            </a:r>
            <a:r>
              <a:rPr lang="en-US" sz="2400" b="1" dirty="0" smtClean="0">
                <a:latin typeface="Helvetica"/>
                <a:cs typeface="Helvetica"/>
              </a:rPr>
              <a:t>30-month-olds </a:t>
            </a:r>
            <a:r>
              <a:rPr lang="en-US" sz="2400" dirty="0" smtClean="0">
                <a:latin typeface="Helvetica"/>
                <a:cs typeface="Helvetica"/>
              </a:rPr>
              <a:t>succeed on familiar words, disambiguation, and retention trials</a:t>
            </a:r>
          </a:p>
          <a:p>
            <a:pPr lvl="1" eaLnBrk="1" hangingPunct="1"/>
            <a:endParaRPr lang="en-US" dirty="0" smtClean="0"/>
          </a:p>
          <a:p>
            <a:pPr lvl="1" eaLnBrk="1" hangingPunct="1"/>
            <a:endParaRPr lang="en-US" dirty="0" smtClean="0"/>
          </a:p>
        </p:txBody>
      </p:sp>
      <p:sp>
        <p:nvSpPr>
          <p:cNvPr id="4" name="Slide Number Placeholder 3"/>
          <p:cNvSpPr>
            <a:spLocks noGrp="1"/>
          </p:cNvSpPr>
          <p:nvPr>
            <p:ph type="sldNum" sz="quarter" idx="12"/>
          </p:nvPr>
        </p:nvSpPr>
        <p:spPr/>
        <p:txBody>
          <a:bodyPr/>
          <a:lstStyle/>
          <a:p>
            <a:pPr>
              <a:defRPr/>
            </a:pPr>
            <a:fld id="{82F94511-7FCD-544A-A0FB-85C4BAE99CBB}" type="slidenum">
              <a:rPr lang="en-US" smtClean="0"/>
              <a:pPr>
                <a:defRPr/>
              </a:pPr>
              <a:t>23</a:t>
            </a:fld>
            <a:endParaRPr lang="en-US"/>
          </a:p>
        </p:txBody>
      </p:sp>
      <p:sp>
        <p:nvSpPr>
          <p:cNvPr id="5" name="Title 1"/>
          <p:cNvSpPr txBox="1">
            <a:spLocks/>
          </p:cNvSpPr>
          <p:nvPr/>
        </p:nvSpPr>
        <p:spPr>
          <a:xfrm>
            <a:off x="701675" y="587851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200" dirty="0" smtClean="0">
                <a:latin typeface="Helvetica"/>
                <a:cs typeface="Helvetica"/>
              </a:rPr>
              <a:t>Bion, </a:t>
            </a:r>
            <a:r>
              <a:rPr lang="en-US" sz="2200" dirty="0" err="1" smtClean="0">
                <a:latin typeface="Helvetica"/>
                <a:cs typeface="Helvetica"/>
              </a:rPr>
              <a:t>Borovsky</a:t>
            </a:r>
            <a:r>
              <a:rPr lang="en-US" sz="2200" dirty="0" smtClean="0">
                <a:latin typeface="Helvetica"/>
                <a:cs typeface="Helvetica"/>
              </a:rPr>
              <a:t>, &amp; Fernald (2012) </a:t>
            </a:r>
            <a:r>
              <a:rPr lang="en-US" sz="2200" i="1" dirty="0" smtClean="0">
                <a:latin typeface="Helvetica"/>
                <a:cs typeface="Helvetica"/>
              </a:rPr>
              <a:t>Cognition</a:t>
            </a:r>
            <a:endParaRPr lang="en-US" sz="2200" dirty="0">
              <a:latin typeface="Helvetica"/>
              <a:cs typeface="Helvetica"/>
            </a:endParaRPr>
          </a:p>
        </p:txBody>
      </p:sp>
    </p:spTree>
    <p:extLst>
      <p:ext uri="{BB962C8B-B14F-4D97-AF65-F5344CB8AC3E}">
        <p14:creationId xmlns:p14="http://schemas.microsoft.com/office/powerpoint/2010/main" val="265303835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8417" y="587376"/>
            <a:ext cx="6794500" cy="5538788"/>
          </a:xfrm>
        </p:spPr>
        <p:txBody>
          <a:bodyPr>
            <a:normAutofit/>
          </a:bodyPr>
          <a:lstStyle/>
          <a:p>
            <a:pPr marL="0" indent="0" algn="ctr">
              <a:spcAft>
                <a:spcPts val="600"/>
              </a:spcAft>
              <a:buNone/>
            </a:pPr>
            <a:endParaRPr lang="en-US" sz="2000" dirty="0" smtClean="0">
              <a:latin typeface="Helvetica"/>
              <a:cs typeface="Helvetica"/>
            </a:endParaRPr>
          </a:p>
          <a:p>
            <a:pPr marL="0" indent="0" algn="ctr">
              <a:spcAft>
                <a:spcPts val="1200"/>
              </a:spcAft>
              <a:buNone/>
            </a:pPr>
            <a:r>
              <a:rPr lang="en-US" sz="2000" dirty="0" smtClean="0">
                <a:solidFill>
                  <a:srgbClr val="D9D9D9"/>
                </a:solidFill>
                <a:latin typeface="Helvetica"/>
                <a:cs typeface="Helvetica"/>
              </a:rPr>
              <a:t>STUDY 1</a:t>
            </a:r>
          </a:p>
          <a:p>
            <a:pPr marL="0" indent="0">
              <a:buNone/>
            </a:pPr>
            <a:r>
              <a:rPr lang="en-US" sz="2400" dirty="0" smtClean="0">
                <a:solidFill>
                  <a:srgbClr val="D9D9D9"/>
                </a:solidFill>
                <a:latin typeface="Helvetica"/>
                <a:cs typeface="Helvetica"/>
              </a:rPr>
              <a:t>How </a:t>
            </a:r>
            <a:r>
              <a:rPr lang="en-US" sz="2400" dirty="0">
                <a:solidFill>
                  <a:srgbClr val="D9D9D9"/>
                </a:solidFill>
                <a:latin typeface="Helvetica"/>
                <a:cs typeface="Helvetica"/>
              </a:rPr>
              <a:t>quickly </a:t>
            </a:r>
            <a:r>
              <a:rPr lang="en-US" sz="2400" dirty="0" smtClean="0">
                <a:solidFill>
                  <a:srgbClr val="D9D9D9"/>
                </a:solidFill>
                <a:latin typeface="Helvetica"/>
                <a:cs typeface="Helvetica"/>
              </a:rPr>
              <a:t>can 30</a:t>
            </a:r>
            <a:r>
              <a:rPr lang="en-US" sz="2400" dirty="0">
                <a:solidFill>
                  <a:srgbClr val="D9D9D9"/>
                </a:solidFill>
                <a:latin typeface="Helvetica"/>
                <a:cs typeface="Helvetica"/>
              </a:rPr>
              <a:t>-</a:t>
            </a:r>
            <a:r>
              <a:rPr lang="en-US" sz="2400" dirty="0" smtClean="0">
                <a:solidFill>
                  <a:srgbClr val="D9D9D9"/>
                </a:solidFill>
                <a:latin typeface="Helvetica"/>
                <a:cs typeface="Helvetica"/>
              </a:rPr>
              <a:t>mo-</a:t>
            </a:r>
            <a:r>
              <a:rPr lang="en-US" sz="2400" dirty="0">
                <a:solidFill>
                  <a:srgbClr val="D9D9D9"/>
                </a:solidFill>
                <a:latin typeface="Helvetica"/>
                <a:cs typeface="Helvetica"/>
              </a:rPr>
              <a:t>olds </a:t>
            </a:r>
            <a:r>
              <a:rPr lang="en-US" sz="2400" dirty="0" smtClean="0">
                <a:solidFill>
                  <a:srgbClr val="D9D9D9"/>
                </a:solidFill>
                <a:latin typeface="Helvetica"/>
                <a:cs typeface="Helvetica"/>
              </a:rPr>
              <a:t>use linguistic and           non-linguistic cues to identify a </a:t>
            </a:r>
            <a:r>
              <a:rPr lang="en-US" sz="2400" dirty="0">
                <a:solidFill>
                  <a:srgbClr val="D9D9D9"/>
                </a:solidFill>
                <a:latin typeface="Helvetica"/>
                <a:cs typeface="Helvetica"/>
              </a:rPr>
              <a:t>familiar </a:t>
            </a:r>
            <a:r>
              <a:rPr lang="en-US" sz="2400" dirty="0" smtClean="0">
                <a:solidFill>
                  <a:srgbClr val="D9D9D9"/>
                </a:solidFill>
                <a:latin typeface="Helvetica"/>
                <a:cs typeface="Helvetica"/>
              </a:rPr>
              <a:t>animal?</a:t>
            </a:r>
          </a:p>
          <a:p>
            <a:pPr marL="0" indent="0">
              <a:buNone/>
            </a:pPr>
            <a:endParaRPr lang="en-US" sz="2400" dirty="0">
              <a:solidFill>
                <a:srgbClr val="D9D9D9"/>
              </a:solidFill>
              <a:latin typeface="Helvetica"/>
              <a:cs typeface="Helvetica"/>
            </a:endParaRPr>
          </a:p>
          <a:p>
            <a:pPr marL="0" indent="0">
              <a:buNone/>
            </a:pPr>
            <a:r>
              <a:rPr lang="en-US" sz="2400" dirty="0" smtClean="0">
                <a:solidFill>
                  <a:srgbClr val="D9D9D9"/>
                </a:solidFill>
                <a:latin typeface="Helvetica"/>
                <a:cs typeface="Helvetica"/>
              </a:rPr>
              <a:t>Do children choose a novel animal in response to a novel animal vocalization?</a:t>
            </a:r>
          </a:p>
          <a:p>
            <a:pPr marL="0" indent="0">
              <a:buNone/>
            </a:pPr>
            <a:endParaRPr lang="en-US" sz="2400" dirty="0" smtClean="0">
              <a:latin typeface="Helvetica"/>
              <a:cs typeface="Helvetica"/>
            </a:endParaRPr>
          </a:p>
          <a:p>
            <a:pPr marL="0" indent="0">
              <a:buNone/>
            </a:pPr>
            <a:endParaRPr lang="en-US" sz="2400" dirty="0" smtClean="0">
              <a:latin typeface="Helvetica"/>
              <a:cs typeface="Helvetica"/>
            </a:endParaRPr>
          </a:p>
          <a:p>
            <a:pPr marL="0" indent="0" algn="ctr">
              <a:spcAft>
                <a:spcPts val="1200"/>
              </a:spcAft>
              <a:buNone/>
            </a:pPr>
            <a:r>
              <a:rPr lang="en-US" sz="2000" dirty="0" smtClean="0">
                <a:solidFill>
                  <a:schemeClr val="accent1">
                    <a:lumMod val="75000"/>
                  </a:schemeClr>
                </a:solidFill>
                <a:latin typeface="Helvetica"/>
                <a:cs typeface="Helvetica"/>
              </a:rPr>
              <a:t>STUDY 2</a:t>
            </a:r>
            <a:endParaRPr lang="en-US" sz="2400" dirty="0" smtClean="0">
              <a:solidFill>
                <a:schemeClr val="accent1">
                  <a:lumMod val="75000"/>
                </a:schemeClr>
              </a:solidFill>
              <a:latin typeface="Helvetica"/>
              <a:cs typeface="Helvetica"/>
            </a:endParaRPr>
          </a:p>
          <a:p>
            <a:pPr marL="0" indent="0">
              <a:buNone/>
            </a:pPr>
            <a:r>
              <a:rPr lang="en-US" sz="2400" dirty="0" smtClean="0">
                <a:latin typeface="Helvetica"/>
                <a:cs typeface="Helvetica"/>
              </a:rPr>
              <a:t>If so, do children actually </a:t>
            </a:r>
            <a:r>
              <a:rPr lang="en-US" sz="2400" i="1" dirty="0" smtClean="0">
                <a:latin typeface="Helvetica"/>
                <a:cs typeface="Helvetica"/>
              </a:rPr>
              <a:t>remember </a:t>
            </a:r>
            <a:r>
              <a:rPr lang="en-US" sz="2400" dirty="0" smtClean="0">
                <a:latin typeface="Helvetica"/>
                <a:cs typeface="Helvetica"/>
              </a:rPr>
              <a:t>the mapping between the novel animal and vocalization?</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66492107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2531" y="227462"/>
            <a:ext cx="8184094" cy="830997"/>
          </a:xfrm>
          <a:prstGeom prst="rect">
            <a:avLst/>
          </a:prstGeom>
          <a:noFill/>
        </p:spPr>
        <p:txBody>
          <a:bodyPr wrap="square" rtlCol="0">
            <a:spAutoFit/>
          </a:bodyPr>
          <a:lstStyle/>
          <a:p>
            <a:r>
              <a:rPr lang="en-US" sz="2400" i="1" dirty="0" smtClean="0">
                <a:latin typeface="Helvetica"/>
                <a:cs typeface="Helvetica"/>
              </a:rPr>
              <a:t>30-month-olds (n = 20) in Familiar, Disambiguation, and Retention trials</a:t>
            </a:r>
            <a:endParaRPr lang="en-US" sz="2400" i="1" dirty="0">
              <a:latin typeface="Helvetica"/>
              <a:cs typeface="Helvetica"/>
            </a:endParaRPr>
          </a:p>
        </p:txBody>
      </p:sp>
      <p:pic>
        <p:nvPicPr>
          <p:cNvPr id="21" name="Picture 20" descr="dogR.pct"/>
          <p:cNvPicPr>
            <a:picLocks noChangeAspect="1"/>
          </p:cNvPicPr>
          <p:nvPr/>
        </p:nvPicPr>
        <p:blipFill>
          <a:blip r:embed="rId3"/>
          <a:stretch>
            <a:fillRect/>
          </a:stretch>
        </p:blipFill>
        <p:spPr>
          <a:xfrm>
            <a:off x="882641" y="1742654"/>
            <a:ext cx="1157272" cy="867954"/>
          </a:xfrm>
          <a:prstGeom prst="rect">
            <a:avLst/>
          </a:prstGeom>
        </p:spPr>
      </p:pic>
      <p:pic>
        <p:nvPicPr>
          <p:cNvPr id="28" name="Picture 27" descr="cowL.pct"/>
          <p:cNvPicPr>
            <a:picLocks noChangeAspect="1"/>
          </p:cNvPicPr>
          <p:nvPr/>
        </p:nvPicPr>
        <p:blipFill>
          <a:blip r:embed="rId4"/>
          <a:stretch>
            <a:fillRect/>
          </a:stretch>
        </p:blipFill>
        <p:spPr>
          <a:xfrm>
            <a:off x="2152641" y="1742654"/>
            <a:ext cx="1157272" cy="867954"/>
          </a:xfrm>
          <a:prstGeom prst="rect">
            <a:avLst/>
          </a:prstGeom>
        </p:spPr>
      </p:pic>
      <p:pic>
        <p:nvPicPr>
          <p:cNvPr id="29" name="Picture 28" descr="tapir1L.pct"/>
          <p:cNvPicPr>
            <a:picLocks noChangeAspect="1"/>
          </p:cNvPicPr>
          <p:nvPr/>
        </p:nvPicPr>
        <p:blipFill>
          <a:blip r:embed="rId5"/>
          <a:stretch>
            <a:fillRect/>
          </a:stretch>
        </p:blipFill>
        <p:spPr>
          <a:xfrm>
            <a:off x="905199" y="4865980"/>
            <a:ext cx="1156017" cy="867954"/>
          </a:xfrm>
          <a:prstGeom prst="rect">
            <a:avLst/>
          </a:prstGeom>
        </p:spPr>
      </p:pic>
      <p:pic>
        <p:nvPicPr>
          <p:cNvPr id="32" name="Picture 31" descr="pangolin1R.pct"/>
          <p:cNvPicPr>
            <a:picLocks noChangeAspect="1"/>
          </p:cNvPicPr>
          <p:nvPr/>
        </p:nvPicPr>
        <p:blipFill>
          <a:blip r:embed="rId6"/>
          <a:stretch>
            <a:fillRect/>
          </a:stretch>
        </p:blipFill>
        <p:spPr>
          <a:xfrm>
            <a:off x="2173944" y="4865980"/>
            <a:ext cx="1157272" cy="867954"/>
          </a:xfrm>
          <a:prstGeom prst="rect">
            <a:avLst/>
          </a:prstGeom>
        </p:spPr>
      </p:pic>
      <p:pic>
        <p:nvPicPr>
          <p:cNvPr id="33" name="Picture 32" descr="tapir1L.pct"/>
          <p:cNvPicPr>
            <a:picLocks noChangeAspect="1"/>
          </p:cNvPicPr>
          <p:nvPr/>
        </p:nvPicPr>
        <p:blipFill>
          <a:blip r:embed="rId5"/>
          <a:stretch>
            <a:fillRect/>
          </a:stretch>
        </p:blipFill>
        <p:spPr>
          <a:xfrm>
            <a:off x="903943" y="3209539"/>
            <a:ext cx="1156017" cy="867954"/>
          </a:xfrm>
          <a:prstGeom prst="rect">
            <a:avLst/>
          </a:prstGeom>
        </p:spPr>
      </p:pic>
      <p:pic>
        <p:nvPicPr>
          <p:cNvPr id="34" name="Picture 33" descr="cowL.pct"/>
          <p:cNvPicPr>
            <a:picLocks noChangeAspect="1"/>
          </p:cNvPicPr>
          <p:nvPr/>
        </p:nvPicPr>
        <p:blipFill>
          <a:blip r:embed="rId4"/>
          <a:stretch>
            <a:fillRect/>
          </a:stretch>
        </p:blipFill>
        <p:spPr>
          <a:xfrm>
            <a:off x="2172688" y="3209539"/>
            <a:ext cx="1157272" cy="867954"/>
          </a:xfrm>
          <a:prstGeom prst="rect">
            <a:avLst/>
          </a:prstGeom>
        </p:spPr>
      </p:pic>
      <p:sp>
        <p:nvSpPr>
          <p:cNvPr id="35" name="TextBox 34"/>
          <p:cNvSpPr txBox="1"/>
          <p:nvPr/>
        </p:nvSpPr>
        <p:spPr>
          <a:xfrm>
            <a:off x="3471521" y="1841167"/>
            <a:ext cx="4328123" cy="769441"/>
          </a:xfrm>
          <a:prstGeom prst="rect">
            <a:avLst/>
          </a:prstGeom>
          <a:noFill/>
        </p:spPr>
        <p:txBody>
          <a:bodyPr wrap="square" rtlCol="0">
            <a:spAutoFit/>
          </a:bodyPr>
          <a:lstStyle/>
          <a:p>
            <a:r>
              <a:rPr lang="en-US" sz="2200" i="1" dirty="0" smtClean="0">
                <a:solidFill>
                  <a:srgbClr val="000000"/>
                </a:solidFill>
                <a:latin typeface="Helvetica"/>
                <a:cs typeface="Helvetica"/>
              </a:rPr>
              <a:t>Familiar</a:t>
            </a:r>
            <a:r>
              <a:rPr lang="en-US" sz="2200" i="1" dirty="0" smtClean="0">
                <a:solidFill>
                  <a:srgbClr val="FF0000"/>
                </a:solidFill>
                <a:latin typeface="Helvetica"/>
                <a:cs typeface="Helvetica"/>
              </a:rPr>
              <a:t> </a:t>
            </a:r>
            <a:r>
              <a:rPr lang="en-US" sz="2200" i="1" dirty="0" smtClean="0">
                <a:latin typeface="Helvetica"/>
                <a:cs typeface="Helvetica"/>
              </a:rPr>
              <a:t>vocalization </a:t>
            </a:r>
          </a:p>
          <a:p>
            <a:r>
              <a:rPr lang="en-US" sz="2200" i="1" dirty="0" smtClean="0">
                <a:latin typeface="Helvetica"/>
                <a:cs typeface="Helvetica"/>
              </a:rPr>
              <a:t>(e.g., barking)</a:t>
            </a:r>
            <a:endParaRPr lang="en-US" sz="2200" i="1" dirty="0">
              <a:latin typeface="Helvetica"/>
              <a:cs typeface="Helvetica"/>
            </a:endParaRPr>
          </a:p>
        </p:txBody>
      </p:sp>
      <p:sp>
        <p:nvSpPr>
          <p:cNvPr id="36" name="TextBox 35"/>
          <p:cNvSpPr txBox="1"/>
          <p:nvPr/>
        </p:nvSpPr>
        <p:spPr>
          <a:xfrm>
            <a:off x="3510748" y="3209539"/>
            <a:ext cx="3917422" cy="1107996"/>
          </a:xfrm>
          <a:prstGeom prst="rect">
            <a:avLst/>
          </a:prstGeom>
          <a:noFill/>
        </p:spPr>
        <p:txBody>
          <a:bodyPr wrap="square" rtlCol="0">
            <a:spAutoFit/>
          </a:bodyPr>
          <a:lstStyle/>
          <a:p>
            <a:r>
              <a:rPr lang="en-US" sz="2200" i="1" dirty="0" smtClean="0">
                <a:solidFill>
                  <a:srgbClr val="000000"/>
                </a:solidFill>
                <a:latin typeface="Helvetica"/>
                <a:cs typeface="Helvetica"/>
              </a:rPr>
              <a:t>Disambiguation </a:t>
            </a:r>
            <a:r>
              <a:rPr lang="en-US" sz="2200" i="1" dirty="0" smtClean="0">
                <a:latin typeface="Helvetica"/>
                <a:cs typeface="Helvetica"/>
              </a:rPr>
              <a:t>of </a:t>
            </a:r>
          </a:p>
          <a:p>
            <a:r>
              <a:rPr lang="en-US" sz="2200" i="1" dirty="0" smtClean="0">
                <a:latin typeface="Helvetica"/>
                <a:cs typeface="Helvetica"/>
              </a:rPr>
              <a:t>novel vocalization</a:t>
            </a:r>
          </a:p>
          <a:p>
            <a:r>
              <a:rPr lang="en-US" sz="2200" i="1" dirty="0" smtClean="0">
                <a:latin typeface="Helvetica"/>
                <a:cs typeface="Helvetica"/>
              </a:rPr>
              <a:t> (e.g., grunting)</a:t>
            </a:r>
            <a:endParaRPr lang="en-US" sz="2200" i="1" dirty="0">
              <a:latin typeface="Helvetica"/>
              <a:cs typeface="Helvetica"/>
            </a:endParaRPr>
          </a:p>
        </p:txBody>
      </p:sp>
      <p:sp>
        <p:nvSpPr>
          <p:cNvPr id="37" name="TextBox 36"/>
          <p:cNvSpPr txBox="1"/>
          <p:nvPr/>
        </p:nvSpPr>
        <p:spPr>
          <a:xfrm>
            <a:off x="3535866" y="4854008"/>
            <a:ext cx="3892304" cy="1107996"/>
          </a:xfrm>
          <a:prstGeom prst="rect">
            <a:avLst/>
          </a:prstGeom>
          <a:noFill/>
        </p:spPr>
        <p:txBody>
          <a:bodyPr wrap="square" rtlCol="0">
            <a:spAutoFit/>
          </a:bodyPr>
          <a:lstStyle/>
          <a:p>
            <a:r>
              <a:rPr lang="en-US" sz="2200" i="1" dirty="0" smtClean="0">
                <a:solidFill>
                  <a:srgbClr val="000000"/>
                </a:solidFill>
                <a:latin typeface="Helvetica"/>
                <a:cs typeface="Helvetica"/>
              </a:rPr>
              <a:t>Retention</a:t>
            </a:r>
            <a:r>
              <a:rPr lang="en-US" sz="2200" i="1" dirty="0" smtClean="0">
                <a:solidFill>
                  <a:srgbClr val="3366FF"/>
                </a:solidFill>
                <a:latin typeface="Helvetica"/>
                <a:cs typeface="Helvetica"/>
              </a:rPr>
              <a:t> </a:t>
            </a:r>
            <a:r>
              <a:rPr lang="en-US" sz="2200" i="1" dirty="0" smtClean="0">
                <a:latin typeface="Helvetica"/>
                <a:cs typeface="Helvetica"/>
              </a:rPr>
              <a:t>of </a:t>
            </a:r>
          </a:p>
          <a:p>
            <a:r>
              <a:rPr lang="en-US" sz="2200" i="1" dirty="0" smtClean="0">
                <a:latin typeface="Helvetica"/>
                <a:cs typeface="Helvetica"/>
              </a:rPr>
              <a:t>novel vocalization </a:t>
            </a:r>
          </a:p>
          <a:p>
            <a:r>
              <a:rPr lang="en-US" sz="2200" i="1" dirty="0" smtClean="0">
                <a:latin typeface="Helvetica"/>
                <a:cs typeface="Helvetica"/>
              </a:rPr>
              <a:t>(e.g., grunting) </a:t>
            </a:r>
            <a:endParaRPr lang="en-US" sz="2200" i="1" dirty="0">
              <a:latin typeface="Helvetica"/>
              <a:cs typeface="Helvetica"/>
            </a:endParaRPr>
          </a:p>
        </p:txBody>
      </p:sp>
      <p:sp>
        <p:nvSpPr>
          <p:cNvPr id="38" name="Rectangle 37"/>
          <p:cNvSpPr/>
          <p:nvPr/>
        </p:nvSpPr>
        <p:spPr>
          <a:xfrm>
            <a:off x="882640" y="1742654"/>
            <a:ext cx="1157273" cy="867954"/>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894417" y="3221241"/>
            <a:ext cx="1157273" cy="867954"/>
          </a:xfrm>
          <a:prstGeom prst="rect">
            <a:avLst/>
          </a:prstGeom>
          <a:noFill/>
          <a:ln w="635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935028" y="4854008"/>
            <a:ext cx="1157273" cy="867954"/>
          </a:xfrm>
          <a:prstGeom prst="rect">
            <a:avLst/>
          </a:prstGeom>
          <a:noFill/>
          <a:ln w="63500">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334556" y="6244820"/>
            <a:ext cx="8184094" cy="461665"/>
          </a:xfrm>
          <a:prstGeom prst="rect">
            <a:avLst/>
          </a:prstGeom>
          <a:noFill/>
        </p:spPr>
        <p:txBody>
          <a:bodyPr wrap="square" rtlCol="0">
            <a:spAutoFit/>
          </a:bodyPr>
          <a:lstStyle/>
          <a:p>
            <a:r>
              <a:rPr lang="en-US" sz="2400" i="1" dirty="0" smtClean="0">
                <a:latin typeface="Helvetica"/>
                <a:cs typeface="Helvetica"/>
              </a:rPr>
              <a:t>Focus exclusively on animal vocalizations</a:t>
            </a:r>
            <a:endParaRPr lang="en-US" sz="2400" i="1" dirty="0">
              <a:latin typeface="Helvetica"/>
              <a:cs typeface="Helvetica"/>
            </a:endParaRPr>
          </a:p>
        </p:txBody>
      </p:sp>
    </p:spTree>
    <p:extLst>
      <p:ext uri="{BB962C8B-B14F-4D97-AF65-F5344CB8AC3E}">
        <p14:creationId xmlns:p14="http://schemas.microsoft.com/office/powerpoint/2010/main" val="3572411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descr="Screen Shot 2013-04-12 at 1.28.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250" y="2881116"/>
            <a:ext cx="6254316" cy="2619609"/>
          </a:xfrm>
          <a:prstGeom prst="rect">
            <a:avLst/>
          </a:prstGeom>
        </p:spPr>
      </p:pic>
      <p:sp>
        <p:nvSpPr>
          <p:cNvPr id="5" name="TextBox 4"/>
          <p:cNvSpPr txBox="1"/>
          <p:nvPr/>
        </p:nvSpPr>
        <p:spPr>
          <a:xfrm>
            <a:off x="372531" y="227462"/>
            <a:ext cx="8184094" cy="1200328"/>
          </a:xfrm>
          <a:prstGeom prst="rect">
            <a:avLst/>
          </a:prstGeom>
          <a:noFill/>
        </p:spPr>
        <p:txBody>
          <a:bodyPr wrap="square" rtlCol="0">
            <a:spAutoFit/>
          </a:bodyPr>
          <a:lstStyle/>
          <a:p>
            <a:r>
              <a:rPr lang="en-US" sz="2400" i="1" dirty="0">
                <a:latin typeface="Helvetica"/>
                <a:cs typeface="Helvetica"/>
              </a:rPr>
              <a:t>C</a:t>
            </a:r>
            <a:r>
              <a:rPr lang="en-US" sz="2400" i="1" dirty="0" smtClean="0">
                <a:latin typeface="Helvetica"/>
                <a:cs typeface="Helvetica"/>
              </a:rPr>
              <a:t>hildren reliably chose the novel animal in response to the novel animal vocalization, but showed fragile evidence of remembering this mapping on retention trials</a:t>
            </a:r>
            <a:endParaRPr lang="en-US" sz="2400" i="1" dirty="0">
              <a:latin typeface="Helvetica"/>
              <a:cs typeface="Helvetica"/>
            </a:endParaRPr>
          </a:p>
        </p:txBody>
      </p:sp>
      <p:pic>
        <p:nvPicPr>
          <p:cNvPr id="21" name="Picture 20" descr="dogR.pct"/>
          <p:cNvPicPr>
            <a:picLocks noChangeAspect="1"/>
          </p:cNvPicPr>
          <p:nvPr/>
        </p:nvPicPr>
        <p:blipFill>
          <a:blip r:embed="rId3"/>
          <a:stretch>
            <a:fillRect/>
          </a:stretch>
        </p:blipFill>
        <p:spPr>
          <a:xfrm>
            <a:off x="3050418" y="2430184"/>
            <a:ext cx="601242" cy="450932"/>
          </a:xfrm>
          <a:prstGeom prst="rect">
            <a:avLst/>
          </a:prstGeom>
        </p:spPr>
      </p:pic>
      <p:pic>
        <p:nvPicPr>
          <p:cNvPr id="28" name="Picture 27" descr="cowL.pct"/>
          <p:cNvPicPr>
            <a:picLocks noChangeAspect="1"/>
          </p:cNvPicPr>
          <p:nvPr/>
        </p:nvPicPr>
        <p:blipFill>
          <a:blip r:embed="rId4"/>
          <a:stretch>
            <a:fillRect/>
          </a:stretch>
        </p:blipFill>
        <p:spPr>
          <a:xfrm>
            <a:off x="3815312" y="2430184"/>
            <a:ext cx="637417" cy="478063"/>
          </a:xfrm>
          <a:prstGeom prst="rect">
            <a:avLst/>
          </a:prstGeom>
        </p:spPr>
      </p:pic>
      <p:pic>
        <p:nvPicPr>
          <p:cNvPr id="29" name="Picture 28" descr="tapir1L.pct"/>
          <p:cNvPicPr>
            <a:picLocks noChangeAspect="1"/>
          </p:cNvPicPr>
          <p:nvPr/>
        </p:nvPicPr>
        <p:blipFill>
          <a:blip r:embed="rId5"/>
          <a:stretch>
            <a:fillRect/>
          </a:stretch>
        </p:blipFill>
        <p:spPr>
          <a:xfrm>
            <a:off x="6769735" y="2464701"/>
            <a:ext cx="700728" cy="526117"/>
          </a:xfrm>
          <a:prstGeom prst="rect">
            <a:avLst/>
          </a:prstGeom>
        </p:spPr>
      </p:pic>
      <p:pic>
        <p:nvPicPr>
          <p:cNvPr id="32" name="Picture 31" descr="pangolin1R.pct"/>
          <p:cNvPicPr>
            <a:picLocks noChangeAspect="1"/>
          </p:cNvPicPr>
          <p:nvPr/>
        </p:nvPicPr>
        <p:blipFill>
          <a:blip r:embed="rId6"/>
          <a:stretch>
            <a:fillRect/>
          </a:stretch>
        </p:blipFill>
        <p:spPr>
          <a:xfrm>
            <a:off x="7617471" y="2464701"/>
            <a:ext cx="701489" cy="526117"/>
          </a:xfrm>
          <a:prstGeom prst="rect">
            <a:avLst/>
          </a:prstGeom>
        </p:spPr>
      </p:pic>
      <p:pic>
        <p:nvPicPr>
          <p:cNvPr id="33" name="Picture 32" descr="tapir1L.pct"/>
          <p:cNvPicPr>
            <a:picLocks noChangeAspect="1"/>
          </p:cNvPicPr>
          <p:nvPr/>
        </p:nvPicPr>
        <p:blipFill>
          <a:blip r:embed="rId5"/>
          <a:stretch>
            <a:fillRect/>
          </a:stretch>
        </p:blipFill>
        <p:spPr>
          <a:xfrm>
            <a:off x="4891165" y="2430184"/>
            <a:ext cx="685141" cy="514413"/>
          </a:xfrm>
          <a:prstGeom prst="rect">
            <a:avLst/>
          </a:prstGeom>
        </p:spPr>
      </p:pic>
      <p:pic>
        <p:nvPicPr>
          <p:cNvPr id="34" name="Picture 33" descr="cowL.pct"/>
          <p:cNvPicPr>
            <a:picLocks noChangeAspect="1"/>
          </p:cNvPicPr>
          <p:nvPr/>
        </p:nvPicPr>
        <p:blipFill>
          <a:blip r:embed="rId4"/>
          <a:stretch>
            <a:fillRect/>
          </a:stretch>
        </p:blipFill>
        <p:spPr>
          <a:xfrm>
            <a:off x="5667740" y="2441887"/>
            <a:ext cx="685885" cy="514414"/>
          </a:xfrm>
          <a:prstGeom prst="rect">
            <a:avLst/>
          </a:prstGeom>
        </p:spPr>
      </p:pic>
      <p:sp>
        <p:nvSpPr>
          <p:cNvPr id="35" name="TextBox 34"/>
          <p:cNvSpPr txBox="1"/>
          <p:nvPr/>
        </p:nvSpPr>
        <p:spPr>
          <a:xfrm>
            <a:off x="2733481" y="5877838"/>
            <a:ext cx="1353348" cy="430887"/>
          </a:xfrm>
          <a:prstGeom prst="rect">
            <a:avLst/>
          </a:prstGeom>
          <a:noFill/>
        </p:spPr>
        <p:txBody>
          <a:bodyPr wrap="square" rtlCol="0">
            <a:spAutoFit/>
          </a:bodyPr>
          <a:lstStyle/>
          <a:p>
            <a:r>
              <a:rPr lang="en-US" sz="2200" i="1" dirty="0" smtClean="0">
                <a:solidFill>
                  <a:srgbClr val="000000"/>
                </a:solidFill>
                <a:latin typeface="Helvetica"/>
                <a:cs typeface="Helvetica"/>
              </a:rPr>
              <a:t>Familiar </a:t>
            </a:r>
          </a:p>
        </p:txBody>
      </p:sp>
      <p:sp>
        <p:nvSpPr>
          <p:cNvPr id="36" name="TextBox 35"/>
          <p:cNvSpPr txBox="1"/>
          <p:nvPr/>
        </p:nvSpPr>
        <p:spPr>
          <a:xfrm>
            <a:off x="4317566" y="5877838"/>
            <a:ext cx="2442258" cy="430887"/>
          </a:xfrm>
          <a:prstGeom prst="rect">
            <a:avLst/>
          </a:prstGeom>
          <a:noFill/>
        </p:spPr>
        <p:txBody>
          <a:bodyPr wrap="square" rtlCol="0">
            <a:spAutoFit/>
          </a:bodyPr>
          <a:lstStyle/>
          <a:p>
            <a:r>
              <a:rPr lang="en-US" sz="2200" i="1" dirty="0" smtClean="0">
                <a:solidFill>
                  <a:srgbClr val="000000"/>
                </a:solidFill>
                <a:latin typeface="Helvetica"/>
                <a:cs typeface="Helvetica"/>
              </a:rPr>
              <a:t>Disambiguation</a:t>
            </a:r>
            <a:endParaRPr lang="en-US" sz="2200" i="1" dirty="0">
              <a:solidFill>
                <a:srgbClr val="000000"/>
              </a:solidFill>
              <a:latin typeface="Helvetica"/>
              <a:cs typeface="Helvetica"/>
            </a:endParaRPr>
          </a:p>
        </p:txBody>
      </p:sp>
      <p:sp>
        <p:nvSpPr>
          <p:cNvPr id="37" name="TextBox 36"/>
          <p:cNvSpPr txBox="1"/>
          <p:nvPr/>
        </p:nvSpPr>
        <p:spPr>
          <a:xfrm>
            <a:off x="7093199" y="5877838"/>
            <a:ext cx="2559649" cy="430887"/>
          </a:xfrm>
          <a:prstGeom prst="rect">
            <a:avLst/>
          </a:prstGeom>
          <a:noFill/>
        </p:spPr>
        <p:txBody>
          <a:bodyPr wrap="square" rtlCol="0">
            <a:spAutoFit/>
          </a:bodyPr>
          <a:lstStyle/>
          <a:p>
            <a:r>
              <a:rPr lang="en-US" sz="2200" i="1" dirty="0" smtClean="0">
                <a:solidFill>
                  <a:srgbClr val="000000"/>
                </a:solidFill>
                <a:latin typeface="Helvetica"/>
                <a:cs typeface="Helvetica"/>
              </a:rPr>
              <a:t>Retention</a:t>
            </a:r>
            <a:endParaRPr lang="en-US" sz="2200" i="1" dirty="0">
              <a:solidFill>
                <a:srgbClr val="000000"/>
              </a:solidFill>
              <a:latin typeface="Helvetica"/>
              <a:cs typeface="Helvetica"/>
            </a:endParaRPr>
          </a:p>
        </p:txBody>
      </p:sp>
      <p:sp>
        <p:nvSpPr>
          <p:cNvPr id="38" name="Rectangle 37"/>
          <p:cNvSpPr/>
          <p:nvPr/>
        </p:nvSpPr>
        <p:spPr>
          <a:xfrm>
            <a:off x="3050419" y="2430184"/>
            <a:ext cx="596232" cy="478063"/>
          </a:xfrm>
          <a:prstGeom prst="rect">
            <a:avLst/>
          </a:prstGeom>
          <a:noFill/>
          <a:ln w="635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4891164" y="2441887"/>
            <a:ext cx="685141" cy="505640"/>
          </a:xfrm>
          <a:prstGeom prst="rect">
            <a:avLst/>
          </a:prstGeom>
          <a:noFill/>
          <a:ln w="635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6769736" y="2464701"/>
            <a:ext cx="700728" cy="526117"/>
          </a:xfrm>
          <a:prstGeom prst="rect">
            <a:avLst/>
          </a:prstGeom>
          <a:noFill/>
          <a:ln w="63500">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372531" y="3392726"/>
            <a:ext cx="1650516" cy="1107996"/>
          </a:xfrm>
          <a:prstGeom prst="rect">
            <a:avLst/>
          </a:prstGeom>
          <a:noFill/>
        </p:spPr>
        <p:txBody>
          <a:bodyPr wrap="square" rtlCol="0">
            <a:spAutoFit/>
          </a:bodyPr>
          <a:lstStyle/>
          <a:p>
            <a:pPr algn="ctr"/>
            <a:r>
              <a:rPr lang="en-US" sz="2200" dirty="0" smtClean="0">
                <a:solidFill>
                  <a:srgbClr val="000000"/>
                </a:solidFill>
                <a:latin typeface="Helvetica"/>
                <a:cs typeface="Helvetica"/>
              </a:rPr>
              <a:t>% looking</a:t>
            </a:r>
          </a:p>
          <a:p>
            <a:pPr algn="ctr"/>
            <a:r>
              <a:rPr lang="en-US" sz="2200" dirty="0" smtClean="0">
                <a:solidFill>
                  <a:srgbClr val="000000"/>
                </a:solidFill>
                <a:latin typeface="Helvetica"/>
                <a:cs typeface="Helvetica"/>
              </a:rPr>
              <a:t>to target</a:t>
            </a:r>
          </a:p>
          <a:p>
            <a:pPr algn="ctr"/>
            <a:r>
              <a:rPr lang="en-US" sz="2200" dirty="0" smtClean="0">
                <a:solidFill>
                  <a:srgbClr val="000000"/>
                </a:solidFill>
                <a:latin typeface="Helvetica"/>
                <a:cs typeface="Helvetica"/>
              </a:rPr>
              <a:t>animal</a:t>
            </a:r>
            <a:endParaRPr lang="en-US" sz="2200" dirty="0">
              <a:solidFill>
                <a:srgbClr val="000000"/>
              </a:solidFill>
              <a:latin typeface="Helvetica"/>
              <a:cs typeface="Helvetica"/>
            </a:endParaRPr>
          </a:p>
        </p:txBody>
      </p:sp>
    </p:spTree>
    <p:extLst>
      <p:ext uri="{BB962C8B-B14F-4D97-AF65-F5344CB8AC3E}">
        <p14:creationId xmlns:p14="http://schemas.microsoft.com/office/powerpoint/2010/main" val="18699273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76" y="274638"/>
            <a:ext cx="8686800" cy="1143000"/>
          </a:xfrm>
        </p:spPr>
        <p:txBody>
          <a:bodyPr>
            <a:normAutofit/>
          </a:bodyPr>
          <a:lstStyle/>
          <a:p>
            <a:r>
              <a:rPr lang="en-US" sz="3000" dirty="0" smtClean="0">
                <a:latin typeface="Helvetica"/>
                <a:cs typeface="Helvetica"/>
              </a:rPr>
              <a:t>Children who are better at disambiguating the novel animal vocalizations were better at retention</a:t>
            </a:r>
            <a:endParaRPr lang="en-US" sz="3000" dirty="0">
              <a:latin typeface="Helvetica"/>
              <a:cs typeface="Helvetica"/>
            </a:endParaRPr>
          </a:p>
        </p:txBody>
      </p:sp>
      <p:pic>
        <p:nvPicPr>
          <p:cNvPr id="4" name="Picture 3" descr="cor_dis_reten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876" y="1898509"/>
            <a:ext cx="5810249" cy="3616169"/>
          </a:xfrm>
          <a:prstGeom prst="rect">
            <a:avLst/>
          </a:prstGeom>
        </p:spPr>
      </p:pic>
      <p:sp>
        <p:nvSpPr>
          <p:cNvPr id="5" name="TextBox 4"/>
          <p:cNvSpPr txBox="1"/>
          <p:nvPr/>
        </p:nvSpPr>
        <p:spPr>
          <a:xfrm>
            <a:off x="3206750" y="5941497"/>
            <a:ext cx="5032375" cy="369332"/>
          </a:xfrm>
          <a:prstGeom prst="rect">
            <a:avLst/>
          </a:prstGeom>
          <a:solidFill>
            <a:schemeClr val="bg1"/>
          </a:solidFill>
        </p:spPr>
        <p:txBody>
          <a:bodyPr wrap="square" rtlCol="0">
            <a:spAutoFit/>
          </a:bodyPr>
          <a:lstStyle/>
          <a:p>
            <a:r>
              <a:rPr lang="en-US" dirty="0" smtClean="0">
                <a:solidFill>
                  <a:srgbClr val="000000"/>
                </a:solidFill>
                <a:latin typeface="Helvetica"/>
                <a:cs typeface="Helvetica"/>
              </a:rPr>
              <a:t>Mean accuracy on Disambiguation trials</a:t>
            </a:r>
            <a:endParaRPr lang="en-US" dirty="0">
              <a:solidFill>
                <a:srgbClr val="000000"/>
              </a:solidFill>
              <a:latin typeface="Helvetica"/>
              <a:cs typeface="Helvetica"/>
            </a:endParaRPr>
          </a:p>
        </p:txBody>
      </p:sp>
      <p:sp>
        <p:nvSpPr>
          <p:cNvPr id="6" name="TextBox 5"/>
          <p:cNvSpPr txBox="1"/>
          <p:nvPr/>
        </p:nvSpPr>
        <p:spPr>
          <a:xfrm>
            <a:off x="282576" y="3363397"/>
            <a:ext cx="2146300" cy="646331"/>
          </a:xfrm>
          <a:prstGeom prst="rect">
            <a:avLst/>
          </a:prstGeom>
          <a:solidFill>
            <a:schemeClr val="bg1"/>
          </a:solidFill>
        </p:spPr>
        <p:txBody>
          <a:bodyPr wrap="square" rtlCol="0">
            <a:spAutoFit/>
          </a:bodyPr>
          <a:lstStyle/>
          <a:p>
            <a:r>
              <a:rPr lang="en-US" dirty="0" smtClean="0">
                <a:solidFill>
                  <a:srgbClr val="000000"/>
                </a:solidFill>
                <a:latin typeface="Helvetica"/>
                <a:cs typeface="Helvetica"/>
              </a:rPr>
              <a:t>Mean accuracy on </a:t>
            </a:r>
          </a:p>
          <a:p>
            <a:r>
              <a:rPr lang="en-US" dirty="0" smtClean="0">
                <a:solidFill>
                  <a:srgbClr val="000000"/>
                </a:solidFill>
                <a:latin typeface="Helvetica"/>
                <a:cs typeface="Helvetica"/>
              </a:rPr>
              <a:t>Retention trials</a:t>
            </a:r>
            <a:endParaRPr lang="en-US" dirty="0">
              <a:solidFill>
                <a:srgbClr val="000000"/>
              </a:solidFill>
              <a:latin typeface="Helvetica"/>
              <a:cs typeface="Helvetica"/>
            </a:endParaRPr>
          </a:p>
        </p:txBody>
      </p:sp>
      <p:sp>
        <p:nvSpPr>
          <p:cNvPr id="7" name="TextBox 6"/>
          <p:cNvSpPr txBox="1"/>
          <p:nvPr/>
        </p:nvSpPr>
        <p:spPr>
          <a:xfrm>
            <a:off x="3168650" y="1972231"/>
            <a:ext cx="2435226" cy="369332"/>
          </a:xfrm>
          <a:prstGeom prst="rect">
            <a:avLst/>
          </a:prstGeom>
          <a:solidFill>
            <a:schemeClr val="bg1"/>
          </a:solidFill>
        </p:spPr>
        <p:txBody>
          <a:bodyPr wrap="square" rtlCol="0">
            <a:spAutoFit/>
          </a:bodyPr>
          <a:lstStyle/>
          <a:p>
            <a:r>
              <a:rPr lang="en-US" i="1" dirty="0" smtClean="0">
                <a:solidFill>
                  <a:srgbClr val="000000"/>
                </a:solidFill>
                <a:latin typeface="Helvetica"/>
                <a:cs typeface="Helvetica"/>
              </a:rPr>
              <a:t>r</a:t>
            </a:r>
            <a:r>
              <a:rPr lang="en-US" dirty="0" smtClean="0">
                <a:solidFill>
                  <a:srgbClr val="000000"/>
                </a:solidFill>
                <a:latin typeface="Helvetica"/>
                <a:cs typeface="Helvetica"/>
              </a:rPr>
              <a:t> (18) = 0.44, </a:t>
            </a:r>
            <a:r>
              <a:rPr lang="en-US" i="1" dirty="0" smtClean="0">
                <a:solidFill>
                  <a:srgbClr val="000000"/>
                </a:solidFill>
                <a:latin typeface="Helvetica"/>
                <a:cs typeface="Helvetica"/>
              </a:rPr>
              <a:t>p = </a:t>
            </a:r>
            <a:r>
              <a:rPr lang="en-US" dirty="0" smtClean="0">
                <a:solidFill>
                  <a:srgbClr val="000000"/>
                </a:solidFill>
                <a:latin typeface="Helvetica"/>
                <a:cs typeface="Helvetica"/>
              </a:rPr>
              <a:t>0.05</a:t>
            </a:r>
            <a:endParaRPr lang="en-US" dirty="0">
              <a:solidFill>
                <a:srgbClr val="000000"/>
              </a:solidFill>
              <a:latin typeface="Helvetica"/>
              <a:cs typeface="Helvetica"/>
            </a:endParaRPr>
          </a:p>
        </p:txBody>
      </p:sp>
    </p:spTree>
    <p:extLst>
      <p:ext uri="{BB962C8B-B14F-4D97-AF65-F5344CB8AC3E}">
        <p14:creationId xmlns:p14="http://schemas.microsoft.com/office/powerpoint/2010/main" val="65327804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8417" y="587376"/>
            <a:ext cx="6794500" cy="5538788"/>
          </a:xfrm>
        </p:spPr>
        <p:txBody>
          <a:bodyPr>
            <a:normAutofit/>
          </a:bodyPr>
          <a:lstStyle/>
          <a:p>
            <a:pPr marL="0" indent="0">
              <a:buNone/>
            </a:pPr>
            <a:r>
              <a:rPr lang="en-US" sz="2400" dirty="0" smtClean="0">
                <a:latin typeface="Halvetica"/>
                <a:cs typeface="Halvetica"/>
              </a:rPr>
              <a:t>30-mo-olds were fastest to orient to a familiar animal in response to the </a:t>
            </a:r>
            <a:r>
              <a:rPr lang="en-US" sz="2400" dirty="0" smtClean="0">
                <a:solidFill>
                  <a:srgbClr val="000000"/>
                </a:solidFill>
                <a:latin typeface="Halvetica"/>
                <a:cs typeface="Halvetica"/>
              </a:rPr>
              <a:t>animal name</a:t>
            </a:r>
            <a:r>
              <a:rPr lang="en-US" sz="2400" dirty="0" smtClean="0">
                <a:latin typeface="Halvetica"/>
                <a:cs typeface="Halvetica"/>
              </a:rPr>
              <a:t>, and slowest in response to the animal vocalization</a:t>
            </a:r>
          </a:p>
          <a:p>
            <a:pPr marL="0" indent="0">
              <a:buNone/>
            </a:pPr>
            <a:endParaRPr lang="en-US" sz="2400" dirty="0">
              <a:latin typeface="Halvetica"/>
              <a:cs typeface="Halvetica"/>
            </a:endParaRPr>
          </a:p>
          <a:p>
            <a:pPr marL="0" indent="0">
              <a:buNone/>
            </a:pPr>
            <a:r>
              <a:rPr lang="en-US" sz="2400" dirty="0" smtClean="0">
                <a:latin typeface="Helvetica"/>
                <a:cs typeface="Helvetica"/>
              </a:rPr>
              <a:t>When a novel animal was paired with a familiar animal, children were above chance in choosing the novel animal in response to a novel animal name or vocalization</a:t>
            </a:r>
          </a:p>
          <a:p>
            <a:pPr marL="0" indent="0">
              <a:buNone/>
            </a:pPr>
            <a:endParaRPr lang="en-US" sz="2400" dirty="0" smtClean="0">
              <a:latin typeface="Halvetica"/>
              <a:cs typeface="Halvetica"/>
            </a:endParaRPr>
          </a:p>
          <a:p>
            <a:pPr marL="0" indent="0">
              <a:buNone/>
            </a:pPr>
            <a:r>
              <a:rPr lang="en-US" sz="2400" dirty="0" smtClean="0">
                <a:latin typeface="Halvetica"/>
                <a:cs typeface="Halvetica"/>
              </a:rPr>
              <a:t>Disambiguation biases in nonlinguistic domains are related - but should not be conflated – with the retention of the mapping between an animal and a sound</a:t>
            </a:r>
            <a:endParaRPr lang="en-US" dirty="0"/>
          </a:p>
        </p:txBody>
      </p:sp>
    </p:spTree>
    <p:extLst>
      <p:ext uri="{BB962C8B-B14F-4D97-AF65-F5344CB8AC3E}">
        <p14:creationId xmlns:p14="http://schemas.microsoft.com/office/powerpoint/2010/main" val="20281418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90720163559-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4" y="1555752"/>
            <a:ext cx="5667375" cy="3778250"/>
          </a:xfrm>
          <a:prstGeom prst="rect">
            <a:avLst/>
          </a:prstGeom>
        </p:spPr>
      </p:pic>
      <p:sp>
        <p:nvSpPr>
          <p:cNvPr id="13" name="Oval Callout 12"/>
          <p:cNvSpPr/>
          <p:nvPr/>
        </p:nvSpPr>
        <p:spPr>
          <a:xfrm>
            <a:off x="634998" y="1785937"/>
            <a:ext cx="2000251" cy="555625"/>
          </a:xfrm>
          <a:prstGeom prst="wedgeEllipseCallou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That's a dog!</a:t>
            </a:r>
            <a:endParaRPr lang="en-US" dirty="0">
              <a:solidFill>
                <a:schemeClr val="tx1"/>
              </a:solidFill>
            </a:endParaRPr>
          </a:p>
        </p:txBody>
      </p:sp>
    </p:spTree>
    <p:extLst>
      <p:ext uri="{BB962C8B-B14F-4D97-AF65-F5344CB8AC3E}">
        <p14:creationId xmlns:p14="http://schemas.microsoft.com/office/powerpoint/2010/main" val="15984717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90720163559-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4" y="1555752"/>
            <a:ext cx="5667375" cy="3778250"/>
          </a:xfrm>
          <a:prstGeom prst="rect">
            <a:avLst/>
          </a:prstGeom>
        </p:spPr>
      </p:pic>
      <p:sp>
        <p:nvSpPr>
          <p:cNvPr id="13" name="Oval Callout 12"/>
          <p:cNvSpPr/>
          <p:nvPr/>
        </p:nvSpPr>
        <p:spPr>
          <a:xfrm>
            <a:off x="634998" y="1785937"/>
            <a:ext cx="2000251" cy="555625"/>
          </a:xfrm>
          <a:prstGeom prst="wedgeEllipseCallou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That's a dog!</a:t>
            </a:r>
            <a:endParaRPr lang="en-US" dirty="0">
              <a:solidFill>
                <a:schemeClr val="tx1"/>
              </a:solidFill>
            </a:endParaRPr>
          </a:p>
        </p:txBody>
      </p:sp>
      <p:sp>
        <p:nvSpPr>
          <p:cNvPr id="4" name="Oval Callout 3"/>
          <p:cNvSpPr/>
          <p:nvPr/>
        </p:nvSpPr>
        <p:spPr>
          <a:xfrm>
            <a:off x="3613148" y="1555752"/>
            <a:ext cx="2000251" cy="555625"/>
          </a:xfrm>
          <a:prstGeom prst="wedgeEllipseCallou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solidFill>
                  <a:schemeClr val="tx1"/>
                </a:solidFill>
              </a:rPr>
              <a:t>woof</a:t>
            </a:r>
            <a:endParaRPr lang="en-US" i="1" dirty="0">
              <a:solidFill>
                <a:schemeClr val="tx1"/>
              </a:solidFill>
            </a:endParaRPr>
          </a:p>
        </p:txBody>
      </p:sp>
      <p:sp>
        <p:nvSpPr>
          <p:cNvPr id="5" name="Oval Callout 4"/>
          <p:cNvSpPr/>
          <p:nvPr/>
        </p:nvSpPr>
        <p:spPr>
          <a:xfrm flipH="1">
            <a:off x="6588125" y="1785937"/>
            <a:ext cx="2000248" cy="946150"/>
          </a:xfrm>
          <a:prstGeom prst="wedgeEllipseCallou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Look at the</a:t>
            </a:r>
          </a:p>
          <a:p>
            <a:pPr algn="ctr"/>
            <a:r>
              <a:rPr lang="en-US" dirty="0" smtClean="0">
                <a:solidFill>
                  <a:schemeClr val="tx1"/>
                </a:solidFill>
              </a:rPr>
              <a:t> bow-wow!</a:t>
            </a:r>
            <a:endParaRPr lang="en-US" dirty="0">
              <a:solidFill>
                <a:schemeClr val="tx1"/>
              </a:solidFill>
            </a:endParaRPr>
          </a:p>
        </p:txBody>
      </p:sp>
    </p:spTree>
    <p:extLst>
      <p:ext uri="{BB962C8B-B14F-4D97-AF65-F5344CB8AC3E}">
        <p14:creationId xmlns:p14="http://schemas.microsoft.com/office/powerpoint/2010/main" val="268473624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90720163559-lar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4" y="1555752"/>
            <a:ext cx="5667375" cy="3778250"/>
          </a:xfrm>
          <a:prstGeom prst="rect">
            <a:avLst/>
          </a:prstGeom>
        </p:spPr>
      </p:pic>
      <p:sp>
        <p:nvSpPr>
          <p:cNvPr id="13" name="Oval Callout 12"/>
          <p:cNvSpPr/>
          <p:nvPr/>
        </p:nvSpPr>
        <p:spPr>
          <a:xfrm>
            <a:off x="634998" y="1785937"/>
            <a:ext cx="2000251" cy="555625"/>
          </a:xfrm>
          <a:prstGeom prst="wedgeEllipseCallou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That's a dog!</a:t>
            </a:r>
            <a:endParaRPr lang="en-US" dirty="0">
              <a:solidFill>
                <a:schemeClr val="tx1"/>
              </a:solidFill>
            </a:endParaRPr>
          </a:p>
        </p:txBody>
      </p:sp>
      <p:sp>
        <p:nvSpPr>
          <p:cNvPr id="4" name="Oval Callout 3"/>
          <p:cNvSpPr/>
          <p:nvPr/>
        </p:nvSpPr>
        <p:spPr>
          <a:xfrm>
            <a:off x="3613148" y="1555752"/>
            <a:ext cx="2000251" cy="555625"/>
          </a:xfrm>
          <a:prstGeom prst="wedgeEllipseCallou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solidFill>
                  <a:schemeClr val="tx1"/>
                </a:solidFill>
              </a:rPr>
              <a:t>woof</a:t>
            </a:r>
            <a:endParaRPr lang="en-US" i="1" dirty="0">
              <a:solidFill>
                <a:schemeClr val="tx1"/>
              </a:solidFill>
            </a:endParaRPr>
          </a:p>
        </p:txBody>
      </p:sp>
      <p:sp>
        <p:nvSpPr>
          <p:cNvPr id="5" name="Oval Callout 4"/>
          <p:cNvSpPr/>
          <p:nvPr/>
        </p:nvSpPr>
        <p:spPr>
          <a:xfrm flipH="1">
            <a:off x="6588125" y="1785937"/>
            <a:ext cx="2000248" cy="946150"/>
          </a:xfrm>
          <a:prstGeom prst="wedgeEllipseCallou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Look at the</a:t>
            </a:r>
          </a:p>
          <a:p>
            <a:pPr algn="ctr"/>
            <a:r>
              <a:rPr lang="en-US" dirty="0" smtClean="0">
                <a:solidFill>
                  <a:schemeClr val="tx1"/>
                </a:solidFill>
              </a:rPr>
              <a:t> bow-wow!</a:t>
            </a:r>
            <a:endParaRPr lang="en-US" dirty="0">
              <a:solidFill>
                <a:schemeClr val="tx1"/>
              </a:solidFill>
            </a:endParaRPr>
          </a:p>
        </p:txBody>
      </p:sp>
      <p:sp>
        <p:nvSpPr>
          <p:cNvPr id="3" name="Rectangle 2"/>
          <p:cNvSpPr/>
          <p:nvPr/>
        </p:nvSpPr>
        <p:spPr>
          <a:xfrm>
            <a:off x="634995" y="981989"/>
            <a:ext cx="2000254" cy="430887"/>
          </a:xfrm>
          <a:prstGeom prst="rect">
            <a:avLst/>
          </a:prstGeom>
        </p:spPr>
        <p:txBody>
          <a:bodyPr wrap="square">
            <a:spAutoFit/>
          </a:bodyPr>
          <a:lstStyle/>
          <a:p>
            <a:r>
              <a:rPr lang="en-US" sz="2200" dirty="0">
                <a:latin typeface="Helvetica"/>
                <a:cs typeface="Helvetica"/>
              </a:rPr>
              <a:t>a</a:t>
            </a:r>
            <a:r>
              <a:rPr lang="en-US" sz="2200" dirty="0" smtClean="0">
                <a:latin typeface="Helvetica"/>
                <a:cs typeface="Helvetica"/>
              </a:rPr>
              <a:t>nimal names</a:t>
            </a:r>
            <a:endParaRPr lang="en-US" sz="2200" dirty="0"/>
          </a:p>
        </p:txBody>
      </p:sp>
      <p:sp>
        <p:nvSpPr>
          <p:cNvPr id="8" name="Rectangle 7"/>
          <p:cNvSpPr/>
          <p:nvPr/>
        </p:nvSpPr>
        <p:spPr>
          <a:xfrm>
            <a:off x="2882899" y="981989"/>
            <a:ext cx="3079750" cy="430887"/>
          </a:xfrm>
          <a:prstGeom prst="rect">
            <a:avLst/>
          </a:prstGeom>
        </p:spPr>
        <p:txBody>
          <a:bodyPr wrap="square">
            <a:spAutoFit/>
          </a:bodyPr>
          <a:lstStyle/>
          <a:p>
            <a:r>
              <a:rPr lang="en-US" sz="2200" dirty="0">
                <a:latin typeface="Helvetica"/>
                <a:cs typeface="Helvetica"/>
              </a:rPr>
              <a:t>a</a:t>
            </a:r>
            <a:r>
              <a:rPr lang="en-US" sz="2200" dirty="0" smtClean="0">
                <a:latin typeface="Helvetica"/>
                <a:cs typeface="Helvetica"/>
              </a:rPr>
              <a:t>nimal vocalizations</a:t>
            </a:r>
            <a:endParaRPr lang="en-US" sz="2200" dirty="0"/>
          </a:p>
        </p:txBody>
      </p:sp>
      <p:sp>
        <p:nvSpPr>
          <p:cNvPr id="9" name="Rectangle 8"/>
          <p:cNvSpPr/>
          <p:nvPr/>
        </p:nvSpPr>
        <p:spPr>
          <a:xfrm>
            <a:off x="5730875" y="981989"/>
            <a:ext cx="2968623" cy="430887"/>
          </a:xfrm>
          <a:prstGeom prst="rect">
            <a:avLst/>
          </a:prstGeom>
        </p:spPr>
        <p:txBody>
          <a:bodyPr wrap="square">
            <a:spAutoFit/>
          </a:bodyPr>
          <a:lstStyle/>
          <a:p>
            <a:r>
              <a:rPr lang="en-US" sz="2200" dirty="0">
                <a:latin typeface="Helvetica"/>
                <a:cs typeface="Helvetica"/>
              </a:rPr>
              <a:t>o</a:t>
            </a:r>
            <a:r>
              <a:rPr lang="en-US" sz="2200" dirty="0" smtClean="0">
                <a:latin typeface="Helvetica"/>
                <a:cs typeface="Helvetica"/>
              </a:rPr>
              <a:t>nomatopoeic words</a:t>
            </a:r>
            <a:endParaRPr lang="en-US" sz="2200" dirty="0"/>
          </a:p>
        </p:txBody>
      </p:sp>
    </p:spTree>
    <p:extLst>
      <p:ext uri="{BB962C8B-B14F-4D97-AF65-F5344CB8AC3E}">
        <p14:creationId xmlns:p14="http://schemas.microsoft.com/office/powerpoint/2010/main" val="30294862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250" y="587376"/>
            <a:ext cx="8064500" cy="5538788"/>
          </a:xfrm>
        </p:spPr>
        <p:txBody>
          <a:bodyPr>
            <a:normAutofit/>
          </a:bodyPr>
          <a:lstStyle/>
          <a:p>
            <a:pPr marL="0" indent="0">
              <a:buNone/>
            </a:pPr>
            <a:r>
              <a:rPr lang="en-US" sz="2400" b="1" dirty="0" smtClean="0">
                <a:latin typeface="Helvetica"/>
                <a:cs typeface="Helvetica"/>
              </a:rPr>
              <a:t>Animal names, onomatopoeic words, and vocalizations allow us to investigate:</a:t>
            </a:r>
          </a:p>
          <a:p>
            <a:pPr marL="0" indent="0">
              <a:buNone/>
            </a:pPr>
            <a:endParaRPr lang="en-US" sz="2400" dirty="0" smtClean="0">
              <a:latin typeface="Helvetica"/>
              <a:cs typeface="Helvetica"/>
            </a:endParaRPr>
          </a:p>
          <a:p>
            <a:pPr marL="0" indent="0">
              <a:buNone/>
            </a:pPr>
            <a:endParaRPr lang="en-US" sz="2400" dirty="0" smtClean="0">
              <a:latin typeface="Helvetica"/>
              <a:cs typeface="Helvetica"/>
            </a:endParaRPr>
          </a:p>
          <a:p>
            <a:pPr marL="0" indent="0">
              <a:buNone/>
            </a:pPr>
            <a:r>
              <a:rPr lang="en-US" sz="2400" dirty="0">
                <a:latin typeface="Helvetica"/>
                <a:cs typeface="Helvetica"/>
              </a:rPr>
              <a:t>C</a:t>
            </a:r>
            <a:r>
              <a:rPr lang="en-US" sz="2400" dirty="0" smtClean="0">
                <a:latin typeface="Helvetica"/>
                <a:cs typeface="Helvetica"/>
              </a:rPr>
              <a:t>hildren's </a:t>
            </a:r>
            <a:r>
              <a:rPr lang="en-US" sz="2400" dirty="0">
                <a:latin typeface="Helvetica"/>
                <a:cs typeface="Helvetica"/>
              </a:rPr>
              <a:t>efficiency in processing linguistic </a:t>
            </a:r>
            <a:r>
              <a:rPr lang="en-US" sz="2400" dirty="0" smtClean="0">
                <a:latin typeface="Helvetica"/>
                <a:cs typeface="Helvetica"/>
              </a:rPr>
              <a:t>and           </a:t>
            </a:r>
            <a:r>
              <a:rPr lang="en-US" sz="2400" dirty="0">
                <a:latin typeface="Helvetica"/>
                <a:cs typeface="Helvetica"/>
              </a:rPr>
              <a:t>non-linguistic </a:t>
            </a:r>
            <a:r>
              <a:rPr lang="en-US" sz="2400" dirty="0" smtClean="0">
                <a:latin typeface="Helvetica"/>
                <a:cs typeface="Helvetica"/>
              </a:rPr>
              <a:t>sounds</a:t>
            </a:r>
          </a:p>
          <a:p>
            <a:pPr marL="0" indent="0">
              <a:buNone/>
            </a:pPr>
            <a:endParaRPr lang="en-US" sz="2400" dirty="0">
              <a:latin typeface="Helvetica"/>
              <a:cs typeface="Helvetica"/>
            </a:endParaRPr>
          </a:p>
          <a:p>
            <a:pPr marL="0" indent="0">
              <a:buNone/>
            </a:pPr>
            <a:r>
              <a:rPr lang="en-US" sz="2400" dirty="0">
                <a:latin typeface="Helvetica"/>
                <a:cs typeface="Helvetica"/>
              </a:rPr>
              <a:t>T</a:t>
            </a:r>
            <a:r>
              <a:rPr lang="en-US" sz="2400" dirty="0" smtClean="0">
                <a:latin typeface="Helvetica"/>
                <a:cs typeface="Helvetica"/>
              </a:rPr>
              <a:t>he domain-specificity of leaning mechanisms</a:t>
            </a:r>
            <a:endParaRPr lang="en-US" sz="2000" dirty="0" smtClean="0">
              <a:latin typeface="Helvetica"/>
              <a:cs typeface="Helvetica"/>
            </a:endParaRPr>
          </a:p>
          <a:p>
            <a:endParaRPr lang="en-US" sz="2000" dirty="0">
              <a:latin typeface="Helvetica"/>
              <a:cs typeface="Helvetica"/>
            </a:endParaRPr>
          </a:p>
          <a:p>
            <a:endParaRPr lang="en-US" sz="2000" dirty="0" smtClean="0">
              <a:latin typeface="Helvetica"/>
              <a:cs typeface="Helvetica"/>
            </a:endParaRPr>
          </a:p>
          <a:p>
            <a:endParaRPr lang="en-US" sz="2000" dirty="0" smtClean="0">
              <a:latin typeface="Helvetica"/>
              <a:cs typeface="Helvetica"/>
            </a:endParaRPr>
          </a:p>
          <a:p>
            <a:endParaRPr lang="en-US" sz="2000" dirty="0">
              <a:latin typeface="Helvetica"/>
              <a:cs typeface="Helvetica"/>
            </a:endParaRPr>
          </a:p>
          <a:p>
            <a:endParaRPr lang="en-US" sz="2000" dirty="0" smtClean="0">
              <a:latin typeface="Helvetica"/>
              <a:cs typeface="Helvetica"/>
            </a:endParaRPr>
          </a:p>
          <a:p>
            <a:endParaRPr lang="en-US" sz="2000" dirty="0" smtClean="0">
              <a:latin typeface="Helvetica"/>
              <a:cs typeface="Helvetica"/>
            </a:endParaRPr>
          </a:p>
          <a:p>
            <a:endParaRPr lang="en-US" sz="2000" dirty="0">
              <a:latin typeface="Helvetica"/>
              <a:cs typeface="Helvetica"/>
            </a:endParaRPr>
          </a:p>
        </p:txBody>
      </p:sp>
    </p:spTree>
    <p:extLst>
      <p:ext uri="{BB962C8B-B14F-4D97-AF65-F5344CB8AC3E}">
        <p14:creationId xmlns:p14="http://schemas.microsoft.com/office/powerpoint/2010/main" val="27832440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587376"/>
            <a:ext cx="8175625" cy="5538788"/>
          </a:xfrm>
        </p:spPr>
        <p:txBody>
          <a:bodyPr>
            <a:noAutofit/>
          </a:bodyPr>
          <a:lstStyle/>
          <a:p>
            <a:pPr marL="0" indent="0">
              <a:buNone/>
            </a:pPr>
            <a:r>
              <a:rPr lang="en-US" sz="2400" b="1" dirty="0" smtClean="0">
                <a:latin typeface="Helvetica"/>
                <a:cs typeface="Helvetica"/>
              </a:rPr>
              <a:t>How do children create linguistic and non-linguistic sounds-object associations?</a:t>
            </a:r>
          </a:p>
          <a:p>
            <a:pPr marL="0" indent="0">
              <a:buNone/>
            </a:pPr>
            <a:endParaRPr lang="en-US" sz="2000" dirty="0" smtClean="0">
              <a:latin typeface="Helvetica"/>
              <a:cs typeface="Helvetica"/>
            </a:endParaRPr>
          </a:p>
          <a:p>
            <a:pPr marL="0" indent="0">
              <a:buNone/>
            </a:pPr>
            <a:endParaRPr lang="en-US" sz="2000" dirty="0" smtClean="0">
              <a:latin typeface="Helvetica"/>
              <a:cs typeface="Helvetica"/>
            </a:endParaRPr>
          </a:p>
          <a:p>
            <a:pPr marL="0" indent="0">
              <a:buNone/>
            </a:pPr>
            <a:r>
              <a:rPr lang="en-US" sz="2400" dirty="0" smtClean="0">
                <a:latin typeface="Helvetica"/>
                <a:cs typeface="Helvetica"/>
              </a:rPr>
              <a:t>Learning animal vocalizations appears trivial</a:t>
            </a:r>
            <a:endParaRPr lang="en-US" sz="2400" dirty="0">
              <a:latin typeface="Helvetica"/>
              <a:cs typeface="Helvetica"/>
            </a:endParaRPr>
          </a:p>
          <a:p>
            <a:pPr marL="0" indent="0">
              <a:buNone/>
            </a:pPr>
            <a:endParaRPr lang="en-US" sz="2400" dirty="0" smtClean="0">
              <a:latin typeface="Helvetica"/>
              <a:cs typeface="Helvetica"/>
            </a:endParaRPr>
          </a:p>
          <a:p>
            <a:pPr marL="0" indent="0">
              <a:buNone/>
            </a:pPr>
            <a:endParaRPr lang="en-US" sz="2400" dirty="0" smtClean="0">
              <a:latin typeface="Helvetica"/>
              <a:cs typeface="Helvetica"/>
            </a:endParaRPr>
          </a:p>
          <a:p>
            <a:pPr marL="0" indent="0">
              <a:buNone/>
            </a:pPr>
            <a:r>
              <a:rPr lang="en-US" sz="2400" dirty="0" smtClean="0">
                <a:latin typeface="Helvetica"/>
                <a:cs typeface="Helvetica"/>
              </a:rPr>
              <a:t>Word learning is treated as a complex problem of induction </a:t>
            </a:r>
            <a:r>
              <a:rPr lang="en-US" sz="1800" dirty="0" smtClean="0">
                <a:latin typeface="Helvetica"/>
                <a:cs typeface="Helvetica"/>
              </a:rPr>
              <a:t>(e.g., </a:t>
            </a:r>
            <a:r>
              <a:rPr lang="en-US" sz="1800" dirty="0" err="1" smtClean="0">
                <a:latin typeface="Helvetica"/>
                <a:cs typeface="Helvetica"/>
              </a:rPr>
              <a:t>Markman</a:t>
            </a:r>
            <a:r>
              <a:rPr lang="en-US" sz="1800" dirty="0" smtClean="0">
                <a:latin typeface="Helvetica"/>
                <a:cs typeface="Helvetica"/>
              </a:rPr>
              <a:t>, 1991)</a:t>
            </a:r>
            <a:endParaRPr lang="en-US" sz="1800" dirty="0">
              <a:latin typeface="Helvetica"/>
              <a:cs typeface="Helvetica"/>
            </a:endParaRPr>
          </a:p>
          <a:p>
            <a:pPr marL="0" indent="0">
              <a:buNone/>
            </a:pPr>
            <a:endParaRPr lang="en-US" sz="2000" dirty="0" smtClean="0">
              <a:latin typeface="Helvetica"/>
              <a:cs typeface="Helvetica"/>
            </a:endParaRPr>
          </a:p>
          <a:p>
            <a:pPr marL="0" indent="0">
              <a:buNone/>
            </a:pPr>
            <a:endParaRPr lang="en-US" sz="2000" dirty="0" smtClean="0">
              <a:latin typeface="Helvetica"/>
              <a:cs typeface="Helvetica"/>
            </a:endParaRPr>
          </a:p>
          <a:p>
            <a:pPr marL="0" indent="0">
              <a:buNone/>
            </a:pPr>
            <a:endParaRPr lang="en-US" sz="2000" dirty="0" smtClean="0">
              <a:latin typeface="Helvetica"/>
              <a:cs typeface="Helvetica"/>
            </a:endParaRPr>
          </a:p>
          <a:p>
            <a:pPr marL="0" indent="0">
              <a:buNone/>
            </a:pPr>
            <a:endParaRPr lang="en-US" sz="2000" dirty="0" smtClean="0">
              <a:latin typeface="Helvetica"/>
              <a:cs typeface="Helvetica"/>
            </a:endParaRPr>
          </a:p>
          <a:p>
            <a:pPr marL="0" indent="0">
              <a:buNone/>
            </a:pPr>
            <a:endParaRPr lang="en-US" sz="2000" dirty="0" smtClean="0">
              <a:latin typeface="Helvetica"/>
              <a:cs typeface="Helvetica"/>
            </a:endParaRPr>
          </a:p>
          <a:p>
            <a:pPr marL="0" indent="0">
              <a:buNone/>
            </a:pPr>
            <a:endParaRPr lang="en-US" sz="2000" dirty="0">
              <a:latin typeface="Helvetica"/>
              <a:cs typeface="Helvetica"/>
            </a:endParaRPr>
          </a:p>
          <a:p>
            <a:endParaRPr lang="en-US" sz="2000" dirty="0" smtClean="0">
              <a:latin typeface="Helvetica"/>
              <a:cs typeface="Helvetica"/>
            </a:endParaRPr>
          </a:p>
          <a:p>
            <a:endParaRPr lang="en-US" sz="2000" dirty="0" smtClean="0">
              <a:latin typeface="Helvetica"/>
              <a:cs typeface="Helvetica"/>
            </a:endParaRPr>
          </a:p>
          <a:p>
            <a:endParaRPr lang="en-US" sz="2000" dirty="0">
              <a:latin typeface="Helvetica"/>
              <a:cs typeface="Helvetica"/>
            </a:endParaRPr>
          </a:p>
          <a:p>
            <a:endParaRPr lang="en-US" sz="2000" dirty="0" smtClean="0">
              <a:latin typeface="Helvetica"/>
              <a:cs typeface="Helvetica"/>
            </a:endParaRPr>
          </a:p>
          <a:p>
            <a:endParaRPr lang="en-US" sz="2000" dirty="0" smtClean="0">
              <a:latin typeface="Helvetica"/>
              <a:cs typeface="Helvetica"/>
            </a:endParaRPr>
          </a:p>
          <a:p>
            <a:endParaRPr lang="en-US" sz="2000" dirty="0">
              <a:latin typeface="Helvetica"/>
              <a:cs typeface="Helvetica"/>
            </a:endParaRPr>
          </a:p>
        </p:txBody>
      </p:sp>
    </p:spTree>
    <p:extLst>
      <p:ext uri="{BB962C8B-B14F-4D97-AF65-F5344CB8AC3E}">
        <p14:creationId xmlns:p14="http://schemas.microsoft.com/office/powerpoint/2010/main" val="17714065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76200"/>
            <a:ext cx="8229600" cy="1143000"/>
          </a:xfrm>
        </p:spPr>
        <p:txBody>
          <a:bodyPr>
            <a:normAutofit/>
          </a:bodyPr>
          <a:lstStyle/>
          <a:p>
            <a:r>
              <a:rPr lang="en-US" sz="3000" dirty="0" smtClean="0">
                <a:latin typeface="Helvetica"/>
                <a:cs typeface="Helvetica"/>
              </a:rPr>
              <a:t>Where's the dofa?</a:t>
            </a:r>
          </a:p>
        </p:txBody>
      </p:sp>
      <p:sp>
        <p:nvSpPr>
          <p:cNvPr id="3" name="Content Placeholder 2"/>
          <p:cNvSpPr>
            <a:spLocks noGrp="1"/>
          </p:cNvSpPr>
          <p:nvPr>
            <p:ph idx="1"/>
          </p:nvPr>
        </p:nvSpPr>
        <p:spPr>
          <a:xfrm>
            <a:off x="609600" y="1447800"/>
            <a:ext cx="7848600" cy="4876800"/>
          </a:xfrm>
        </p:spPr>
        <p:txBody>
          <a:bodyPr rtlCol="0">
            <a:normAutofit lnSpcReduction="10000"/>
          </a:bodyPr>
          <a:lstStyle/>
          <a:p>
            <a:pPr algn="ctr" fontAlgn="auto">
              <a:spcAft>
                <a:spcPts val="2400"/>
              </a:spcAft>
              <a:buFont typeface="Wingdings" charset="2"/>
              <a:buNone/>
              <a:defRPr/>
            </a:pPr>
            <a:endParaRPr lang="en-US" sz="2400" dirty="0" smtClean="0">
              <a:solidFill>
                <a:srgbClr val="000000"/>
              </a:solidFill>
              <a:latin typeface="Helvetica"/>
              <a:ea typeface="+mn-ea"/>
              <a:cs typeface="Helvetica"/>
            </a:endParaRPr>
          </a:p>
          <a:p>
            <a:pPr algn="ctr" fontAlgn="auto">
              <a:spcAft>
                <a:spcPts val="2400"/>
              </a:spcAft>
              <a:buFont typeface="Wingdings" charset="2"/>
              <a:buNone/>
              <a:defRPr/>
            </a:pPr>
            <a:endParaRPr lang="en-US" sz="2400" dirty="0" smtClean="0">
              <a:solidFill>
                <a:srgbClr val="000000"/>
              </a:solidFill>
              <a:latin typeface="Helvetica"/>
              <a:ea typeface="+mn-ea"/>
              <a:cs typeface="Helvetica"/>
            </a:endParaRPr>
          </a:p>
          <a:p>
            <a:pPr algn="ctr" fontAlgn="auto">
              <a:spcAft>
                <a:spcPts val="2400"/>
              </a:spcAft>
              <a:buFont typeface="Wingdings" charset="2"/>
              <a:buNone/>
              <a:defRPr/>
            </a:pPr>
            <a:endParaRPr lang="en-US" sz="2400" dirty="0" smtClean="0">
              <a:solidFill>
                <a:srgbClr val="000000"/>
              </a:solidFill>
              <a:latin typeface="Helvetica"/>
              <a:ea typeface="+mn-ea"/>
              <a:cs typeface="Helvetica"/>
            </a:endParaRPr>
          </a:p>
          <a:p>
            <a:pPr algn="ctr" fontAlgn="auto">
              <a:spcAft>
                <a:spcPts val="2400"/>
              </a:spcAft>
              <a:buFont typeface="Wingdings" charset="2"/>
              <a:buNone/>
              <a:defRPr/>
            </a:pPr>
            <a:endParaRPr lang="en-US" sz="2400" dirty="0" smtClean="0">
              <a:solidFill>
                <a:srgbClr val="000000"/>
              </a:solidFill>
              <a:latin typeface="Helvetica"/>
              <a:ea typeface="+mn-ea"/>
              <a:cs typeface="Helvetica"/>
            </a:endParaRPr>
          </a:p>
          <a:p>
            <a:pPr algn="ctr" fontAlgn="auto">
              <a:spcAft>
                <a:spcPts val="2400"/>
              </a:spcAft>
              <a:buFont typeface="Wingdings" charset="2"/>
              <a:buNone/>
              <a:defRPr/>
            </a:pPr>
            <a:endParaRPr lang="en-US" sz="2400" dirty="0" smtClean="0">
              <a:solidFill>
                <a:srgbClr val="000000"/>
              </a:solidFill>
              <a:latin typeface="Helvetica"/>
              <a:ea typeface="+mn-ea"/>
              <a:cs typeface="Helvetica"/>
            </a:endParaRPr>
          </a:p>
          <a:p>
            <a:pPr algn="ctr" fontAlgn="auto">
              <a:spcAft>
                <a:spcPts val="0"/>
              </a:spcAft>
              <a:buFont typeface="Wingdings" charset="2"/>
              <a:buNone/>
              <a:defRPr/>
            </a:pPr>
            <a:r>
              <a:rPr lang="en-US" sz="2400" dirty="0" smtClean="0">
                <a:solidFill>
                  <a:srgbClr val="000000"/>
                </a:solidFill>
                <a:latin typeface="Helvetica"/>
                <a:ea typeface="+mn-ea"/>
                <a:cs typeface="Helvetica"/>
              </a:rPr>
              <a:t>The bias of mapping a novel word </a:t>
            </a:r>
          </a:p>
          <a:p>
            <a:pPr algn="ctr" fontAlgn="auto">
              <a:spcAft>
                <a:spcPts val="0"/>
              </a:spcAft>
              <a:buFont typeface="Wingdings" charset="2"/>
              <a:buNone/>
              <a:defRPr/>
            </a:pPr>
            <a:r>
              <a:rPr lang="en-US" sz="2400" dirty="0" smtClean="0">
                <a:solidFill>
                  <a:srgbClr val="000000"/>
                </a:solidFill>
                <a:latin typeface="Helvetica"/>
                <a:ea typeface="+mn-ea"/>
                <a:cs typeface="Helvetica"/>
              </a:rPr>
              <a:t>onto a novel object is known as </a:t>
            </a:r>
            <a:r>
              <a:rPr lang="en-US" sz="2400" b="1" dirty="0" smtClean="0">
                <a:solidFill>
                  <a:srgbClr val="000000"/>
                </a:solidFill>
                <a:latin typeface="Helvetica"/>
                <a:ea typeface="+mn-ea"/>
                <a:cs typeface="Helvetica"/>
              </a:rPr>
              <a:t>disambiguation</a:t>
            </a:r>
            <a:endParaRPr lang="en-US" sz="2400" b="1" dirty="0">
              <a:solidFill>
                <a:srgbClr val="000000"/>
              </a:solidFill>
              <a:latin typeface="Helvetica"/>
              <a:ea typeface="+mn-ea"/>
              <a:cs typeface="Helvetica"/>
            </a:endParaRPr>
          </a:p>
        </p:txBody>
      </p:sp>
      <p:pic>
        <p:nvPicPr>
          <p:cNvPr id="27652" name="Picture 2" descr="http://www.psychology.uiowa.edu/labs/maclab/pictures/fode2.jpg"/>
          <p:cNvPicPr>
            <a:picLocks noChangeAspect="1" noChangeArrowheads="1"/>
          </p:cNvPicPr>
          <p:nvPr/>
        </p:nvPicPr>
        <p:blipFill>
          <a:blip r:embed="rId3"/>
          <a:srcRect/>
          <a:stretch>
            <a:fillRect/>
          </a:stretch>
        </p:blipFill>
        <p:spPr bwMode="auto">
          <a:xfrm>
            <a:off x="1752600" y="1828800"/>
            <a:ext cx="6583363" cy="2057400"/>
          </a:xfrm>
          <a:prstGeom prst="rect">
            <a:avLst/>
          </a:prstGeom>
          <a:noFill/>
          <a:ln w="9525">
            <a:noFill/>
            <a:miter lim="800000"/>
            <a:headEnd/>
            <a:tailEnd/>
          </a:ln>
        </p:spPr>
      </p:pic>
    </p:spTree>
    <p:extLst>
      <p:ext uri="{BB962C8B-B14F-4D97-AF65-F5344CB8AC3E}">
        <p14:creationId xmlns:p14="http://schemas.microsoft.com/office/powerpoint/2010/main" val="23401761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1000" y="152400"/>
            <a:ext cx="8229600" cy="1143000"/>
          </a:xfrm>
        </p:spPr>
        <p:txBody>
          <a:bodyPr>
            <a:normAutofit/>
          </a:bodyPr>
          <a:lstStyle/>
          <a:p>
            <a:pPr eaLnBrk="1" hangingPunct="1"/>
            <a:r>
              <a:rPr lang="en-US" sz="2600" b="1" dirty="0" smtClean="0">
                <a:latin typeface="Helvetica"/>
                <a:cs typeface="Helvetica"/>
              </a:rPr>
              <a:t>Why do children select a novel object when hearing a novel word?</a:t>
            </a:r>
          </a:p>
        </p:txBody>
      </p:sp>
      <p:sp>
        <p:nvSpPr>
          <p:cNvPr id="17411" name="Content Placeholder 2"/>
          <p:cNvSpPr>
            <a:spLocks noGrp="1"/>
          </p:cNvSpPr>
          <p:nvPr>
            <p:ph idx="1"/>
          </p:nvPr>
        </p:nvSpPr>
        <p:spPr>
          <a:xfrm>
            <a:off x="381000" y="1265238"/>
            <a:ext cx="8382000" cy="5440362"/>
          </a:xfrm>
        </p:spPr>
        <p:txBody>
          <a:bodyPr>
            <a:normAutofit/>
          </a:bodyPr>
          <a:lstStyle/>
          <a:p>
            <a:pPr eaLnBrk="1" hangingPunct="1">
              <a:buNone/>
            </a:pPr>
            <a:r>
              <a:rPr lang="en-US" sz="2200" dirty="0" smtClean="0">
                <a:latin typeface="Helvetica"/>
                <a:cs typeface="Helvetica"/>
              </a:rPr>
              <a:t>	</a:t>
            </a:r>
          </a:p>
          <a:p>
            <a:pPr eaLnBrk="1" hangingPunct="1">
              <a:buNone/>
            </a:pPr>
            <a:r>
              <a:rPr lang="en-US" sz="2200" dirty="0">
                <a:latin typeface="Helvetica"/>
                <a:cs typeface="Helvetica"/>
              </a:rPr>
              <a:t>	</a:t>
            </a:r>
            <a:r>
              <a:rPr lang="en-US" sz="2200" dirty="0" smtClean="0">
                <a:latin typeface="Helvetica"/>
                <a:cs typeface="Helvetica"/>
              </a:rPr>
              <a:t>A lexical phenomenon </a:t>
            </a:r>
            <a:r>
              <a:rPr lang="en-US" sz="1800" dirty="0" smtClean="0">
                <a:latin typeface="Helvetica"/>
                <a:cs typeface="Helvetica"/>
              </a:rPr>
              <a:t>(de </a:t>
            </a:r>
            <a:r>
              <a:rPr lang="en-US" sz="1800" dirty="0" err="1" smtClean="0">
                <a:latin typeface="Helvetica"/>
                <a:cs typeface="Helvetica"/>
              </a:rPr>
              <a:t>Marchena</a:t>
            </a:r>
            <a:r>
              <a:rPr lang="en-US" sz="1800" dirty="0" smtClean="0">
                <a:latin typeface="Helvetica"/>
                <a:cs typeface="Helvetica"/>
              </a:rPr>
              <a:t> et al., 2011)</a:t>
            </a:r>
          </a:p>
          <a:p>
            <a:pPr eaLnBrk="1" hangingPunct="1">
              <a:buNone/>
            </a:pPr>
            <a:endParaRPr lang="en-US" sz="2200" dirty="0" smtClean="0">
              <a:latin typeface="Helvetica"/>
              <a:cs typeface="Helvetica"/>
            </a:endParaRPr>
          </a:p>
          <a:p>
            <a:pPr eaLnBrk="1" hangingPunct="1">
              <a:buNone/>
            </a:pPr>
            <a:r>
              <a:rPr lang="en-US" sz="2200" dirty="0" smtClean="0">
                <a:latin typeface="Helvetica"/>
                <a:cs typeface="Helvetica"/>
              </a:rPr>
              <a:t>	A product of children’s theory of mind </a:t>
            </a:r>
            <a:r>
              <a:rPr lang="en-US" sz="1800" dirty="0" smtClean="0">
                <a:latin typeface="Helvetica"/>
                <a:cs typeface="Helvetica"/>
              </a:rPr>
              <a:t>(Bloom, 2002; </a:t>
            </a:r>
            <a:r>
              <a:rPr lang="en-US" sz="1800" dirty="0" err="1" smtClean="0">
                <a:latin typeface="Helvetica"/>
                <a:cs typeface="Helvetica"/>
              </a:rPr>
              <a:t>Diesendruck</a:t>
            </a:r>
            <a:r>
              <a:rPr lang="en-US" sz="1800" dirty="0" smtClean="0">
                <a:latin typeface="Helvetica"/>
                <a:cs typeface="Helvetica"/>
              </a:rPr>
              <a:t> &amp; </a:t>
            </a:r>
            <a:r>
              <a:rPr lang="en-US" sz="1800" dirty="0" err="1" smtClean="0">
                <a:latin typeface="Helvetica"/>
                <a:cs typeface="Helvetica"/>
              </a:rPr>
              <a:t>Markson</a:t>
            </a:r>
            <a:r>
              <a:rPr lang="en-US" sz="1800" dirty="0" smtClean="0">
                <a:latin typeface="Helvetica"/>
                <a:cs typeface="Helvetica"/>
              </a:rPr>
              <a:t>, 2001)</a:t>
            </a:r>
          </a:p>
          <a:p>
            <a:pPr eaLnBrk="1" hangingPunct="1">
              <a:buNone/>
            </a:pPr>
            <a:endParaRPr lang="en-US" sz="2200" dirty="0" smtClean="0">
              <a:latin typeface="Helvetica"/>
              <a:cs typeface="Helvetica"/>
            </a:endParaRPr>
          </a:p>
          <a:p>
            <a:pPr eaLnBrk="1" hangingPunct="1">
              <a:buNone/>
            </a:pPr>
            <a:r>
              <a:rPr lang="en-US" sz="2200" dirty="0" smtClean="0">
                <a:latin typeface="Helvetica"/>
                <a:cs typeface="Helvetica"/>
              </a:rPr>
              <a:t>	A general principle of learning </a:t>
            </a:r>
            <a:r>
              <a:rPr lang="en-US" sz="1600" dirty="0" smtClean="0">
                <a:latin typeface="Helvetica"/>
                <a:cs typeface="Helvetica"/>
              </a:rPr>
              <a:t>(Frank et al, 2011; McMurray et al., 2011)</a:t>
            </a:r>
          </a:p>
          <a:p>
            <a:pPr eaLnBrk="1" hangingPunct="1">
              <a:buNone/>
            </a:pPr>
            <a:endParaRPr lang="en-US" sz="1600" dirty="0">
              <a:latin typeface="Helvetica"/>
              <a:cs typeface="Helvetica"/>
            </a:endParaRPr>
          </a:p>
          <a:p>
            <a:pPr eaLnBrk="1" hangingPunct="1">
              <a:buNone/>
            </a:pPr>
            <a:endParaRPr lang="en-US" sz="1600" dirty="0" smtClean="0">
              <a:latin typeface="Helvetica"/>
              <a:cs typeface="Helvetica"/>
            </a:endParaRPr>
          </a:p>
          <a:p>
            <a:pPr eaLnBrk="1" hangingPunct="1">
              <a:buFont typeface="Wingdings" charset="2"/>
              <a:buNone/>
            </a:pPr>
            <a:endParaRPr lang="en-US" sz="2200" dirty="0" smtClean="0">
              <a:solidFill>
                <a:srgbClr val="D9D9D9"/>
              </a:solidFill>
              <a:latin typeface="Helvetica"/>
              <a:cs typeface="Helvetica"/>
            </a:endParaRPr>
          </a:p>
          <a:p>
            <a:pPr eaLnBrk="1" hangingPunct="1">
              <a:buNone/>
            </a:pPr>
            <a:endParaRPr lang="en-US" sz="2200" dirty="0" smtClean="0">
              <a:latin typeface="Helvetica"/>
              <a:cs typeface="Helvetica"/>
            </a:endParaRPr>
          </a:p>
          <a:p>
            <a:pPr eaLnBrk="1" hangingPunct="1">
              <a:buFont typeface="Wingdings" charset="2"/>
              <a:buNone/>
            </a:pPr>
            <a:endParaRPr lang="en-US" sz="2200" dirty="0" smtClean="0">
              <a:latin typeface="Helvetica"/>
              <a:cs typeface="Helvetica"/>
            </a:endParaRPr>
          </a:p>
        </p:txBody>
      </p:sp>
      <p:sp>
        <p:nvSpPr>
          <p:cNvPr id="4" name="Slide Number Placeholder 3"/>
          <p:cNvSpPr>
            <a:spLocks noGrp="1"/>
          </p:cNvSpPr>
          <p:nvPr>
            <p:ph type="sldNum" sz="quarter" idx="12"/>
          </p:nvPr>
        </p:nvSpPr>
        <p:spPr/>
        <p:txBody>
          <a:bodyPr/>
          <a:lstStyle/>
          <a:p>
            <a:pPr>
              <a:defRPr/>
            </a:pPr>
            <a:fld id="{02816678-93F9-9A40-BCB2-EE83D14E5CDE}" type="slidenum">
              <a:rPr lang="en-US" smtClean="0"/>
              <a:pPr>
                <a:defRPr/>
              </a:pPr>
              <a:t>9</a:t>
            </a:fld>
            <a:endParaRPr lang="en-US" dirty="0"/>
          </a:p>
        </p:txBody>
      </p:sp>
    </p:spTree>
    <p:extLst>
      <p:ext uri="{BB962C8B-B14F-4D97-AF65-F5344CB8AC3E}">
        <p14:creationId xmlns:p14="http://schemas.microsoft.com/office/powerpoint/2010/main" val="24954154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3194</TotalTime>
  <Words>2023</Words>
  <Application>Microsoft Macintosh PowerPoint</Application>
  <PresentationFormat>On-screen Show (4:3)</PresentationFormat>
  <Paragraphs>372</Paragraphs>
  <Slides>28</Slides>
  <Notes>24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Where's the dofa?</vt:lpstr>
      <vt:lpstr>Why do children select a novel object when hearing a novel word?</vt:lpstr>
      <vt:lpstr>Animal sounds are non-linguistic and non-communicative for humans</vt:lpstr>
      <vt:lpstr>PowerPoint Presentation</vt:lpstr>
      <vt:lpstr>PowerPoint Presentation</vt:lpstr>
      <vt:lpstr>Children's recognition of the link between a familiar sound and a familiar animal</vt:lpstr>
      <vt:lpstr>Children see a familiar and novel animal  and hears a novel sound</vt:lpstr>
      <vt:lpstr>Measures of processing efficiency</vt:lpstr>
      <vt:lpstr>PowerPoint Presentation</vt:lpstr>
      <vt:lpstr>PowerPoint Presentation</vt:lpstr>
      <vt:lpstr>PowerPoint Presentation</vt:lpstr>
      <vt:lpstr>But they all get the job done!</vt:lpstr>
      <vt:lpstr>PowerPoint Presentation</vt:lpstr>
      <vt:lpstr>PowerPoint Presentation</vt:lpstr>
      <vt:lpstr>PowerPoint Presentation</vt:lpstr>
      <vt:lpstr>Fast mapping, slow learning</vt:lpstr>
      <vt:lpstr>PowerPoint Presentation</vt:lpstr>
      <vt:lpstr>PowerPoint Presentation</vt:lpstr>
      <vt:lpstr>PowerPoint Presentation</vt:lpstr>
      <vt:lpstr>Children who are better at disambiguating the novel animal vocalizations were better at retention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Ricardo Bion</dc:creator>
  <cp:lastModifiedBy>Ricardo Bion</cp:lastModifiedBy>
  <cp:revision>84</cp:revision>
  <dcterms:created xsi:type="dcterms:W3CDTF">2013-04-10T22:49:16Z</dcterms:created>
  <dcterms:modified xsi:type="dcterms:W3CDTF">2013-04-15T16:19:02Z</dcterms:modified>
</cp:coreProperties>
</file>