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wdp" ContentType="image/vnd.ms-photo"/>
  <Default Extension="aiff" ContentType="audio/unknown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notesSlides/notesSlide16.xml" ContentType="application/vnd.openxmlformats-officedocument.presentationml.notesSlide+xml"/>
  <Override PartName="/ppt/charts/chart4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charts/chart6.xml" ContentType="application/vnd.openxmlformats-officedocument.drawingml.chart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7.xml" ContentType="application/vnd.openxmlformats-officedocument.drawingml.chart+xml"/>
  <Override PartName="/ppt/notesSlides/notesSlide25.xml" ContentType="application/vnd.openxmlformats-officedocument.presentationml.notesSlide+xml"/>
  <Override PartName="/ppt/charts/chart8.xml" ContentType="application/vnd.openxmlformats-officedocument.drawingml.chart+xml"/>
  <Override PartName="/ppt/notesSlides/notesSlide26.xml" ContentType="application/vnd.openxmlformats-officedocument.presentationml.notesSlide+xml"/>
  <Override PartName="/ppt/charts/chart9.xml" ContentType="application/vnd.openxmlformats-officedocument.drawingml.chart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28" r:id="rId2"/>
    <p:sldId id="321" r:id="rId3"/>
    <p:sldId id="330" r:id="rId4"/>
    <p:sldId id="336" r:id="rId5"/>
    <p:sldId id="333" r:id="rId6"/>
    <p:sldId id="337" r:id="rId7"/>
    <p:sldId id="326" r:id="rId8"/>
    <p:sldId id="323" r:id="rId9"/>
    <p:sldId id="299" r:id="rId10"/>
    <p:sldId id="331" r:id="rId11"/>
    <p:sldId id="274" r:id="rId12"/>
    <p:sldId id="277" r:id="rId13"/>
    <p:sldId id="256" r:id="rId14"/>
    <p:sldId id="307" r:id="rId15"/>
    <p:sldId id="319" r:id="rId16"/>
    <p:sldId id="308" r:id="rId17"/>
    <p:sldId id="278" r:id="rId18"/>
    <p:sldId id="329" r:id="rId19"/>
    <p:sldId id="257" r:id="rId20"/>
    <p:sldId id="339" r:id="rId21"/>
    <p:sldId id="279" r:id="rId22"/>
    <p:sldId id="338" r:id="rId23"/>
    <p:sldId id="288" r:id="rId24"/>
    <p:sldId id="259" r:id="rId25"/>
    <p:sldId id="289" r:id="rId26"/>
    <p:sldId id="324" r:id="rId27"/>
    <p:sldId id="335" r:id="rId28"/>
    <p:sldId id="32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72A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67992" autoAdjust="0"/>
  </p:normalViewPr>
  <p:slideViewPr>
    <p:cSldViewPr snapToGrid="0" snapToObjects="1">
      <p:cViewPr>
        <p:scale>
          <a:sx n="80" d="100"/>
          <a:sy n="80" d="100"/>
        </p:scale>
        <p:origin x="-16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52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icardoh:Desktop:graphs_ANIME.txt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icardoh:Desktop:graphs_ANIME.txt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icardoh:Desktop:graphs_ANIME.txt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icardoh:Desktop:graphs_ANIME.txt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icardoh:Desktop:graphs_ANIME.txt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icardoh:Desktop:graphs_ANIME.txt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icardoh:Documents:ANIME:ANIME_A.txt_mean_Accuracy_300_4300_lg_15_n_19.txt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icardoh:Desktop:graphs_ANIME.txt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icardoh:Desktop:graphs_ANIME.tx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34411287664859"/>
          <c:y val="0.0429063019371713"/>
          <c:w val="0.486471452357413"/>
          <c:h val="0.841991662806855"/>
        </c:manualLayout>
      </c:layout>
      <c:lineChart>
        <c:grouping val="standard"/>
        <c:varyColors val="0"/>
        <c:ser>
          <c:idx val="0"/>
          <c:order val="0"/>
          <c:tx>
            <c:strRef>
              <c:f>'OC_D  STUDY 1'!$B$2</c:f>
              <c:strCache>
                <c:ptCount val="1"/>
                <c:pt idx="0">
                  <c:v>name</c:v>
                </c:pt>
              </c:strCache>
            </c:strRef>
          </c:tx>
          <c:spPr>
            <a:ln w="25400"/>
          </c:spPr>
          <c:marker>
            <c:symbol val="none"/>
          </c:marker>
          <c:errBars>
            <c:errDir val="y"/>
            <c:errBarType val="both"/>
            <c:errValType val="cust"/>
            <c:noEndCap val="1"/>
            <c:plus>
              <c:numRef>
                <c:f>'OC_D  STUDY 1'!$C$5:$BE$5</c:f>
                <c:numCache>
                  <c:formatCode>General</c:formatCode>
                  <c:ptCount val="55"/>
                  <c:pt idx="6">
                    <c:v>0.0334209692822828</c:v>
                  </c:pt>
                  <c:pt idx="12">
                    <c:v>0.0583355603721303</c:v>
                  </c:pt>
                  <c:pt idx="18">
                    <c:v>0.0841138926170966</c:v>
                  </c:pt>
                  <c:pt idx="24">
                    <c:v>0.0739886710515505</c:v>
                  </c:pt>
                  <c:pt idx="30">
                    <c:v>0.0738887421438854</c:v>
                  </c:pt>
                  <c:pt idx="36">
                    <c:v>0.0735391298705419</c:v>
                  </c:pt>
                  <c:pt idx="42">
                    <c:v>0.071038668481017</c:v>
                  </c:pt>
                  <c:pt idx="48">
                    <c:v>0.0760546758949783</c:v>
                  </c:pt>
                  <c:pt idx="54">
                    <c:v>0.0847114324593591</c:v>
                  </c:pt>
                </c:numCache>
              </c:numRef>
            </c:plus>
            <c:minus>
              <c:numRef>
                <c:f>'OC_D  STUDY 1'!$C$5:$BE$5</c:f>
                <c:numCache>
                  <c:formatCode>General</c:formatCode>
                  <c:ptCount val="55"/>
                  <c:pt idx="6">
                    <c:v>0.0334209692822828</c:v>
                  </c:pt>
                  <c:pt idx="12">
                    <c:v>0.0583355603721303</c:v>
                  </c:pt>
                  <c:pt idx="18">
                    <c:v>0.0841138926170966</c:v>
                  </c:pt>
                  <c:pt idx="24">
                    <c:v>0.0739886710515505</c:v>
                  </c:pt>
                  <c:pt idx="30">
                    <c:v>0.0738887421438854</c:v>
                  </c:pt>
                  <c:pt idx="36">
                    <c:v>0.0735391298705419</c:v>
                  </c:pt>
                  <c:pt idx="42">
                    <c:v>0.071038668481017</c:v>
                  </c:pt>
                  <c:pt idx="48">
                    <c:v>0.0760546758949783</c:v>
                  </c:pt>
                  <c:pt idx="54">
                    <c:v>0.0847114324593591</c:v>
                  </c:pt>
                </c:numCache>
              </c:numRef>
            </c:minus>
            <c:spPr>
              <a:ln>
                <a:solidFill>
                  <a:srgbClr val="3366FF"/>
                </a:solidFill>
              </a:ln>
            </c:spPr>
          </c:errBars>
          <c:cat>
            <c:numRef>
              <c:f>'OC_D  STUDY 1'!$C$1:$BE$1</c:f>
              <c:numCache>
                <c:formatCode>General</c:formatCode>
                <c:ptCount val="55"/>
                <c:pt idx="0">
                  <c:v>0.0</c:v>
                </c:pt>
                <c:pt idx="15">
                  <c:v>500.0</c:v>
                </c:pt>
                <c:pt idx="30">
                  <c:v>1000.0</c:v>
                </c:pt>
                <c:pt idx="45">
                  <c:v>1500.0</c:v>
                </c:pt>
              </c:numCache>
            </c:numRef>
          </c:cat>
          <c:val>
            <c:numRef>
              <c:f>'OC_D  STUDY 1'!$C$2:$BE$2</c:f>
              <c:numCache>
                <c:formatCode>General</c:formatCode>
                <c:ptCount val="5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0.0185185185185185</c:v>
                </c:pt>
                <c:pt idx="5">
                  <c:v>0.0574074074074074</c:v>
                </c:pt>
                <c:pt idx="6">
                  <c:v>0.0574074074074074</c:v>
                </c:pt>
                <c:pt idx="7">
                  <c:v>0.0728395061728395</c:v>
                </c:pt>
                <c:pt idx="8">
                  <c:v>0.0728395061728395</c:v>
                </c:pt>
                <c:pt idx="9">
                  <c:v>0.101388888888889</c:v>
                </c:pt>
                <c:pt idx="10">
                  <c:v>0.123109243697479</c:v>
                </c:pt>
                <c:pt idx="11">
                  <c:v>0.130803571428571</c:v>
                </c:pt>
                <c:pt idx="12">
                  <c:v>0.180357142857143</c:v>
                </c:pt>
                <c:pt idx="13">
                  <c:v>0.2171875</c:v>
                </c:pt>
                <c:pt idx="14">
                  <c:v>0.247569444444444</c:v>
                </c:pt>
                <c:pt idx="15">
                  <c:v>0.306535947712418</c:v>
                </c:pt>
                <c:pt idx="16">
                  <c:v>0.370261437908497</c:v>
                </c:pt>
                <c:pt idx="17">
                  <c:v>0.426190476190476</c:v>
                </c:pt>
                <c:pt idx="18">
                  <c:v>0.511375661375661</c:v>
                </c:pt>
                <c:pt idx="19">
                  <c:v>0.581481481481481</c:v>
                </c:pt>
                <c:pt idx="20">
                  <c:v>0.590740740740741</c:v>
                </c:pt>
                <c:pt idx="21">
                  <c:v>0.633333333333333</c:v>
                </c:pt>
                <c:pt idx="22">
                  <c:v>0.673202614379085</c:v>
                </c:pt>
                <c:pt idx="23">
                  <c:v>0.675163398692811</c:v>
                </c:pt>
                <c:pt idx="24">
                  <c:v>0.697712418300654</c:v>
                </c:pt>
                <c:pt idx="25">
                  <c:v>0.714506172839506</c:v>
                </c:pt>
                <c:pt idx="26">
                  <c:v>0.728395061728395</c:v>
                </c:pt>
                <c:pt idx="27">
                  <c:v>0.723765432098765</c:v>
                </c:pt>
                <c:pt idx="28">
                  <c:v>0.734722222222222</c:v>
                </c:pt>
                <c:pt idx="29">
                  <c:v>0.734722222222222</c:v>
                </c:pt>
                <c:pt idx="30">
                  <c:v>0.733796296296296</c:v>
                </c:pt>
                <c:pt idx="31">
                  <c:v>0.775</c:v>
                </c:pt>
                <c:pt idx="32">
                  <c:v>0.784640522875817</c:v>
                </c:pt>
                <c:pt idx="33">
                  <c:v>0.784640522875817</c:v>
                </c:pt>
                <c:pt idx="34">
                  <c:v>0.786601307189542</c:v>
                </c:pt>
                <c:pt idx="35">
                  <c:v>0.747530864197531</c:v>
                </c:pt>
                <c:pt idx="36">
                  <c:v>0.75679012345679</c:v>
                </c:pt>
                <c:pt idx="37">
                  <c:v>0.729012345679012</c:v>
                </c:pt>
                <c:pt idx="38">
                  <c:v>0.737345679012346</c:v>
                </c:pt>
                <c:pt idx="39">
                  <c:v>0.742901234567901</c:v>
                </c:pt>
                <c:pt idx="40">
                  <c:v>0.715123456790123</c:v>
                </c:pt>
                <c:pt idx="41">
                  <c:v>0.705864197530864</c:v>
                </c:pt>
                <c:pt idx="42">
                  <c:v>0.705864197530864</c:v>
                </c:pt>
                <c:pt idx="43">
                  <c:v>0.701234567901235</c:v>
                </c:pt>
                <c:pt idx="44">
                  <c:v>0.691975308641975</c:v>
                </c:pt>
                <c:pt idx="45">
                  <c:v>0.691975308641975</c:v>
                </c:pt>
                <c:pt idx="46">
                  <c:v>0.691975308641975</c:v>
                </c:pt>
                <c:pt idx="47">
                  <c:v>0.698148148148148</c:v>
                </c:pt>
                <c:pt idx="48">
                  <c:v>0.694444444444444</c:v>
                </c:pt>
                <c:pt idx="49">
                  <c:v>0.694444444444444</c:v>
                </c:pt>
                <c:pt idx="50">
                  <c:v>0.666666666666667</c:v>
                </c:pt>
                <c:pt idx="51">
                  <c:v>0.666666666666667</c:v>
                </c:pt>
                <c:pt idx="52">
                  <c:v>0.67037037037037</c:v>
                </c:pt>
                <c:pt idx="53">
                  <c:v>0.67037037037037</c:v>
                </c:pt>
                <c:pt idx="54">
                  <c:v>0.67037037037037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'OC_D  STUDY 1'!$B$3</c:f>
              <c:strCache>
                <c:ptCount val="1"/>
                <c:pt idx="0">
                  <c:v>onomatopoeic word</c:v>
                </c:pt>
              </c:strCache>
            </c:strRef>
          </c:tx>
          <c:spPr>
            <a:ln w="25400"/>
          </c:spPr>
          <c:marker>
            <c:symbol val="none"/>
          </c:marker>
          <c:errBars>
            <c:errDir val="y"/>
            <c:errBarType val="both"/>
            <c:errValType val="cust"/>
            <c:noEndCap val="1"/>
            <c:plus>
              <c:numRef>
                <c:f>'OC_D  STUDY 1'!$C$6:$BE$6</c:f>
                <c:numCache>
                  <c:formatCode>General</c:formatCode>
                  <c:ptCount val="55"/>
                  <c:pt idx="6">
                    <c:v>0.0</c:v>
                  </c:pt>
                  <c:pt idx="12">
                    <c:v>0.045927177753689</c:v>
                  </c:pt>
                  <c:pt idx="18">
                    <c:v>0.0798245614035088</c:v>
                  </c:pt>
                  <c:pt idx="24">
                    <c:v>0.0827018557826308</c:v>
                  </c:pt>
                  <c:pt idx="30">
                    <c:v>0.0822271924163078</c:v>
                  </c:pt>
                  <c:pt idx="36">
                    <c:v>0.0717483328158805</c:v>
                  </c:pt>
                  <c:pt idx="42">
                    <c:v>0.0798106364908161</c:v>
                  </c:pt>
                  <c:pt idx="48">
                    <c:v>0.079235450131701</c:v>
                  </c:pt>
                  <c:pt idx="54">
                    <c:v>0.0791636629864379</c:v>
                  </c:pt>
                </c:numCache>
              </c:numRef>
            </c:plus>
            <c:minus>
              <c:numRef>
                <c:f>'OC_D  STUDY 1'!$C$6:$BE$6</c:f>
                <c:numCache>
                  <c:formatCode>General</c:formatCode>
                  <c:ptCount val="55"/>
                  <c:pt idx="6">
                    <c:v>0.0</c:v>
                  </c:pt>
                  <c:pt idx="12">
                    <c:v>0.045927177753689</c:v>
                  </c:pt>
                  <c:pt idx="18">
                    <c:v>0.0798245614035088</c:v>
                  </c:pt>
                  <c:pt idx="24">
                    <c:v>0.0827018557826308</c:v>
                  </c:pt>
                  <c:pt idx="30">
                    <c:v>0.0822271924163078</c:v>
                  </c:pt>
                  <c:pt idx="36">
                    <c:v>0.0717483328158805</c:v>
                  </c:pt>
                  <c:pt idx="42">
                    <c:v>0.0798106364908161</c:v>
                  </c:pt>
                  <c:pt idx="48">
                    <c:v>0.079235450131701</c:v>
                  </c:pt>
                  <c:pt idx="54">
                    <c:v>0.0791636629864379</c:v>
                  </c:pt>
                </c:numCache>
              </c:numRef>
            </c:minus>
            <c:spPr>
              <a:ln>
                <a:solidFill>
                  <a:srgbClr val="FF6600"/>
                </a:solidFill>
              </a:ln>
            </c:spPr>
          </c:errBars>
          <c:cat>
            <c:numRef>
              <c:f>'OC_D  STUDY 1'!$C$1:$BE$1</c:f>
              <c:numCache>
                <c:formatCode>General</c:formatCode>
                <c:ptCount val="55"/>
                <c:pt idx="0">
                  <c:v>0.0</c:v>
                </c:pt>
                <c:pt idx="15">
                  <c:v>500.0</c:v>
                </c:pt>
                <c:pt idx="30">
                  <c:v>1000.0</c:v>
                </c:pt>
                <c:pt idx="45">
                  <c:v>1500.0</c:v>
                </c:pt>
              </c:numCache>
            </c:numRef>
          </c:cat>
          <c:val>
            <c:numRef>
              <c:f>'OC_D  STUDY 1'!$C$3:$BE$3</c:f>
              <c:numCache>
                <c:formatCode>General</c:formatCode>
                <c:ptCount val="5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0.0175438596491228</c:v>
                </c:pt>
                <c:pt idx="9">
                  <c:v>0.0263157894736842</c:v>
                </c:pt>
                <c:pt idx="10">
                  <c:v>0.0526315789473684</c:v>
                </c:pt>
                <c:pt idx="11">
                  <c:v>0.0526315789473684</c:v>
                </c:pt>
                <c:pt idx="12">
                  <c:v>0.0787037037037037</c:v>
                </c:pt>
                <c:pt idx="13">
                  <c:v>0.106481481481481</c:v>
                </c:pt>
                <c:pt idx="14">
                  <c:v>0.166666666666667</c:v>
                </c:pt>
                <c:pt idx="15">
                  <c:v>0.180555555555556</c:v>
                </c:pt>
                <c:pt idx="16">
                  <c:v>0.271052631578947</c:v>
                </c:pt>
                <c:pt idx="17">
                  <c:v>0.284210526315789</c:v>
                </c:pt>
                <c:pt idx="18">
                  <c:v>0.303508771929825</c:v>
                </c:pt>
                <c:pt idx="19">
                  <c:v>0.303508771929825</c:v>
                </c:pt>
                <c:pt idx="20">
                  <c:v>0.334210526315789</c:v>
                </c:pt>
                <c:pt idx="21">
                  <c:v>0.381578947368421</c:v>
                </c:pt>
                <c:pt idx="22">
                  <c:v>0.415789473684211</c:v>
                </c:pt>
                <c:pt idx="23">
                  <c:v>0.466666666666667</c:v>
                </c:pt>
                <c:pt idx="24">
                  <c:v>0.497222222222222</c:v>
                </c:pt>
                <c:pt idx="25">
                  <c:v>0.542156862745098</c:v>
                </c:pt>
                <c:pt idx="26">
                  <c:v>0.542156862745098</c:v>
                </c:pt>
                <c:pt idx="27">
                  <c:v>0.567592592592593</c:v>
                </c:pt>
                <c:pt idx="28">
                  <c:v>0.567592592592593</c:v>
                </c:pt>
                <c:pt idx="29">
                  <c:v>0.590350877192982</c:v>
                </c:pt>
                <c:pt idx="30">
                  <c:v>0.619298245614035</c:v>
                </c:pt>
                <c:pt idx="31">
                  <c:v>0.615789473684211</c:v>
                </c:pt>
                <c:pt idx="32">
                  <c:v>0.615789473684211</c:v>
                </c:pt>
                <c:pt idx="33">
                  <c:v>0.641228070175439</c:v>
                </c:pt>
                <c:pt idx="34">
                  <c:v>0.695614035087719</c:v>
                </c:pt>
                <c:pt idx="35">
                  <c:v>0.691228070175439</c:v>
                </c:pt>
                <c:pt idx="36">
                  <c:v>0.7</c:v>
                </c:pt>
                <c:pt idx="37">
                  <c:v>0.71140350877193</c:v>
                </c:pt>
                <c:pt idx="38">
                  <c:v>0.685087719298246</c:v>
                </c:pt>
                <c:pt idx="39">
                  <c:v>0.685087719298246</c:v>
                </c:pt>
                <c:pt idx="40">
                  <c:v>0.689473684210526</c:v>
                </c:pt>
                <c:pt idx="41">
                  <c:v>0.689473684210526</c:v>
                </c:pt>
                <c:pt idx="42">
                  <c:v>0.689473684210526</c:v>
                </c:pt>
                <c:pt idx="43">
                  <c:v>0.689473684210526</c:v>
                </c:pt>
                <c:pt idx="44">
                  <c:v>0.693859649122807</c:v>
                </c:pt>
                <c:pt idx="45">
                  <c:v>0.693859649122807</c:v>
                </c:pt>
                <c:pt idx="46">
                  <c:v>0.685087719298246</c:v>
                </c:pt>
                <c:pt idx="47">
                  <c:v>0.685087719298246</c:v>
                </c:pt>
                <c:pt idx="48">
                  <c:v>0.685087719298246</c:v>
                </c:pt>
                <c:pt idx="49">
                  <c:v>0.658771929824561</c:v>
                </c:pt>
                <c:pt idx="50">
                  <c:v>0.685087719298246</c:v>
                </c:pt>
                <c:pt idx="51">
                  <c:v>0.685087719298246</c:v>
                </c:pt>
                <c:pt idx="52">
                  <c:v>0.685087719298246</c:v>
                </c:pt>
                <c:pt idx="53">
                  <c:v>0.682456140350877</c:v>
                </c:pt>
                <c:pt idx="54">
                  <c:v>0.714912280701754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'OC_D  STUDY 1'!$B$4</c:f>
              <c:strCache>
                <c:ptCount val="1"/>
                <c:pt idx="0">
                  <c:v>vocalization</c:v>
                </c:pt>
              </c:strCache>
            </c:strRef>
          </c:tx>
          <c:spPr>
            <a:ln w="25400"/>
          </c:spPr>
          <c:marker>
            <c:symbol val="none"/>
          </c:marker>
          <c:errBars>
            <c:errDir val="y"/>
            <c:errBarType val="both"/>
            <c:errValType val="cust"/>
            <c:noEndCap val="1"/>
            <c:plus>
              <c:numRef>
                <c:f>'OC_D  STUDY 1'!$C$7:$BE$7</c:f>
                <c:numCache>
                  <c:formatCode>General</c:formatCode>
                  <c:ptCount val="55"/>
                  <c:pt idx="6">
                    <c:v>0.0087719298245614</c:v>
                  </c:pt>
                  <c:pt idx="12">
                    <c:v>0.0286162180017758</c:v>
                  </c:pt>
                  <c:pt idx="18">
                    <c:v>0.0380806417518156</c:v>
                  </c:pt>
                  <c:pt idx="24">
                    <c:v>0.0478509400473988</c:v>
                  </c:pt>
                  <c:pt idx="30">
                    <c:v>0.0636601893976286</c:v>
                  </c:pt>
                  <c:pt idx="36">
                    <c:v>0.0561430663988492</c:v>
                  </c:pt>
                  <c:pt idx="42">
                    <c:v>0.0586476429588364</c:v>
                  </c:pt>
                  <c:pt idx="48">
                    <c:v>0.0570049142277105</c:v>
                  </c:pt>
                  <c:pt idx="54">
                    <c:v>0.0536424127598169</c:v>
                  </c:pt>
                </c:numCache>
              </c:numRef>
            </c:plus>
            <c:minus>
              <c:numRef>
                <c:f>'OC_D  STUDY 1'!$C$7:$BE$7</c:f>
                <c:numCache>
                  <c:formatCode>General</c:formatCode>
                  <c:ptCount val="55"/>
                  <c:pt idx="6">
                    <c:v>0.0087719298245614</c:v>
                  </c:pt>
                  <c:pt idx="12">
                    <c:v>0.0286162180017758</c:v>
                  </c:pt>
                  <c:pt idx="18">
                    <c:v>0.0380806417518156</c:v>
                  </c:pt>
                  <c:pt idx="24">
                    <c:v>0.0478509400473988</c:v>
                  </c:pt>
                  <c:pt idx="30">
                    <c:v>0.0636601893976286</c:v>
                  </c:pt>
                  <c:pt idx="36">
                    <c:v>0.0561430663988492</c:v>
                  </c:pt>
                  <c:pt idx="42">
                    <c:v>0.0586476429588364</c:v>
                  </c:pt>
                  <c:pt idx="48">
                    <c:v>0.0570049142277105</c:v>
                  </c:pt>
                  <c:pt idx="54">
                    <c:v>0.0536424127598169</c:v>
                  </c:pt>
                </c:numCache>
              </c:numRef>
            </c:minus>
            <c:spPr>
              <a:ln>
                <a:solidFill>
                  <a:srgbClr val="008000"/>
                </a:solidFill>
              </a:ln>
            </c:spPr>
          </c:errBars>
          <c:cat>
            <c:numRef>
              <c:f>'OC_D  STUDY 1'!$C$1:$BE$1</c:f>
              <c:numCache>
                <c:formatCode>General</c:formatCode>
                <c:ptCount val="55"/>
                <c:pt idx="0">
                  <c:v>0.0</c:v>
                </c:pt>
                <c:pt idx="15">
                  <c:v>500.0</c:v>
                </c:pt>
                <c:pt idx="30">
                  <c:v>1000.0</c:v>
                </c:pt>
                <c:pt idx="45">
                  <c:v>1500.0</c:v>
                </c:pt>
              </c:numCache>
            </c:numRef>
          </c:cat>
          <c:val>
            <c:numRef>
              <c:f>'OC_D  STUDY 1'!$C$4:$BE$4</c:f>
              <c:numCache>
                <c:formatCode>General</c:formatCode>
                <c:ptCount val="5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0.0087719298245614</c:v>
                </c:pt>
                <c:pt idx="6">
                  <c:v>0.0087719298245614</c:v>
                </c:pt>
                <c:pt idx="7">
                  <c:v>0.0350877192982456</c:v>
                </c:pt>
                <c:pt idx="8">
                  <c:v>0.0587719298245614</c:v>
                </c:pt>
                <c:pt idx="9">
                  <c:v>0.0587719298245614</c:v>
                </c:pt>
                <c:pt idx="10">
                  <c:v>0.0650375939849624</c:v>
                </c:pt>
                <c:pt idx="11">
                  <c:v>0.0650375939849624</c:v>
                </c:pt>
                <c:pt idx="12">
                  <c:v>0.0694235588972431</c:v>
                </c:pt>
                <c:pt idx="13">
                  <c:v>0.0957393483709273</c:v>
                </c:pt>
                <c:pt idx="14">
                  <c:v>0.104511278195489</c:v>
                </c:pt>
                <c:pt idx="15">
                  <c:v>0.137092731829574</c:v>
                </c:pt>
                <c:pt idx="16">
                  <c:v>0.139598997493734</c:v>
                </c:pt>
                <c:pt idx="17">
                  <c:v>0.164598997493734</c:v>
                </c:pt>
                <c:pt idx="18">
                  <c:v>0.177464494569758</c:v>
                </c:pt>
                <c:pt idx="19">
                  <c:v>0.202903091060986</c:v>
                </c:pt>
                <c:pt idx="20">
                  <c:v>0.209920634920635</c:v>
                </c:pt>
                <c:pt idx="21">
                  <c:v>0.215768588137009</c:v>
                </c:pt>
                <c:pt idx="22">
                  <c:v>0.266645781119465</c:v>
                </c:pt>
                <c:pt idx="23">
                  <c:v>0.302694235588972</c:v>
                </c:pt>
                <c:pt idx="24">
                  <c:v>0.333771929824561</c:v>
                </c:pt>
                <c:pt idx="25">
                  <c:v>0.359398496240601</c:v>
                </c:pt>
                <c:pt idx="26">
                  <c:v>0.390100250626566</c:v>
                </c:pt>
                <c:pt idx="27">
                  <c:v>0.401796157059315</c:v>
                </c:pt>
                <c:pt idx="28">
                  <c:v>0.439285714285714</c:v>
                </c:pt>
                <c:pt idx="29">
                  <c:v>0.448934837092732</c:v>
                </c:pt>
                <c:pt idx="30">
                  <c:v>0.49937343358396</c:v>
                </c:pt>
                <c:pt idx="31">
                  <c:v>0.507268170426065</c:v>
                </c:pt>
                <c:pt idx="32">
                  <c:v>0.519486215538847</c:v>
                </c:pt>
                <c:pt idx="33">
                  <c:v>0.522117794486216</c:v>
                </c:pt>
                <c:pt idx="34">
                  <c:v>0.543170426065163</c:v>
                </c:pt>
                <c:pt idx="35">
                  <c:v>0.581150793650794</c:v>
                </c:pt>
                <c:pt idx="36">
                  <c:v>0.61109022556391</c:v>
                </c:pt>
                <c:pt idx="37">
                  <c:v>0.618984962406015</c:v>
                </c:pt>
                <c:pt idx="38">
                  <c:v>0.597055137844612</c:v>
                </c:pt>
                <c:pt idx="39">
                  <c:v>0.605827067669173</c:v>
                </c:pt>
                <c:pt idx="40">
                  <c:v>0.658002645502646</c:v>
                </c:pt>
                <c:pt idx="41">
                  <c:v>0.65250626566416</c:v>
                </c:pt>
                <c:pt idx="42">
                  <c:v>0.674436090225564</c:v>
                </c:pt>
                <c:pt idx="43">
                  <c:v>0.671804511278196</c:v>
                </c:pt>
                <c:pt idx="44">
                  <c:v>0.675563909774436</c:v>
                </c:pt>
                <c:pt idx="45">
                  <c:v>0.678070175438596</c:v>
                </c:pt>
                <c:pt idx="46">
                  <c:v>0.682163742690059</c:v>
                </c:pt>
                <c:pt idx="47">
                  <c:v>0.674269005847953</c:v>
                </c:pt>
                <c:pt idx="48">
                  <c:v>0.674269005847953</c:v>
                </c:pt>
                <c:pt idx="49">
                  <c:v>0.661111111111111</c:v>
                </c:pt>
                <c:pt idx="50">
                  <c:v>0.667293233082707</c:v>
                </c:pt>
                <c:pt idx="51">
                  <c:v>0.68483709273183</c:v>
                </c:pt>
                <c:pt idx="52">
                  <c:v>0.68483709273183</c:v>
                </c:pt>
                <c:pt idx="53">
                  <c:v>0.693859649122807</c:v>
                </c:pt>
                <c:pt idx="54">
                  <c:v>0.693859649122807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3153304"/>
        <c:axId val="-2075481800"/>
      </c:lineChart>
      <c:catAx>
        <c:axId val="-2073153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>
                <a:latin typeface="Optima"/>
                <a:cs typeface="Optima"/>
              </a:defRPr>
            </a:pPr>
            <a:endParaRPr lang="en-US"/>
          </a:p>
        </c:txPr>
        <c:crossAx val="-2075481800"/>
        <c:crosses val="autoZero"/>
        <c:auto val="1"/>
        <c:lblAlgn val="ctr"/>
        <c:lblOffset val="1"/>
        <c:noMultiLvlLbl val="0"/>
      </c:catAx>
      <c:valAx>
        <c:axId val="-2075481800"/>
        <c:scaling>
          <c:orientation val="minMax"/>
          <c:max val="0.8"/>
          <c:min val="0.0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b="0"/>
                </a:pPr>
                <a:r>
                  <a:rPr lang="en-US" sz="1600" b="0" dirty="0">
                    <a:latin typeface="Optima"/>
                    <a:cs typeface="Optima"/>
                  </a:rPr>
                  <a:t>% </a:t>
                </a:r>
                <a:r>
                  <a:rPr lang="en-US" sz="1600" b="0" dirty="0" smtClean="0">
                    <a:latin typeface="Optima"/>
                    <a:cs typeface="Optima"/>
                  </a:rPr>
                  <a:t>Shifting </a:t>
                </a:r>
                <a:endParaRPr lang="en-US" sz="1600" b="0" dirty="0">
                  <a:latin typeface="Optima"/>
                  <a:cs typeface="Optima"/>
                </a:endParaRPr>
              </a:p>
              <a:p>
                <a:pPr>
                  <a:defRPr b="0"/>
                </a:pPr>
                <a:r>
                  <a:rPr lang="en-US" sz="1600" b="0" dirty="0">
                    <a:latin typeface="Optima"/>
                    <a:cs typeface="Optima"/>
                  </a:rPr>
                  <a:t>to target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Optima"/>
                <a:cs typeface="Optima"/>
              </a:defRPr>
            </a:pPr>
            <a:endParaRPr lang="en-US"/>
          </a:p>
        </c:txPr>
        <c:crossAx val="-2073153304"/>
        <c:crosses val="autoZero"/>
        <c:crossBetween val="between"/>
        <c:minorUnit val="0.25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34411287664859"/>
          <c:y val="0.0429063019371713"/>
          <c:w val="0.486471452357413"/>
          <c:h val="0.841991662806855"/>
        </c:manualLayout>
      </c:layout>
      <c:lineChart>
        <c:grouping val="standard"/>
        <c:varyColors val="0"/>
        <c:ser>
          <c:idx val="0"/>
          <c:order val="0"/>
          <c:tx>
            <c:strRef>
              <c:f>'OC_D  STUDY 1'!$B$2</c:f>
              <c:strCache>
                <c:ptCount val="1"/>
                <c:pt idx="0">
                  <c:v>name</c:v>
                </c:pt>
              </c:strCache>
            </c:strRef>
          </c:tx>
          <c:spPr>
            <a:ln w="25400"/>
          </c:spPr>
          <c:marker>
            <c:symbol val="none"/>
          </c:marker>
          <c:errBars>
            <c:errDir val="y"/>
            <c:errBarType val="both"/>
            <c:errValType val="cust"/>
            <c:noEndCap val="1"/>
            <c:plus>
              <c:numRef>
                <c:f>'OC_D  STUDY 1'!$C$5:$BE$5</c:f>
                <c:numCache>
                  <c:formatCode>General</c:formatCode>
                  <c:ptCount val="55"/>
                  <c:pt idx="6">
                    <c:v>0.0334209692822828</c:v>
                  </c:pt>
                  <c:pt idx="12">
                    <c:v>0.0583355603721303</c:v>
                  </c:pt>
                  <c:pt idx="18">
                    <c:v>0.0841138926170966</c:v>
                  </c:pt>
                  <c:pt idx="24">
                    <c:v>0.0739886710515505</c:v>
                  </c:pt>
                  <c:pt idx="30">
                    <c:v>0.0738887421438854</c:v>
                  </c:pt>
                  <c:pt idx="36">
                    <c:v>0.0735391298705419</c:v>
                  </c:pt>
                  <c:pt idx="42">
                    <c:v>0.071038668481017</c:v>
                  </c:pt>
                  <c:pt idx="48">
                    <c:v>0.0760546758949783</c:v>
                  </c:pt>
                  <c:pt idx="54">
                    <c:v>0.0847114324593591</c:v>
                  </c:pt>
                </c:numCache>
              </c:numRef>
            </c:plus>
            <c:minus>
              <c:numRef>
                <c:f>'OC_D  STUDY 1'!$C$5:$BE$5</c:f>
                <c:numCache>
                  <c:formatCode>General</c:formatCode>
                  <c:ptCount val="55"/>
                  <c:pt idx="6">
                    <c:v>0.0334209692822828</c:v>
                  </c:pt>
                  <c:pt idx="12">
                    <c:v>0.0583355603721303</c:v>
                  </c:pt>
                  <c:pt idx="18">
                    <c:v>0.0841138926170966</c:v>
                  </c:pt>
                  <c:pt idx="24">
                    <c:v>0.0739886710515505</c:v>
                  </c:pt>
                  <c:pt idx="30">
                    <c:v>0.0738887421438854</c:v>
                  </c:pt>
                  <c:pt idx="36">
                    <c:v>0.0735391298705419</c:v>
                  </c:pt>
                  <c:pt idx="42">
                    <c:v>0.071038668481017</c:v>
                  </c:pt>
                  <c:pt idx="48">
                    <c:v>0.0760546758949783</c:v>
                  </c:pt>
                  <c:pt idx="54">
                    <c:v>0.0847114324593591</c:v>
                  </c:pt>
                </c:numCache>
              </c:numRef>
            </c:minus>
            <c:spPr>
              <a:ln>
                <a:solidFill>
                  <a:srgbClr val="3366FF"/>
                </a:solidFill>
              </a:ln>
            </c:spPr>
          </c:errBars>
          <c:cat>
            <c:numRef>
              <c:f>'OC_D  STUDY 1'!$C$1:$BE$1</c:f>
              <c:numCache>
                <c:formatCode>General</c:formatCode>
                <c:ptCount val="55"/>
                <c:pt idx="0">
                  <c:v>0.0</c:v>
                </c:pt>
                <c:pt idx="15">
                  <c:v>500.0</c:v>
                </c:pt>
                <c:pt idx="30">
                  <c:v>1000.0</c:v>
                </c:pt>
                <c:pt idx="45">
                  <c:v>1500.0</c:v>
                </c:pt>
              </c:numCache>
            </c:numRef>
          </c:cat>
          <c:val>
            <c:numRef>
              <c:f>'OC_D  STUDY 1'!$C$2:$BE$2</c:f>
              <c:numCache>
                <c:formatCode>General</c:formatCode>
                <c:ptCount val="5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0.0185185185185185</c:v>
                </c:pt>
                <c:pt idx="5">
                  <c:v>0.0574074074074074</c:v>
                </c:pt>
                <c:pt idx="6">
                  <c:v>0.0574074074074074</c:v>
                </c:pt>
                <c:pt idx="7">
                  <c:v>0.0728395061728395</c:v>
                </c:pt>
                <c:pt idx="8">
                  <c:v>0.0728395061728395</c:v>
                </c:pt>
                <c:pt idx="9">
                  <c:v>0.101388888888889</c:v>
                </c:pt>
                <c:pt idx="10">
                  <c:v>0.123109243697479</c:v>
                </c:pt>
                <c:pt idx="11">
                  <c:v>0.130803571428571</c:v>
                </c:pt>
                <c:pt idx="12">
                  <c:v>0.180357142857143</c:v>
                </c:pt>
                <c:pt idx="13">
                  <c:v>0.2171875</c:v>
                </c:pt>
                <c:pt idx="14">
                  <c:v>0.247569444444444</c:v>
                </c:pt>
                <c:pt idx="15">
                  <c:v>0.306535947712418</c:v>
                </c:pt>
                <c:pt idx="16">
                  <c:v>0.370261437908497</c:v>
                </c:pt>
                <c:pt idx="17">
                  <c:v>0.426190476190476</c:v>
                </c:pt>
                <c:pt idx="18">
                  <c:v>0.511375661375661</c:v>
                </c:pt>
                <c:pt idx="19">
                  <c:v>0.581481481481481</c:v>
                </c:pt>
                <c:pt idx="20">
                  <c:v>0.590740740740741</c:v>
                </c:pt>
                <c:pt idx="21">
                  <c:v>0.633333333333333</c:v>
                </c:pt>
                <c:pt idx="22">
                  <c:v>0.673202614379085</c:v>
                </c:pt>
                <c:pt idx="23">
                  <c:v>0.675163398692811</c:v>
                </c:pt>
                <c:pt idx="24">
                  <c:v>0.697712418300654</c:v>
                </c:pt>
                <c:pt idx="25">
                  <c:v>0.714506172839506</c:v>
                </c:pt>
                <c:pt idx="26">
                  <c:v>0.728395061728395</c:v>
                </c:pt>
                <c:pt idx="27">
                  <c:v>0.723765432098765</c:v>
                </c:pt>
                <c:pt idx="28">
                  <c:v>0.734722222222222</c:v>
                </c:pt>
                <c:pt idx="29">
                  <c:v>0.734722222222222</c:v>
                </c:pt>
                <c:pt idx="30">
                  <c:v>0.733796296296296</c:v>
                </c:pt>
                <c:pt idx="31">
                  <c:v>0.775</c:v>
                </c:pt>
                <c:pt idx="32">
                  <c:v>0.784640522875817</c:v>
                </c:pt>
                <c:pt idx="33">
                  <c:v>0.784640522875817</c:v>
                </c:pt>
                <c:pt idx="34">
                  <c:v>0.786601307189542</c:v>
                </c:pt>
                <c:pt idx="35">
                  <c:v>0.747530864197531</c:v>
                </c:pt>
                <c:pt idx="36">
                  <c:v>0.75679012345679</c:v>
                </c:pt>
                <c:pt idx="37">
                  <c:v>0.729012345679012</c:v>
                </c:pt>
                <c:pt idx="38">
                  <c:v>0.737345679012346</c:v>
                </c:pt>
                <c:pt idx="39">
                  <c:v>0.742901234567901</c:v>
                </c:pt>
                <c:pt idx="40">
                  <c:v>0.715123456790123</c:v>
                </c:pt>
                <c:pt idx="41">
                  <c:v>0.705864197530864</c:v>
                </c:pt>
                <c:pt idx="42">
                  <c:v>0.705864197530864</c:v>
                </c:pt>
                <c:pt idx="43">
                  <c:v>0.701234567901235</c:v>
                </c:pt>
                <c:pt idx="44">
                  <c:v>0.691975308641975</c:v>
                </c:pt>
                <c:pt idx="45">
                  <c:v>0.691975308641975</c:v>
                </c:pt>
                <c:pt idx="46">
                  <c:v>0.691975308641975</c:v>
                </c:pt>
                <c:pt idx="47">
                  <c:v>0.698148148148148</c:v>
                </c:pt>
                <c:pt idx="48">
                  <c:v>0.694444444444444</c:v>
                </c:pt>
                <c:pt idx="49">
                  <c:v>0.694444444444444</c:v>
                </c:pt>
                <c:pt idx="50">
                  <c:v>0.666666666666667</c:v>
                </c:pt>
                <c:pt idx="51">
                  <c:v>0.666666666666667</c:v>
                </c:pt>
                <c:pt idx="52">
                  <c:v>0.67037037037037</c:v>
                </c:pt>
                <c:pt idx="53">
                  <c:v>0.67037037037037</c:v>
                </c:pt>
                <c:pt idx="54">
                  <c:v>0.67037037037037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'OC_D  STUDY 1'!$B$3</c:f>
              <c:strCache>
                <c:ptCount val="1"/>
                <c:pt idx="0">
                  <c:v>onomatopoeic word</c:v>
                </c:pt>
              </c:strCache>
            </c:strRef>
          </c:tx>
          <c:spPr>
            <a:ln w="25400"/>
          </c:spPr>
          <c:marker>
            <c:symbol val="none"/>
          </c:marker>
          <c:errBars>
            <c:errDir val="y"/>
            <c:errBarType val="both"/>
            <c:errValType val="cust"/>
            <c:noEndCap val="1"/>
            <c:plus>
              <c:numRef>
                <c:f>'OC_D  STUDY 1'!$C$6:$BE$6</c:f>
                <c:numCache>
                  <c:formatCode>General</c:formatCode>
                  <c:ptCount val="55"/>
                  <c:pt idx="6">
                    <c:v>0.0</c:v>
                  </c:pt>
                  <c:pt idx="12">
                    <c:v>0.045927177753689</c:v>
                  </c:pt>
                  <c:pt idx="18">
                    <c:v>0.0798245614035088</c:v>
                  </c:pt>
                  <c:pt idx="24">
                    <c:v>0.0827018557826308</c:v>
                  </c:pt>
                  <c:pt idx="30">
                    <c:v>0.0822271924163078</c:v>
                  </c:pt>
                  <c:pt idx="36">
                    <c:v>0.0717483328158805</c:v>
                  </c:pt>
                  <c:pt idx="42">
                    <c:v>0.0798106364908161</c:v>
                  </c:pt>
                  <c:pt idx="48">
                    <c:v>0.079235450131701</c:v>
                  </c:pt>
                  <c:pt idx="54">
                    <c:v>0.0791636629864379</c:v>
                  </c:pt>
                </c:numCache>
              </c:numRef>
            </c:plus>
            <c:minus>
              <c:numRef>
                <c:f>'OC_D  STUDY 1'!$C$6:$BE$6</c:f>
                <c:numCache>
                  <c:formatCode>General</c:formatCode>
                  <c:ptCount val="55"/>
                  <c:pt idx="6">
                    <c:v>0.0</c:v>
                  </c:pt>
                  <c:pt idx="12">
                    <c:v>0.045927177753689</c:v>
                  </c:pt>
                  <c:pt idx="18">
                    <c:v>0.0798245614035088</c:v>
                  </c:pt>
                  <c:pt idx="24">
                    <c:v>0.0827018557826308</c:v>
                  </c:pt>
                  <c:pt idx="30">
                    <c:v>0.0822271924163078</c:v>
                  </c:pt>
                  <c:pt idx="36">
                    <c:v>0.0717483328158805</c:v>
                  </c:pt>
                  <c:pt idx="42">
                    <c:v>0.0798106364908161</c:v>
                  </c:pt>
                  <c:pt idx="48">
                    <c:v>0.079235450131701</c:v>
                  </c:pt>
                  <c:pt idx="54">
                    <c:v>0.0791636629864379</c:v>
                  </c:pt>
                </c:numCache>
              </c:numRef>
            </c:minus>
            <c:spPr>
              <a:ln>
                <a:solidFill>
                  <a:srgbClr val="FF6600"/>
                </a:solidFill>
              </a:ln>
            </c:spPr>
          </c:errBars>
          <c:cat>
            <c:numRef>
              <c:f>'OC_D  STUDY 1'!$C$1:$BE$1</c:f>
              <c:numCache>
                <c:formatCode>General</c:formatCode>
                <c:ptCount val="55"/>
                <c:pt idx="0">
                  <c:v>0.0</c:v>
                </c:pt>
                <c:pt idx="15">
                  <c:v>500.0</c:v>
                </c:pt>
                <c:pt idx="30">
                  <c:v>1000.0</c:v>
                </c:pt>
                <c:pt idx="45">
                  <c:v>1500.0</c:v>
                </c:pt>
              </c:numCache>
            </c:numRef>
          </c:cat>
          <c:val>
            <c:numRef>
              <c:f>'OC_D  STUDY 1'!$C$3:$BE$3</c:f>
              <c:numCache>
                <c:formatCode>General</c:formatCode>
                <c:ptCount val="5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0.0175438596491228</c:v>
                </c:pt>
                <c:pt idx="9">
                  <c:v>0.0263157894736842</c:v>
                </c:pt>
                <c:pt idx="10">
                  <c:v>0.0526315789473684</c:v>
                </c:pt>
                <c:pt idx="11">
                  <c:v>0.0526315789473684</c:v>
                </c:pt>
                <c:pt idx="12">
                  <c:v>0.0787037037037037</c:v>
                </c:pt>
                <c:pt idx="13">
                  <c:v>0.106481481481481</c:v>
                </c:pt>
                <c:pt idx="14">
                  <c:v>0.166666666666667</c:v>
                </c:pt>
                <c:pt idx="15">
                  <c:v>0.180555555555556</c:v>
                </c:pt>
                <c:pt idx="16">
                  <c:v>0.271052631578947</c:v>
                </c:pt>
                <c:pt idx="17">
                  <c:v>0.284210526315789</c:v>
                </c:pt>
                <c:pt idx="18">
                  <c:v>0.303508771929825</c:v>
                </c:pt>
                <c:pt idx="19">
                  <c:v>0.303508771929825</c:v>
                </c:pt>
                <c:pt idx="20">
                  <c:v>0.334210526315789</c:v>
                </c:pt>
                <c:pt idx="21">
                  <c:v>0.381578947368421</c:v>
                </c:pt>
                <c:pt idx="22">
                  <c:v>0.415789473684211</c:v>
                </c:pt>
                <c:pt idx="23">
                  <c:v>0.466666666666667</c:v>
                </c:pt>
                <c:pt idx="24">
                  <c:v>0.497222222222222</c:v>
                </c:pt>
                <c:pt idx="25">
                  <c:v>0.542156862745098</c:v>
                </c:pt>
                <c:pt idx="26">
                  <c:v>0.542156862745098</c:v>
                </c:pt>
                <c:pt idx="27">
                  <c:v>0.567592592592593</c:v>
                </c:pt>
                <c:pt idx="28">
                  <c:v>0.567592592592593</c:v>
                </c:pt>
                <c:pt idx="29">
                  <c:v>0.590350877192982</c:v>
                </c:pt>
                <c:pt idx="30">
                  <c:v>0.619298245614035</c:v>
                </c:pt>
                <c:pt idx="31">
                  <c:v>0.615789473684211</c:v>
                </c:pt>
                <c:pt idx="32">
                  <c:v>0.615789473684211</c:v>
                </c:pt>
                <c:pt idx="33">
                  <c:v>0.641228070175439</c:v>
                </c:pt>
                <c:pt idx="34">
                  <c:v>0.695614035087719</c:v>
                </c:pt>
                <c:pt idx="35">
                  <c:v>0.691228070175439</c:v>
                </c:pt>
                <c:pt idx="36">
                  <c:v>0.7</c:v>
                </c:pt>
                <c:pt idx="37">
                  <c:v>0.71140350877193</c:v>
                </c:pt>
                <c:pt idx="38">
                  <c:v>0.685087719298246</c:v>
                </c:pt>
                <c:pt idx="39">
                  <c:v>0.685087719298246</c:v>
                </c:pt>
                <c:pt idx="40">
                  <c:v>0.689473684210526</c:v>
                </c:pt>
                <c:pt idx="41">
                  <c:v>0.689473684210526</c:v>
                </c:pt>
                <c:pt idx="42">
                  <c:v>0.689473684210526</c:v>
                </c:pt>
                <c:pt idx="43">
                  <c:v>0.689473684210526</c:v>
                </c:pt>
                <c:pt idx="44">
                  <c:v>0.693859649122807</c:v>
                </c:pt>
                <c:pt idx="45">
                  <c:v>0.693859649122807</c:v>
                </c:pt>
                <c:pt idx="46">
                  <c:v>0.685087719298246</c:v>
                </c:pt>
                <c:pt idx="47">
                  <c:v>0.685087719298246</c:v>
                </c:pt>
                <c:pt idx="48">
                  <c:v>0.685087719298246</c:v>
                </c:pt>
                <c:pt idx="49">
                  <c:v>0.658771929824561</c:v>
                </c:pt>
                <c:pt idx="50">
                  <c:v>0.685087719298246</c:v>
                </c:pt>
                <c:pt idx="51">
                  <c:v>0.685087719298246</c:v>
                </c:pt>
                <c:pt idx="52">
                  <c:v>0.685087719298246</c:v>
                </c:pt>
                <c:pt idx="53">
                  <c:v>0.682456140350877</c:v>
                </c:pt>
                <c:pt idx="54">
                  <c:v>0.714912280701754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'OC_D  STUDY 1'!$B$4</c:f>
              <c:strCache>
                <c:ptCount val="1"/>
                <c:pt idx="0">
                  <c:v>vocalization</c:v>
                </c:pt>
              </c:strCache>
            </c:strRef>
          </c:tx>
          <c:spPr>
            <a:ln w="25400"/>
          </c:spPr>
          <c:marker>
            <c:symbol val="none"/>
          </c:marker>
          <c:errBars>
            <c:errDir val="y"/>
            <c:errBarType val="both"/>
            <c:errValType val="cust"/>
            <c:noEndCap val="1"/>
            <c:plus>
              <c:numRef>
                <c:f>'OC_D  STUDY 1'!$C$7:$BE$7</c:f>
                <c:numCache>
                  <c:formatCode>General</c:formatCode>
                  <c:ptCount val="55"/>
                  <c:pt idx="6">
                    <c:v>0.0087719298245614</c:v>
                  </c:pt>
                  <c:pt idx="12">
                    <c:v>0.0286162180017758</c:v>
                  </c:pt>
                  <c:pt idx="18">
                    <c:v>0.0380806417518156</c:v>
                  </c:pt>
                  <c:pt idx="24">
                    <c:v>0.0478509400473988</c:v>
                  </c:pt>
                  <c:pt idx="30">
                    <c:v>0.0636601893976286</c:v>
                  </c:pt>
                  <c:pt idx="36">
                    <c:v>0.0561430663988492</c:v>
                  </c:pt>
                  <c:pt idx="42">
                    <c:v>0.0586476429588364</c:v>
                  </c:pt>
                  <c:pt idx="48">
                    <c:v>0.0570049142277105</c:v>
                  </c:pt>
                  <c:pt idx="54">
                    <c:v>0.0536424127598169</c:v>
                  </c:pt>
                </c:numCache>
              </c:numRef>
            </c:plus>
            <c:minus>
              <c:numRef>
                <c:f>'OC_D  STUDY 1'!$C$7:$BE$7</c:f>
                <c:numCache>
                  <c:formatCode>General</c:formatCode>
                  <c:ptCount val="55"/>
                  <c:pt idx="6">
                    <c:v>0.0087719298245614</c:v>
                  </c:pt>
                  <c:pt idx="12">
                    <c:v>0.0286162180017758</c:v>
                  </c:pt>
                  <c:pt idx="18">
                    <c:v>0.0380806417518156</c:v>
                  </c:pt>
                  <c:pt idx="24">
                    <c:v>0.0478509400473988</c:v>
                  </c:pt>
                  <c:pt idx="30">
                    <c:v>0.0636601893976286</c:v>
                  </c:pt>
                  <c:pt idx="36">
                    <c:v>0.0561430663988492</c:v>
                  </c:pt>
                  <c:pt idx="42">
                    <c:v>0.0586476429588364</c:v>
                  </c:pt>
                  <c:pt idx="48">
                    <c:v>0.0570049142277105</c:v>
                  </c:pt>
                  <c:pt idx="54">
                    <c:v>0.0536424127598169</c:v>
                  </c:pt>
                </c:numCache>
              </c:numRef>
            </c:minus>
            <c:spPr>
              <a:ln>
                <a:solidFill>
                  <a:srgbClr val="008000"/>
                </a:solidFill>
              </a:ln>
            </c:spPr>
          </c:errBars>
          <c:cat>
            <c:numRef>
              <c:f>'OC_D  STUDY 1'!$C$1:$BE$1</c:f>
              <c:numCache>
                <c:formatCode>General</c:formatCode>
                <c:ptCount val="55"/>
                <c:pt idx="0">
                  <c:v>0.0</c:v>
                </c:pt>
                <c:pt idx="15">
                  <c:v>500.0</c:v>
                </c:pt>
                <c:pt idx="30">
                  <c:v>1000.0</c:v>
                </c:pt>
                <c:pt idx="45">
                  <c:v>1500.0</c:v>
                </c:pt>
              </c:numCache>
            </c:numRef>
          </c:cat>
          <c:val>
            <c:numRef>
              <c:f>'OC_D  STUDY 1'!$C$4:$BE$4</c:f>
              <c:numCache>
                <c:formatCode>General</c:formatCode>
                <c:ptCount val="5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0.0087719298245614</c:v>
                </c:pt>
                <c:pt idx="6">
                  <c:v>0.0087719298245614</c:v>
                </c:pt>
                <c:pt idx="7">
                  <c:v>0.0350877192982456</c:v>
                </c:pt>
                <c:pt idx="8">
                  <c:v>0.0587719298245614</c:v>
                </c:pt>
                <c:pt idx="9">
                  <c:v>0.0587719298245614</c:v>
                </c:pt>
                <c:pt idx="10">
                  <c:v>0.0650375939849624</c:v>
                </c:pt>
                <c:pt idx="11">
                  <c:v>0.0650375939849624</c:v>
                </c:pt>
                <c:pt idx="12">
                  <c:v>0.0694235588972431</c:v>
                </c:pt>
                <c:pt idx="13">
                  <c:v>0.0957393483709273</c:v>
                </c:pt>
                <c:pt idx="14">
                  <c:v>0.104511278195489</c:v>
                </c:pt>
                <c:pt idx="15">
                  <c:v>0.137092731829574</c:v>
                </c:pt>
                <c:pt idx="16">
                  <c:v>0.139598997493734</c:v>
                </c:pt>
                <c:pt idx="17">
                  <c:v>0.164598997493734</c:v>
                </c:pt>
                <c:pt idx="18">
                  <c:v>0.177464494569758</c:v>
                </c:pt>
                <c:pt idx="19">
                  <c:v>0.202903091060986</c:v>
                </c:pt>
                <c:pt idx="20">
                  <c:v>0.209920634920635</c:v>
                </c:pt>
                <c:pt idx="21">
                  <c:v>0.215768588137009</c:v>
                </c:pt>
                <c:pt idx="22">
                  <c:v>0.266645781119465</c:v>
                </c:pt>
                <c:pt idx="23">
                  <c:v>0.302694235588972</c:v>
                </c:pt>
                <c:pt idx="24">
                  <c:v>0.333771929824561</c:v>
                </c:pt>
                <c:pt idx="25">
                  <c:v>0.359398496240601</c:v>
                </c:pt>
                <c:pt idx="26">
                  <c:v>0.390100250626566</c:v>
                </c:pt>
                <c:pt idx="27">
                  <c:v>0.401796157059315</c:v>
                </c:pt>
                <c:pt idx="28">
                  <c:v>0.439285714285714</c:v>
                </c:pt>
                <c:pt idx="29">
                  <c:v>0.448934837092732</c:v>
                </c:pt>
                <c:pt idx="30">
                  <c:v>0.49937343358396</c:v>
                </c:pt>
                <c:pt idx="31">
                  <c:v>0.507268170426065</c:v>
                </c:pt>
                <c:pt idx="32">
                  <c:v>0.519486215538847</c:v>
                </c:pt>
                <c:pt idx="33">
                  <c:v>0.522117794486216</c:v>
                </c:pt>
                <c:pt idx="34">
                  <c:v>0.543170426065163</c:v>
                </c:pt>
                <c:pt idx="35">
                  <c:v>0.581150793650794</c:v>
                </c:pt>
                <c:pt idx="36">
                  <c:v>0.61109022556391</c:v>
                </c:pt>
                <c:pt idx="37">
                  <c:v>0.618984962406015</c:v>
                </c:pt>
                <c:pt idx="38">
                  <c:v>0.597055137844612</c:v>
                </c:pt>
                <c:pt idx="39">
                  <c:v>0.605827067669173</c:v>
                </c:pt>
                <c:pt idx="40">
                  <c:v>0.658002645502646</c:v>
                </c:pt>
                <c:pt idx="41">
                  <c:v>0.65250626566416</c:v>
                </c:pt>
                <c:pt idx="42">
                  <c:v>0.674436090225564</c:v>
                </c:pt>
                <c:pt idx="43">
                  <c:v>0.671804511278196</c:v>
                </c:pt>
                <c:pt idx="44">
                  <c:v>0.675563909774436</c:v>
                </c:pt>
                <c:pt idx="45">
                  <c:v>0.678070175438596</c:v>
                </c:pt>
                <c:pt idx="46">
                  <c:v>0.682163742690059</c:v>
                </c:pt>
                <c:pt idx="47">
                  <c:v>0.674269005847953</c:v>
                </c:pt>
                <c:pt idx="48">
                  <c:v>0.674269005847953</c:v>
                </c:pt>
                <c:pt idx="49">
                  <c:v>0.661111111111111</c:v>
                </c:pt>
                <c:pt idx="50">
                  <c:v>0.667293233082707</c:v>
                </c:pt>
                <c:pt idx="51">
                  <c:v>0.68483709273183</c:v>
                </c:pt>
                <c:pt idx="52">
                  <c:v>0.68483709273183</c:v>
                </c:pt>
                <c:pt idx="53">
                  <c:v>0.693859649122807</c:v>
                </c:pt>
                <c:pt idx="54">
                  <c:v>0.693859649122807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6036552"/>
        <c:axId val="-2073702744"/>
      </c:lineChart>
      <c:catAx>
        <c:axId val="-2076036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>
                <a:latin typeface="Optima"/>
                <a:cs typeface="Optima"/>
              </a:defRPr>
            </a:pPr>
            <a:endParaRPr lang="en-US"/>
          </a:p>
        </c:txPr>
        <c:crossAx val="-2073702744"/>
        <c:crosses val="autoZero"/>
        <c:auto val="1"/>
        <c:lblAlgn val="ctr"/>
        <c:lblOffset val="1"/>
        <c:noMultiLvlLbl val="0"/>
      </c:catAx>
      <c:valAx>
        <c:axId val="-2073702744"/>
        <c:scaling>
          <c:orientation val="minMax"/>
          <c:max val="0.8"/>
          <c:min val="0.0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b="0"/>
                </a:pPr>
                <a:r>
                  <a:rPr lang="en-US" sz="1600" b="0" dirty="0">
                    <a:latin typeface="Optima"/>
                    <a:cs typeface="Optima"/>
                  </a:rPr>
                  <a:t>% </a:t>
                </a:r>
                <a:r>
                  <a:rPr lang="en-US" sz="1600" b="0" dirty="0" smtClean="0">
                    <a:latin typeface="Optima"/>
                    <a:cs typeface="Optima"/>
                  </a:rPr>
                  <a:t>Shifting </a:t>
                </a:r>
                <a:endParaRPr lang="en-US" sz="1600" b="0" dirty="0">
                  <a:latin typeface="Optima"/>
                  <a:cs typeface="Optima"/>
                </a:endParaRPr>
              </a:p>
              <a:p>
                <a:pPr>
                  <a:defRPr b="0"/>
                </a:pPr>
                <a:r>
                  <a:rPr lang="en-US" sz="1600" b="0" dirty="0">
                    <a:latin typeface="Optima"/>
                    <a:cs typeface="Optima"/>
                  </a:rPr>
                  <a:t>to target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Optima"/>
                <a:cs typeface="Optima"/>
              </a:defRPr>
            </a:pPr>
            <a:endParaRPr lang="en-US"/>
          </a:p>
        </c:txPr>
        <c:crossAx val="-2076036552"/>
        <c:crosses val="autoZero"/>
        <c:crossBetween val="between"/>
        <c:minorUnit val="0.25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34411287664859"/>
          <c:y val="0.0429063019371713"/>
          <c:w val="0.486471452357413"/>
          <c:h val="0.841991662806855"/>
        </c:manualLayout>
      </c:layout>
      <c:lineChart>
        <c:grouping val="standard"/>
        <c:varyColors val="0"/>
        <c:ser>
          <c:idx val="0"/>
          <c:order val="0"/>
          <c:tx>
            <c:strRef>
              <c:f>'OC_D  STUDY 1'!$B$2</c:f>
              <c:strCache>
                <c:ptCount val="1"/>
                <c:pt idx="0">
                  <c:v>name</c:v>
                </c:pt>
              </c:strCache>
            </c:strRef>
          </c:tx>
          <c:spPr>
            <a:ln w="25400"/>
          </c:spPr>
          <c:marker>
            <c:symbol val="none"/>
          </c:marker>
          <c:errBars>
            <c:errDir val="y"/>
            <c:errBarType val="both"/>
            <c:errValType val="cust"/>
            <c:noEndCap val="1"/>
            <c:plus>
              <c:numRef>
                <c:f>'OC_D  STUDY 1'!$C$5:$BE$5</c:f>
                <c:numCache>
                  <c:formatCode>General</c:formatCode>
                  <c:ptCount val="55"/>
                  <c:pt idx="6">
                    <c:v>0.0334209692822828</c:v>
                  </c:pt>
                  <c:pt idx="12">
                    <c:v>0.0583355603721303</c:v>
                  </c:pt>
                  <c:pt idx="18">
                    <c:v>0.0841138926170966</c:v>
                  </c:pt>
                  <c:pt idx="24">
                    <c:v>0.0739886710515505</c:v>
                  </c:pt>
                  <c:pt idx="30">
                    <c:v>0.0738887421438854</c:v>
                  </c:pt>
                  <c:pt idx="36">
                    <c:v>0.0735391298705419</c:v>
                  </c:pt>
                  <c:pt idx="42">
                    <c:v>0.071038668481017</c:v>
                  </c:pt>
                  <c:pt idx="48">
                    <c:v>0.0760546758949783</c:v>
                  </c:pt>
                  <c:pt idx="54">
                    <c:v>0.0847114324593591</c:v>
                  </c:pt>
                </c:numCache>
              </c:numRef>
            </c:plus>
            <c:minus>
              <c:numRef>
                <c:f>'OC_D  STUDY 1'!$C$5:$BE$5</c:f>
                <c:numCache>
                  <c:formatCode>General</c:formatCode>
                  <c:ptCount val="55"/>
                  <c:pt idx="6">
                    <c:v>0.0334209692822828</c:v>
                  </c:pt>
                  <c:pt idx="12">
                    <c:v>0.0583355603721303</c:v>
                  </c:pt>
                  <c:pt idx="18">
                    <c:v>0.0841138926170966</c:v>
                  </c:pt>
                  <c:pt idx="24">
                    <c:v>0.0739886710515505</c:v>
                  </c:pt>
                  <c:pt idx="30">
                    <c:v>0.0738887421438854</c:v>
                  </c:pt>
                  <c:pt idx="36">
                    <c:v>0.0735391298705419</c:v>
                  </c:pt>
                  <c:pt idx="42">
                    <c:v>0.071038668481017</c:v>
                  </c:pt>
                  <c:pt idx="48">
                    <c:v>0.0760546758949783</c:v>
                  </c:pt>
                  <c:pt idx="54">
                    <c:v>0.0847114324593591</c:v>
                  </c:pt>
                </c:numCache>
              </c:numRef>
            </c:minus>
            <c:spPr>
              <a:ln>
                <a:solidFill>
                  <a:srgbClr val="3366FF"/>
                </a:solidFill>
              </a:ln>
            </c:spPr>
          </c:errBars>
          <c:cat>
            <c:numRef>
              <c:f>'OC_D  STUDY 1'!$C$1:$BE$1</c:f>
              <c:numCache>
                <c:formatCode>General</c:formatCode>
                <c:ptCount val="55"/>
                <c:pt idx="0">
                  <c:v>0.0</c:v>
                </c:pt>
                <c:pt idx="15">
                  <c:v>500.0</c:v>
                </c:pt>
                <c:pt idx="30">
                  <c:v>1000.0</c:v>
                </c:pt>
                <c:pt idx="45">
                  <c:v>1500.0</c:v>
                </c:pt>
              </c:numCache>
            </c:numRef>
          </c:cat>
          <c:val>
            <c:numRef>
              <c:f>'OC_D  STUDY 1'!$C$2:$BE$2</c:f>
              <c:numCache>
                <c:formatCode>General</c:formatCode>
                <c:ptCount val="5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0.0185185185185185</c:v>
                </c:pt>
                <c:pt idx="5">
                  <c:v>0.0574074074074074</c:v>
                </c:pt>
                <c:pt idx="6">
                  <c:v>0.0574074074074074</c:v>
                </c:pt>
                <c:pt idx="7">
                  <c:v>0.0728395061728395</c:v>
                </c:pt>
                <c:pt idx="8">
                  <c:v>0.0728395061728395</c:v>
                </c:pt>
                <c:pt idx="9">
                  <c:v>0.101388888888889</c:v>
                </c:pt>
                <c:pt idx="10">
                  <c:v>0.123109243697479</c:v>
                </c:pt>
                <c:pt idx="11">
                  <c:v>0.130803571428571</c:v>
                </c:pt>
                <c:pt idx="12">
                  <c:v>0.180357142857143</c:v>
                </c:pt>
                <c:pt idx="13">
                  <c:v>0.2171875</c:v>
                </c:pt>
                <c:pt idx="14">
                  <c:v>0.247569444444444</c:v>
                </c:pt>
                <c:pt idx="15">
                  <c:v>0.306535947712418</c:v>
                </c:pt>
                <c:pt idx="16">
                  <c:v>0.370261437908497</c:v>
                </c:pt>
                <c:pt idx="17">
                  <c:v>0.426190476190476</c:v>
                </c:pt>
                <c:pt idx="18">
                  <c:v>0.511375661375661</c:v>
                </c:pt>
                <c:pt idx="19">
                  <c:v>0.581481481481481</c:v>
                </c:pt>
                <c:pt idx="20">
                  <c:v>0.590740740740741</c:v>
                </c:pt>
                <c:pt idx="21">
                  <c:v>0.633333333333333</c:v>
                </c:pt>
                <c:pt idx="22">
                  <c:v>0.673202614379085</c:v>
                </c:pt>
                <c:pt idx="23">
                  <c:v>0.675163398692811</c:v>
                </c:pt>
                <c:pt idx="24">
                  <c:v>0.697712418300654</c:v>
                </c:pt>
                <c:pt idx="25">
                  <c:v>0.714506172839506</c:v>
                </c:pt>
                <c:pt idx="26">
                  <c:v>0.728395061728395</c:v>
                </c:pt>
                <c:pt idx="27">
                  <c:v>0.723765432098765</c:v>
                </c:pt>
                <c:pt idx="28">
                  <c:v>0.734722222222222</c:v>
                </c:pt>
                <c:pt idx="29">
                  <c:v>0.734722222222222</c:v>
                </c:pt>
                <c:pt idx="30">
                  <c:v>0.733796296296296</c:v>
                </c:pt>
                <c:pt idx="31">
                  <c:v>0.775</c:v>
                </c:pt>
                <c:pt idx="32">
                  <c:v>0.784640522875817</c:v>
                </c:pt>
                <c:pt idx="33">
                  <c:v>0.784640522875817</c:v>
                </c:pt>
                <c:pt idx="34">
                  <c:v>0.786601307189542</c:v>
                </c:pt>
                <c:pt idx="35">
                  <c:v>0.747530864197531</c:v>
                </c:pt>
                <c:pt idx="36">
                  <c:v>0.75679012345679</c:v>
                </c:pt>
                <c:pt idx="37">
                  <c:v>0.729012345679012</c:v>
                </c:pt>
                <c:pt idx="38">
                  <c:v>0.737345679012346</c:v>
                </c:pt>
                <c:pt idx="39">
                  <c:v>0.742901234567901</c:v>
                </c:pt>
                <c:pt idx="40">
                  <c:v>0.715123456790123</c:v>
                </c:pt>
                <c:pt idx="41">
                  <c:v>0.705864197530864</c:v>
                </c:pt>
                <c:pt idx="42">
                  <c:v>0.705864197530864</c:v>
                </c:pt>
                <c:pt idx="43">
                  <c:v>0.701234567901235</c:v>
                </c:pt>
                <c:pt idx="44">
                  <c:v>0.691975308641975</c:v>
                </c:pt>
                <c:pt idx="45">
                  <c:v>0.691975308641975</c:v>
                </c:pt>
                <c:pt idx="46">
                  <c:v>0.691975308641975</c:v>
                </c:pt>
                <c:pt idx="47">
                  <c:v>0.698148148148148</c:v>
                </c:pt>
                <c:pt idx="48">
                  <c:v>0.694444444444444</c:v>
                </c:pt>
                <c:pt idx="49">
                  <c:v>0.694444444444444</c:v>
                </c:pt>
                <c:pt idx="50">
                  <c:v>0.666666666666667</c:v>
                </c:pt>
                <c:pt idx="51">
                  <c:v>0.666666666666667</c:v>
                </c:pt>
                <c:pt idx="52">
                  <c:v>0.67037037037037</c:v>
                </c:pt>
                <c:pt idx="53">
                  <c:v>0.67037037037037</c:v>
                </c:pt>
                <c:pt idx="54">
                  <c:v>0.67037037037037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'OC_D  STUDY 1'!$B$3</c:f>
              <c:strCache>
                <c:ptCount val="1"/>
                <c:pt idx="0">
                  <c:v>onomatopoeic word</c:v>
                </c:pt>
              </c:strCache>
            </c:strRef>
          </c:tx>
          <c:spPr>
            <a:ln w="25400"/>
          </c:spPr>
          <c:marker>
            <c:symbol val="none"/>
          </c:marker>
          <c:errBars>
            <c:errDir val="y"/>
            <c:errBarType val="both"/>
            <c:errValType val="cust"/>
            <c:noEndCap val="1"/>
            <c:plus>
              <c:numRef>
                <c:f>'OC_D  STUDY 1'!$C$6:$BE$6</c:f>
                <c:numCache>
                  <c:formatCode>General</c:formatCode>
                  <c:ptCount val="55"/>
                  <c:pt idx="6">
                    <c:v>0.0</c:v>
                  </c:pt>
                  <c:pt idx="12">
                    <c:v>0.045927177753689</c:v>
                  </c:pt>
                  <c:pt idx="18">
                    <c:v>0.0798245614035088</c:v>
                  </c:pt>
                  <c:pt idx="24">
                    <c:v>0.0827018557826308</c:v>
                  </c:pt>
                  <c:pt idx="30">
                    <c:v>0.0822271924163078</c:v>
                  </c:pt>
                  <c:pt idx="36">
                    <c:v>0.0717483328158805</c:v>
                  </c:pt>
                  <c:pt idx="42">
                    <c:v>0.0798106364908161</c:v>
                  </c:pt>
                  <c:pt idx="48">
                    <c:v>0.079235450131701</c:v>
                  </c:pt>
                  <c:pt idx="54">
                    <c:v>0.0791636629864379</c:v>
                  </c:pt>
                </c:numCache>
              </c:numRef>
            </c:plus>
            <c:minus>
              <c:numRef>
                <c:f>'OC_D  STUDY 1'!$C$6:$BE$6</c:f>
                <c:numCache>
                  <c:formatCode>General</c:formatCode>
                  <c:ptCount val="55"/>
                  <c:pt idx="6">
                    <c:v>0.0</c:v>
                  </c:pt>
                  <c:pt idx="12">
                    <c:v>0.045927177753689</c:v>
                  </c:pt>
                  <c:pt idx="18">
                    <c:v>0.0798245614035088</c:v>
                  </c:pt>
                  <c:pt idx="24">
                    <c:v>0.0827018557826308</c:v>
                  </c:pt>
                  <c:pt idx="30">
                    <c:v>0.0822271924163078</c:v>
                  </c:pt>
                  <c:pt idx="36">
                    <c:v>0.0717483328158805</c:v>
                  </c:pt>
                  <c:pt idx="42">
                    <c:v>0.0798106364908161</c:v>
                  </c:pt>
                  <c:pt idx="48">
                    <c:v>0.079235450131701</c:v>
                  </c:pt>
                  <c:pt idx="54">
                    <c:v>0.0791636629864379</c:v>
                  </c:pt>
                </c:numCache>
              </c:numRef>
            </c:minus>
            <c:spPr>
              <a:ln>
                <a:solidFill>
                  <a:srgbClr val="FF6600"/>
                </a:solidFill>
              </a:ln>
            </c:spPr>
          </c:errBars>
          <c:cat>
            <c:numRef>
              <c:f>'OC_D  STUDY 1'!$C$1:$BE$1</c:f>
              <c:numCache>
                <c:formatCode>General</c:formatCode>
                <c:ptCount val="55"/>
                <c:pt idx="0">
                  <c:v>0.0</c:v>
                </c:pt>
                <c:pt idx="15">
                  <c:v>500.0</c:v>
                </c:pt>
                <c:pt idx="30">
                  <c:v>1000.0</c:v>
                </c:pt>
                <c:pt idx="45">
                  <c:v>1500.0</c:v>
                </c:pt>
              </c:numCache>
            </c:numRef>
          </c:cat>
          <c:val>
            <c:numRef>
              <c:f>'OC_D  STUDY 1'!$C$3:$BE$3</c:f>
              <c:numCache>
                <c:formatCode>General</c:formatCode>
                <c:ptCount val="5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0.0175438596491228</c:v>
                </c:pt>
                <c:pt idx="9">
                  <c:v>0.0263157894736842</c:v>
                </c:pt>
                <c:pt idx="10">
                  <c:v>0.0526315789473684</c:v>
                </c:pt>
                <c:pt idx="11">
                  <c:v>0.0526315789473684</c:v>
                </c:pt>
                <c:pt idx="12">
                  <c:v>0.0787037037037037</c:v>
                </c:pt>
                <c:pt idx="13">
                  <c:v>0.106481481481481</c:v>
                </c:pt>
                <c:pt idx="14">
                  <c:v>0.166666666666667</c:v>
                </c:pt>
                <c:pt idx="15">
                  <c:v>0.180555555555556</c:v>
                </c:pt>
                <c:pt idx="16">
                  <c:v>0.271052631578947</c:v>
                </c:pt>
                <c:pt idx="17">
                  <c:v>0.284210526315789</c:v>
                </c:pt>
                <c:pt idx="18">
                  <c:v>0.303508771929825</c:v>
                </c:pt>
                <c:pt idx="19">
                  <c:v>0.303508771929825</c:v>
                </c:pt>
                <c:pt idx="20">
                  <c:v>0.334210526315789</c:v>
                </c:pt>
                <c:pt idx="21">
                  <c:v>0.381578947368421</c:v>
                </c:pt>
                <c:pt idx="22">
                  <c:v>0.415789473684211</c:v>
                </c:pt>
                <c:pt idx="23">
                  <c:v>0.466666666666667</c:v>
                </c:pt>
                <c:pt idx="24">
                  <c:v>0.497222222222222</c:v>
                </c:pt>
                <c:pt idx="25">
                  <c:v>0.542156862745098</c:v>
                </c:pt>
                <c:pt idx="26">
                  <c:v>0.542156862745098</c:v>
                </c:pt>
                <c:pt idx="27">
                  <c:v>0.567592592592593</c:v>
                </c:pt>
                <c:pt idx="28">
                  <c:v>0.567592592592593</c:v>
                </c:pt>
                <c:pt idx="29">
                  <c:v>0.590350877192982</c:v>
                </c:pt>
                <c:pt idx="30">
                  <c:v>0.619298245614035</c:v>
                </c:pt>
                <c:pt idx="31">
                  <c:v>0.615789473684211</c:v>
                </c:pt>
                <c:pt idx="32">
                  <c:v>0.615789473684211</c:v>
                </c:pt>
                <c:pt idx="33">
                  <c:v>0.641228070175439</c:v>
                </c:pt>
                <c:pt idx="34">
                  <c:v>0.695614035087719</c:v>
                </c:pt>
                <c:pt idx="35">
                  <c:v>0.691228070175439</c:v>
                </c:pt>
                <c:pt idx="36">
                  <c:v>0.7</c:v>
                </c:pt>
                <c:pt idx="37">
                  <c:v>0.71140350877193</c:v>
                </c:pt>
                <c:pt idx="38">
                  <c:v>0.685087719298246</c:v>
                </c:pt>
                <c:pt idx="39">
                  <c:v>0.685087719298246</c:v>
                </c:pt>
                <c:pt idx="40">
                  <c:v>0.689473684210526</c:v>
                </c:pt>
                <c:pt idx="41">
                  <c:v>0.689473684210526</c:v>
                </c:pt>
                <c:pt idx="42">
                  <c:v>0.689473684210526</c:v>
                </c:pt>
                <c:pt idx="43">
                  <c:v>0.689473684210526</c:v>
                </c:pt>
                <c:pt idx="44">
                  <c:v>0.693859649122807</c:v>
                </c:pt>
                <c:pt idx="45">
                  <c:v>0.693859649122807</c:v>
                </c:pt>
                <c:pt idx="46">
                  <c:v>0.685087719298246</c:v>
                </c:pt>
                <c:pt idx="47">
                  <c:v>0.685087719298246</c:v>
                </c:pt>
                <c:pt idx="48">
                  <c:v>0.685087719298246</c:v>
                </c:pt>
                <c:pt idx="49">
                  <c:v>0.658771929824561</c:v>
                </c:pt>
                <c:pt idx="50">
                  <c:v>0.685087719298246</c:v>
                </c:pt>
                <c:pt idx="51">
                  <c:v>0.685087719298246</c:v>
                </c:pt>
                <c:pt idx="52">
                  <c:v>0.685087719298246</c:v>
                </c:pt>
                <c:pt idx="53">
                  <c:v>0.682456140350877</c:v>
                </c:pt>
                <c:pt idx="54">
                  <c:v>0.714912280701754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'OC_D  STUDY 1'!$B$4</c:f>
              <c:strCache>
                <c:ptCount val="1"/>
                <c:pt idx="0">
                  <c:v>vocalization</c:v>
                </c:pt>
              </c:strCache>
            </c:strRef>
          </c:tx>
          <c:spPr>
            <a:ln w="25400"/>
          </c:spPr>
          <c:marker>
            <c:symbol val="none"/>
          </c:marker>
          <c:errBars>
            <c:errDir val="y"/>
            <c:errBarType val="both"/>
            <c:errValType val="cust"/>
            <c:noEndCap val="1"/>
            <c:plus>
              <c:numRef>
                <c:f>'OC_D  STUDY 1'!$C$7:$BE$7</c:f>
                <c:numCache>
                  <c:formatCode>General</c:formatCode>
                  <c:ptCount val="55"/>
                  <c:pt idx="6">
                    <c:v>0.0087719298245614</c:v>
                  </c:pt>
                  <c:pt idx="12">
                    <c:v>0.0286162180017758</c:v>
                  </c:pt>
                  <c:pt idx="18">
                    <c:v>0.0380806417518156</c:v>
                  </c:pt>
                  <c:pt idx="24">
                    <c:v>0.0478509400473988</c:v>
                  </c:pt>
                  <c:pt idx="30">
                    <c:v>0.0636601893976286</c:v>
                  </c:pt>
                  <c:pt idx="36">
                    <c:v>0.0561430663988492</c:v>
                  </c:pt>
                  <c:pt idx="42">
                    <c:v>0.0586476429588364</c:v>
                  </c:pt>
                  <c:pt idx="48">
                    <c:v>0.0570049142277105</c:v>
                  </c:pt>
                  <c:pt idx="54">
                    <c:v>0.0536424127598169</c:v>
                  </c:pt>
                </c:numCache>
              </c:numRef>
            </c:plus>
            <c:minus>
              <c:numRef>
                <c:f>'OC_D  STUDY 1'!$C$7:$BE$7</c:f>
                <c:numCache>
                  <c:formatCode>General</c:formatCode>
                  <c:ptCount val="55"/>
                  <c:pt idx="6">
                    <c:v>0.0087719298245614</c:v>
                  </c:pt>
                  <c:pt idx="12">
                    <c:v>0.0286162180017758</c:v>
                  </c:pt>
                  <c:pt idx="18">
                    <c:v>0.0380806417518156</c:v>
                  </c:pt>
                  <c:pt idx="24">
                    <c:v>0.0478509400473988</c:v>
                  </c:pt>
                  <c:pt idx="30">
                    <c:v>0.0636601893976286</c:v>
                  </c:pt>
                  <c:pt idx="36">
                    <c:v>0.0561430663988492</c:v>
                  </c:pt>
                  <c:pt idx="42">
                    <c:v>0.0586476429588364</c:v>
                  </c:pt>
                  <c:pt idx="48">
                    <c:v>0.0570049142277105</c:v>
                  </c:pt>
                  <c:pt idx="54">
                    <c:v>0.0536424127598169</c:v>
                  </c:pt>
                </c:numCache>
              </c:numRef>
            </c:minus>
            <c:spPr>
              <a:ln>
                <a:solidFill>
                  <a:srgbClr val="008000"/>
                </a:solidFill>
              </a:ln>
            </c:spPr>
          </c:errBars>
          <c:cat>
            <c:numRef>
              <c:f>'OC_D  STUDY 1'!$C$1:$BE$1</c:f>
              <c:numCache>
                <c:formatCode>General</c:formatCode>
                <c:ptCount val="55"/>
                <c:pt idx="0">
                  <c:v>0.0</c:v>
                </c:pt>
                <c:pt idx="15">
                  <c:v>500.0</c:v>
                </c:pt>
                <c:pt idx="30">
                  <c:v>1000.0</c:v>
                </c:pt>
                <c:pt idx="45">
                  <c:v>1500.0</c:v>
                </c:pt>
              </c:numCache>
            </c:numRef>
          </c:cat>
          <c:val>
            <c:numRef>
              <c:f>'OC_D  STUDY 1'!$C$4:$BE$4</c:f>
              <c:numCache>
                <c:formatCode>General</c:formatCode>
                <c:ptCount val="5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0.0087719298245614</c:v>
                </c:pt>
                <c:pt idx="6">
                  <c:v>0.0087719298245614</c:v>
                </c:pt>
                <c:pt idx="7">
                  <c:v>0.0350877192982456</c:v>
                </c:pt>
                <c:pt idx="8">
                  <c:v>0.0587719298245614</c:v>
                </c:pt>
                <c:pt idx="9">
                  <c:v>0.0587719298245614</c:v>
                </c:pt>
                <c:pt idx="10">
                  <c:v>0.0650375939849624</c:v>
                </c:pt>
                <c:pt idx="11">
                  <c:v>0.0650375939849624</c:v>
                </c:pt>
                <c:pt idx="12">
                  <c:v>0.0694235588972431</c:v>
                </c:pt>
                <c:pt idx="13">
                  <c:v>0.0957393483709273</c:v>
                </c:pt>
                <c:pt idx="14">
                  <c:v>0.104511278195489</c:v>
                </c:pt>
                <c:pt idx="15">
                  <c:v>0.137092731829574</c:v>
                </c:pt>
                <c:pt idx="16">
                  <c:v>0.139598997493734</c:v>
                </c:pt>
                <c:pt idx="17">
                  <c:v>0.164598997493734</c:v>
                </c:pt>
                <c:pt idx="18">
                  <c:v>0.177464494569758</c:v>
                </c:pt>
                <c:pt idx="19">
                  <c:v>0.202903091060986</c:v>
                </c:pt>
                <c:pt idx="20">
                  <c:v>0.209920634920635</c:v>
                </c:pt>
                <c:pt idx="21">
                  <c:v>0.215768588137009</c:v>
                </c:pt>
                <c:pt idx="22">
                  <c:v>0.266645781119465</c:v>
                </c:pt>
                <c:pt idx="23">
                  <c:v>0.302694235588972</c:v>
                </c:pt>
                <c:pt idx="24">
                  <c:v>0.333771929824561</c:v>
                </c:pt>
                <c:pt idx="25">
                  <c:v>0.359398496240601</c:v>
                </c:pt>
                <c:pt idx="26">
                  <c:v>0.390100250626566</c:v>
                </c:pt>
                <c:pt idx="27">
                  <c:v>0.401796157059315</c:v>
                </c:pt>
                <c:pt idx="28">
                  <c:v>0.439285714285714</c:v>
                </c:pt>
                <c:pt idx="29">
                  <c:v>0.448934837092732</c:v>
                </c:pt>
                <c:pt idx="30">
                  <c:v>0.49937343358396</c:v>
                </c:pt>
                <c:pt idx="31">
                  <c:v>0.507268170426065</c:v>
                </c:pt>
                <c:pt idx="32">
                  <c:v>0.519486215538847</c:v>
                </c:pt>
                <c:pt idx="33">
                  <c:v>0.522117794486216</c:v>
                </c:pt>
                <c:pt idx="34">
                  <c:v>0.543170426065163</c:v>
                </c:pt>
                <c:pt idx="35">
                  <c:v>0.581150793650794</c:v>
                </c:pt>
                <c:pt idx="36">
                  <c:v>0.61109022556391</c:v>
                </c:pt>
                <c:pt idx="37">
                  <c:v>0.618984962406015</c:v>
                </c:pt>
                <c:pt idx="38">
                  <c:v>0.597055137844612</c:v>
                </c:pt>
                <c:pt idx="39">
                  <c:v>0.605827067669173</c:v>
                </c:pt>
                <c:pt idx="40">
                  <c:v>0.658002645502646</c:v>
                </c:pt>
                <c:pt idx="41">
                  <c:v>0.65250626566416</c:v>
                </c:pt>
                <c:pt idx="42">
                  <c:v>0.674436090225564</c:v>
                </c:pt>
                <c:pt idx="43">
                  <c:v>0.671804511278196</c:v>
                </c:pt>
                <c:pt idx="44">
                  <c:v>0.675563909774436</c:v>
                </c:pt>
                <c:pt idx="45">
                  <c:v>0.678070175438596</c:v>
                </c:pt>
                <c:pt idx="46">
                  <c:v>0.682163742690059</c:v>
                </c:pt>
                <c:pt idx="47">
                  <c:v>0.674269005847953</c:v>
                </c:pt>
                <c:pt idx="48">
                  <c:v>0.674269005847953</c:v>
                </c:pt>
                <c:pt idx="49">
                  <c:v>0.661111111111111</c:v>
                </c:pt>
                <c:pt idx="50">
                  <c:v>0.667293233082707</c:v>
                </c:pt>
                <c:pt idx="51">
                  <c:v>0.68483709273183</c:v>
                </c:pt>
                <c:pt idx="52">
                  <c:v>0.68483709273183</c:v>
                </c:pt>
                <c:pt idx="53">
                  <c:v>0.693859649122807</c:v>
                </c:pt>
                <c:pt idx="54">
                  <c:v>0.693859649122807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1320104"/>
        <c:axId val="-2094270632"/>
      </c:lineChart>
      <c:catAx>
        <c:axId val="-2111320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>
                <a:latin typeface="Optima"/>
                <a:cs typeface="Optima"/>
              </a:defRPr>
            </a:pPr>
            <a:endParaRPr lang="en-US"/>
          </a:p>
        </c:txPr>
        <c:crossAx val="-2094270632"/>
        <c:crosses val="autoZero"/>
        <c:auto val="1"/>
        <c:lblAlgn val="ctr"/>
        <c:lblOffset val="1"/>
        <c:noMultiLvlLbl val="0"/>
      </c:catAx>
      <c:valAx>
        <c:axId val="-2094270632"/>
        <c:scaling>
          <c:orientation val="minMax"/>
          <c:max val="0.8"/>
          <c:min val="0.0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b="0"/>
                </a:pPr>
                <a:r>
                  <a:rPr lang="en-US" sz="1600" b="0" dirty="0">
                    <a:latin typeface="Optima"/>
                    <a:cs typeface="Optima"/>
                  </a:rPr>
                  <a:t>% </a:t>
                </a:r>
                <a:r>
                  <a:rPr lang="en-US" sz="1600" b="0" dirty="0" smtClean="0">
                    <a:latin typeface="Optima"/>
                    <a:cs typeface="Optima"/>
                  </a:rPr>
                  <a:t>Shifting </a:t>
                </a:r>
                <a:endParaRPr lang="en-US" sz="1600" b="0" dirty="0">
                  <a:latin typeface="Optima"/>
                  <a:cs typeface="Optima"/>
                </a:endParaRPr>
              </a:p>
              <a:p>
                <a:pPr>
                  <a:defRPr b="0"/>
                </a:pPr>
                <a:r>
                  <a:rPr lang="en-US" sz="1600" b="0" dirty="0">
                    <a:latin typeface="Optima"/>
                    <a:cs typeface="Optima"/>
                  </a:rPr>
                  <a:t>to target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Optima"/>
                <a:cs typeface="Optima"/>
              </a:defRPr>
            </a:pPr>
            <a:endParaRPr lang="en-US"/>
          </a:p>
        </c:txPr>
        <c:crossAx val="-2111320104"/>
        <c:crosses val="autoZero"/>
        <c:crossBetween val="between"/>
        <c:minorUnit val="0.25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3366FF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008000"/>
              </a:solidFill>
            </c:spPr>
          </c:dPt>
          <c:errBars>
            <c:errBarType val="both"/>
            <c:errValType val="cust"/>
            <c:noEndCap val="0"/>
            <c:plus>
              <c:numRef>
                <c:f>'Familiar Accuracy - STUDY 1'!$C$2:$C$4</c:f>
                <c:numCache>
                  <c:formatCode>General</c:formatCode>
                  <c:ptCount val="3"/>
                  <c:pt idx="0">
                    <c:v>0.0327915800402616</c:v>
                  </c:pt>
                  <c:pt idx="1">
                    <c:v>0.0423644953857754</c:v>
                  </c:pt>
                  <c:pt idx="2">
                    <c:v>0.0261657765497315</c:v>
                  </c:pt>
                </c:numCache>
              </c:numRef>
            </c:plus>
            <c:minus>
              <c:numRef>
                <c:f>'Familiar Accuracy - STUDY 1'!$C$2:$C$4</c:f>
                <c:numCache>
                  <c:formatCode>General</c:formatCode>
                  <c:ptCount val="3"/>
                  <c:pt idx="0">
                    <c:v>0.0327915800402616</c:v>
                  </c:pt>
                  <c:pt idx="1">
                    <c:v>0.0423644953857754</c:v>
                  </c:pt>
                  <c:pt idx="2">
                    <c:v>0.0261657765497315</c:v>
                  </c:pt>
                </c:numCache>
              </c:numRef>
            </c:minus>
          </c:errBars>
          <c:cat>
            <c:strRef>
              <c:f>'Familiar Accuracy - STUDY 1'!$A$2:$A$4</c:f>
              <c:strCache>
                <c:ptCount val="3"/>
                <c:pt idx="0">
                  <c:v>name</c:v>
                </c:pt>
                <c:pt idx="1">
                  <c:v>onomatopoeic word</c:v>
                </c:pt>
                <c:pt idx="2">
                  <c:v>vocalization</c:v>
                </c:pt>
              </c:strCache>
            </c:strRef>
          </c:cat>
          <c:val>
            <c:numRef>
              <c:f>'Familiar Accuracy - STUDY 1'!$B$2:$B$4</c:f>
              <c:numCache>
                <c:formatCode>General</c:formatCode>
                <c:ptCount val="3"/>
                <c:pt idx="0">
                  <c:v>0.64191139404854</c:v>
                </c:pt>
                <c:pt idx="1">
                  <c:v>0.6363157583647</c:v>
                </c:pt>
                <c:pt idx="2">
                  <c:v>0.642845805244738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-2121246328"/>
        <c:axId val="-2094439160"/>
      </c:barChart>
      <c:catAx>
        <c:axId val="-2121246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>
                <a:latin typeface="Optima"/>
                <a:cs typeface="Optima"/>
              </a:defRPr>
            </a:pPr>
            <a:endParaRPr lang="en-US"/>
          </a:p>
        </c:txPr>
        <c:crossAx val="-2094439160"/>
        <c:crosses val="autoZero"/>
        <c:auto val="1"/>
        <c:lblAlgn val="ctr"/>
        <c:lblOffset val="100"/>
        <c:noMultiLvlLbl val="0"/>
      </c:catAx>
      <c:valAx>
        <c:axId val="-2094439160"/>
        <c:scaling>
          <c:orientation val="minMax"/>
          <c:max val="0.75"/>
          <c:min val="0.25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sz="1400" b="1">
                    <a:latin typeface="Optima"/>
                    <a:cs typeface="Optima"/>
                  </a:defRPr>
                </a:pPr>
                <a:r>
                  <a:rPr lang="en-US" sz="1400" b="1" dirty="0" smtClean="0">
                    <a:latin typeface="Optima"/>
                    <a:cs typeface="Optima"/>
                  </a:rPr>
                  <a:t>ACCURACY</a:t>
                </a:r>
              </a:p>
              <a:p>
                <a:pPr>
                  <a:defRPr sz="1400" b="1">
                    <a:latin typeface="Optima"/>
                    <a:cs typeface="Optima"/>
                  </a:defRPr>
                </a:pPr>
                <a:r>
                  <a:rPr lang="en-US" sz="1400" b="1" dirty="0" smtClean="0">
                    <a:latin typeface="Optima"/>
                    <a:cs typeface="Optima"/>
                  </a:rPr>
                  <a:t>% </a:t>
                </a:r>
                <a:r>
                  <a:rPr lang="en-US" sz="1400" b="1" dirty="0">
                    <a:latin typeface="Optima"/>
                    <a:cs typeface="Optima"/>
                  </a:rPr>
                  <a:t>Looking to target</a:t>
                </a:r>
                <a:endParaRPr lang="en-US" sz="1400" b="1" baseline="0" dirty="0">
                  <a:latin typeface="Optima"/>
                  <a:cs typeface="Optima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Optima"/>
                <a:cs typeface="Optima"/>
              </a:defRPr>
            </a:pPr>
            <a:endParaRPr lang="en-US"/>
          </a:p>
        </c:txPr>
        <c:crossAx val="-2121246328"/>
        <c:crosses val="autoZero"/>
        <c:crossBetween val="between"/>
        <c:majorUnit val="0.25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3366FF"/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rgbClr val="008000"/>
              </a:solidFill>
            </c:spPr>
          </c:dPt>
          <c:errBars>
            <c:errBarType val="both"/>
            <c:errValType val="cust"/>
            <c:noEndCap val="0"/>
            <c:plus>
              <c:numRef>
                <c:f>'Novel Accuracy - STUDY 1'!$C$2:$C$3</c:f>
                <c:numCache>
                  <c:formatCode>General</c:formatCode>
                  <c:ptCount val="2"/>
                  <c:pt idx="0">
                    <c:v>0.0405320293685745</c:v>
                  </c:pt>
                  <c:pt idx="1">
                    <c:v>0.0260675344330476</c:v>
                  </c:pt>
                </c:numCache>
              </c:numRef>
            </c:plus>
            <c:minus>
              <c:numRef>
                <c:f>'Novel Accuracy - STUDY 1'!$C$2:$C$3</c:f>
                <c:numCache>
                  <c:formatCode>General</c:formatCode>
                  <c:ptCount val="2"/>
                  <c:pt idx="0">
                    <c:v>0.0405320293685745</c:v>
                  </c:pt>
                  <c:pt idx="1">
                    <c:v>0.0260675344330476</c:v>
                  </c:pt>
                </c:numCache>
              </c:numRef>
            </c:minus>
          </c:errBars>
          <c:cat>
            <c:strRef>
              <c:f>'Novel Accuracy - STUDY 1'!$A$2:$A$3</c:f>
              <c:strCache>
                <c:ptCount val="2"/>
                <c:pt idx="0">
                  <c:v>name</c:v>
                </c:pt>
                <c:pt idx="1">
                  <c:v>vocalization</c:v>
                </c:pt>
              </c:strCache>
            </c:strRef>
          </c:cat>
          <c:val>
            <c:numRef>
              <c:f>'Novel Accuracy - STUDY 1'!$B$2:$B$3</c:f>
              <c:numCache>
                <c:formatCode>General</c:formatCode>
                <c:ptCount val="2"/>
                <c:pt idx="0">
                  <c:v>0.622790462404024</c:v>
                </c:pt>
                <c:pt idx="1">
                  <c:v>0.649356281677554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-2052325960"/>
        <c:axId val="-2073126904"/>
      </c:barChart>
      <c:catAx>
        <c:axId val="-205232596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 b="0">
                <a:latin typeface="Optima"/>
                <a:cs typeface="Optima"/>
              </a:defRPr>
            </a:pPr>
            <a:endParaRPr lang="en-US"/>
          </a:p>
        </c:txPr>
        <c:crossAx val="-2073126904"/>
        <c:crosses val="autoZero"/>
        <c:auto val="1"/>
        <c:lblAlgn val="ctr"/>
        <c:lblOffset val="100"/>
        <c:noMultiLvlLbl val="0"/>
      </c:catAx>
      <c:valAx>
        <c:axId val="-2073126904"/>
        <c:scaling>
          <c:orientation val="minMax"/>
          <c:min val="0.25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b="1"/>
                </a:pPr>
                <a:r>
                  <a:rPr lang="en-US" sz="1400" b="1" dirty="0" smtClean="0">
                    <a:latin typeface="Optima"/>
                    <a:cs typeface="Optima"/>
                  </a:rPr>
                  <a:t>ACCURACY%</a:t>
                </a:r>
                <a:r>
                  <a:rPr lang="en-US" sz="1400" b="1" baseline="0" dirty="0" smtClean="0">
                    <a:latin typeface="Optima"/>
                    <a:cs typeface="Optima"/>
                  </a:rPr>
                  <a:t> </a:t>
                </a:r>
                <a:r>
                  <a:rPr lang="en-US" sz="1400" b="1" baseline="0" dirty="0">
                    <a:latin typeface="Optima"/>
                    <a:cs typeface="Optima"/>
                  </a:rPr>
                  <a:t>Looking to target</a:t>
                </a:r>
                <a:endParaRPr lang="en-US" sz="1400" b="1" dirty="0">
                  <a:latin typeface="Optima"/>
                  <a:cs typeface="Optima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Optima"/>
                <a:cs typeface="Optima"/>
              </a:defRPr>
            </a:pPr>
            <a:endParaRPr lang="en-US"/>
          </a:p>
        </c:txPr>
        <c:crossAx val="-2052325960"/>
        <c:crosses val="autoZero"/>
        <c:crossBetween val="between"/>
        <c:minorUnit val="0.25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3366FF"/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rgbClr val="008000"/>
              </a:solidFill>
            </c:spPr>
          </c:dPt>
          <c:errBars>
            <c:errBarType val="both"/>
            <c:errValType val="cust"/>
            <c:noEndCap val="0"/>
            <c:plus>
              <c:numRef>
                <c:f>'Novel Accuracy - STUDY 1'!$C$2:$C$3</c:f>
                <c:numCache>
                  <c:formatCode>General</c:formatCode>
                  <c:ptCount val="2"/>
                  <c:pt idx="0">
                    <c:v>0.0405320293685745</c:v>
                  </c:pt>
                  <c:pt idx="1">
                    <c:v>0.0260675344330476</c:v>
                  </c:pt>
                </c:numCache>
              </c:numRef>
            </c:plus>
            <c:minus>
              <c:numRef>
                <c:f>'Novel Accuracy - STUDY 1'!$C$2:$C$3</c:f>
                <c:numCache>
                  <c:formatCode>General</c:formatCode>
                  <c:ptCount val="2"/>
                  <c:pt idx="0">
                    <c:v>0.0405320293685745</c:v>
                  </c:pt>
                  <c:pt idx="1">
                    <c:v>0.0260675344330476</c:v>
                  </c:pt>
                </c:numCache>
              </c:numRef>
            </c:minus>
          </c:errBars>
          <c:cat>
            <c:strRef>
              <c:f>'Novel Accuracy - STUDY 1'!$A$2:$A$3</c:f>
              <c:strCache>
                <c:ptCount val="2"/>
                <c:pt idx="0">
                  <c:v>name</c:v>
                </c:pt>
                <c:pt idx="1">
                  <c:v>vocalization</c:v>
                </c:pt>
              </c:strCache>
            </c:strRef>
          </c:cat>
          <c:val>
            <c:numRef>
              <c:f>'Novel Accuracy - STUDY 1'!$B$2:$B$3</c:f>
              <c:numCache>
                <c:formatCode>General</c:formatCode>
                <c:ptCount val="2"/>
                <c:pt idx="0">
                  <c:v>0.622790462404024</c:v>
                </c:pt>
                <c:pt idx="1">
                  <c:v>0.649356281677554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-2043135064"/>
        <c:axId val="-2110159896"/>
      </c:barChart>
      <c:catAx>
        <c:axId val="-20431350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 b="0">
                <a:latin typeface="Optima"/>
                <a:cs typeface="Optima"/>
              </a:defRPr>
            </a:pPr>
            <a:endParaRPr lang="en-US"/>
          </a:p>
        </c:txPr>
        <c:crossAx val="-2110159896"/>
        <c:crosses val="autoZero"/>
        <c:auto val="1"/>
        <c:lblAlgn val="ctr"/>
        <c:lblOffset val="100"/>
        <c:noMultiLvlLbl val="0"/>
      </c:catAx>
      <c:valAx>
        <c:axId val="-2110159896"/>
        <c:scaling>
          <c:orientation val="minMax"/>
          <c:min val="0.25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b="1"/>
                </a:pPr>
                <a:r>
                  <a:rPr lang="en-US" sz="1400" b="1" dirty="0" smtClean="0">
                    <a:latin typeface="Optima"/>
                    <a:cs typeface="Optima"/>
                  </a:rPr>
                  <a:t>ACCURACY%</a:t>
                </a:r>
                <a:r>
                  <a:rPr lang="en-US" sz="1400" b="1" baseline="0" dirty="0" smtClean="0">
                    <a:latin typeface="Optima"/>
                    <a:cs typeface="Optima"/>
                  </a:rPr>
                  <a:t> </a:t>
                </a:r>
                <a:r>
                  <a:rPr lang="en-US" sz="1400" b="1" baseline="0" dirty="0">
                    <a:latin typeface="Optima"/>
                    <a:cs typeface="Optima"/>
                  </a:rPr>
                  <a:t>Looking to target</a:t>
                </a:r>
                <a:endParaRPr lang="en-US" sz="1400" b="1" dirty="0">
                  <a:latin typeface="Optima"/>
                  <a:cs typeface="Optima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Optima"/>
                <a:cs typeface="Optima"/>
              </a:defRPr>
            </a:pPr>
            <a:endParaRPr lang="en-US"/>
          </a:p>
        </c:txPr>
        <c:crossAx val="-2043135064"/>
        <c:crosses val="autoZero"/>
        <c:crossBetween val="between"/>
        <c:minorUnit val="0.25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29816808613209"/>
          <c:y val="0.0731707317073171"/>
          <c:w val="0.670183191386791"/>
          <c:h val="0.815542218808015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3366FF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008000"/>
              </a:solidFill>
            </c:spPr>
          </c:dPt>
          <c:errBars>
            <c:errBarType val="both"/>
            <c:errValType val="cust"/>
            <c:noEndCap val="0"/>
            <c:plus>
              <c:numRef>
                <c:f>'Macintosh HD:Users:ricardoh:Desktop:[graphs_ANIME.xlsx]Retention - STUDY 2'!$C$2:$C$4</c:f>
                <c:numCache>
                  <c:formatCode>General</c:formatCode>
                  <c:ptCount val="3"/>
                  <c:pt idx="0">
                    <c:v>0.0269613859984421</c:v>
                  </c:pt>
                  <c:pt idx="1">
                    <c:v>0.0334016159192486</c:v>
                  </c:pt>
                  <c:pt idx="2">
                    <c:v>0.0380873110470196</c:v>
                  </c:pt>
                </c:numCache>
              </c:numRef>
            </c:plus>
            <c:minus>
              <c:numRef>
                <c:f>'Macintosh HD:Users:ricardoh:Desktop:[graphs_ANIME.xlsx]Retention - STUDY 2'!$C$2:$C$4</c:f>
                <c:numCache>
                  <c:formatCode>General</c:formatCode>
                  <c:ptCount val="3"/>
                  <c:pt idx="0">
                    <c:v>0.0269613859984421</c:v>
                  </c:pt>
                  <c:pt idx="1">
                    <c:v>0.0334016159192486</c:v>
                  </c:pt>
                  <c:pt idx="2">
                    <c:v>0.0380873110470196</c:v>
                  </c:pt>
                </c:numCache>
              </c:numRef>
            </c:minus>
          </c:errBars>
          <c:cat>
            <c:strRef>
              <c:f>'Macintosh HD:Users:ricardoh:Desktop:[graphs_ANIME.xlsx]Retention - STUDY 2'!$A$2:$A$4</c:f>
              <c:strCache>
                <c:ptCount val="3"/>
                <c:pt idx="0">
                  <c:v>_x0008_Familiar</c:v>
                </c:pt>
                <c:pt idx="1">
                  <c:v>_x000e_Disambiguation</c:v>
                </c:pt>
                <c:pt idx="2">
                  <c:v>	Retention</c:v>
                </c:pt>
              </c:strCache>
            </c:strRef>
          </c:cat>
          <c:val>
            <c:numRef>
              <c:f>'Macintosh HD:Users:ricardoh:Desktop:[graphs_ANIME.xlsx]Retention - STUDY 2'!$B$2:$B$4</c:f>
              <c:numCache>
                <c:formatCode>General</c:formatCode>
                <c:ptCount val="3"/>
                <c:pt idx="0">
                  <c:v>0.623431614633002</c:v>
                </c:pt>
                <c:pt idx="1">
                  <c:v>0.650794860904058</c:v>
                </c:pt>
                <c:pt idx="2">
                  <c:v>0.554744908448317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-2076689928"/>
        <c:axId val="-2076466808"/>
      </c:barChart>
      <c:catAx>
        <c:axId val="-20766899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 b="1">
                <a:latin typeface="Optima"/>
                <a:cs typeface="Optima"/>
              </a:defRPr>
            </a:pPr>
            <a:endParaRPr lang="en-US"/>
          </a:p>
        </c:txPr>
        <c:crossAx val="-2076466808"/>
        <c:crosses val="autoZero"/>
        <c:auto val="1"/>
        <c:lblAlgn val="ctr"/>
        <c:lblOffset val="100"/>
        <c:noMultiLvlLbl val="0"/>
      </c:catAx>
      <c:valAx>
        <c:axId val="-2076466808"/>
        <c:scaling>
          <c:orientation val="minMax"/>
          <c:max val="0.75"/>
          <c:min val="0.25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b="0"/>
                </a:pPr>
                <a:r>
                  <a:rPr lang="en-US" sz="1400" b="1" dirty="0" smtClean="0">
                    <a:latin typeface="Optima"/>
                    <a:cs typeface="Optima"/>
                  </a:rPr>
                  <a:t>ACCURACY</a:t>
                </a:r>
              </a:p>
              <a:p>
                <a:pPr>
                  <a:defRPr b="0"/>
                </a:pPr>
                <a:r>
                  <a:rPr lang="en-US" sz="1400" b="1" dirty="0" smtClean="0">
                    <a:latin typeface="Optima"/>
                    <a:cs typeface="Optima"/>
                  </a:rPr>
                  <a:t>% </a:t>
                </a:r>
                <a:r>
                  <a:rPr lang="en-US" sz="1400" b="1" dirty="0">
                    <a:latin typeface="Optima"/>
                    <a:cs typeface="Optima"/>
                  </a:rPr>
                  <a:t>Looking </a:t>
                </a:r>
                <a:endParaRPr lang="en-US" sz="1400" b="1" dirty="0" smtClean="0">
                  <a:latin typeface="Optima"/>
                  <a:cs typeface="Optima"/>
                </a:endParaRPr>
              </a:p>
              <a:p>
                <a:pPr>
                  <a:defRPr b="0"/>
                </a:pPr>
                <a:r>
                  <a:rPr lang="en-US" sz="1400" b="1" dirty="0" smtClean="0">
                    <a:latin typeface="Optima"/>
                    <a:cs typeface="Optima"/>
                  </a:rPr>
                  <a:t>to </a:t>
                </a:r>
                <a:r>
                  <a:rPr lang="en-US" sz="1400" b="1" dirty="0">
                    <a:latin typeface="Optima"/>
                    <a:cs typeface="Optima"/>
                  </a:rPr>
                  <a:t>Target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Optima"/>
                <a:cs typeface="Optima"/>
              </a:defRPr>
            </a:pPr>
            <a:endParaRPr lang="en-US"/>
          </a:p>
        </c:txPr>
        <c:crossAx val="-2076689928"/>
        <c:crosses val="autoZero"/>
        <c:crossBetween val="between"/>
        <c:majorUnit val="0.25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'Correlation - STUDY 2'!$B$1</c:f>
              <c:strCache>
                <c:ptCount val="1"/>
                <c:pt idx="0">
                  <c:v>Retention</c:v>
                </c:pt>
              </c:strCache>
            </c:strRef>
          </c:tx>
          <c:spPr>
            <a:ln w="47625">
              <a:noFill/>
            </a:ln>
          </c:spPr>
          <c:trendline>
            <c:trendlineType val="linear"/>
            <c:dispRSqr val="0"/>
            <c:dispEq val="0"/>
          </c:trendline>
          <c:xVal>
            <c:numRef>
              <c:f>'Correlation - STUDY 2'!$A$2:$A$21</c:f>
              <c:numCache>
                <c:formatCode>General</c:formatCode>
                <c:ptCount val="20"/>
                <c:pt idx="0">
                  <c:v>0.676998663755926</c:v>
                </c:pt>
                <c:pt idx="1">
                  <c:v>0.84351947406643</c:v>
                </c:pt>
                <c:pt idx="2">
                  <c:v>0.566713264989127</c:v>
                </c:pt>
                <c:pt idx="3">
                  <c:v>0.658914227689477</c:v>
                </c:pt>
                <c:pt idx="4">
                  <c:v>0.655817244973531</c:v>
                </c:pt>
                <c:pt idx="5">
                  <c:v>0.703085839598998</c:v>
                </c:pt>
                <c:pt idx="6">
                  <c:v>0.732931887240224</c:v>
                </c:pt>
                <c:pt idx="7">
                  <c:v>0.706618240516546</c:v>
                </c:pt>
                <c:pt idx="8">
                  <c:v>0.62802281901197</c:v>
                </c:pt>
                <c:pt idx="9">
                  <c:v>0.580907835762363</c:v>
                </c:pt>
                <c:pt idx="10">
                  <c:v>0.301447179625146</c:v>
                </c:pt>
                <c:pt idx="11">
                  <c:v>0.555086323235144</c:v>
                </c:pt>
                <c:pt idx="12">
                  <c:v>0.741608127678831</c:v>
                </c:pt>
                <c:pt idx="13">
                  <c:v>0.718238321384422</c:v>
                </c:pt>
                <c:pt idx="14">
                  <c:v>0.856951560316721</c:v>
                </c:pt>
                <c:pt idx="15">
                  <c:v>0.329380536139306</c:v>
                </c:pt>
                <c:pt idx="16">
                  <c:v>0.470082822118841</c:v>
                </c:pt>
                <c:pt idx="17">
                  <c:v>0.779008114811651</c:v>
                </c:pt>
                <c:pt idx="18">
                  <c:v>0.7659027305045</c:v>
                </c:pt>
                <c:pt idx="19">
                  <c:v>0.744662004662005</c:v>
                </c:pt>
              </c:numCache>
            </c:numRef>
          </c:xVal>
          <c:yVal>
            <c:numRef>
              <c:f>'Correlation - STUDY 2'!$B$2:$B$21</c:f>
              <c:numCache>
                <c:formatCode>General</c:formatCode>
                <c:ptCount val="20"/>
                <c:pt idx="0">
                  <c:v>0.571749887539361</c:v>
                </c:pt>
                <c:pt idx="1">
                  <c:v>0.422379730002235</c:v>
                </c:pt>
                <c:pt idx="2">
                  <c:v>0.402323376007586</c:v>
                </c:pt>
                <c:pt idx="3">
                  <c:v>0.64655860950829</c:v>
                </c:pt>
                <c:pt idx="4">
                  <c:v>0.656026164635334</c:v>
                </c:pt>
                <c:pt idx="5">
                  <c:v>0.789033189033189</c:v>
                </c:pt>
                <c:pt idx="6">
                  <c:v>0.726228632478632</c:v>
                </c:pt>
                <c:pt idx="7">
                  <c:v>0.4936203466894</c:v>
                </c:pt>
                <c:pt idx="8">
                  <c:v>0.531749672346003</c:v>
                </c:pt>
                <c:pt idx="9">
                  <c:v>0.301243824982357</c:v>
                </c:pt>
                <c:pt idx="10">
                  <c:v>0.491909385113269</c:v>
                </c:pt>
                <c:pt idx="11">
                  <c:v>0.280926064892749</c:v>
                </c:pt>
                <c:pt idx="12">
                  <c:v>0.5</c:v>
                </c:pt>
                <c:pt idx="13">
                  <c:v>0.460221376686268</c:v>
                </c:pt>
                <c:pt idx="14">
                  <c:v>0.504762918061993</c:v>
                </c:pt>
                <c:pt idx="15">
                  <c:v>0.406599607907803</c:v>
                </c:pt>
                <c:pt idx="16">
                  <c:v>0.487108509965201</c:v>
                </c:pt>
                <c:pt idx="17">
                  <c:v>0.8590652845972</c:v>
                </c:pt>
                <c:pt idx="18">
                  <c:v>0.889371980676328</c:v>
                </c:pt>
                <c:pt idx="19">
                  <c:v>0.674019607843137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54825192"/>
        <c:axId val="-2054437128"/>
      </c:scatterChart>
      <c:valAx>
        <c:axId val="-2054825192"/>
        <c:scaling>
          <c:orientation val="minMax"/>
          <c:max val="0.9"/>
          <c:min val="0.25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sz="1400" b="0" dirty="0" smtClean="0">
                    <a:latin typeface="Optima"/>
                    <a:cs typeface="Optima"/>
                  </a:rPr>
                  <a:t>DISAMBIGUATION ACCURACY</a:t>
                </a:r>
                <a:endParaRPr lang="en-US" sz="1400" b="0" dirty="0">
                  <a:latin typeface="Optima"/>
                  <a:cs typeface="Optima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txPr>
          <a:bodyPr rot="0" vert="horz" lIns="2" anchor="t" anchorCtr="1">
            <a:spAutoFit/>
          </a:bodyPr>
          <a:lstStyle/>
          <a:p>
            <a:pPr>
              <a:defRPr sz="1200">
                <a:latin typeface="Optima"/>
                <a:cs typeface="Optima"/>
              </a:defRPr>
            </a:pPr>
            <a:endParaRPr lang="en-US"/>
          </a:p>
        </c:txPr>
        <c:crossAx val="-2054437128"/>
        <c:crosses val="autoZero"/>
        <c:crossBetween val="midCat"/>
        <c:majorUnit val="0.25"/>
      </c:valAx>
      <c:valAx>
        <c:axId val="-2054437128"/>
        <c:scaling>
          <c:orientation val="minMax"/>
          <c:min val="0.25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b="0"/>
                </a:pPr>
                <a:r>
                  <a:rPr lang="en-US" sz="1600" b="0" dirty="0" smtClean="0">
                    <a:latin typeface="Optima"/>
                    <a:cs typeface="Optima"/>
                  </a:rPr>
                  <a:t>RETENTION</a:t>
                </a:r>
              </a:p>
              <a:p>
                <a:pPr>
                  <a:defRPr b="0"/>
                </a:pPr>
                <a:r>
                  <a:rPr lang="en-US" sz="1600" b="0" dirty="0" smtClean="0">
                    <a:latin typeface="Optima"/>
                    <a:cs typeface="Optima"/>
                  </a:rPr>
                  <a:t>ACCURACY</a:t>
                </a:r>
                <a:endParaRPr lang="en-US" sz="1600" b="0" dirty="0">
                  <a:latin typeface="Optima"/>
                  <a:cs typeface="Optima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txPr>
          <a:bodyPr/>
          <a:lstStyle/>
          <a:p>
            <a:pPr>
              <a:defRPr sz="1200">
                <a:latin typeface="Optima"/>
                <a:cs typeface="Optima"/>
              </a:defRPr>
            </a:pPr>
            <a:endParaRPr lang="en-US"/>
          </a:p>
        </c:txPr>
        <c:crossAx val="-2054825192"/>
        <c:crosses val="autoZero"/>
        <c:crossBetween val="midCat"/>
        <c:majorUnit val="0.25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'Correlation - STUDY 2'!$B$1</c:f>
              <c:strCache>
                <c:ptCount val="1"/>
                <c:pt idx="0">
                  <c:v>Retention</c:v>
                </c:pt>
              </c:strCache>
            </c:strRef>
          </c:tx>
          <c:spPr>
            <a:ln w="47625">
              <a:noFill/>
            </a:ln>
          </c:spPr>
          <c:trendline>
            <c:trendlineType val="linear"/>
            <c:dispRSqr val="0"/>
            <c:dispEq val="0"/>
          </c:trendline>
          <c:xVal>
            <c:numRef>
              <c:f>'Correlation - STUDY 2'!$A$2:$A$21</c:f>
              <c:numCache>
                <c:formatCode>General</c:formatCode>
                <c:ptCount val="20"/>
                <c:pt idx="0">
                  <c:v>0.676998663755926</c:v>
                </c:pt>
                <c:pt idx="1">
                  <c:v>0.84351947406643</c:v>
                </c:pt>
                <c:pt idx="2">
                  <c:v>0.566713264989127</c:v>
                </c:pt>
                <c:pt idx="3">
                  <c:v>0.658914227689477</c:v>
                </c:pt>
                <c:pt idx="4">
                  <c:v>0.655817244973531</c:v>
                </c:pt>
                <c:pt idx="5">
                  <c:v>0.703085839598998</c:v>
                </c:pt>
                <c:pt idx="6">
                  <c:v>0.732931887240224</c:v>
                </c:pt>
                <c:pt idx="7">
                  <c:v>0.706618240516546</c:v>
                </c:pt>
                <c:pt idx="8">
                  <c:v>0.62802281901197</c:v>
                </c:pt>
                <c:pt idx="9">
                  <c:v>0.580907835762363</c:v>
                </c:pt>
                <c:pt idx="10">
                  <c:v>0.301447179625146</c:v>
                </c:pt>
                <c:pt idx="11">
                  <c:v>0.555086323235144</c:v>
                </c:pt>
                <c:pt idx="12">
                  <c:v>0.741608127678831</c:v>
                </c:pt>
                <c:pt idx="13">
                  <c:v>0.718238321384422</c:v>
                </c:pt>
                <c:pt idx="14">
                  <c:v>0.856951560316721</c:v>
                </c:pt>
                <c:pt idx="15">
                  <c:v>0.329380536139306</c:v>
                </c:pt>
                <c:pt idx="16">
                  <c:v>0.470082822118841</c:v>
                </c:pt>
                <c:pt idx="17">
                  <c:v>0.779008114811651</c:v>
                </c:pt>
                <c:pt idx="18">
                  <c:v>0.7659027305045</c:v>
                </c:pt>
                <c:pt idx="19">
                  <c:v>0.744662004662005</c:v>
                </c:pt>
              </c:numCache>
            </c:numRef>
          </c:xVal>
          <c:yVal>
            <c:numRef>
              <c:f>'Correlation - STUDY 2'!$B$2:$B$21</c:f>
              <c:numCache>
                <c:formatCode>General</c:formatCode>
                <c:ptCount val="20"/>
                <c:pt idx="0">
                  <c:v>0.571749887539361</c:v>
                </c:pt>
                <c:pt idx="1">
                  <c:v>0.422379730002235</c:v>
                </c:pt>
                <c:pt idx="2">
                  <c:v>0.402323376007586</c:v>
                </c:pt>
                <c:pt idx="3">
                  <c:v>0.64655860950829</c:v>
                </c:pt>
                <c:pt idx="4">
                  <c:v>0.656026164635334</c:v>
                </c:pt>
                <c:pt idx="5">
                  <c:v>0.789033189033189</c:v>
                </c:pt>
                <c:pt idx="6">
                  <c:v>0.726228632478632</c:v>
                </c:pt>
                <c:pt idx="7">
                  <c:v>0.4936203466894</c:v>
                </c:pt>
                <c:pt idx="8">
                  <c:v>0.531749672346003</c:v>
                </c:pt>
                <c:pt idx="9">
                  <c:v>0.301243824982357</c:v>
                </c:pt>
                <c:pt idx="10">
                  <c:v>0.491909385113269</c:v>
                </c:pt>
                <c:pt idx="11">
                  <c:v>0.280926064892749</c:v>
                </c:pt>
                <c:pt idx="12">
                  <c:v>0.5</c:v>
                </c:pt>
                <c:pt idx="13">
                  <c:v>0.460221376686268</c:v>
                </c:pt>
                <c:pt idx="14">
                  <c:v>0.504762918061993</c:v>
                </c:pt>
                <c:pt idx="15">
                  <c:v>0.406599607907803</c:v>
                </c:pt>
                <c:pt idx="16">
                  <c:v>0.487108509965201</c:v>
                </c:pt>
                <c:pt idx="17">
                  <c:v>0.8590652845972</c:v>
                </c:pt>
                <c:pt idx="18">
                  <c:v>0.889371980676328</c:v>
                </c:pt>
                <c:pt idx="19">
                  <c:v>0.674019607843137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8384248"/>
        <c:axId val="-2080113752"/>
      </c:scatterChart>
      <c:valAx>
        <c:axId val="-2048384248"/>
        <c:scaling>
          <c:orientation val="minMax"/>
          <c:max val="0.9"/>
          <c:min val="0.25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sz="1400" b="0" dirty="0" smtClean="0">
                    <a:latin typeface="Optima"/>
                    <a:cs typeface="Optima"/>
                  </a:rPr>
                  <a:t>DISAMBIGUATION ACCURACY</a:t>
                </a:r>
                <a:endParaRPr lang="en-US" sz="1400" b="0" dirty="0">
                  <a:latin typeface="Optima"/>
                  <a:cs typeface="Optima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txPr>
          <a:bodyPr rot="0" vert="horz" lIns="2" anchor="t" anchorCtr="1">
            <a:spAutoFit/>
          </a:bodyPr>
          <a:lstStyle/>
          <a:p>
            <a:pPr>
              <a:defRPr sz="1200">
                <a:latin typeface="Optima"/>
                <a:cs typeface="Optima"/>
              </a:defRPr>
            </a:pPr>
            <a:endParaRPr lang="en-US"/>
          </a:p>
        </c:txPr>
        <c:crossAx val="-2080113752"/>
        <c:crosses val="autoZero"/>
        <c:crossBetween val="midCat"/>
        <c:majorUnit val="0.25"/>
      </c:valAx>
      <c:valAx>
        <c:axId val="-2080113752"/>
        <c:scaling>
          <c:orientation val="minMax"/>
          <c:min val="0.25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b="0"/>
                </a:pPr>
                <a:r>
                  <a:rPr lang="en-US" sz="1600" b="0" dirty="0" smtClean="0">
                    <a:latin typeface="Optima"/>
                    <a:cs typeface="Optima"/>
                  </a:rPr>
                  <a:t>RETENTION</a:t>
                </a:r>
              </a:p>
              <a:p>
                <a:pPr>
                  <a:defRPr b="0"/>
                </a:pPr>
                <a:r>
                  <a:rPr lang="en-US" sz="1600" b="0" dirty="0" smtClean="0">
                    <a:latin typeface="Optima"/>
                    <a:cs typeface="Optima"/>
                  </a:rPr>
                  <a:t>ACCURACY</a:t>
                </a:r>
                <a:endParaRPr lang="en-US" sz="1600" b="0" dirty="0">
                  <a:latin typeface="Optima"/>
                  <a:cs typeface="Optima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txPr>
          <a:bodyPr/>
          <a:lstStyle/>
          <a:p>
            <a:pPr>
              <a:defRPr sz="1200">
                <a:latin typeface="Optima"/>
                <a:cs typeface="Optima"/>
              </a:defRPr>
            </a:pPr>
            <a:endParaRPr lang="en-US"/>
          </a:p>
        </c:txPr>
        <c:crossAx val="-2048384248"/>
        <c:crosses val="autoZero"/>
        <c:crossBetween val="midCat"/>
        <c:majorUnit val="0.25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E201-6E17-EE49-AF3F-5C505A8B9519}" type="datetimeFigureOut">
              <a:rPr lang="en-US" smtClean="0"/>
              <a:t>4/15/13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7D319-13D1-4E42-8E70-77217484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19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F35B5-8D91-974B-9BC9-3FE36B0CFF43}" type="datetimeFigureOut">
              <a:rPr lang="en-US" smtClean="0"/>
              <a:t>4/15/13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27C96-C928-344A-8512-02E58738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3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02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69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B64CBB-3962-7847-A6AF-2EAE75583BE1}" type="slidenum">
              <a:rPr lang="en-US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="0" baseline="0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89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71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13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 smtClean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13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69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518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B64CBB-3962-7847-A6AF-2EAE75583BE1}" type="slidenum">
              <a:rPr lang="en-US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="0" baseline="0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During the last 35 years, several studies have shown that children chose a novel object as the referent for </a:t>
            </a:r>
            <a:r>
              <a:rPr lang="en-US" sz="1200" b="0" kern="1200" baseline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novel words.</a:t>
            </a:r>
            <a:endParaRPr lang="en-US" sz="1200" b="0" kern="1200" baseline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5D8353-6A62-1F48-92A8-7041CFC17AB9}" type="slidenum">
              <a:rPr lang="en-US" smtClean="0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743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696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63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926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797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797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5D8353-6A62-1F48-92A8-7041CFC17AB9}" type="slidenum">
              <a:rPr lang="en-US" smtClean="0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80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5D8353-6A62-1F48-92A8-7041CFC17AB9}" type="slidenum">
              <a:rPr lang="en-US" smtClean="0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5D8353-6A62-1F48-92A8-7041CFC17AB9}" type="slidenum">
              <a:rPr lang="en-US" smtClean="0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5D8353-6A62-1F48-92A8-7041CFC17AB9}" type="slidenum">
              <a:rPr lang="en-US" smtClean="0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5D8353-6A62-1F48-92A8-7041CFC17AB9}" type="slidenum">
              <a:rPr lang="en-US" smtClean="0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35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35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27C96-C928-344A-8512-02E5873864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5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9F6-0B99-7943-BFF4-42790C38D2C0}" type="datetimeFigureOut">
              <a:rPr lang="en-US" smtClean="0"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B1B-EC89-3F4D-B7F4-05D7D11D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2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9F6-0B99-7943-BFF4-42790C38D2C0}" type="datetimeFigureOut">
              <a:rPr lang="en-US" smtClean="0"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B1B-EC89-3F4D-B7F4-05D7D11D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9F6-0B99-7943-BFF4-42790C38D2C0}" type="datetimeFigureOut">
              <a:rPr lang="en-US" smtClean="0"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B1B-EC89-3F4D-B7F4-05D7D11D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0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9F6-0B99-7943-BFF4-42790C38D2C0}" type="datetimeFigureOut">
              <a:rPr lang="en-US" smtClean="0"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B1B-EC89-3F4D-B7F4-05D7D11D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5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9F6-0B99-7943-BFF4-42790C38D2C0}" type="datetimeFigureOut">
              <a:rPr lang="en-US" smtClean="0"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B1B-EC89-3F4D-B7F4-05D7D11D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7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9F6-0B99-7943-BFF4-42790C38D2C0}" type="datetimeFigureOut">
              <a:rPr lang="en-US" smtClean="0"/>
              <a:t>4/15/13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B1B-EC89-3F4D-B7F4-05D7D11D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4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9F6-0B99-7943-BFF4-42790C38D2C0}" type="datetimeFigureOut">
              <a:rPr lang="en-US" smtClean="0"/>
              <a:t>4/15/13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B1B-EC89-3F4D-B7F4-05D7D11D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9F6-0B99-7943-BFF4-42790C38D2C0}" type="datetimeFigureOut">
              <a:rPr lang="en-US" smtClean="0"/>
              <a:t>4/15/13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B1B-EC89-3F4D-B7F4-05D7D11D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7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9F6-0B99-7943-BFF4-42790C38D2C0}" type="datetimeFigureOut">
              <a:rPr lang="en-US" smtClean="0"/>
              <a:t>4/15/13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B1B-EC89-3F4D-B7F4-05D7D11D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2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9F6-0B99-7943-BFF4-42790C38D2C0}" type="datetimeFigureOut">
              <a:rPr lang="en-US" smtClean="0"/>
              <a:t>4/15/13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B1B-EC89-3F4D-B7F4-05D7D11D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1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9F6-0B99-7943-BFF4-42790C38D2C0}" type="datetimeFigureOut">
              <a:rPr lang="en-US" smtClean="0"/>
              <a:t>4/15/13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B1B-EC89-3F4D-B7F4-05D7D11D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9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FB9F6-0B99-7943-BFF4-42790C38D2C0}" type="datetimeFigureOut">
              <a:rPr lang="en-US" smtClean="0"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9B1B-EC89-3F4D-B7F4-05D7D11D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2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media" Target="../media/media2.aiff"/><Relationship Id="rId4" Type="http://schemas.openxmlformats.org/officeDocument/2006/relationships/audio" Target="../media/media2.aiff"/><Relationship Id="rId5" Type="http://schemas.microsoft.com/office/2007/relationships/media" Target="../media/media3.aiff"/><Relationship Id="rId6" Type="http://schemas.openxmlformats.org/officeDocument/2006/relationships/audio" Target="../media/media3.aiff"/><Relationship Id="rId7" Type="http://schemas.openxmlformats.org/officeDocument/2006/relationships/slideLayout" Target="../slideLayouts/slideLayout6.xml"/><Relationship Id="rId8" Type="http://schemas.openxmlformats.org/officeDocument/2006/relationships/notesSlide" Target="../notesSlides/notesSlide11.xml"/><Relationship Id="rId9" Type="http://schemas.openxmlformats.org/officeDocument/2006/relationships/image" Target="../media/image6.png"/><Relationship Id="rId10" Type="http://schemas.openxmlformats.org/officeDocument/2006/relationships/image" Target="../media/image2.png"/><Relationship Id="rId11" Type="http://schemas.openxmlformats.org/officeDocument/2006/relationships/image" Target="../media/image9.png"/><Relationship Id="rId1" Type="http://schemas.microsoft.com/office/2007/relationships/media" Target="../media/media1.aiff"/><Relationship Id="rId2" Type="http://schemas.openxmlformats.org/officeDocument/2006/relationships/audio" Target="../media/media1.a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2.png"/><Relationship Id="rId13" Type="http://schemas.openxmlformats.org/officeDocument/2006/relationships/image" Target="../media/image9.png"/><Relationship Id="rId1" Type="http://schemas.microsoft.com/office/2007/relationships/media" Target="../media/media4.aiff"/><Relationship Id="rId2" Type="http://schemas.openxmlformats.org/officeDocument/2006/relationships/audio" Target="../media/media4.aiff"/><Relationship Id="rId3" Type="http://schemas.microsoft.com/office/2007/relationships/media" Target="../media/media5.aiff"/><Relationship Id="rId4" Type="http://schemas.openxmlformats.org/officeDocument/2006/relationships/audio" Target="../media/media5.aiff"/><Relationship Id="rId5" Type="http://schemas.microsoft.com/office/2007/relationships/media" Target="../media/media6.aiff"/><Relationship Id="rId6" Type="http://schemas.openxmlformats.org/officeDocument/2006/relationships/audio" Target="../media/media6.aiff"/><Relationship Id="rId7" Type="http://schemas.openxmlformats.org/officeDocument/2006/relationships/slideLayout" Target="../slideLayouts/slideLayout6.xml"/><Relationship Id="rId8" Type="http://schemas.openxmlformats.org/officeDocument/2006/relationships/notesSlide" Target="../notesSlides/notesSlide18.xml"/><Relationship Id="rId9" Type="http://schemas.openxmlformats.org/officeDocument/2006/relationships/image" Target="../media/image1.png"/><Relationship Id="rId10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3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chart" Target="../charts/char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/>
            </a:r>
            <a:br>
              <a:rPr lang="en-US" sz="2000" dirty="0" smtClean="0">
                <a:latin typeface="Helvetica"/>
                <a:cs typeface="Helvetica"/>
              </a:rPr>
            </a:b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7615" y="505891"/>
            <a:ext cx="6149971" cy="434419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30000"/>
              </a:lnSpc>
              <a:spcAft>
                <a:spcPts val="600"/>
              </a:spcAft>
              <a:buNone/>
            </a:pP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latin typeface="Optima"/>
                <a:cs typeface="Optima"/>
              </a:rPr>
              <a:t>One-to-one biases in a non-linguistic and non-communicative domain: 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latin typeface="Optima"/>
                <a:cs typeface="Optima"/>
              </a:rPr>
              <a:t>30-month-olds map novel animal vocalizations to unfamiliar animals</a:t>
            </a:r>
          </a:p>
          <a:p>
            <a:pPr marL="0" indent="0">
              <a:buNone/>
            </a:pPr>
            <a:endParaRPr lang="en-US" dirty="0">
              <a:latin typeface="Optima"/>
              <a:cs typeface="Optima"/>
            </a:endParaRPr>
          </a:p>
          <a:p>
            <a:pPr marL="0" indent="0" algn="ctr">
              <a:buNone/>
            </a:pPr>
            <a:r>
              <a:rPr lang="en-US" sz="2400" dirty="0" smtClean="0">
                <a:latin typeface="Optima"/>
                <a:cs typeface="Optima"/>
              </a:rPr>
              <a:t>Ricardo A.H. </a:t>
            </a:r>
            <a:r>
              <a:rPr lang="en-US" sz="2400" dirty="0" err="1" smtClean="0">
                <a:latin typeface="Optima"/>
                <a:cs typeface="Optima"/>
              </a:rPr>
              <a:t>Bion</a:t>
            </a:r>
            <a:endParaRPr lang="en-US" sz="2400" dirty="0" smtClean="0">
              <a:latin typeface="Optima"/>
              <a:cs typeface="Optima"/>
            </a:endParaRPr>
          </a:p>
          <a:p>
            <a:pPr marL="0" indent="0" algn="ctr">
              <a:buNone/>
            </a:pPr>
            <a:r>
              <a:rPr lang="en-US" sz="2400" dirty="0" smtClean="0">
                <a:latin typeface="Optima"/>
                <a:cs typeface="Optima"/>
              </a:rPr>
              <a:t>Kyle MacDonald</a:t>
            </a:r>
          </a:p>
          <a:p>
            <a:pPr marL="0" indent="0" algn="ctr">
              <a:buNone/>
            </a:pPr>
            <a:r>
              <a:rPr lang="en-US" sz="2400" dirty="0" smtClean="0">
                <a:latin typeface="Optima"/>
                <a:cs typeface="Optima"/>
              </a:rPr>
              <a:t>Anne Fernald</a:t>
            </a:r>
          </a:p>
          <a:p>
            <a:pPr marL="0" indent="0" algn="ctr">
              <a:buNone/>
            </a:pPr>
            <a:endParaRPr lang="en-US" sz="2400" dirty="0">
              <a:latin typeface="Optima"/>
              <a:cs typeface="Optima"/>
            </a:endParaRPr>
          </a:p>
          <a:p>
            <a:pPr marL="0" indent="0" algn="ctr">
              <a:buNone/>
            </a:pPr>
            <a:r>
              <a:rPr lang="en-US" sz="2400" dirty="0" smtClean="0">
                <a:latin typeface="Optima"/>
                <a:cs typeface="Optima"/>
              </a:rPr>
              <a:t>Stanford University</a:t>
            </a:r>
          </a:p>
        </p:txBody>
      </p:sp>
      <p:pic>
        <p:nvPicPr>
          <p:cNvPr id="4" name="Picture 3" descr="tapir1L.pc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648920" y="4708099"/>
            <a:ext cx="2037880" cy="1530069"/>
          </a:xfrm>
          <a:prstGeom prst="rect">
            <a:avLst/>
          </a:prstGeom>
        </p:spPr>
      </p:pic>
      <p:pic>
        <p:nvPicPr>
          <p:cNvPr id="5" name="Picture 4" descr="cowL.pc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29" y="4711540"/>
            <a:ext cx="2040092" cy="153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34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7"/>
          <p:cNvSpPr txBox="1">
            <a:spLocks noChangeArrowheads="1"/>
          </p:cNvSpPr>
          <p:nvPr/>
        </p:nvSpPr>
        <p:spPr bwMode="auto">
          <a:xfrm>
            <a:off x="-879400" y="111125"/>
            <a:ext cx="10819350" cy="55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eaLnBrk="0" hangingPunct="0"/>
            <a:r>
              <a:rPr lang="en-US" sz="3000" dirty="0" smtClean="0">
                <a:solidFill>
                  <a:srgbClr val="105056"/>
                </a:solidFill>
                <a:latin typeface="Optima"/>
                <a:cs typeface="Optima"/>
              </a:rPr>
              <a:t>Study 1: DESIGN</a:t>
            </a:r>
            <a:endParaRPr lang="en-US" sz="3000" dirty="0">
              <a:latin typeface="Optima"/>
              <a:cs typeface="Optima"/>
            </a:endParaRPr>
          </a:p>
        </p:txBody>
      </p:sp>
      <p:sp>
        <p:nvSpPr>
          <p:cNvPr id="5" name="Text Box 80"/>
          <p:cNvSpPr txBox="1">
            <a:spLocks noChangeArrowheads="1"/>
          </p:cNvSpPr>
          <p:nvPr/>
        </p:nvSpPr>
        <p:spPr bwMode="auto">
          <a:xfrm>
            <a:off x="431800" y="928591"/>
            <a:ext cx="7452849" cy="562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defRPr/>
            </a:pPr>
            <a:r>
              <a:rPr lang="en-US" sz="2600" dirty="0" smtClean="0">
                <a:latin typeface="Optima"/>
                <a:ea typeface="ＭＳ Ｐゴシック" pitchFamily="1" charset="-128"/>
                <a:cs typeface="Optima"/>
              </a:rPr>
              <a:t>21 30-mo-olds</a:t>
            </a:r>
          </a:p>
          <a:p>
            <a:pPr eaLnBrk="0" hangingPunct="0">
              <a:lnSpc>
                <a:spcPct val="110000"/>
              </a:lnSpc>
              <a:defRPr/>
            </a:pPr>
            <a:endParaRPr lang="en-US" sz="2600" dirty="0">
              <a:latin typeface="Optima"/>
              <a:ea typeface="ＭＳ Ｐゴシック" pitchFamily="1" charset="-128"/>
              <a:cs typeface="Optima"/>
            </a:endParaRPr>
          </a:p>
          <a:p>
            <a:pPr eaLnBrk="0" hangingPunct="0">
              <a:lnSpc>
                <a:spcPct val="110000"/>
              </a:lnSpc>
              <a:defRPr/>
            </a:pPr>
            <a:r>
              <a:rPr lang="en-US" sz="2600" dirty="0" smtClean="0">
                <a:latin typeface="Optima"/>
                <a:ea typeface="ＭＳ Ｐゴシック" pitchFamily="1" charset="-128"/>
                <a:cs typeface="Optima"/>
              </a:rPr>
              <a:t>2 Familiarization books</a:t>
            </a:r>
            <a:endParaRPr lang="en-US" sz="2600" dirty="0" smtClean="0">
              <a:latin typeface="Optima"/>
              <a:ea typeface="ＭＳ Ｐゴシック" pitchFamily="1" charset="-128"/>
              <a:cs typeface="Optima"/>
            </a:endParaRPr>
          </a:p>
          <a:p>
            <a:pPr eaLnBrk="0" hangingPunct="0">
              <a:lnSpc>
                <a:spcPct val="110000"/>
              </a:lnSpc>
              <a:defRPr/>
            </a:pPr>
            <a:endParaRPr lang="en-US" sz="3000" dirty="0">
              <a:latin typeface="Optima"/>
              <a:ea typeface="ＭＳ Ｐゴシック" pitchFamily="1" charset="-128"/>
              <a:cs typeface="Optima"/>
            </a:endParaRPr>
          </a:p>
          <a:p>
            <a:pPr eaLnBrk="0" hangingPunct="0">
              <a:lnSpc>
                <a:spcPct val="110000"/>
              </a:lnSpc>
              <a:defRPr/>
            </a:pPr>
            <a:r>
              <a:rPr lang="en-US" sz="2600" dirty="0" smtClean="0">
                <a:latin typeface="Optima"/>
                <a:ea typeface="ＭＳ Ｐゴシック" pitchFamily="1" charset="-128"/>
                <a:cs typeface="Optima"/>
              </a:rPr>
              <a:t>Looking</a:t>
            </a:r>
            <a:r>
              <a:rPr lang="en-US" sz="2600" dirty="0">
                <a:latin typeface="Optima"/>
                <a:ea typeface="ＭＳ Ｐゴシック" pitchFamily="1" charset="-128"/>
                <a:cs typeface="Optima"/>
              </a:rPr>
              <a:t>-while-listening </a:t>
            </a:r>
            <a:r>
              <a:rPr lang="en-US" sz="2600" dirty="0" smtClean="0">
                <a:latin typeface="Optima"/>
                <a:ea typeface="ＭＳ Ｐゴシック" pitchFamily="1" charset="-128"/>
                <a:cs typeface="Optima"/>
              </a:rPr>
              <a:t>task</a:t>
            </a:r>
            <a:endParaRPr lang="en-US" sz="2600" dirty="0">
              <a:latin typeface="Optima"/>
              <a:ea typeface="ＭＳ Ｐゴシック" pitchFamily="1" charset="-128"/>
              <a:cs typeface="Optima"/>
            </a:endParaRPr>
          </a:p>
          <a:p>
            <a:pPr marL="222250" lvl="1"/>
            <a:r>
              <a:rPr lang="en-US" sz="2400" b="1" dirty="0">
                <a:solidFill>
                  <a:srgbClr val="000000"/>
                </a:solidFill>
                <a:latin typeface="Optima"/>
                <a:cs typeface="Optima"/>
              </a:rPr>
              <a:t>Accuracy: </a:t>
            </a:r>
          </a:p>
          <a:p>
            <a:pPr marL="222250" lvl="1"/>
            <a:r>
              <a:rPr lang="en-US" sz="2400" dirty="0">
                <a:solidFill>
                  <a:srgbClr val="000000"/>
                </a:solidFill>
                <a:latin typeface="Optima"/>
                <a:cs typeface="Optima"/>
              </a:rPr>
              <a:t>Proportion looking to </a:t>
            </a:r>
            <a:r>
              <a:rPr lang="en-US" sz="2400" dirty="0" smtClean="0">
                <a:solidFill>
                  <a:srgbClr val="000000"/>
                </a:solidFill>
                <a:latin typeface="Optima"/>
                <a:cs typeface="Optima"/>
              </a:rPr>
              <a:t>target</a:t>
            </a:r>
            <a:endParaRPr lang="en-US" sz="2400" dirty="0">
              <a:solidFill>
                <a:srgbClr val="000000"/>
              </a:solidFill>
              <a:latin typeface="Optima"/>
              <a:cs typeface="Optima"/>
            </a:endParaRPr>
          </a:p>
          <a:p>
            <a:pPr marL="222250" lvl="1"/>
            <a:r>
              <a:rPr lang="en-US" sz="2400" dirty="0">
                <a:solidFill>
                  <a:srgbClr val="000000"/>
                </a:solidFill>
                <a:latin typeface="Optima"/>
                <a:cs typeface="Optima"/>
              </a:rPr>
              <a:t>[300 to 4300 </a:t>
            </a:r>
            <a:r>
              <a:rPr lang="en-US" sz="2400" dirty="0" err="1">
                <a:solidFill>
                  <a:srgbClr val="000000"/>
                </a:solidFill>
                <a:latin typeface="Optima"/>
                <a:cs typeface="Optima"/>
              </a:rPr>
              <a:t>ms</a:t>
            </a:r>
            <a:r>
              <a:rPr lang="en-US" sz="2400" dirty="0">
                <a:solidFill>
                  <a:srgbClr val="000000"/>
                </a:solidFill>
                <a:latin typeface="Optima"/>
                <a:cs typeface="Optima"/>
              </a:rPr>
              <a:t>]</a:t>
            </a:r>
          </a:p>
          <a:p>
            <a:pPr marL="222250" lvl="1"/>
            <a:endParaRPr lang="en-US" sz="2400" dirty="0">
              <a:solidFill>
                <a:srgbClr val="000000"/>
              </a:solidFill>
              <a:latin typeface="Optima"/>
              <a:cs typeface="Optima"/>
            </a:endParaRPr>
          </a:p>
          <a:p>
            <a:pPr marL="222250" lvl="1"/>
            <a:r>
              <a:rPr lang="en-US" sz="2400" b="1" dirty="0">
                <a:solidFill>
                  <a:srgbClr val="000000"/>
                </a:solidFill>
                <a:latin typeface="Optima"/>
                <a:cs typeface="Optima"/>
              </a:rPr>
              <a:t>Reaction </a:t>
            </a:r>
            <a:r>
              <a:rPr lang="en-US" sz="2400" b="1" dirty="0" smtClean="0">
                <a:solidFill>
                  <a:srgbClr val="000000"/>
                </a:solidFill>
                <a:latin typeface="Optima"/>
                <a:cs typeface="Optima"/>
              </a:rPr>
              <a:t>time: </a:t>
            </a:r>
            <a:endParaRPr lang="en-US" sz="2400" b="1" dirty="0">
              <a:solidFill>
                <a:srgbClr val="000000"/>
              </a:solidFill>
              <a:latin typeface="Optima"/>
              <a:cs typeface="Optima"/>
            </a:endParaRPr>
          </a:p>
          <a:p>
            <a:pPr marL="222250" lvl="1"/>
            <a:r>
              <a:rPr lang="en-US" sz="2400" dirty="0">
                <a:solidFill>
                  <a:srgbClr val="000000"/>
                </a:solidFill>
                <a:latin typeface="Optima"/>
                <a:cs typeface="Optima"/>
              </a:rPr>
              <a:t>Time to shift to </a:t>
            </a:r>
            <a:r>
              <a:rPr lang="en-US" sz="2400" dirty="0" smtClean="0">
                <a:solidFill>
                  <a:srgbClr val="000000"/>
                </a:solidFill>
                <a:latin typeface="Optima"/>
                <a:cs typeface="Optima"/>
              </a:rPr>
              <a:t>target</a:t>
            </a:r>
          </a:p>
          <a:p>
            <a:pPr marL="222250" lvl="1"/>
            <a:r>
              <a:rPr lang="en-US" sz="2400" dirty="0" smtClean="0">
                <a:solidFill>
                  <a:srgbClr val="000000"/>
                </a:solidFill>
                <a:latin typeface="Optima"/>
                <a:cs typeface="Optima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Optima"/>
                <a:cs typeface="Optima"/>
              </a:rPr>
              <a:t>300 to </a:t>
            </a:r>
            <a:r>
              <a:rPr lang="en-US" sz="2400" dirty="0" smtClean="0">
                <a:solidFill>
                  <a:srgbClr val="000000"/>
                </a:solidFill>
                <a:latin typeface="Optima"/>
                <a:cs typeface="Optima"/>
              </a:rPr>
              <a:t>1800 </a:t>
            </a:r>
            <a:r>
              <a:rPr lang="en-US" sz="2400" dirty="0" err="1" smtClean="0">
                <a:solidFill>
                  <a:srgbClr val="000000"/>
                </a:solidFill>
                <a:latin typeface="Optima"/>
                <a:cs typeface="Optima"/>
              </a:rPr>
              <a:t>ms</a:t>
            </a:r>
            <a:r>
              <a:rPr lang="en-US" sz="2400" dirty="0" smtClean="0">
                <a:solidFill>
                  <a:srgbClr val="000000"/>
                </a:solidFill>
                <a:latin typeface="Optima"/>
                <a:cs typeface="Optima"/>
              </a:rPr>
              <a:t>]</a:t>
            </a:r>
            <a:endParaRPr lang="en-US" sz="2400" dirty="0">
              <a:solidFill>
                <a:srgbClr val="000000"/>
              </a:solidFill>
              <a:latin typeface="Optima"/>
              <a:cs typeface="Optima"/>
            </a:endParaRPr>
          </a:p>
          <a:p>
            <a:pPr eaLnBrk="0" hangingPunct="0">
              <a:lnSpc>
                <a:spcPct val="110000"/>
              </a:lnSpc>
              <a:defRPr/>
            </a:pPr>
            <a:endParaRPr lang="en-US" sz="3000" dirty="0" smtClean="0">
              <a:latin typeface="Optima"/>
              <a:ea typeface="ＭＳ Ｐゴシック" pitchFamily="1" charset="-128"/>
              <a:cs typeface="Optima"/>
            </a:endParaRPr>
          </a:p>
          <a:p>
            <a:pPr eaLnBrk="0" hangingPunct="0">
              <a:lnSpc>
                <a:spcPct val="110000"/>
              </a:lnSpc>
              <a:defRPr/>
            </a:pPr>
            <a:endParaRPr lang="en-US" sz="1000" dirty="0">
              <a:latin typeface="Arial" charset="0"/>
              <a:ea typeface="ＭＳ Ｐゴシック" pitchFamily="1" charset="-12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64836" y="1246131"/>
            <a:ext cx="2343796" cy="2437575"/>
            <a:chOff x="12212066" y="19989740"/>
            <a:chExt cx="4013200" cy="4130041"/>
          </a:xfrm>
        </p:grpSpPr>
        <p:sp>
          <p:nvSpPr>
            <p:cNvPr id="7" name="Rectangle 51"/>
            <p:cNvSpPr>
              <a:spLocks noChangeArrowheads="1"/>
            </p:cNvSpPr>
            <p:nvPr/>
          </p:nvSpPr>
          <p:spPr bwMode="auto">
            <a:xfrm>
              <a:off x="12313663" y="23454903"/>
              <a:ext cx="3725587" cy="664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10000"/>
                </a:lnSpc>
              </a:pPr>
              <a:r>
                <a:rPr lang="en-US" dirty="0">
                  <a:latin typeface="Optima"/>
                  <a:cs typeface="Optima"/>
                </a:rPr>
                <a:t>Fernald et al. (2008)</a:t>
              </a:r>
            </a:p>
          </p:txBody>
        </p:sp>
        <p:pic>
          <p:nvPicPr>
            <p:cNvPr id="8" name="Picture 7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212066" y="19989740"/>
              <a:ext cx="4013200" cy="342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" name="Picture 8" descr="dogR.pc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780110" y="1746150"/>
            <a:ext cx="518158" cy="438717"/>
          </a:xfrm>
          <a:prstGeom prst="rect">
            <a:avLst/>
          </a:prstGeom>
        </p:spPr>
      </p:pic>
      <p:pic>
        <p:nvPicPr>
          <p:cNvPr id="10" name="Picture 9" descr="cowL.pct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568238" y="1746150"/>
            <a:ext cx="548151" cy="438745"/>
          </a:xfrm>
          <a:prstGeom prst="rect">
            <a:avLst/>
          </a:prstGeom>
        </p:spPr>
      </p:pic>
      <p:pic>
        <p:nvPicPr>
          <p:cNvPr id="13" name="Picture 12" descr="Slide01.jpg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775" y="3929179"/>
            <a:ext cx="1870857" cy="1810762"/>
          </a:xfrm>
          <a:prstGeom prst="rect">
            <a:avLst/>
          </a:prstGeom>
        </p:spPr>
      </p:pic>
      <p:pic>
        <p:nvPicPr>
          <p:cNvPr id="12" name="Picture 11" descr="soundsonthefarm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9" t="13027" r="18964"/>
          <a:stretch/>
        </p:blipFill>
        <p:spPr>
          <a:xfrm>
            <a:off x="6012027" y="4660008"/>
            <a:ext cx="1451495" cy="17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3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dogR.pct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5400" y="2360612"/>
            <a:ext cx="1524000" cy="1143000"/>
          </a:xfrm>
          <a:prstGeom prst="rect">
            <a:avLst/>
          </a:prstGeom>
        </p:spPr>
      </p:pic>
      <p:sp>
        <p:nvSpPr>
          <p:cNvPr id="33795" name="Rectangle 7"/>
          <p:cNvSpPr>
            <a:spLocks noChangeArrowheads="1"/>
          </p:cNvSpPr>
          <p:nvPr/>
        </p:nvSpPr>
        <p:spPr bwMode="auto">
          <a:xfrm>
            <a:off x="381000" y="1217603"/>
            <a:ext cx="4141795" cy="7478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algn="ctr"/>
            <a:r>
              <a:rPr lang="en-US" sz="2400" b="1" dirty="0" smtClean="0">
                <a:solidFill>
                  <a:srgbClr val="000000"/>
                </a:solidFill>
                <a:latin typeface="Optima"/>
                <a:cs typeface="Optima"/>
              </a:rPr>
              <a:t>3 TRIAL TYPES</a:t>
            </a:r>
          </a:p>
          <a:p>
            <a:pPr marL="0" lvl="1" algn="ctr"/>
            <a:endParaRPr lang="en-US" sz="2400" b="1" dirty="0" smtClean="0">
              <a:solidFill>
                <a:srgbClr val="000000"/>
              </a:solidFill>
              <a:latin typeface="Optima"/>
              <a:cs typeface="Optima"/>
            </a:endParaRPr>
          </a:p>
          <a:p>
            <a:pPr marL="0" lvl="1" algn="ctr"/>
            <a:r>
              <a:rPr lang="en-US" sz="2400" dirty="0" smtClean="0">
                <a:solidFill>
                  <a:srgbClr val="000000"/>
                </a:solidFill>
                <a:latin typeface="Optima"/>
                <a:cs typeface="Optima"/>
              </a:rPr>
              <a:t>8 </a:t>
            </a:r>
            <a:r>
              <a:rPr lang="en-US" sz="2400" dirty="0">
                <a:solidFill>
                  <a:srgbClr val="000000"/>
                </a:solidFill>
                <a:latin typeface="Optima"/>
                <a:cs typeface="Optima"/>
              </a:rPr>
              <a:t>ANIMAL-</a:t>
            </a:r>
            <a:r>
              <a:rPr lang="en-US" sz="2400" dirty="0" smtClean="0">
                <a:solidFill>
                  <a:srgbClr val="000000"/>
                </a:solidFill>
                <a:latin typeface="Optima"/>
                <a:cs typeface="Optima"/>
              </a:rPr>
              <a:t>NAME</a:t>
            </a:r>
            <a:endParaRPr lang="en-US" sz="24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ctr"/>
            <a:r>
              <a:rPr lang="en-US" sz="2400" i="1" dirty="0" smtClean="0">
                <a:solidFill>
                  <a:srgbClr val="000000"/>
                </a:solidFill>
                <a:latin typeface="Optima"/>
                <a:cs typeface="Optima"/>
              </a:rPr>
              <a:t>Where’s </a:t>
            </a:r>
            <a:r>
              <a:rPr lang="en-US" sz="2400" i="1" dirty="0">
                <a:solidFill>
                  <a:srgbClr val="000000"/>
                </a:solidFill>
                <a:latin typeface="Optima"/>
                <a:cs typeface="Optima"/>
              </a:rPr>
              <a:t>the</a:t>
            </a:r>
            <a:r>
              <a:rPr lang="en-US" sz="2400" i="1" dirty="0" smtClean="0">
                <a:solidFill>
                  <a:srgbClr val="000000"/>
                </a:solidFill>
                <a:latin typeface="Optima"/>
                <a:cs typeface="Optima"/>
              </a:rPr>
              <a:t> dog</a:t>
            </a:r>
            <a:r>
              <a:rPr lang="en-US" sz="2400" i="1" dirty="0" smtClean="0">
                <a:solidFill>
                  <a:srgbClr val="000000"/>
                </a:solidFill>
                <a:latin typeface="Optima"/>
                <a:cs typeface="Optima"/>
              </a:rPr>
              <a:t>?</a:t>
            </a:r>
          </a:p>
          <a:p>
            <a:pPr algn="ctr"/>
            <a:endParaRPr lang="en-US" sz="2400" i="1" dirty="0" smtClean="0">
              <a:solidFill>
                <a:srgbClr val="000000"/>
              </a:solidFill>
              <a:latin typeface="Optima"/>
              <a:cs typeface="Optima"/>
            </a:endParaRP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Optima"/>
                <a:cs typeface="Optima"/>
              </a:rPr>
              <a:t>8 </a:t>
            </a:r>
            <a:r>
              <a:rPr lang="en-US" sz="2400" dirty="0" smtClean="0">
                <a:solidFill>
                  <a:srgbClr val="000000"/>
                </a:solidFill>
                <a:latin typeface="Optima"/>
                <a:cs typeface="Optima"/>
              </a:rPr>
              <a:t>ONOMATOPOEIC-WORD</a:t>
            </a:r>
            <a:endParaRPr lang="en-US" sz="2400" i="1" dirty="0" smtClean="0">
              <a:solidFill>
                <a:srgbClr val="000000"/>
              </a:solidFill>
              <a:latin typeface="Optima"/>
              <a:cs typeface="Optima"/>
            </a:endParaRPr>
          </a:p>
          <a:p>
            <a:pPr algn="ctr"/>
            <a:r>
              <a:rPr lang="en-US" sz="2400" i="1" dirty="0" smtClean="0">
                <a:solidFill>
                  <a:srgbClr val="000000"/>
                </a:solidFill>
                <a:latin typeface="Optima"/>
                <a:cs typeface="Optima"/>
              </a:rPr>
              <a:t>Which one goes woof-woof</a:t>
            </a:r>
            <a:r>
              <a:rPr lang="en-US" sz="2400" i="1" dirty="0" smtClean="0">
                <a:solidFill>
                  <a:srgbClr val="000000"/>
                </a:solidFill>
                <a:latin typeface="Optima"/>
                <a:cs typeface="Optima"/>
              </a:rPr>
              <a:t>?</a:t>
            </a:r>
          </a:p>
          <a:p>
            <a:pPr algn="ctr"/>
            <a:endParaRPr lang="en-US" sz="2400" i="1" dirty="0" smtClean="0">
              <a:solidFill>
                <a:srgbClr val="000000"/>
              </a:solidFill>
              <a:latin typeface="Optima"/>
              <a:cs typeface="Optima"/>
            </a:endParaRP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Optima"/>
                <a:cs typeface="Optima"/>
              </a:rPr>
              <a:t>16 ANIMAL </a:t>
            </a:r>
            <a:r>
              <a:rPr lang="en-US" sz="2400" dirty="0" smtClean="0">
                <a:solidFill>
                  <a:srgbClr val="000000"/>
                </a:solidFill>
                <a:latin typeface="Optima"/>
                <a:cs typeface="Optima"/>
              </a:rPr>
              <a:t>VOCALIZATION</a:t>
            </a:r>
            <a:endParaRPr lang="en-US" sz="2400" i="1" dirty="0" smtClean="0">
              <a:solidFill>
                <a:srgbClr val="000000"/>
              </a:solidFill>
              <a:latin typeface="Optima"/>
              <a:cs typeface="Optima"/>
            </a:endParaRPr>
          </a:p>
          <a:p>
            <a:pPr algn="ctr"/>
            <a:r>
              <a:rPr lang="en-US" sz="2400" i="1" dirty="0" smtClean="0">
                <a:solidFill>
                  <a:srgbClr val="000000"/>
                </a:solidFill>
                <a:latin typeface="Optima"/>
                <a:cs typeface="Optima"/>
              </a:rPr>
              <a:t>Listen [dog barking]</a:t>
            </a:r>
          </a:p>
          <a:p>
            <a:pPr algn="ctr"/>
            <a:endParaRPr lang="en-US" sz="2000" i="1" dirty="0">
              <a:solidFill>
                <a:srgbClr val="000000"/>
              </a:solidFill>
              <a:latin typeface="Optima"/>
              <a:cs typeface="Optima"/>
            </a:endParaRPr>
          </a:p>
          <a:p>
            <a:pPr algn="ctr"/>
            <a:endParaRPr lang="en-US" sz="2000" i="1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ctr"/>
            <a:endParaRPr lang="en-US" sz="2000" i="1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ctr"/>
            <a:endParaRPr lang="en-US" sz="2000" i="1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ctr"/>
            <a:endParaRPr lang="en-US" sz="2000" i="1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ctr"/>
            <a:endParaRPr lang="en-US" sz="2000" i="1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ctr"/>
            <a:endParaRPr lang="en-US" sz="2000" i="1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ctr"/>
            <a:endParaRPr lang="en-US" sz="2000" i="1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ctr"/>
            <a:r>
              <a:rPr lang="en-US" sz="2000" i="1" dirty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</a:p>
          <a:p>
            <a:pPr algn="ctr"/>
            <a:endParaRPr lang="en-US" sz="2000" i="1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ctr"/>
            <a:endParaRPr lang="en-US" sz="2000" i="1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ctr"/>
            <a:endParaRPr lang="en-US" sz="2000" i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33796" name="Title 1"/>
          <p:cNvSpPr>
            <a:spLocks noGrp="1"/>
          </p:cNvSpPr>
          <p:nvPr>
            <p:ph type="title"/>
          </p:nvPr>
        </p:nvSpPr>
        <p:spPr>
          <a:xfrm>
            <a:off x="381000" y="-98425"/>
            <a:ext cx="82296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600" dirty="0" smtClean="0">
                <a:latin typeface="Optima"/>
                <a:cs typeface="Optima"/>
              </a:rPr>
              <a:t>Study 1 STIMULI:   Familiar-sound</a:t>
            </a:r>
            <a:endParaRPr lang="en-US" sz="2600" dirty="0">
              <a:latin typeface="Optima"/>
              <a:cs typeface="Optim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40325" y="2438400"/>
            <a:ext cx="1433513" cy="990600"/>
          </a:xfrm>
          <a:prstGeom prst="rect">
            <a:avLst/>
          </a:prstGeom>
          <a:noFill/>
          <a:ln w="1016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8D116-3713-4F44-AFF4-C079694B805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6" name="Picture 15" descr="cowL.pct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8000" y="2360612"/>
            <a:ext cx="1524000" cy="11430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743200" y="6096000"/>
            <a:ext cx="8382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spcBef>
                <a:spcPts val="600"/>
              </a:spcBef>
            </a:pPr>
            <a:r>
              <a:rPr lang="en-US" sz="2600" dirty="0" smtClean="0">
                <a:solidFill>
                  <a:srgbClr val="000000"/>
                </a:solidFill>
                <a:latin typeface="Optima"/>
                <a:cs typeface="Optima"/>
              </a:rPr>
              <a:t>30-month-olds (</a:t>
            </a:r>
            <a:r>
              <a:rPr lang="en-US" sz="2600" dirty="0" err="1" smtClean="0">
                <a:solidFill>
                  <a:srgbClr val="000000"/>
                </a:solidFill>
                <a:latin typeface="Optima"/>
                <a:cs typeface="Optima"/>
              </a:rPr>
              <a:t>n</a:t>
            </a:r>
            <a:r>
              <a:rPr lang="en-US" sz="2600" dirty="0" smtClean="0">
                <a:solidFill>
                  <a:srgbClr val="000000"/>
                </a:solidFill>
                <a:latin typeface="Optima"/>
                <a:cs typeface="Optima"/>
              </a:rPr>
              <a:t>=21)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87900" y="4957088"/>
            <a:ext cx="4089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spcBef>
                <a:spcPts val="600"/>
              </a:spcBef>
            </a:pPr>
            <a:r>
              <a:rPr lang="en-US" sz="2200" dirty="0">
                <a:solidFill>
                  <a:srgbClr val="000000"/>
                </a:solidFill>
                <a:latin typeface="Optima"/>
                <a:cs typeface="Optima"/>
              </a:rPr>
              <a:t>h</a:t>
            </a:r>
            <a:r>
              <a:rPr lang="en-US" sz="2200" dirty="0" smtClean="0">
                <a:solidFill>
                  <a:srgbClr val="000000"/>
                </a:solidFill>
                <a:latin typeface="Optima"/>
                <a:cs typeface="Optima"/>
              </a:rPr>
              <a:t>orse-dog-cow-sheep</a:t>
            </a:r>
          </a:p>
        </p:txBody>
      </p:sp>
      <p:pic>
        <p:nvPicPr>
          <p:cNvPr id="6" name="dog_name.aiff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1880850" y="2616200"/>
            <a:ext cx="812800" cy="812800"/>
          </a:xfrm>
          <a:prstGeom prst="rect">
            <a:avLst/>
          </a:prstGeom>
        </p:spPr>
      </p:pic>
      <p:pic>
        <p:nvPicPr>
          <p:cNvPr id="7" name="dog_ono.aiff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1880850" y="4227861"/>
            <a:ext cx="812800" cy="812800"/>
          </a:xfrm>
          <a:prstGeom prst="rect">
            <a:avLst/>
          </a:prstGeom>
        </p:spPr>
      </p:pic>
      <p:pic>
        <p:nvPicPr>
          <p:cNvPr id="8" name="dog_voc.aiff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2087225" y="577564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349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4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78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54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24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" dur="178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254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417" y="587376"/>
            <a:ext cx="6794500" cy="5538788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endParaRPr lang="en-US" sz="2000" dirty="0" smtClean="0">
              <a:latin typeface="Optima"/>
              <a:cs typeface="Optima"/>
            </a:endParaRPr>
          </a:p>
          <a:p>
            <a:pPr marL="0" indent="0" algn="ctr">
              <a:spcAft>
                <a:spcPts val="1200"/>
              </a:spcAft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Optima"/>
                <a:cs typeface="Optima"/>
              </a:rPr>
              <a:t>STUDY 1</a:t>
            </a:r>
          </a:p>
          <a:p>
            <a:pPr marL="0" indent="0">
              <a:buNone/>
            </a:pPr>
            <a:r>
              <a:rPr lang="en-US" sz="2400" dirty="0" smtClean="0">
                <a:latin typeface="Optima"/>
                <a:cs typeface="Optima"/>
              </a:rPr>
              <a:t>How </a:t>
            </a:r>
            <a:r>
              <a:rPr lang="en-US" sz="2400" dirty="0">
                <a:latin typeface="Optima"/>
                <a:cs typeface="Optima"/>
              </a:rPr>
              <a:t>quickly </a:t>
            </a:r>
            <a:r>
              <a:rPr lang="en-US" sz="2400" dirty="0" smtClean="0">
                <a:latin typeface="Optima"/>
                <a:cs typeface="Optima"/>
              </a:rPr>
              <a:t>can 30</a:t>
            </a:r>
            <a:r>
              <a:rPr lang="en-US" sz="2400" dirty="0">
                <a:latin typeface="Optima"/>
                <a:cs typeface="Optima"/>
              </a:rPr>
              <a:t>-</a:t>
            </a:r>
            <a:r>
              <a:rPr lang="en-US" sz="2400" dirty="0" smtClean="0">
                <a:latin typeface="Optima"/>
                <a:cs typeface="Optima"/>
              </a:rPr>
              <a:t>mo-</a:t>
            </a:r>
            <a:r>
              <a:rPr lang="en-US" sz="2400" dirty="0">
                <a:latin typeface="Optima"/>
                <a:cs typeface="Optima"/>
              </a:rPr>
              <a:t>olds </a:t>
            </a:r>
            <a:r>
              <a:rPr lang="en-US" sz="2400" dirty="0" smtClean="0">
                <a:latin typeface="Optima"/>
                <a:cs typeface="Optima"/>
              </a:rPr>
              <a:t>use linguistic and           non-linguistic cues to identify a </a:t>
            </a:r>
            <a:r>
              <a:rPr lang="en-US" sz="2400" dirty="0">
                <a:latin typeface="Optima"/>
                <a:cs typeface="Optima"/>
              </a:rPr>
              <a:t>familiar </a:t>
            </a:r>
            <a:r>
              <a:rPr lang="en-US" sz="2400" dirty="0" smtClean="0">
                <a:latin typeface="Optima"/>
                <a:cs typeface="Optima"/>
              </a:rPr>
              <a:t>animal?</a:t>
            </a:r>
          </a:p>
          <a:p>
            <a:pPr marL="0" indent="0">
              <a:buNone/>
            </a:pPr>
            <a:endParaRPr lang="en-US" sz="2400" dirty="0"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Do children choose a novel animal in response to a novel animal vocalization?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>
                  <a:lumMod val="50000"/>
                </a:schemeClr>
              </a:solidFill>
              <a:latin typeface="Optima"/>
              <a:cs typeface="Optima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>
                  <a:lumMod val="50000"/>
                </a:schemeClr>
              </a:solidFill>
              <a:latin typeface="Optima"/>
              <a:cs typeface="Optima"/>
            </a:endParaRPr>
          </a:p>
          <a:p>
            <a:pPr marL="0" indent="0" algn="ctr">
              <a:spcAft>
                <a:spcPts val="1200"/>
              </a:spcAft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STUDY 2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If so, do children actually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remember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the mapping between the novel animal and vocalization?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Optima"/>
              <a:cs typeface="Optima"/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  <a:latin typeface="Optima"/>
              <a:cs typeface="Optima"/>
            </a:endParaRPr>
          </a:p>
          <a:p>
            <a:endParaRPr lang="en-US" dirty="0">
              <a:latin typeface="Optima"/>
              <a:cs typeface="Optima"/>
            </a:endParaRPr>
          </a:p>
          <a:p>
            <a:endParaRPr lang="en-US" dirty="0" smtClean="0">
              <a:latin typeface="Optima"/>
              <a:cs typeface="Optima"/>
            </a:endParaRPr>
          </a:p>
          <a:p>
            <a:endParaRPr lang="en-US" dirty="0" smtClean="0">
              <a:latin typeface="Optima"/>
              <a:cs typeface="Optima"/>
            </a:endParaRPr>
          </a:p>
          <a:p>
            <a:endParaRPr lang="en-US" dirty="0">
              <a:latin typeface="Optima"/>
              <a:cs typeface="Optima"/>
            </a:endParaRPr>
          </a:p>
          <a:p>
            <a:endParaRPr lang="en-US" dirty="0" smtClean="0">
              <a:latin typeface="Optima"/>
              <a:cs typeface="Optima"/>
            </a:endParaRPr>
          </a:p>
          <a:p>
            <a:endParaRPr lang="en-US" dirty="0" smtClean="0">
              <a:latin typeface="Optima"/>
              <a:cs typeface="Optima"/>
            </a:endParaRPr>
          </a:p>
          <a:p>
            <a:endParaRPr lang="en-US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226526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825096"/>
              </p:ext>
            </p:extLst>
          </p:nvPr>
        </p:nvGraphicFramePr>
        <p:xfrm>
          <a:off x="13512" y="1992249"/>
          <a:ext cx="9285180" cy="367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84717" y="210608"/>
            <a:ext cx="85862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30-mo-olds responded fastest to the familiar animal name and slowest to the familiar animal vocalization</a:t>
            </a: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  <a:latin typeface="Optima"/>
              <a:cs typeface="Optim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5031" y="2079258"/>
            <a:ext cx="314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Helvetica"/>
                <a:cs typeface="Helvetica"/>
              </a:rPr>
              <a:t>name</a:t>
            </a:r>
            <a:endParaRPr lang="en-US" dirty="0">
              <a:solidFill>
                <a:srgbClr val="3366FF"/>
              </a:solidFill>
              <a:latin typeface="Helvetica"/>
              <a:cs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74814" y="2761269"/>
            <a:ext cx="341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Helvetica"/>
                <a:cs typeface="Helvetica"/>
              </a:rPr>
              <a:t>animal vocalization</a:t>
            </a:r>
            <a:endParaRPr lang="en-US" dirty="0">
              <a:solidFill>
                <a:srgbClr val="008000"/>
              </a:solidFill>
              <a:latin typeface="Helvetica"/>
              <a:cs typeface="Helvetic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90690" y="2390755"/>
            <a:ext cx="284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onomatopoeic word</a:t>
            </a:r>
            <a:endParaRPr lang="en-US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pic>
        <p:nvPicPr>
          <p:cNvPr id="26" name="Picture 25" descr="dog1L.pc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10" y="2294471"/>
            <a:ext cx="680264" cy="510198"/>
          </a:xfrm>
          <a:prstGeom prst="rect">
            <a:avLst/>
          </a:prstGeom>
        </p:spPr>
      </p:pic>
      <p:pic>
        <p:nvPicPr>
          <p:cNvPr id="32" name="Picture 31" descr="sheep4L.pc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10" y="4649242"/>
            <a:ext cx="798644" cy="59898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201116" y="2139726"/>
            <a:ext cx="314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Helvetica"/>
                <a:cs typeface="Helvetica"/>
              </a:rPr>
              <a:t>D O G</a:t>
            </a:r>
            <a:endParaRPr lang="en-US" dirty="0">
              <a:solidFill>
                <a:srgbClr val="3366FF"/>
              </a:solidFill>
              <a:latin typeface="Helvetica"/>
              <a:cs typeface="Helvetic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60899" y="2956837"/>
            <a:ext cx="341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Helvetica"/>
                <a:cs typeface="Helvetica"/>
              </a:rPr>
              <a:t>[barking]</a:t>
            </a:r>
            <a:endParaRPr lang="en-US" dirty="0">
              <a:solidFill>
                <a:srgbClr val="008000"/>
              </a:solidFill>
              <a:latin typeface="Helvetica"/>
              <a:cs typeface="Helvetic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76775" y="2559303"/>
            <a:ext cx="284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W O O F</a:t>
            </a:r>
            <a:endParaRPr lang="en-US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93110" y="2294470"/>
            <a:ext cx="680264" cy="529665"/>
          </a:xfrm>
          <a:prstGeom prst="rect">
            <a:avLst/>
          </a:prstGeom>
          <a:noFill/>
          <a:ln w="6350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13742" y="5662549"/>
            <a:ext cx="447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tima"/>
                <a:cs typeface="Optima"/>
              </a:rPr>
              <a:t>Time (</a:t>
            </a:r>
            <a:r>
              <a:rPr lang="en-US" dirty="0" err="1" smtClean="0">
                <a:latin typeface="Optima"/>
                <a:cs typeface="Optima"/>
              </a:rPr>
              <a:t>ms</a:t>
            </a:r>
            <a:r>
              <a:rPr lang="en-US" dirty="0" smtClean="0">
                <a:latin typeface="Optima"/>
                <a:cs typeface="Optima"/>
              </a:rPr>
              <a:t>) from sound onset </a:t>
            </a:r>
            <a:endParaRPr lang="en-US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1773226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2201116" y="2139726"/>
            <a:ext cx="314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Helvetica"/>
                <a:cs typeface="Helvetica"/>
              </a:rPr>
              <a:t>D O G</a:t>
            </a:r>
            <a:endParaRPr lang="en-US" dirty="0">
              <a:solidFill>
                <a:srgbClr val="3366FF"/>
              </a:solidFill>
              <a:latin typeface="Helvetica"/>
              <a:cs typeface="Helvetic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76775" y="2559303"/>
            <a:ext cx="284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W O O F</a:t>
            </a:r>
            <a:endParaRPr lang="en-US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60899" y="2956837"/>
            <a:ext cx="341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Helvetica"/>
                <a:cs typeface="Helvetica"/>
              </a:rPr>
              <a:t>[barking]</a:t>
            </a:r>
            <a:endParaRPr lang="en-US" dirty="0">
              <a:solidFill>
                <a:srgbClr val="008000"/>
              </a:solidFill>
              <a:latin typeface="Helvetica"/>
              <a:cs typeface="Helvetica"/>
            </a:endParaRPr>
          </a:p>
        </p:txBody>
      </p:sp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662677"/>
              </p:ext>
            </p:extLst>
          </p:nvPr>
        </p:nvGraphicFramePr>
        <p:xfrm>
          <a:off x="13512" y="1992249"/>
          <a:ext cx="9285180" cy="367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84717" y="210608"/>
            <a:ext cx="85862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30-mo-olds responded fastest to the familiar animal name and slowest to the familiar animal vocalization</a:t>
            </a: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  <a:latin typeface="Optima"/>
              <a:cs typeface="Optim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15031" y="2079258"/>
            <a:ext cx="314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Helvetica"/>
                <a:cs typeface="Helvetica"/>
              </a:rPr>
              <a:t>name</a:t>
            </a:r>
            <a:endParaRPr lang="en-US" dirty="0">
              <a:solidFill>
                <a:srgbClr val="3366FF"/>
              </a:solidFill>
              <a:latin typeface="Helvetica"/>
              <a:cs typeface="Helvetic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74814" y="2761269"/>
            <a:ext cx="341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Helvetica"/>
                <a:cs typeface="Helvetica"/>
              </a:rPr>
              <a:t>animal vocalization</a:t>
            </a:r>
            <a:endParaRPr lang="en-US" dirty="0">
              <a:solidFill>
                <a:srgbClr val="008000"/>
              </a:solidFill>
              <a:latin typeface="Helvetica"/>
              <a:cs typeface="Helvetic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90690" y="2390755"/>
            <a:ext cx="284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onomatopoeic word</a:t>
            </a:r>
            <a:endParaRPr lang="en-US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pic>
        <p:nvPicPr>
          <p:cNvPr id="32" name="Picture 31" descr="dog1L.pc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10" y="2294471"/>
            <a:ext cx="680264" cy="510198"/>
          </a:xfrm>
          <a:prstGeom prst="rect">
            <a:avLst/>
          </a:prstGeom>
        </p:spPr>
      </p:pic>
      <p:pic>
        <p:nvPicPr>
          <p:cNvPr id="33" name="Picture 32" descr="sheep4L.pc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10" y="4649242"/>
            <a:ext cx="798644" cy="598983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93110" y="2294470"/>
            <a:ext cx="680264" cy="529665"/>
          </a:xfrm>
          <a:prstGeom prst="rect">
            <a:avLst/>
          </a:prstGeom>
          <a:noFill/>
          <a:ln w="6350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913742" y="1992249"/>
            <a:ext cx="5253960" cy="2959879"/>
          </a:xfrm>
          <a:prstGeom prst="ellipse">
            <a:avLst/>
          </a:prstGeom>
          <a:solidFill>
            <a:schemeClr val="bg1">
              <a:lumMod val="75000"/>
              <a:alpha val="8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72558" y="2327506"/>
            <a:ext cx="3435880" cy="25058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Why?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•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 Frequency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•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 Design features</a:t>
            </a:r>
          </a:p>
          <a:p>
            <a:pPr>
              <a:lnSpc>
                <a:spcPts val="3220"/>
              </a:lnSpc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•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 Representational</a:t>
            </a: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       differences </a:t>
            </a:r>
          </a:p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913742" y="5662549"/>
            <a:ext cx="447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tima"/>
                <a:cs typeface="Optima"/>
              </a:rPr>
              <a:t>Time (</a:t>
            </a:r>
            <a:r>
              <a:rPr lang="en-US" dirty="0" err="1" smtClean="0">
                <a:latin typeface="Optima"/>
                <a:cs typeface="Optima"/>
              </a:rPr>
              <a:t>ms</a:t>
            </a:r>
            <a:r>
              <a:rPr lang="en-US" dirty="0" smtClean="0">
                <a:latin typeface="Optima"/>
                <a:cs typeface="Optima"/>
              </a:rPr>
              <a:t>) from sound onset </a:t>
            </a:r>
            <a:endParaRPr lang="en-US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4041091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4326942"/>
              </p:ext>
            </p:extLst>
          </p:nvPr>
        </p:nvGraphicFramePr>
        <p:xfrm>
          <a:off x="13512" y="1992249"/>
          <a:ext cx="9285180" cy="367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84717" y="210608"/>
            <a:ext cx="85862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30-mo-olds responded fastest to the familiar animal name and slowest to the familiar animal vocalization</a:t>
            </a: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  <a:latin typeface="Optima"/>
              <a:cs typeface="Optima"/>
            </a:endParaRPr>
          </a:p>
        </p:txBody>
      </p:sp>
      <p:pic>
        <p:nvPicPr>
          <p:cNvPr id="26" name="Picture 25" descr="dog1L.pc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10" y="2294471"/>
            <a:ext cx="680264" cy="510198"/>
          </a:xfrm>
          <a:prstGeom prst="rect">
            <a:avLst/>
          </a:prstGeom>
        </p:spPr>
      </p:pic>
      <p:pic>
        <p:nvPicPr>
          <p:cNvPr id="32" name="Picture 31" descr="sheep4L.pc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10" y="4649242"/>
            <a:ext cx="798644" cy="598983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93110" y="2294470"/>
            <a:ext cx="680264" cy="529665"/>
          </a:xfrm>
          <a:prstGeom prst="rect">
            <a:avLst/>
          </a:prstGeom>
          <a:noFill/>
          <a:ln w="6350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913742" y="5662549"/>
            <a:ext cx="447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tima"/>
                <a:cs typeface="Optima"/>
              </a:rPr>
              <a:t>Time (</a:t>
            </a:r>
            <a:r>
              <a:rPr lang="en-US" dirty="0" err="1" smtClean="0">
                <a:latin typeface="Optima"/>
                <a:cs typeface="Optima"/>
              </a:rPr>
              <a:t>ms</a:t>
            </a:r>
            <a:r>
              <a:rPr lang="en-US" dirty="0" smtClean="0">
                <a:latin typeface="Optima"/>
                <a:cs typeface="Optima"/>
              </a:rPr>
              <a:t>) from sound onset </a:t>
            </a:r>
            <a:endParaRPr lang="en-US" dirty="0">
              <a:latin typeface="Optima"/>
              <a:cs typeface="Optim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01116" y="2139726"/>
            <a:ext cx="314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Helvetica"/>
                <a:cs typeface="Helvetica"/>
              </a:rPr>
              <a:t>D O G</a:t>
            </a:r>
            <a:endParaRPr lang="en-US" dirty="0">
              <a:solidFill>
                <a:srgbClr val="3366FF"/>
              </a:solidFill>
              <a:latin typeface="Helvetica"/>
              <a:cs typeface="Helvetic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60899" y="2956837"/>
            <a:ext cx="341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Helvetica"/>
                <a:cs typeface="Helvetica"/>
              </a:rPr>
              <a:t>[barking]</a:t>
            </a:r>
            <a:endParaRPr lang="en-US" dirty="0">
              <a:solidFill>
                <a:srgbClr val="008000"/>
              </a:solidFill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76775" y="2559303"/>
            <a:ext cx="284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W O O F</a:t>
            </a:r>
            <a:endParaRPr lang="en-US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15031" y="2079258"/>
            <a:ext cx="314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Helvetica"/>
                <a:cs typeface="Helvetica"/>
              </a:rPr>
              <a:t>name</a:t>
            </a:r>
            <a:endParaRPr lang="en-US" dirty="0">
              <a:solidFill>
                <a:srgbClr val="3366FF"/>
              </a:solidFill>
              <a:latin typeface="Helvetica"/>
              <a:cs typeface="Helvetic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74814" y="2761269"/>
            <a:ext cx="341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Helvetica"/>
                <a:cs typeface="Helvetica"/>
              </a:rPr>
              <a:t>animal vocalization</a:t>
            </a:r>
            <a:endParaRPr lang="en-US" dirty="0">
              <a:solidFill>
                <a:srgbClr val="008000"/>
              </a:solidFill>
              <a:latin typeface="Helvetica"/>
              <a:cs typeface="Helvetic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90690" y="2390755"/>
            <a:ext cx="284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onomatopoeic word</a:t>
            </a:r>
            <a:endParaRPr lang="en-US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40509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9450264"/>
              </p:ext>
            </p:extLst>
          </p:nvPr>
        </p:nvGraphicFramePr>
        <p:xfrm>
          <a:off x="1635579" y="1886362"/>
          <a:ext cx="5359400" cy="3467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5652" y="224009"/>
            <a:ext cx="729514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Optima"/>
                <a:cs typeface="Optima"/>
              </a:rPr>
              <a:t>Over a 4-s response window, all 3 </a:t>
            </a:r>
            <a:r>
              <a:rPr lang="en-US" sz="2400" dirty="0" smtClean="0">
                <a:latin typeface="Optima"/>
                <a:cs typeface="Optima"/>
              </a:rPr>
              <a:t>Familiar sounds </a:t>
            </a:r>
            <a:r>
              <a:rPr lang="en-US" sz="2400" dirty="0" smtClean="0">
                <a:latin typeface="Optima"/>
                <a:cs typeface="Optima"/>
              </a:rPr>
              <a:t>were </a:t>
            </a:r>
            <a:r>
              <a:rPr lang="en-US" sz="2400" i="1" dirty="0" smtClean="0">
                <a:latin typeface="Optima"/>
                <a:cs typeface="Optima"/>
              </a:rPr>
              <a:t>equally effective </a:t>
            </a:r>
            <a:r>
              <a:rPr lang="en-US" sz="2400" dirty="0" smtClean="0">
                <a:latin typeface="Optima"/>
                <a:cs typeface="Optima"/>
              </a:rPr>
              <a:t>in drawing children’s attention to a Familiar target animal</a:t>
            </a:r>
            <a:endParaRPr lang="en-US" sz="2400" dirty="0">
              <a:latin typeface="Optima"/>
              <a:cs typeface="Optima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269816" y="3377524"/>
            <a:ext cx="348600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2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83001" y="4798492"/>
            <a:ext cx="401792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Optima"/>
                <a:cs typeface="Optima"/>
              </a:rPr>
              <a:t>NAME      ONOMATOPOEIC   VOCALIZATION</a:t>
            </a:r>
          </a:p>
          <a:p>
            <a:r>
              <a:rPr lang="en-US" sz="1400" dirty="0">
                <a:latin typeface="Optima"/>
                <a:cs typeface="Optima"/>
              </a:rPr>
              <a:t> </a:t>
            </a:r>
            <a:r>
              <a:rPr lang="en-US" sz="1400" dirty="0" smtClean="0">
                <a:latin typeface="Optima"/>
                <a:cs typeface="Optima"/>
              </a:rPr>
              <a:t>                       WORD</a:t>
            </a:r>
            <a:endParaRPr lang="en-US" sz="1400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3132095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417" y="587376"/>
            <a:ext cx="6794500" cy="5538788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endParaRPr lang="en-US" sz="2000" dirty="0" smtClean="0">
              <a:latin typeface="Optima"/>
              <a:cs typeface="Optima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Optima"/>
                <a:cs typeface="Optima"/>
              </a:rPr>
              <a:t>STUDY 1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  <a:latin typeface="Optima"/>
                <a:cs typeface="Optima"/>
              </a:rPr>
              <a:t>How </a:t>
            </a:r>
            <a:r>
              <a:rPr lang="en-US" sz="2400" dirty="0">
                <a:solidFill>
                  <a:srgbClr val="7F7F7F"/>
                </a:solidFill>
                <a:latin typeface="Optima"/>
                <a:cs typeface="Optima"/>
              </a:rPr>
              <a:t>quickly </a:t>
            </a:r>
            <a:r>
              <a:rPr lang="en-US" sz="2400" dirty="0" smtClean="0">
                <a:solidFill>
                  <a:srgbClr val="7F7F7F"/>
                </a:solidFill>
                <a:latin typeface="Optima"/>
                <a:cs typeface="Optima"/>
              </a:rPr>
              <a:t>can 30</a:t>
            </a:r>
            <a:r>
              <a:rPr lang="en-US" sz="2400" dirty="0">
                <a:solidFill>
                  <a:srgbClr val="7F7F7F"/>
                </a:solidFill>
                <a:latin typeface="Optima"/>
                <a:cs typeface="Optima"/>
              </a:rPr>
              <a:t>-</a:t>
            </a:r>
            <a:r>
              <a:rPr lang="en-US" sz="2400" dirty="0" smtClean="0">
                <a:solidFill>
                  <a:srgbClr val="7F7F7F"/>
                </a:solidFill>
                <a:latin typeface="Optima"/>
                <a:cs typeface="Optima"/>
              </a:rPr>
              <a:t>mo-</a:t>
            </a:r>
            <a:r>
              <a:rPr lang="en-US" sz="2400" dirty="0">
                <a:solidFill>
                  <a:srgbClr val="7F7F7F"/>
                </a:solidFill>
                <a:latin typeface="Optima"/>
                <a:cs typeface="Optima"/>
              </a:rPr>
              <a:t>olds </a:t>
            </a:r>
            <a:r>
              <a:rPr lang="en-US" sz="2400" dirty="0" smtClean="0">
                <a:solidFill>
                  <a:srgbClr val="7F7F7F"/>
                </a:solidFill>
                <a:latin typeface="Optima"/>
                <a:cs typeface="Optima"/>
              </a:rPr>
              <a:t>use linguistic and           non-linguistic cues to identify a </a:t>
            </a:r>
            <a:r>
              <a:rPr lang="en-US" sz="2400" dirty="0">
                <a:solidFill>
                  <a:srgbClr val="7F7F7F"/>
                </a:solidFill>
                <a:latin typeface="Optima"/>
                <a:cs typeface="Optima"/>
              </a:rPr>
              <a:t>familiar </a:t>
            </a:r>
            <a:r>
              <a:rPr lang="en-US" sz="2400" dirty="0" smtClean="0">
                <a:solidFill>
                  <a:srgbClr val="7F7F7F"/>
                </a:solidFill>
                <a:latin typeface="Optima"/>
                <a:cs typeface="Optima"/>
              </a:rPr>
              <a:t>animal?</a:t>
            </a:r>
          </a:p>
          <a:p>
            <a:pPr marL="0" indent="0">
              <a:buNone/>
            </a:pPr>
            <a:endParaRPr lang="en-US" sz="2400" dirty="0"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2400" dirty="0" smtClean="0">
                <a:latin typeface="Optima"/>
                <a:cs typeface="Optima"/>
              </a:rPr>
              <a:t>Do children choose a novel animal in response to a novel animal vocalization?</a:t>
            </a:r>
          </a:p>
          <a:p>
            <a:pPr marL="0" indent="0">
              <a:buNone/>
            </a:pPr>
            <a:endParaRPr lang="en-US" sz="2400" dirty="0" smtClean="0">
              <a:latin typeface="Optima"/>
              <a:cs typeface="Optima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D9D9D9"/>
              </a:solidFill>
              <a:latin typeface="Optima"/>
              <a:cs typeface="Optima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2000" dirty="0" smtClean="0">
                <a:solidFill>
                  <a:srgbClr val="7F7F7F"/>
                </a:solidFill>
                <a:latin typeface="Optima"/>
                <a:cs typeface="Optima"/>
              </a:rPr>
              <a:t>STUDY 2</a:t>
            </a:r>
            <a:endParaRPr lang="en-US" sz="2400" dirty="0" smtClean="0">
              <a:solidFill>
                <a:srgbClr val="7F7F7F"/>
              </a:solidFill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  <a:latin typeface="Optima"/>
                <a:cs typeface="Optima"/>
              </a:rPr>
              <a:t>If so, do children actually </a:t>
            </a:r>
            <a:r>
              <a:rPr lang="en-US" sz="2400" i="1" dirty="0" smtClean="0">
                <a:solidFill>
                  <a:srgbClr val="7F7F7F"/>
                </a:solidFill>
                <a:latin typeface="Optima"/>
                <a:cs typeface="Optima"/>
              </a:rPr>
              <a:t>remember </a:t>
            </a:r>
            <a:r>
              <a:rPr lang="en-US" sz="2400" dirty="0" smtClean="0">
                <a:solidFill>
                  <a:srgbClr val="7F7F7F"/>
                </a:solidFill>
                <a:latin typeface="Optima"/>
                <a:cs typeface="Optima"/>
              </a:rPr>
              <a:t>the mapping between the novel animal and vocalization?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26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tapir1L.pct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95850" y="2171249"/>
            <a:ext cx="1574800" cy="1182382"/>
          </a:xfrm>
          <a:prstGeom prst="rect">
            <a:avLst/>
          </a:prstGeom>
        </p:spPr>
      </p:pic>
      <p:sp>
        <p:nvSpPr>
          <p:cNvPr id="33795" name="Rectangle 7"/>
          <p:cNvSpPr>
            <a:spLocks noChangeArrowheads="1"/>
          </p:cNvSpPr>
          <p:nvPr/>
        </p:nvSpPr>
        <p:spPr bwMode="auto">
          <a:xfrm>
            <a:off x="383448" y="1866259"/>
            <a:ext cx="3844794" cy="5816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algn="ctr"/>
            <a:r>
              <a:rPr lang="en-US" sz="2400" b="1" dirty="0" smtClean="0">
                <a:solidFill>
                  <a:srgbClr val="000000"/>
                </a:solidFill>
                <a:latin typeface="Optima"/>
                <a:cs typeface="Optima"/>
              </a:rPr>
              <a:t>2 TRIAL TYPES</a:t>
            </a:r>
          </a:p>
          <a:p>
            <a:pPr marL="0" lvl="1" algn="ctr"/>
            <a:endParaRPr lang="en-US" sz="2400" b="1" dirty="0" smtClean="0">
              <a:solidFill>
                <a:srgbClr val="000000"/>
              </a:solidFill>
              <a:latin typeface="Optima"/>
              <a:cs typeface="Optima"/>
            </a:endParaRPr>
          </a:p>
          <a:p>
            <a:pPr marL="0" lvl="1" algn="ctr"/>
            <a:r>
              <a:rPr lang="en-US" sz="2400" dirty="0" smtClean="0">
                <a:solidFill>
                  <a:srgbClr val="000000"/>
                </a:solidFill>
                <a:latin typeface="Optima"/>
                <a:cs typeface="Optima"/>
              </a:rPr>
              <a:t>6 NOVEL-NAME</a:t>
            </a:r>
            <a:endParaRPr lang="en-US" sz="2400" i="1" dirty="0" smtClean="0">
              <a:solidFill>
                <a:srgbClr val="000000"/>
              </a:solidFill>
              <a:latin typeface="Optima"/>
              <a:cs typeface="Optima"/>
            </a:endParaRPr>
          </a:p>
          <a:p>
            <a:pPr marL="0" lvl="1" algn="ctr"/>
            <a:r>
              <a:rPr lang="en-US" sz="2400" i="1" dirty="0" smtClean="0">
                <a:solidFill>
                  <a:srgbClr val="000000"/>
                </a:solidFill>
                <a:latin typeface="Optima"/>
                <a:cs typeface="Optima"/>
              </a:rPr>
              <a:t>Where’s </a:t>
            </a:r>
            <a:r>
              <a:rPr lang="en-US" sz="2400" i="1" dirty="0">
                <a:solidFill>
                  <a:srgbClr val="000000"/>
                </a:solidFill>
                <a:latin typeface="Optima"/>
                <a:cs typeface="Optima"/>
              </a:rPr>
              <a:t>the</a:t>
            </a:r>
            <a:r>
              <a:rPr lang="en-US" sz="2400" i="1" dirty="0" smtClean="0">
                <a:solidFill>
                  <a:srgbClr val="000000"/>
                </a:solidFill>
                <a:latin typeface="Optima"/>
                <a:cs typeface="Optima"/>
              </a:rPr>
              <a:t> </a:t>
            </a:r>
            <a:r>
              <a:rPr lang="en-US" sz="2400" i="1" dirty="0" err="1" smtClean="0">
                <a:solidFill>
                  <a:srgbClr val="000000"/>
                </a:solidFill>
                <a:latin typeface="Optima"/>
                <a:cs typeface="Optima"/>
              </a:rPr>
              <a:t>nadu</a:t>
            </a:r>
            <a:r>
              <a:rPr lang="en-US" sz="2400" i="1" dirty="0" smtClean="0">
                <a:solidFill>
                  <a:srgbClr val="000000"/>
                </a:solidFill>
                <a:latin typeface="Optima"/>
                <a:cs typeface="Optima"/>
              </a:rPr>
              <a:t>/</a:t>
            </a:r>
            <a:r>
              <a:rPr lang="en-US" sz="2400" i="1" dirty="0" err="1" smtClean="0">
                <a:solidFill>
                  <a:srgbClr val="000000"/>
                </a:solidFill>
                <a:latin typeface="Optima"/>
                <a:cs typeface="Optima"/>
              </a:rPr>
              <a:t>capa</a:t>
            </a:r>
            <a:r>
              <a:rPr lang="en-US" sz="2400" i="1" dirty="0" smtClean="0">
                <a:solidFill>
                  <a:srgbClr val="000000"/>
                </a:solidFill>
                <a:latin typeface="Optima"/>
                <a:cs typeface="Optima"/>
              </a:rPr>
              <a:t>?</a:t>
            </a:r>
            <a:endParaRPr lang="en-US" sz="2400" i="1" dirty="0" smtClean="0">
              <a:solidFill>
                <a:srgbClr val="000000"/>
              </a:solidFill>
              <a:latin typeface="Optima"/>
              <a:cs typeface="Optima"/>
            </a:endParaRPr>
          </a:p>
          <a:p>
            <a:pPr algn="ctr"/>
            <a:endParaRPr lang="en-US" sz="2400" dirty="0" smtClean="0">
              <a:solidFill>
                <a:srgbClr val="000000"/>
              </a:solidFill>
              <a:latin typeface="Optima"/>
              <a:cs typeface="Optima"/>
            </a:endParaRPr>
          </a:p>
          <a:p>
            <a:pPr algn="ctr"/>
            <a:endParaRPr lang="en-US" sz="2400" dirty="0" smtClean="0">
              <a:solidFill>
                <a:srgbClr val="000000"/>
              </a:solidFill>
              <a:latin typeface="Optima"/>
              <a:cs typeface="Optima"/>
            </a:endParaRP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Optima"/>
                <a:cs typeface="Optima"/>
              </a:rPr>
              <a:t>8 </a:t>
            </a:r>
            <a:r>
              <a:rPr lang="en-US" sz="2400" dirty="0" smtClean="0">
                <a:solidFill>
                  <a:srgbClr val="000000"/>
                </a:solidFill>
                <a:latin typeface="Optima"/>
                <a:cs typeface="Optima"/>
              </a:rPr>
              <a:t>NOVEL-VOCALIZATION</a:t>
            </a:r>
            <a:endParaRPr lang="en-US" sz="2400" i="1" dirty="0" smtClean="0">
              <a:solidFill>
                <a:srgbClr val="000000"/>
              </a:solidFill>
              <a:latin typeface="Optima"/>
              <a:cs typeface="Optima"/>
            </a:endParaRPr>
          </a:p>
          <a:p>
            <a:pPr algn="ctr"/>
            <a:r>
              <a:rPr lang="en-US" sz="2400" i="1" dirty="0" smtClean="0">
                <a:solidFill>
                  <a:srgbClr val="000000"/>
                </a:solidFill>
                <a:latin typeface="Optima"/>
                <a:cs typeface="Optima"/>
              </a:rPr>
              <a:t>Listen [novel vocalization</a:t>
            </a:r>
            <a:r>
              <a:rPr lang="en-US" sz="2400" i="1" dirty="0" smtClean="0">
                <a:solidFill>
                  <a:srgbClr val="000000"/>
                </a:solidFill>
                <a:latin typeface="Optima"/>
                <a:cs typeface="Optima"/>
              </a:rPr>
              <a:t>]</a:t>
            </a:r>
          </a:p>
          <a:p>
            <a:pPr algn="ctr"/>
            <a:endParaRPr lang="en-US" sz="2000" i="1" dirty="0">
              <a:solidFill>
                <a:srgbClr val="595959"/>
              </a:solidFill>
              <a:latin typeface="Optima"/>
              <a:cs typeface="Optima"/>
            </a:endParaRPr>
          </a:p>
          <a:p>
            <a:pPr algn="ctr"/>
            <a:endParaRPr lang="en-US" sz="2000" i="1" dirty="0">
              <a:solidFill>
                <a:srgbClr val="595959"/>
              </a:solidFill>
              <a:latin typeface="Optima"/>
              <a:cs typeface="Optima"/>
            </a:endParaRPr>
          </a:p>
          <a:p>
            <a:pPr algn="ctr"/>
            <a:endParaRPr lang="en-US" sz="2000" i="1" dirty="0" smtClean="0">
              <a:solidFill>
                <a:srgbClr val="595959"/>
              </a:solidFill>
              <a:latin typeface="Optima"/>
              <a:cs typeface="Optima"/>
            </a:endParaRPr>
          </a:p>
          <a:p>
            <a:pPr algn="ctr"/>
            <a:endParaRPr lang="en-US" sz="2000" i="1" dirty="0" smtClean="0">
              <a:solidFill>
                <a:srgbClr val="595959"/>
              </a:solidFill>
              <a:latin typeface="Optima"/>
              <a:cs typeface="Optima"/>
            </a:endParaRPr>
          </a:p>
          <a:p>
            <a:pPr algn="ctr"/>
            <a:endParaRPr lang="en-US" sz="2000" i="1" dirty="0">
              <a:solidFill>
                <a:srgbClr val="1B4430"/>
              </a:solidFill>
              <a:latin typeface="Optima"/>
              <a:cs typeface="Optima"/>
            </a:endParaRPr>
          </a:p>
          <a:p>
            <a:pPr algn="ctr"/>
            <a:r>
              <a:rPr lang="en-US" sz="2000" i="1" dirty="0">
                <a:solidFill>
                  <a:srgbClr val="1B4430"/>
                </a:solidFill>
                <a:latin typeface="Optima"/>
                <a:cs typeface="Optima"/>
              </a:rPr>
              <a:t> </a:t>
            </a:r>
          </a:p>
          <a:p>
            <a:pPr algn="ctr"/>
            <a:endParaRPr lang="en-US" sz="2000" i="1" dirty="0">
              <a:solidFill>
                <a:srgbClr val="1B4430"/>
              </a:solidFill>
              <a:latin typeface="Optima"/>
              <a:cs typeface="Optima"/>
            </a:endParaRPr>
          </a:p>
          <a:p>
            <a:pPr algn="ctr"/>
            <a:endParaRPr lang="en-US" sz="2000" i="1" dirty="0">
              <a:solidFill>
                <a:srgbClr val="1B4430"/>
              </a:solidFill>
              <a:latin typeface="Optima"/>
              <a:cs typeface="Optima"/>
            </a:endParaRPr>
          </a:p>
          <a:p>
            <a:pPr algn="ctr"/>
            <a:endParaRPr lang="en-US" sz="2000" i="1" dirty="0">
              <a:solidFill>
                <a:srgbClr val="1B4430"/>
              </a:solidFill>
              <a:latin typeface="Optima"/>
              <a:cs typeface="Optima"/>
            </a:endParaRPr>
          </a:p>
        </p:txBody>
      </p:sp>
      <p:sp>
        <p:nvSpPr>
          <p:cNvPr id="33796" name="Title 1"/>
          <p:cNvSpPr>
            <a:spLocks noGrp="1"/>
          </p:cNvSpPr>
          <p:nvPr>
            <p:ph type="title"/>
          </p:nvPr>
        </p:nvSpPr>
        <p:spPr>
          <a:xfrm>
            <a:off x="158750" y="457200"/>
            <a:ext cx="8451850" cy="1143000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Optima"/>
                <a:cs typeface="Optima"/>
              </a:rPr>
              <a:t>Study 1 </a:t>
            </a:r>
            <a:r>
              <a:rPr lang="en-US" sz="2600" dirty="0" smtClean="0">
                <a:latin typeface="Optima"/>
                <a:cs typeface="Optima"/>
              </a:rPr>
              <a:t>STIMULI:     Disambiguation</a:t>
            </a:r>
            <a:endParaRPr lang="en-US" sz="2600" dirty="0">
              <a:latin typeface="Optima"/>
              <a:cs typeface="Optim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30774" y="2206172"/>
            <a:ext cx="1539876" cy="1066801"/>
          </a:xfrm>
          <a:prstGeom prst="rect">
            <a:avLst/>
          </a:prstGeom>
          <a:noFill/>
          <a:ln w="1016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8D116-3713-4F44-AFF4-C079694B805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20" name="Picture 2" descr="sheepL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699249" y="2171249"/>
            <a:ext cx="1523999" cy="114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411793" y="5679241"/>
            <a:ext cx="803370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000000"/>
                </a:solidFill>
                <a:latin typeface="Optima"/>
                <a:cs typeface="Optima"/>
              </a:rPr>
              <a:t>Novel animals: tapir</a:t>
            </a:r>
            <a:r>
              <a:rPr lang="en-US" sz="2400" dirty="0">
                <a:solidFill>
                  <a:srgbClr val="000000"/>
                </a:solidFill>
                <a:latin typeface="Optima"/>
                <a:cs typeface="Optima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Optima"/>
                <a:cs typeface="Optima"/>
              </a:rPr>
              <a:t>and </a:t>
            </a:r>
            <a:r>
              <a:rPr lang="en-US" sz="2400" dirty="0" smtClean="0">
                <a:solidFill>
                  <a:srgbClr val="000000"/>
                </a:solidFill>
                <a:latin typeface="Optima"/>
                <a:cs typeface="Optima"/>
              </a:rPr>
              <a:t>pangolin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latin typeface="Optima"/>
                <a:cs typeface="Optima"/>
              </a:rPr>
              <a:t>Novel vocalizations: rhino grunting and gorilla </a:t>
            </a:r>
            <a:r>
              <a:rPr lang="en-US" sz="2400" dirty="0">
                <a:latin typeface="Optima"/>
                <a:cs typeface="Optima"/>
              </a:rPr>
              <a:t>snorting </a:t>
            </a:r>
            <a:endParaRPr lang="en-US" sz="2400" i="1" dirty="0">
              <a:solidFill>
                <a:srgbClr val="000000"/>
              </a:solidFill>
              <a:latin typeface="Optima"/>
              <a:cs typeface="Optima"/>
            </a:endParaRPr>
          </a:p>
          <a:p>
            <a:pPr lvl="1">
              <a:spcBef>
                <a:spcPts val="600"/>
              </a:spcBef>
            </a:pPr>
            <a:endParaRPr lang="en-US" sz="2400" dirty="0" smtClean="0">
              <a:solidFill>
                <a:srgbClr val="000000"/>
              </a:solidFill>
              <a:latin typeface="Optima"/>
              <a:cs typeface="Optima"/>
            </a:endParaRPr>
          </a:p>
        </p:txBody>
      </p:sp>
      <p:pic>
        <p:nvPicPr>
          <p:cNvPr id="13" name="Picture 12" descr="pangolin1R.pct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95850" y="3593648"/>
            <a:ext cx="1574800" cy="11811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930774" y="3599546"/>
            <a:ext cx="1539876" cy="1167042"/>
          </a:xfrm>
          <a:prstGeom prst="rect">
            <a:avLst/>
          </a:prstGeom>
          <a:noFill/>
          <a:ln w="1016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6" name="Picture 15" descr="cowL.pct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99249" y="3631748"/>
            <a:ext cx="1524000" cy="1143000"/>
          </a:xfrm>
          <a:prstGeom prst="rect">
            <a:avLst/>
          </a:prstGeom>
        </p:spPr>
      </p:pic>
      <p:pic>
        <p:nvPicPr>
          <p:cNvPr id="2" name="nadu.aiff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2404725" y="2931356"/>
            <a:ext cx="812800" cy="812800"/>
          </a:xfrm>
          <a:prstGeom prst="rect">
            <a:avLst/>
          </a:prstGeom>
        </p:spPr>
      </p:pic>
      <p:pic>
        <p:nvPicPr>
          <p:cNvPr id="5" name="rhyno.aiff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2118975" y="4211675"/>
            <a:ext cx="812800" cy="812800"/>
          </a:xfrm>
          <a:prstGeom prst="rect">
            <a:avLst/>
          </a:prstGeom>
        </p:spPr>
      </p:pic>
      <p:pic>
        <p:nvPicPr>
          <p:cNvPr id="6" name="gorila.aiff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2525375" y="534035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985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7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67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51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27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" dur="267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251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8844" y="335340"/>
            <a:ext cx="8644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Optima"/>
                <a:cs typeface="Optima"/>
              </a:rPr>
              <a:t>Children chose the </a:t>
            </a:r>
            <a:r>
              <a:rPr lang="en-US" sz="3000" dirty="0" smtClean="0">
                <a:latin typeface="Optima"/>
                <a:cs typeface="Optima"/>
              </a:rPr>
              <a:t>Novel </a:t>
            </a:r>
            <a:r>
              <a:rPr lang="en-US" sz="3000" dirty="0">
                <a:latin typeface="Optima"/>
                <a:cs typeface="Optima"/>
              </a:rPr>
              <a:t>animal </a:t>
            </a:r>
            <a:r>
              <a:rPr lang="en-US" sz="3000" dirty="0" smtClean="0">
                <a:latin typeface="Optima"/>
                <a:cs typeface="Optima"/>
              </a:rPr>
              <a:t>when hearing                           a </a:t>
            </a:r>
            <a:r>
              <a:rPr lang="en-US" sz="3000" dirty="0" smtClean="0">
                <a:latin typeface="Optima"/>
                <a:cs typeface="Optima"/>
              </a:rPr>
              <a:t>Novel </a:t>
            </a:r>
            <a:r>
              <a:rPr lang="en-US" sz="3000" dirty="0" smtClean="0">
                <a:latin typeface="Optima"/>
                <a:cs typeface="Optima"/>
              </a:rPr>
              <a:t>animal name OR a </a:t>
            </a:r>
            <a:r>
              <a:rPr lang="en-US" sz="3000" dirty="0" smtClean="0">
                <a:latin typeface="Optima"/>
                <a:cs typeface="Optima"/>
              </a:rPr>
              <a:t>Novel </a:t>
            </a:r>
            <a:r>
              <a:rPr lang="en-US" sz="3000" dirty="0" smtClean="0">
                <a:latin typeface="Optima"/>
                <a:cs typeface="Optima"/>
              </a:rPr>
              <a:t>vocalization</a:t>
            </a:r>
            <a:endParaRPr lang="en-US" sz="3000" dirty="0">
              <a:latin typeface="Optima"/>
              <a:cs typeface="Optima"/>
            </a:endParaRPr>
          </a:p>
        </p:txBody>
      </p:sp>
      <p:pic>
        <p:nvPicPr>
          <p:cNvPr id="18" name="Picture 17" descr="tapir1L.pc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30" y="2202208"/>
            <a:ext cx="689113" cy="516834"/>
          </a:xfrm>
          <a:prstGeom prst="rect">
            <a:avLst/>
          </a:prstGeom>
        </p:spPr>
      </p:pic>
      <p:pic>
        <p:nvPicPr>
          <p:cNvPr id="19" name="Picture 18" descr="dog1L.pc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744" y="4415000"/>
            <a:ext cx="751199" cy="563400"/>
          </a:xfrm>
          <a:prstGeom prst="rect">
            <a:avLst/>
          </a:prstGeom>
        </p:spPr>
      </p:pic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2386049"/>
              </p:ext>
            </p:extLst>
          </p:nvPr>
        </p:nvGraphicFramePr>
        <p:xfrm>
          <a:off x="2055179" y="2061959"/>
          <a:ext cx="5059189" cy="3260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657600" y="4978400"/>
            <a:ext cx="356149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Optima"/>
                <a:cs typeface="Optima"/>
              </a:rPr>
              <a:t>      NOVEL               NOVEL</a:t>
            </a:r>
          </a:p>
          <a:p>
            <a:r>
              <a:rPr lang="en-US" dirty="0">
                <a:latin typeface="Optima"/>
                <a:cs typeface="Optima"/>
              </a:rPr>
              <a:t> </a:t>
            </a:r>
            <a:r>
              <a:rPr lang="en-US" dirty="0" smtClean="0">
                <a:latin typeface="Optima"/>
                <a:cs typeface="Optima"/>
              </a:rPr>
              <a:t>      NAME          VOCALIZATION  </a:t>
            </a:r>
            <a:endParaRPr lang="en-US" dirty="0">
              <a:latin typeface="Optima"/>
              <a:cs typeface="Optima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701616" y="3568024"/>
            <a:ext cx="32071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2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641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000" dirty="0" smtClean="0">
                <a:latin typeface="Optima"/>
                <a:cs typeface="Optima"/>
              </a:rPr>
              <a:t>Why do children chose a novel object when hearin</a:t>
            </a:r>
            <a:r>
              <a:rPr lang="en-US" sz="3000" dirty="0" smtClean="0">
                <a:latin typeface="Optima"/>
                <a:cs typeface="Optima"/>
              </a:rPr>
              <a:t>g a novel word</a:t>
            </a:r>
            <a:r>
              <a:rPr lang="en-US" sz="3000" dirty="0" smtClean="0">
                <a:latin typeface="Optima"/>
                <a:cs typeface="Optima"/>
              </a:rPr>
              <a:t>?</a:t>
            </a:r>
            <a:endParaRPr lang="en-US" sz="3000" dirty="0" smtClean="0">
              <a:latin typeface="Optima"/>
              <a:cs typeface="Optima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81000" y="1535113"/>
            <a:ext cx="8382000" cy="5440362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latin typeface="Optima"/>
                <a:cs typeface="Optima"/>
              </a:rPr>
              <a:t>Lexical</a:t>
            </a:r>
            <a:r>
              <a:rPr lang="en-US" sz="2800" dirty="0">
                <a:latin typeface="Optima"/>
                <a:cs typeface="Optima"/>
              </a:rPr>
              <a:t>-specific </a:t>
            </a:r>
            <a:r>
              <a:rPr lang="en-US" sz="2800" dirty="0" smtClean="0">
                <a:latin typeface="Optima"/>
                <a:cs typeface="Optima"/>
              </a:rPr>
              <a:t>constraints</a:t>
            </a:r>
          </a:p>
          <a:p>
            <a:pPr>
              <a:buNone/>
            </a:pPr>
            <a:r>
              <a:rPr lang="en-US" sz="1600" dirty="0" smtClean="0">
                <a:latin typeface="Optima"/>
                <a:cs typeface="Optima"/>
              </a:rPr>
              <a:t>de </a:t>
            </a:r>
            <a:r>
              <a:rPr lang="en-US" sz="1600" dirty="0" err="1" smtClean="0">
                <a:latin typeface="Optima"/>
                <a:cs typeface="Optima"/>
              </a:rPr>
              <a:t>Marchena</a:t>
            </a:r>
            <a:r>
              <a:rPr lang="en-US" sz="1600" dirty="0" smtClean="0">
                <a:latin typeface="Optima"/>
                <a:cs typeface="Optima"/>
              </a:rPr>
              <a:t> et al., </a:t>
            </a:r>
            <a:r>
              <a:rPr lang="en-US" sz="1600" dirty="0" smtClean="0">
                <a:latin typeface="Optima"/>
                <a:cs typeface="Optima"/>
              </a:rPr>
              <a:t>2011</a:t>
            </a:r>
            <a:endParaRPr lang="en-US" sz="1600" dirty="0" smtClean="0">
              <a:latin typeface="Optima"/>
              <a:cs typeface="Optima"/>
            </a:endParaRPr>
          </a:p>
          <a:p>
            <a:pPr eaLnBrk="1" hangingPunct="1">
              <a:buNone/>
            </a:pPr>
            <a:endParaRPr lang="en-US" sz="3000" dirty="0" smtClean="0">
              <a:latin typeface="Optima"/>
              <a:cs typeface="Optima"/>
            </a:endParaRPr>
          </a:p>
          <a:p>
            <a:pPr eaLnBrk="1" hangingPunct="1">
              <a:buNone/>
            </a:pPr>
            <a:r>
              <a:rPr lang="en-US" sz="2800" dirty="0" smtClean="0">
                <a:latin typeface="Optima"/>
                <a:cs typeface="Optima"/>
              </a:rPr>
              <a:t>Inferences about speakers' communicative intentions</a:t>
            </a:r>
            <a:endParaRPr lang="en-US" sz="2800" dirty="0" smtClean="0">
              <a:latin typeface="Optima"/>
              <a:cs typeface="Optima"/>
            </a:endParaRPr>
          </a:p>
          <a:p>
            <a:pPr eaLnBrk="1" hangingPunct="1">
              <a:buNone/>
            </a:pPr>
            <a:r>
              <a:rPr lang="en-US" sz="1600" dirty="0" smtClean="0">
                <a:latin typeface="Optima"/>
                <a:cs typeface="Optima"/>
              </a:rPr>
              <a:t>Bloom</a:t>
            </a:r>
            <a:r>
              <a:rPr lang="en-US" sz="1600" dirty="0" smtClean="0">
                <a:latin typeface="Optima"/>
                <a:cs typeface="Optima"/>
              </a:rPr>
              <a:t>, 2002; </a:t>
            </a:r>
            <a:r>
              <a:rPr lang="en-US" sz="1600" dirty="0" err="1" smtClean="0">
                <a:latin typeface="Optima"/>
                <a:cs typeface="Optima"/>
              </a:rPr>
              <a:t>Diesendruck</a:t>
            </a:r>
            <a:r>
              <a:rPr lang="en-US" sz="1600" dirty="0" smtClean="0">
                <a:latin typeface="Optima"/>
                <a:cs typeface="Optima"/>
              </a:rPr>
              <a:t> &amp; </a:t>
            </a:r>
            <a:r>
              <a:rPr lang="en-US" sz="1600" dirty="0" err="1" smtClean="0">
                <a:latin typeface="Optima"/>
                <a:cs typeface="Optima"/>
              </a:rPr>
              <a:t>Markson</a:t>
            </a:r>
            <a:r>
              <a:rPr lang="en-US" sz="1600" dirty="0" smtClean="0">
                <a:latin typeface="Optima"/>
                <a:cs typeface="Optima"/>
              </a:rPr>
              <a:t>, </a:t>
            </a:r>
            <a:r>
              <a:rPr lang="en-US" sz="1600" dirty="0" smtClean="0">
                <a:latin typeface="Optima"/>
                <a:cs typeface="Optima"/>
              </a:rPr>
              <a:t>2001</a:t>
            </a:r>
            <a:endParaRPr lang="en-US" sz="1600" dirty="0" smtClean="0">
              <a:latin typeface="Optima"/>
              <a:cs typeface="Optima"/>
            </a:endParaRPr>
          </a:p>
          <a:p>
            <a:pPr eaLnBrk="1" hangingPunct="1">
              <a:buNone/>
            </a:pPr>
            <a:endParaRPr lang="en-US" sz="3000" dirty="0" smtClean="0">
              <a:latin typeface="Optima"/>
              <a:cs typeface="Optima"/>
            </a:endParaRPr>
          </a:p>
          <a:p>
            <a:pPr eaLnBrk="1" hangingPunct="1">
              <a:buNone/>
            </a:pPr>
            <a:r>
              <a:rPr lang="en-US" sz="2800" dirty="0" smtClean="0">
                <a:latin typeface="Optima"/>
                <a:cs typeface="Optima"/>
              </a:rPr>
              <a:t>Domain-general learning </a:t>
            </a:r>
            <a:r>
              <a:rPr lang="en-US" sz="2800" dirty="0" smtClean="0">
                <a:latin typeface="Optima"/>
                <a:cs typeface="Optima"/>
              </a:rPr>
              <a:t>principles</a:t>
            </a:r>
          </a:p>
          <a:p>
            <a:pPr>
              <a:buNone/>
            </a:pPr>
            <a:r>
              <a:rPr lang="en-US" sz="1600" dirty="0" err="1">
                <a:latin typeface="Optima"/>
                <a:cs typeface="Optima"/>
              </a:rPr>
              <a:t>Regier</a:t>
            </a:r>
            <a:r>
              <a:rPr lang="en-US" sz="1600" dirty="0">
                <a:latin typeface="Optima"/>
                <a:cs typeface="Optima"/>
              </a:rPr>
              <a:t> 2003; Frank, Goodman, </a:t>
            </a:r>
            <a:r>
              <a:rPr lang="en-US" sz="1600" dirty="0" err="1">
                <a:latin typeface="Optima"/>
                <a:cs typeface="Optima"/>
              </a:rPr>
              <a:t>Tenenbaum</a:t>
            </a:r>
            <a:r>
              <a:rPr lang="en-US" sz="1600" dirty="0">
                <a:latin typeface="Optima"/>
                <a:cs typeface="Optima"/>
              </a:rPr>
              <a:t> </a:t>
            </a:r>
            <a:r>
              <a:rPr lang="en-US" sz="1600" dirty="0" smtClean="0">
                <a:latin typeface="Optima"/>
                <a:cs typeface="Optima"/>
              </a:rPr>
              <a:t>2009; McMurray </a:t>
            </a:r>
            <a:r>
              <a:rPr lang="en-US" sz="1600" dirty="0" smtClean="0">
                <a:latin typeface="Optima"/>
                <a:cs typeface="Optima"/>
              </a:rPr>
              <a:t>et al., </a:t>
            </a:r>
            <a:r>
              <a:rPr lang="en-US" sz="1600" dirty="0" smtClean="0">
                <a:latin typeface="Optima"/>
                <a:cs typeface="Optima"/>
              </a:rPr>
              <a:t>2011</a:t>
            </a:r>
            <a:endParaRPr lang="en-US" sz="1600" dirty="0" smtClean="0">
              <a:latin typeface="Optima"/>
              <a:cs typeface="Optima"/>
            </a:endParaRPr>
          </a:p>
          <a:p>
            <a:pPr eaLnBrk="1" hangingPunct="1">
              <a:buFont typeface="Wingdings" charset="2"/>
              <a:buNone/>
            </a:pPr>
            <a:endParaRPr lang="en-US" sz="3000" dirty="0" smtClean="0">
              <a:solidFill>
                <a:srgbClr val="D9D9D9"/>
              </a:solidFill>
            </a:endParaRPr>
          </a:p>
          <a:p>
            <a:pPr eaLnBrk="1" hangingPunct="1">
              <a:buNone/>
            </a:pPr>
            <a:endParaRPr lang="en-US" sz="3000" dirty="0" smtClean="0"/>
          </a:p>
          <a:p>
            <a:pPr eaLnBrk="1" hangingPunct="1">
              <a:buFont typeface="Wingdings" charset="2"/>
              <a:buNone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6678-93F9-9A40-BCB2-EE83D14E5CD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7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8844" y="335340"/>
            <a:ext cx="8644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Optima"/>
                <a:cs typeface="Optima"/>
              </a:rPr>
              <a:t>Children chose the </a:t>
            </a:r>
            <a:r>
              <a:rPr lang="en-US" sz="3000" dirty="0" smtClean="0">
                <a:latin typeface="Optima"/>
                <a:cs typeface="Optima"/>
              </a:rPr>
              <a:t>Novel </a:t>
            </a:r>
            <a:r>
              <a:rPr lang="en-US" sz="3000" dirty="0">
                <a:latin typeface="Optima"/>
                <a:cs typeface="Optima"/>
              </a:rPr>
              <a:t>animal </a:t>
            </a:r>
            <a:r>
              <a:rPr lang="en-US" sz="3000" dirty="0" smtClean="0">
                <a:latin typeface="Optima"/>
                <a:cs typeface="Optima"/>
              </a:rPr>
              <a:t>when hearing                           a </a:t>
            </a:r>
            <a:r>
              <a:rPr lang="en-US" sz="3000" dirty="0" smtClean="0">
                <a:latin typeface="Optima"/>
                <a:cs typeface="Optima"/>
              </a:rPr>
              <a:t>Novel </a:t>
            </a:r>
            <a:r>
              <a:rPr lang="en-US" sz="3000" dirty="0" smtClean="0">
                <a:latin typeface="Optima"/>
                <a:cs typeface="Optima"/>
              </a:rPr>
              <a:t>animal name OR a </a:t>
            </a:r>
            <a:r>
              <a:rPr lang="en-US" sz="3000" dirty="0" smtClean="0">
                <a:latin typeface="Optima"/>
                <a:cs typeface="Optima"/>
              </a:rPr>
              <a:t>Novel </a:t>
            </a:r>
            <a:r>
              <a:rPr lang="en-US" sz="3000" dirty="0" smtClean="0">
                <a:latin typeface="Optima"/>
                <a:cs typeface="Optima"/>
              </a:rPr>
              <a:t>vocalization</a:t>
            </a:r>
            <a:endParaRPr lang="en-US" sz="3000" dirty="0">
              <a:latin typeface="Optima"/>
              <a:cs typeface="Optima"/>
            </a:endParaRPr>
          </a:p>
        </p:txBody>
      </p:sp>
      <p:pic>
        <p:nvPicPr>
          <p:cNvPr id="18" name="Picture 17" descr="tapir1L.pc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30" y="2202208"/>
            <a:ext cx="689113" cy="516834"/>
          </a:xfrm>
          <a:prstGeom prst="rect">
            <a:avLst/>
          </a:prstGeom>
        </p:spPr>
      </p:pic>
      <p:pic>
        <p:nvPicPr>
          <p:cNvPr id="19" name="Picture 18" descr="dog1L.pc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744" y="4415000"/>
            <a:ext cx="751199" cy="563400"/>
          </a:xfrm>
          <a:prstGeom prst="rect">
            <a:avLst/>
          </a:prstGeom>
        </p:spPr>
      </p:pic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5525335"/>
              </p:ext>
            </p:extLst>
          </p:nvPr>
        </p:nvGraphicFramePr>
        <p:xfrm>
          <a:off x="2055179" y="2061959"/>
          <a:ext cx="5059189" cy="3260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657600" y="4978400"/>
            <a:ext cx="356149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Optima"/>
                <a:cs typeface="Optima"/>
              </a:rPr>
              <a:t>      NOVEL               NOVEL</a:t>
            </a:r>
          </a:p>
          <a:p>
            <a:r>
              <a:rPr lang="en-US" dirty="0">
                <a:latin typeface="Optima"/>
                <a:cs typeface="Optima"/>
              </a:rPr>
              <a:t> </a:t>
            </a:r>
            <a:r>
              <a:rPr lang="en-US" dirty="0" smtClean="0">
                <a:latin typeface="Optima"/>
                <a:cs typeface="Optima"/>
              </a:rPr>
              <a:t>      NAME          VOCALIZATION  </a:t>
            </a:r>
            <a:endParaRPr lang="en-US" dirty="0">
              <a:latin typeface="Optima"/>
              <a:cs typeface="Optima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701616" y="3568024"/>
            <a:ext cx="32071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2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892300" y="2460625"/>
            <a:ext cx="5404139" cy="2933239"/>
          </a:xfrm>
          <a:prstGeom prst="ellipse">
            <a:avLst/>
          </a:prstGeom>
          <a:solidFill>
            <a:schemeClr val="bg1">
              <a:lumMod val="75000"/>
              <a:alpha val="8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9978" y="3324555"/>
            <a:ext cx="525396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Disambiguation for stimuli   other than words and facts 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Optima"/>
              <a:cs typeface="Optima"/>
            </a:endParaRPr>
          </a:p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4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417" y="587376"/>
            <a:ext cx="6794500" cy="5538788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endParaRPr lang="en-US" sz="2000" dirty="0" smtClean="0">
              <a:solidFill>
                <a:schemeClr val="bg1">
                  <a:lumMod val="50000"/>
                </a:schemeClr>
              </a:solidFill>
              <a:latin typeface="Optima"/>
              <a:cs typeface="Optima"/>
            </a:endParaRPr>
          </a:p>
          <a:p>
            <a:pPr marL="0" indent="0" algn="ctr">
              <a:spcAft>
                <a:spcPts val="1200"/>
              </a:spcAft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STUDY 1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How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quickly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can 30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-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mo-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olds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use linguistic and           non-linguistic cues to identify a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familiar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animal?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Do children choose a novel animal in response to a novel animal vocalization?</a:t>
            </a:r>
          </a:p>
          <a:p>
            <a:pPr marL="0" indent="0">
              <a:buNone/>
            </a:pPr>
            <a:endParaRPr lang="en-US" sz="2400" dirty="0" smtClean="0">
              <a:latin typeface="Optima"/>
              <a:cs typeface="Optima"/>
            </a:endParaRPr>
          </a:p>
          <a:p>
            <a:pPr marL="0" indent="0">
              <a:buNone/>
            </a:pPr>
            <a:endParaRPr lang="en-US" sz="2400" dirty="0" smtClean="0">
              <a:latin typeface="Optima"/>
              <a:cs typeface="Optima"/>
            </a:endParaRPr>
          </a:p>
          <a:p>
            <a:pPr marL="0" indent="0" algn="ctr">
              <a:spcAft>
                <a:spcPts val="1200"/>
              </a:spcAft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Optima"/>
                <a:cs typeface="Optima"/>
              </a:rPr>
              <a:t>STUDY 2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2400" dirty="0" smtClean="0">
                <a:latin typeface="Optima"/>
                <a:cs typeface="Optima"/>
              </a:rPr>
              <a:t>If so, do children actually </a:t>
            </a:r>
            <a:r>
              <a:rPr lang="en-US" sz="2400" i="1" dirty="0" smtClean="0">
                <a:latin typeface="Optima"/>
                <a:cs typeface="Optima"/>
              </a:rPr>
              <a:t>remember </a:t>
            </a:r>
            <a:r>
              <a:rPr lang="en-US" sz="2400" dirty="0" smtClean="0">
                <a:latin typeface="Optima"/>
                <a:cs typeface="Optima"/>
              </a:rPr>
              <a:t>the mapping between the novel animal and vocalization?</a:t>
            </a:r>
          </a:p>
          <a:p>
            <a:endParaRPr lang="en-US" dirty="0">
              <a:latin typeface="Optima"/>
              <a:cs typeface="Optima"/>
            </a:endParaRPr>
          </a:p>
          <a:p>
            <a:endParaRPr lang="en-US" dirty="0" smtClean="0">
              <a:latin typeface="Optima"/>
              <a:cs typeface="Optima"/>
            </a:endParaRPr>
          </a:p>
          <a:p>
            <a:endParaRPr lang="en-US" dirty="0">
              <a:latin typeface="Optima"/>
              <a:cs typeface="Optima"/>
            </a:endParaRPr>
          </a:p>
          <a:p>
            <a:endParaRPr lang="en-US" dirty="0" smtClean="0">
              <a:latin typeface="Optima"/>
              <a:cs typeface="Optima"/>
            </a:endParaRPr>
          </a:p>
          <a:p>
            <a:endParaRPr lang="en-US" dirty="0" smtClean="0">
              <a:latin typeface="Optima"/>
              <a:cs typeface="Optima"/>
            </a:endParaRPr>
          </a:p>
          <a:p>
            <a:endParaRPr lang="en-US" dirty="0">
              <a:latin typeface="Optima"/>
              <a:cs typeface="Optima"/>
            </a:endParaRPr>
          </a:p>
          <a:p>
            <a:endParaRPr lang="en-US" dirty="0" smtClean="0">
              <a:latin typeface="Optima"/>
              <a:cs typeface="Optima"/>
            </a:endParaRPr>
          </a:p>
          <a:p>
            <a:endParaRPr lang="en-US" dirty="0" smtClean="0">
              <a:latin typeface="Optima"/>
              <a:cs typeface="Optima"/>
            </a:endParaRPr>
          </a:p>
          <a:p>
            <a:endParaRPr lang="en-US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1664921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7"/>
          <p:cNvSpPr txBox="1">
            <a:spLocks noChangeArrowheads="1"/>
          </p:cNvSpPr>
          <p:nvPr/>
        </p:nvSpPr>
        <p:spPr bwMode="auto">
          <a:xfrm>
            <a:off x="-879400" y="111125"/>
            <a:ext cx="10819350" cy="55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eaLnBrk="0" hangingPunct="0"/>
            <a:r>
              <a:rPr lang="en-US" sz="3000" dirty="0" smtClean="0">
                <a:solidFill>
                  <a:srgbClr val="105056"/>
                </a:solidFill>
                <a:latin typeface="Optima"/>
                <a:cs typeface="Optima"/>
              </a:rPr>
              <a:t>STUDY 2: DESIGN</a:t>
            </a:r>
            <a:endParaRPr lang="en-US" sz="3000" dirty="0">
              <a:latin typeface="Optima"/>
              <a:cs typeface="Optima"/>
            </a:endParaRPr>
          </a:p>
        </p:txBody>
      </p:sp>
      <p:sp>
        <p:nvSpPr>
          <p:cNvPr id="5" name="Text Box 80"/>
          <p:cNvSpPr txBox="1">
            <a:spLocks noChangeArrowheads="1"/>
          </p:cNvSpPr>
          <p:nvPr/>
        </p:nvSpPr>
        <p:spPr bwMode="auto">
          <a:xfrm>
            <a:off x="1193800" y="1946050"/>
            <a:ext cx="7452849" cy="3475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defRPr/>
            </a:pPr>
            <a:r>
              <a:rPr lang="en-US" sz="2600" dirty="0" smtClean="0">
                <a:latin typeface="Optima"/>
                <a:ea typeface="ＭＳ Ｐゴシック" pitchFamily="1" charset="-128"/>
                <a:cs typeface="Optima"/>
              </a:rPr>
              <a:t>20 30-mo-olds</a:t>
            </a:r>
          </a:p>
          <a:p>
            <a:pPr eaLnBrk="0" hangingPunct="0">
              <a:lnSpc>
                <a:spcPct val="110000"/>
              </a:lnSpc>
              <a:defRPr/>
            </a:pPr>
            <a:endParaRPr lang="en-US" sz="2600" dirty="0">
              <a:latin typeface="Optima"/>
              <a:ea typeface="ＭＳ Ｐゴシック" pitchFamily="1" charset="-128"/>
              <a:cs typeface="Optima"/>
            </a:endParaRPr>
          </a:p>
          <a:p>
            <a:pPr eaLnBrk="0" hangingPunct="0">
              <a:lnSpc>
                <a:spcPct val="110000"/>
              </a:lnSpc>
              <a:defRPr/>
            </a:pPr>
            <a:endParaRPr lang="en-US" sz="2600" dirty="0" smtClean="0">
              <a:latin typeface="Optima"/>
              <a:ea typeface="ＭＳ Ｐゴシック" pitchFamily="1" charset="-128"/>
              <a:cs typeface="Optima"/>
            </a:endParaRPr>
          </a:p>
          <a:p>
            <a:pPr eaLnBrk="0" hangingPunct="0">
              <a:lnSpc>
                <a:spcPct val="110000"/>
              </a:lnSpc>
              <a:defRPr/>
            </a:pPr>
            <a:endParaRPr lang="en-US" sz="2600" dirty="0">
              <a:latin typeface="Optima"/>
              <a:ea typeface="ＭＳ Ｐゴシック" pitchFamily="1" charset="-128"/>
              <a:cs typeface="Optima"/>
            </a:endParaRPr>
          </a:p>
          <a:p>
            <a:pPr eaLnBrk="0" hangingPunct="0">
              <a:lnSpc>
                <a:spcPct val="110000"/>
              </a:lnSpc>
              <a:defRPr/>
            </a:pPr>
            <a:r>
              <a:rPr lang="en-US" sz="2600" dirty="0" smtClean="0">
                <a:latin typeface="Optima"/>
                <a:ea typeface="ＭＳ Ｐゴシック" pitchFamily="1" charset="-128"/>
                <a:cs typeface="Optima"/>
              </a:rPr>
              <a:t>Same as STUDY 1</a:t>
            </a:r>
          </a:p>
          <a:p>
            <a:pPr eaLnBrk="0" hangingPunct="0">
              <a:lnSpc>
                <a:spcPct val="110000"/>
              </a:lnSpc>
              <a:defRPr/>
            </a:pPr>
            <a:endParaRPr lang="en-US" sz="3000" dirty="0">
              <a:latin typeface="Optima"/>
              <a:ea typeface="ＭＳ Ｐゴシック" pitchFamily="1" charset="-128"/>
              <a:cs typeface="Optima"/>
            </a:endParaRPr>
          </a:p>
          <a:p>
            <a:pPr eaLnBrk="0" hangingPunct="0">
              <a:lnSpc>
                <a:spcPct val="110000"/>
              </a:lnSpc>
              <a:defRPr/>
            </a:pPr>
            <a:endParaRPr lang="en-US" sz="3000" dirty="0" smtClean="0">
              <a:latin typeface="Optima"/>
              <a:ea typeface="ＭＳ Ｐゴシック" pitchFamily="1" charset="-128"/>
              <a:cs typeface="Optima"/>
            </a:endParaRPr>
          </a:p>
          <a:p>
            <a:pPr eaLnBrk="0" hangingPunct="0">
              <a:lnSpc>
                <a:spcPct val="110000"/>
              </a:lnSpc>
              <a:defRPr/>
            </a:pPr>
            <a:endParaRPr lang="en-US" sz="1000" dirty="0">
              <a:latin typeface="Arial" charset="0"/>
              <a:ea typeface="ＭＳ Ｐゴシック" pitchFamily="1" charset="-12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64836" y="1246131"/>
            <a:ext cx="2343796" cy="2437575"/>
            <a:chOff x="12212066" y="19989740"/>
            <a:chExt cx="4013200" cy="4130041"/>
          </a:xfrm>
        </p:grpSpPr>
        <p:sp>
          <p:nvSpPr>
            <p:cNvPr id="7" name="Rectangle 51"/>
            <p:cNvSpPr>
              <a:spLocks noChangeArrowheads="1"/>
            </p:cNvSpPr>
            <p:nvPr/>
          </p:nvSpPr>
          <p:spPr bwMode="auto">
            <a:xfrm>
              <a:off x="12313663" y="23454903"/>
              <a:ext cx="3725587" cy="664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10000"/>
                </a:lnSpc>
              </a:pPr>
              <a:r>
                <a:rPr lang="en-US" dirty="0">
                  <a:latin typeface="Optima"/>
                  <a:cs typeface="Optima"/>
                </a:rPr>
                <a:t>Fernald et al. (2008)</a:t>
              </a:r>
            </a:p>
          </p:txBody>
        </p:sp>
        <p:pic>
          <p:nvPicPr>
            <p:cNvPr id="8" name="Picture 7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212066" y="19989740"/>
              <a:ext cx="4013200" cy="342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" name="Picture 8" descr="dogR.pc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780110" y="1746150"/>
            <a:ext cx="518158" cy="438717"/>
          </a:xfrm>
          <a:prstGeom prst="rect">
            <a:avLst/>
          </a:prstGeom>
        </p:spPr>
      </p:pic>
      <p:pic>
        <p:nvPicPr>
          <p:cNvPr id="10" name="Picture 9" descr="cowL.pct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568238" y="1746150"/>
            <a:ext cx="548151" cy="438745"/>
          </a:xfrm>
          <a:prstGeom prst="rect">
            <a:avLst/>
          </a:prstGeom>
        </p:spPr>
      </p:pic>
      <p:pic>
        <p:nvPicPr>
          <p:cNvPr id="13" name="Picture 12" descr="Slide01.jpg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775" y="3929179"/>
            <a:ext cx="1870857" cy="1810762"/>
          </a:xfrm>
          <a:prstGeom prst="rect">
            <a:avLst/>
          </a:prstGeom>
        </p:spPr>
      </p:pic>
      <p:pic>
        <p:nvPicPr>
          <p:cNvPr id="12" name="Picture 11" descr="soundsonthefarm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9" t="13027" r="18964"/>
          <a:stretch/>
        </p:blipFill>
        <p:spPr>
          <a:xfrm>
            <a:off x="6012027" y="4660008"/>
            <a:ext cx="1451495" cy="17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70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ardvarkR.pc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00" y="4807239"/>
            <a:ext cx="1219630" cy="914723"/>
          </a:xfrm>
          <a:prstGeom prst="rect">
            <a:avLst/>
          </a:prstGeom>
        </p:spPr>
      </p:pic>
      <p:pic>
        <p:nvPicPr>
          <p:cNvPr id="4" name="Picture 3" descr="aardvarkR.pc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40" y="3332385"/>
            <a:ext cx="1235593" cy="9266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2531" y="227462"/>
            <a:ext cx="818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Optima"/>
                <a:cs typeface="Optima"/>
              </a:rPr>
              <a:t>3 Trial types as in Bion</a:t>
            </a:r>
            <a:r>
              <a:rPr lang="en-US" sz="2400" dirty="0" smtClean="0">
                <a:latin typeface="Optima"/>
                <a:cs typeface="Optima"/>
              </a:rPr>
              <a:t>, </a:t>
            </a:r>
            <a:r>
              <a:rPr lang="en-US" sz="2400" dirty="0" err="1" smtClean="0">
                <a:latin typeface="Optima"/>
                <a:cs typeface="Optima"/>
              </a:rPr>
              <a:t>Borovsky</a:t>
            </a:r>
            <a:r>
              <a:rPr lang="en-US" sz="2400" dirty="0" smtClean="0">
                <a:latin typeface="Optima"/>
                <a:cs typeface="Optima"/>
              </a:rPr>
              <a:t>, &amp; Fernald (2012</a:t>
            </a:r>
            <a:r>
              <a:rPr lang="en-US" sz="2400" i="1" dirty="0" smtClean="0">
                <a:latin typeface="Optima"/>
                <a:cs typeface="Optima"/>
              </a:rPr>
              <a:t>)</a:t>
            </a:r>
            <a:endParaRPr lang="en-US" sz="2400" i="1" dirty="0">
              <a:latin typeface="Optima"/>
              <a:cs typeface="Optima"/>
            </a:endParaRPr>
          </a:p>
        </p:txBody>
      </p:sp>
      <p:pic>
        <p:nvPicPr>
          <p:cNvPr id="21" name="Picture 20" descr="dogR.pc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41" y="1742654"/>
            <a:ext cx="1157272" cy="867954"/>
          </a:xfrm>
          <a:prstGeom prst="rect">
            <a:avLst/>
          </a:prstGeom>
        </p:spPr>
      </p:pic>
      <p:pic>
        <p:nvPicPr>
          <p:cNvPr id="28" name="Picture 27" descr="cowL.pc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641" y="1742654"/>
            <a:ext cx="1157272" cy="867954"/>
          </a:xfrm>
          <a:prstGeom prst="rect">
            <a:avLst/>
          </a:prstGeom>
        </p:spPr>
      </p:pic>
      <p:pic>
        <p:nvPicPr>
          <p:cNvPr id="32" name="Picture 31" descr="pangolin1R.pc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3944" y="4865980"/>
            <a:ext cx="1157272" cy="867954"/>
          </a:xfrm>
          <a:prstGeom prst="rect">
            <a:avLst/>
          </a:prstGeom>
        </p:spPr>
      </p:pic>
      <p:pic>
        <p:nvPicPr>
          <p:cNvPr id="34" name="Picture 33" descr="cowL.pc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2688" y="3336539"/>
            <a:ext cx="1157272" cy="86795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471521" y="1933154"/>
            <a:ext cx="43281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latin typeface="Optima"/>
                <a:cs typeface="Optima"/>
              </a:rPr>
              <a:t>16 </a:t>
            </a:r>
            <a:r>
              <a:rPr lang="en-US" sz="2200" dirty="0" smtClean="0">
                <a:solidFill>
                  <a:srgbClr val="000000"/>
                </a:solidFill>
                <a:latin typeface="Optima"/>
                <a:cs typeface="Optima"/>
              </a:rPr>
              <a:t>FAMILIAR-VOCALIZATION</a:t>
            </a:r>
            <a:endParaRPr lang="en-US" sz="2200" dirty="0" smtClean="0">
              <a:latin typeface="Optima"/>
              <a:cs typeface="Optim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10748" y="3463539"/>
            <a:ext cx="3917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latin typeface="Optima"/>
                <a:cs typeface="Optima"/>
              </a:rPr>
              <a:t>8 </a:t>
            </a:r>
            <a:r>
              <a:rPr lang="en-US" sz="2200" dirty="0" smtClean="0">
                <a:solidFill>
                  <a:srgbClr val="000000"/>
                </a:solidFill>
                <a:latin typeface="Optima"/>
                <a:cs typeface="Optima"/>
              </a:rPr>
              <a:t>DISAMBIGUATION</a:t>
            </a:r>
          </a:p>
          <a:p>
            <a:endParaRPr lang="en-US" sz="2200" dirty="0">
              <a:latin typeface="Optima"/>
              <a:cs typeface="Optim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35866" y="5069451"/>
            <a:ext cx="3892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latin typeface="Optima"/>
                <a:cs typeface="Optima"/>
              </a:rPr>
              <a:t>8 </a:t>
            </a:r>
            <a:r>
              <a:rPr lang="en-US" sz="2200" dirty="0" smtClean="0">
                <a:solidFill>
                  <a:srgbClr val="000000"/>
                </a:solidFill>
                <a:latin typeface="Optima"/>
                <a:cs typeface="Optima"/>
              </a:rPr>
              <a:t>RETENTION</a:t>
            </a:r>
            <a:endParaRPr lang="en-US" sz="2200" dirty="0">
              <a:latin typeface="Optima"/>
              <a:cs typeface="Optim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2468" y="5833189"/>
            <a:ext cx="2141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tima"/>
                <a:cs typeface="Optima"/>
              </a:rPr>
              <a:t>a</a:t>
            </a:r>
            <a:r>
              <a:rPr lang="en-US" dirty="0" smtClean="0">
                <a:latin typeface="Optima"/>
                <a:cs typeface="Optima"/>
              </a:rPr>
              <a:t>ardvark </a:t>
            </a:r>
            <a:r>
              <a:rPr lang="en-US" dirty="0">
                <a:latin typeface="Optima"/>
                <a:cs typeface="Optima"/>
              </a:rPr>
              <a:t>-</a:t>
            </a:r>
            <a:r>
              <a:rPr lang="en-US" dirty="0" smtClean="0">
                <a:latin typeface="Optima"/>
                <a:cs typeface="Optima"/>
              </a:rPr>
              <a:t> </a:t>
            </a:r>
            <a:r>
              <a:rPr lang="en-US" dirty="0">
                <a:latin typeface="Optima"/>
                <a:cs typeface="Optima"/>
              </a:rPr>
              <a:t>capybara </a:t>
            </a:r>
          </a:p>
        </p:txBody>
      </p:sp>
      <p:pic>
        <p:nvPicPr>
          <p:cNvPr id="6" name="Picture 5" descr="capybaraR.pc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45" y="4854009"/>
            <a:ext cx="1157272" cy="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1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2530" y="227462"/>
            <a:ext cx="84539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On retention trials, children showed fragile evidence of remembering this mapping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Optima"/>
              <a:cs typeface="Optima"/>
            </a:endParaRPr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6556197"/>
              </p:ext>
            </p:extLst>
          </p:nvPr>
        </p:nvGraphicFramePr>
        <p:xfrm>
          <a:off x="629380" y="1698068"/>
          <a:ext cx="733352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2" name="Picture 41" descr="dogR.pc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664" y="5032265"/>
            <a:ext cx="700726" cy="525545"/>
          </a:xfrm>
          <a:prstGeom prst="rect">
            <a:avLst/>
          </a:prstGeom>
        </p:spPr>
      </p:pic>
      <p:pic>
        <p:nvPicPr>
          <p:cNvPr id="44" name="Picture 43" descr="cowL.pc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2390" y="5031693"/>
            <a:ext cx="697568" cy="523176"/>
          </a:xfrm>
          <a:prstGeom prst="rect">
            <a:avLst/>
          </a:prstGeom>
        </p:spPr>
      </p:pic>
      <p:pic>
        <p:nvPicPr>
          <p:cNvPr id="46" name="Picture 45" descr="tapir1L.pc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9325" y="5028752"/>
            <a:ext cx="700728" cy="526117"/>
          </a:xfrm>
          <a:prstGeom prst="rect">
            <a:avLst/>
          </a:prstGeom>
        </p:spPr>
      </p:pic>
      <p:pic>
        <p:nvPicPr>
          <p:cNvPr id="47" name="Picture 46" descr="pangolin1R.pct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4653" y="5028752"/>
            <a:ext cx="701489" cy="526117"/>
          </a:xfrm>
          <a:prstGeom prst="rect">
            <a:avLst/>
          </a:prstGeom>
        </p:spPr>
      </p:pic>
      <p:pic>
        <p:nvPicPr>
          <p:cNvPr id="48" name="Picture 47" descr="tapir1L.pc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1514" y="5032265"/>
            <a:ext cx="700729" cy="526117"/>
          </a:xfrm>
          <a:prstGeom prst="rect">
            <a:avLst/>
          </a:prstGeom>
        </p:spPr>
      </p:pic>
      <p:pic>
        <p:nvPicPr>
          <p:cNvPr id="49" name="Picture 48" descr="cowL.pc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243" y="5043968"/>
            <a:ext cx="685885" cy="514414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6626028" y="5028752"/>
            <a:ext cx="685141" cy="505640"/>
          </a:xfrm>
          <a:prstGeom prst="rect">
            <a:avLst/>
          </a:prstGeom>
          <a:noFill/>
          <a:ln w="6350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181664" y="5031693"/>
            <a:ext cx="700728" cy="526117"/>
          </a:xfrm>
          <a:prstGeom prst="rect">
            <a:avLst/>
          </a:prstGeom>
          <a:noFill/>
          <a:ln w="635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924300" y="5032265"/>
            <a:ext cx="700728" cy="526117"/>
          </a:xfrm>
          <a:prstGeom prst="rect">
            <a:avLst/>
          </a:prstGeom>
          <a:noFill/>
          <a:ln w="635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2976366" y="3187024"/>
            <a:ext cx="487223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62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213414" y="4494727"/>
            <a:ext cx="54569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tima"/>
                <a:cs typeface="Optima"/>
              </a:rPr>
              <a:t>FAMILIAR   DISAMBIGUATION   RETENTION</a:t>
            </a:r>
            <a:endParaRPr lang="en-US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1869927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82576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Optima"/>
                <a:cs typeface="Optima"/>
              </a:rPr>
              <a:t>Children who did better on disambiguation did better on retention</a:t>
            </a:r>
            <a:endParaRPr lang="en-US" sz="3000" dirty="0">
              <a:latin typeface="Optima"/>
              <a:cs typeface="Optim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68650" y="2405116"/>
            <a:ext cx="243522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000000"/>
                </a:solidFill>
                <a:latin typeface="Optima"/>
                <a:cs typeface="Optima"/>
              </a:rPr>
              <a:t>r</a:t>
            </a:r>
            <a:r>
              <a:rPr lang="en-US" sz="1400" dirty="0" smtClean="0">
                <a:solidFill>
                  <a:srgbClr val="000000"/>
                </a:solidFill>
                <a:latin typeface="Optima"/>
                <a:cs typeface="Optima"/>
              </a:rPr>
              <a:t> (18) = 0.44, </a:t>
            </a:r>
            <a:r>
              <a:rPr lang="en-US" sz="1400" i="1" dirty="0" smtClean="0">
                <a:solidFill>
                  <a:srgbClr val="000000"/>
                </a:solidFill>
                <a:latin typeface="Optima"/>
                <a:cs typeface="Optima"/>
              </a:rPr>
              <a:t>p = </a:t>
            </a:r>
            <a:r>
              <a:rPr lang="en-US" sz="1400" dirty="0" smtClean="0">
                <a:solidFill>
                  <a:srgbClr val="000000"/>
                </a:solidFill>
                <a:latin typeface="Optima"/>
                <a:cs typeface="Optima"/>
              </a:rPr>
              <a:t>0.05</a:t>
            </a:r>
            <a:endParaRPr lang="en-US" sz="14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8249420"/>
              </p:ext>
            </p:extLst>
          </p:nvPr>
        </p:nvGraphicFramePr>
        <p:xfrm>
          <a:off x="1320800" y="2327234"/>
          <a:ext cx="6502400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3278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168650" y="2405116"/>
            <a:ext cx="243522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000000"/>
                </a:solidFill>
                <a:latin typeface="Optima"/>
                <a:cs typeface="Optima"/>
              </a:rPr>
              <a:t>r</a:t>
            </a:r>
            <a:r>
              <a:rPr lang="en-US" sz="1400" dirty="0" smtClean="0">
                <a:solidFill>
                  <a:srgbClr val="000000"/>
                </a:solidFill>
                <a:latin typeface="Optima"/>
                <a:cs typeface="Optima"/>
              </a:rPr>
              <a:t> (18) = 0.44, </a:t>
            </a:r>
            <a:r>
              <a:rPr lang="en-US" sz="1400" i="1" dirty="0" smtClean="0">
                <a:solidFill>
                  <a:srgbClr val="000000"/>
                </a:solidFill>
                <a:latin typeface="Optima"/>
                <a:cs typeface="Optima"/>
              </a:rPr>
              <a:t>p = </a:t>
            </a:r>
            <a:r>
              <a:rPr lang="en-US" sz="1400" dirty="0" smtClean="0">
                <a:solidFill>
                  <a:srgbClr val="000000"/>
                </a:solidFill>
                <a:latin typeface="Optima"/>
                <a:cs typeface="Optima"/>
              </a:rPr>
              <a:t>0.05</a:t>
            </a:r>
            <a:endParaRPr lang="en-US" sz="14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5882598"/>
              </p:ext>
            </p:extLst>
          </p:nvPr>
        </p:nvGraphicFramePr>
        <p:xfrm>
          <a:off x="1320800" y="2327234"/>
          <a:ext cx="6502400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82576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Optima"/>
                <a:cs typeface="Optima"/>
              </a:rPr>
              <a:t>Children who did better on disambiguation did better on retention</a:t>
            </a:r>
            <a:endParaRPr lang="en-US" sz="3000" dirty="0">
              <a:latin typeface="Optima"/>
              <a:cs typeface="Optim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68650" y="2405116"/>
            <a:ext cx="243522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000000"/>
                </a:solidFill>
                <a:latin typeface="Optima"/>
                <a:cs typeface="Optima"/>
              </a:rPr>
              <a:t>r</a:t>
            </a:r>
            <a:r>
              <a:rPr lang="en-US" sz="1400" dirty="0" smtClean="0">
                <a:solidFill>
                  <a:srgbClr val="000000"/>
                </a:solidFill>
                <a:latin typeface="Optima"/>
                <a:cs typeface="Optima"/>
              </a:rPr>
              <a:t> (18) = 0.44, </a:t>
            </a:r>
            <a:r>
              <a:rPr lang="en-US" sz="1400" i="1" dirty="0" smtClean="0">
                <a:solidFill>
                  <a:srgbClr val="000000"/>
                </a:solidFill>
                <a:latin typeface="Optima"/>
                <a:cs typeface="Optima"/>
              </a:rPr>
              <a:t>p = </a:t>
            </a:r>
            <a:r>
              <a:rPr lang="en-US" sz="1400" dirty="0" smtClean="0">
                <a:solidFill>
                  <a:srgbClr val="000000"/>
                </a:solidFill>
                <a:latin typeface="Optima"/>
                <a:cs typeface="Optima"/>
              </a:rPr>
              <a:t>0.05</a:t>
            </a:r>
            <a:endParaRPr lang="en-US" sz="14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854200" y="2327234"/>
            <a:ext cx="5253960" cy="2959879"/>
          </a:xfrm>
          <a:prstGeom prst="ellipse">
            <a:avLst/>
          </a:prstGeom>
          <a:solidFill>
            <a:schemeClr val="bg1">
              <a:lumMod val="75000"/>
              <a:alpha val="8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44118" y="3141034"/>
            <a:ext cx="50418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Disambiguation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is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related to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retention but not necessarily sufficient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688989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651001" y="211138"/>
            <a:ext cx="5587999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Optima"/>
                <a:cs typeface="Optima"/>
              </a:rPr>
              <a:t>Is disambiguation motivated by a single mechanism?</a:t>
            </a:r>
            <a:endParaRPr lang="en-US" sz="3200" dirty="0">
              <a:latin typeface="Optima"/>
              <a:cs typeface="Optima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81000" y="1535113"/>
            <a:ext cx="8382000" cy="5440362"/>
          </a:xfrm>
        </p:spPr>
        <p:txBody>
          <a:bodyPr/>
          <a:lstStyle/>
          <a:p>
            <a:pPr eaLnBrk="1" hangingPunct="1">
              <a:buNone/>
            </a:pPr>
            <a:endParaRPr lang="en-US" sz="3000" dirty="0" smtClean="0">
              <a:latin typeface="Optima"/>
              <a:cs typeface="Optima"/>
            </a:endParaRPr>
          </a:p>
          <a:p>
            <a:pPr marL="0" indent="0" eaLnBrk="1" hangingPunct="1">
              <a:buNone/>
            </a:pPr>
            <a:r>
              <a:rPr lang="en-US" sz="2800" dirty="0" smtClean="0">
                <a:latin typeface="Optima"/>
                <a:cs typeface="Optima"/>
              </a:rPr>
              <a:t>Children show disambiguation for stimuli other        than words and facts </a:t>
            </a:r>
            <a:r>
              <a:rPr lang="en-US" sz="1600" dirty="0" smtClean="0">
                <a:latin typeface="Optima"/>
                <a:cs typeface="Optima"/>
              </a:rPr>
              <a:t>(Bion et al., </a:t>
            </a:r>
            <a:r>
              <a:rPr lang="en-US" sz="1600" dirty="0" err="1" smtClean="0">
                <a:latin typeface="Optima"/>
                <a:cs typeface="Optima"/>
              </a:rPr>
              <a:t>Halberda</a:t>
            </a:r>
            <a:r>
              <a:rPr lang="en-US" sz="1600" dirty="0" smtClean="0">
                <a:latin typeface="Optima"/>
                <a:cs typeface="Optima"/>
              </a:rPr>
              <a:t>)</a:t>
            </a:r>
            <a:endParaRPr lang="en-US" sz="1600" dirty="0" smtClean="0">
              <a:latin typeface="Optima"/>
              <a:cs typeface="Optima"/>
            </a:endParaRPr>
          </a:p>
          <a:p>
            <a:pPr eaLnBrk="1" hangingPunct="1">
              <a:buNone/>
            </a:pPr>
            <a:endParaRPr lang="en-US" sz="3000" dirty="0" smtClean="0"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2800" dirty="0" smtClean="0">
                <a:latin typeface="Optima"/>
                <a:cs typeface="Optima"/>
              </a:rPr>
              <a:t>Different mechanisms </a:t>
            </a:r>
            <a:r>
              <a:rPr lang="en-US" sz="2800" dirty="0">
                <a:latin typeface="Optima"/>
                <a:cs typeface="Optima"/>
              </a:rPr>
              <a:t>could </a:t>
            </a:r>
            <a:r>
              <a:rPr lang="en-US" sz="2800" dirty="0" smtClean="0">
                <a:latin typeface="Optima"/>
                <a:cs typeface="Optima"/>
              </a:rPr>
              <a:t>jointly contribute </a:t>
            </a:r>
            <a:r>
              <a:rPr lang="en-US" sz="2800" dirty="0">
                <a:latin typeface="Optima"/>
                <a:cs typeface="Optima"/>
              </a:rPr>
              <a:t>to disambiguation </a:t>
            </a:r>
            <a:r>
              <a:rPr lang="en-US" sz="2800" dirty="0" smtClean="0">
                <a:latin typeface="Optima"/>
                <a:cs typeface="Optima"/>
              </a:rPr>
              <a:t>behavior </a:t>
            </a:r>
            <a:r>
              <a:rPr lang="en-US" sz="1600" dirty="0" smtClean="0">
                <a:latin typeface="Optima"/>
                <a:cs typeface="Optima"/>
              </a:rPr>
              <a:t>(Lewis </a:t>
            </a:r>
            <a:r>
              <a:rPr lang="en-US" sz="1600" dirty="0">
                <a:latin typeface="Optima"/>
                <a:cs typeface="Optima"/>
              </a:rPr>
              <a:t>&amp; Frank, in </a:t>
            </a:r>
            <a:r>
              <a:rPr lang="en-US" sz="1600" dirty="0" smtClean="0">
                <a:latin typeface="Optima"/>
                <a:cs typeface="Optima"/>
              </a:rPr>
              <a:t>press)</a:t>
            </a:r>
            <a:endParaRPr lang="en-US" sz="1600" dirty="0">
              <a:latin typeface="Optima"/>
              <a:cs typeface="Optima"/>
            </a:endParaRPr>
          </a:p>
          <a:p>
            <a:pPr eaLnBrk="1" hangingPunct="1">
              <a:buFont typeface="Wingdings" charset="2"/>
              <a:buNone/>
            </a:pPr>
            <a:endParaRPr lang="en-US" sz="3000" dirty="0" smtClean="0">
              <a:solidFill>
                <a:srgbClr val="D9D9D9"/>
              </a:solidFill>
            </a:endParaRPr>
          </a:p>
          <a:p>
            <a:pPr eaLnBrk="1" hangingPunct="1">
              <a:buNone/>
            </a:pPr>
            <a:endParaRPr lang="en-US" sz="3000" dirty="0" smtClean="0"/>
          </a:p>
          <a:p>
            <a:pPr eaLnBrk="1" hangingPunct="1">
              <a:buFont typeface="Wingdings" charset="2"/>
              <a:buNone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6678-93F9-9A40-BCB2-EE83D14E5CD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55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Optima"/>
                <a:cs typeface="Optima"/>
              </a:rPr>
              <a:t>Recent research on disambiguation</a:t>
            </a:r>
            <a:endParaRPr lang="en-US" sz="3200" dirty="0">
              <a:latin typeface="Optima"/>
              <a:cs typeface="Optim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latin typeface="Optima"/>
                <a:cs typeface="Optima"/>
              </a:rPr>
              <a:t>Role of </a:t>
            </a:r>
            <a:r>
              <a:rPr lang="en-US" sz="3000" dirty="0">
                <a:latin typeface="Optima"/>
                <a:cs typeface="Optima"/>
              </a:rPr>
              <a:t>experience </a:t>
            </a:r>
          </a:p>
          <a:p>
            <a:pPr marL="0" indent="0">
              <a:buNone/>
            </a:pPr>
            <a:r>
              <a:rPr lang="en-US" sz="2000" dirty="0" smtClean="0">
                <a:latin typeface="Optima"/>
                <a:cs typeface="Optima"/>
              </a:rPr>
              <a:t>Byers</a:t>
            </a:r>
            <a:r>
              <a:rPr lang="en-US" sz="2000" dirty="0">
                <a:latin typeface="Optima"/>
                <a:cs typeface="Optima"/>
              </a:rPr>
              <a:t>-</a:t>
            </a:r>
            <a:r>
              <a:rPr lang="en-US" sz="2000" dirty="0" smtClean="0">
                <a:latin typeface="Optima"/>
                <a:cs typeface="Optima"/>
              </a:rPr>
              <a:t>Heinlein &amp; </a:t>
            </a:r>
            <a:r>
              <a:rPr lang="en-US" sz="2000" dirty="0" err="1" smtClean="0">
                <a:latin typeface="Optima"/>
                <a:cs typeface="Optima"/>
              </a:rPr>
              <a:t>Werker</a:t>
            </a:r>
            <a:r>
              <a:rPr lang="en-US" sz="2000" dirty="0">
                <a:latin typeface="Optima"/>
                <a:cs typeface="Optima"/>
              </a:rPr>
              <a:t>;</a:t>
            </a:r>
            <a:r>
              <a:rPr lang="en-US" sz="2000" dirty="0" smtClean="0">
                <a:latin typeface="Optima"/>
                <a:cs typeface="Optima"/>
              </a:rPr>
              <a:t> Fernald - SRCD 2011</a:t>
            </a:r>
          </a:p>
          <a:p>
            <a:pPr marL="0" indent="0">
              <a:buNone/>
            </a:pPr>
            <a:r>
              <a:rPr lang="en-US" sz="2000" dirty="0" err="1" smtClean="0">
                <a:latin typeface="Optima"/>
                <a:cs typeface="Optima"/>
              </a:rPr>
              <a:t>Yurovsky</a:t>
            </a:r>
            <a:r>
              <a:rPr lang="en-US" sz="2000" dirty="0" smtClean="0">
                <a:latin typeface="Optima"/>
                <a:cs typeface="Optima"/>
              </a:rPr>
              <a:t>, Smith, Bion, &amp; Fernald - SRCD 2013</a:t>
            </a:r>
          </a:p>
          <a:p>
            <a:pPr marL="0" indent="0">
              <a:buNone/>
            </a:pPr>
            <a:endParaRPr lang="en-US" sz="2000" dirty="0" smtClean="0"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3000" dirty="0" smtClean="0">
                <a:latin typeface="Optima"/>
                <a:cs typeface="Optima"/>
              </a:rPr>
              <a:t>Relation to word learning </a:t>
            </a:r>
          </a:p>
          <a:p>
            <a:pPr marL="0" indent="0">
              <a:buNone/>
            </a:pPr>
            <a:r>
              <a:rPr lang="en-US" sz="2000" dirty="0" smtClean="0">
                <a:latin typeface="Optima"/>
                <a:cs typeface="Optima"/>
              </a:rPr>
              <a:t>Horst, Samuelson, McMurray; Bion, </a:t>
            </a:r>
            <a:r>
              <a:rPr lang="en-US" sz="2000" dirty="0" err="1" smtClean="0">
                <a:latin typeface="Optima"/>
                <a:cs typeface="Optima"/>
              </a:rPr>
              <a:t>Borovsky</a:t>
            </a:r>
            <a:r>
              <a:rPr lang="en-US" sz="2000" dirty="0" smtClean="0">
                <a:latin typeface="Optima"/>
                <a:cs typeface="Optima"/>
              </a:rPr>
              <a:t>, &amp; Fernald - SRCD 2011</a:t>
            </a:r>
          </a:p>
          <a:p>
            <a:pPr marL="0" indent="0">
              <a:buNone/>
            </a:pPr>
            <a:endParaRPr lang="en-US" sz="2000" dirty="0" smtClean="0"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3000" dirty="0" smtClean="0">
                <a:latin typeface="Optima"/>
                <a:cs typeface="Optima"/>
              </a:rPr>
              <a:t>Scope</a:t>
            </a:r>
          </a:p>
          <a:p>
            <a:pPr marL="0" indent="0">
              <a:buNone/>
            </a:pPr>
            <a:r>
              <a:rPr lang="en-US" sz="2000" dirty="0" smtClean="0">
                <a:latin typeface="Optima"/>
                <a:cs typeface="Optima"/>
              </a:rPr>
              <a:t>Samuelson; </a:t>
            </a:r>
            <a:r>
              <a:rPr lang="en-US" sz="2000" dirty="0" err="1" smtClean="0">
                <a:latin typeface="Optima"/>
                <a:cs typeface="Optima"/>
              </a:rPr>
              <a:t>Halberda</a:t>
            </a:r>
            <a:r>
              <a:rPr lang="en-US" sz="2000" dirty="0" smtClean="0">
                <a:latin typeface="Optima"/>
                <a:cs typeface="Optima"/>
              </a:rPr>
              <a:t>; Bion et al.; </a:t>
            </a:r>
            <a:r>
              <a:rPr lang="en-US" sz="2000" dirty="0" err="1" smtClean="0">
                <a:latin typeface="Optima"/>
                <a:cs typeface="Optima"/>
              </a:rPr>
              <a:t>Suanda</a:t>
            </a:r>
            <a:r>
              <a:rPr lang="en-US" sz="2000" dirty="0" smtClean="0">
                <a:latin typeface="Optima"/>
                <a:cs typeface="Optima"/>
              </a:rPr>
              <a:t> &amp; </a:t>
            </a:r>
            <a:r>
              <a:rPr lang="en-US" sz="2000" dirty="0" err="1" smtClean="0">
                <a:latin typeface="Optima"/>
                <a:cs typeface="Optima"/>
              </a:rPr>
              <a:t>Namy</a:t>
            </a:r>
            <a:r>
              <a:rPr lang="en-US" sz="2000" dirty="0" smtClean="0">
                <a:latin typeface="Optima"/>
                <a:cs typeface="Optima"/>
              </a:rPr>
              <a:t> - SRCD 2013</a:t>
            </a:r>
          </a:p>
        </p:txBody>
      </p:sp>
    </p:spTree>
    <p:extLst>
      <p:ext uri="{BB962C8B-B14F-4D97-AF65-F5344CB8AC3E}">
        <p14:creationId xmlns:p14="http://schemas.microsoft.com/office/powerpoint/2010/main" val="929426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Optima"/>
                <a:cs typeface="Optima"/>
              </a:rPr>
              <a:t>Are words special for humans?</a:t>
            </a:r>
            <a:endParaRPr lang="en-US" sz="3000" dirty="0" smtClean="0">
              <a:latin typeface="Optima"/>
              <a:cs typeface="Optima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81000" y="1535113"/>
            <a:ext cx="8382000" cy="54403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Optima"/>
                <a:cs typeface="Optima"/>
              </a:rPr>
              <a:t>Words </a:t>
            </a:r>
            <a:r>
              <a:rPr lang="en-US" sz="2800" dirty="0">
                <a:latin typeface="Optima"/>
                <a:cs typeface="Optima"/>
              </a:rPr>
              <a:t>but not </a:t>
            </a:r>
            <a:r>
              <a:rPr lang="en-US" sz="2800" dirty="0" smtClean="0">
                <a:latin typeface="Optima"/>
                <a:cs typeface="Optima"/>
              </a:rPr>
              <a:t>tones promote </a:t>
            </a:r>
            <a:r>
              <a:rPr lang="en-US" sz="2800" dirty="0">
                <a:latin typeface="Optima"/>
                <a:cs typeface="Optima"/>
              </a:rPr>
              <a:t>object </a:t>
            </a:r>
            <a:r>
              <a:rPr lang="en-US" sz="2800" dirty="0" smtClean="0">
                <a:latin typeface="Optima"/>
                <a:cs typeface="Optima"/>
              </a:rPr>
              <a:t>categorization and individuation in young infants </a:t>
            </a:r>
            <a:r>
              <a:rPr lang="en-US" sz="1800" dirty="0" smtClean="0">
                <a:latin typeface="Optima"/>
                <a:cs typeface="Optima"/>
              </a:rPr>
              <a:t>(Fulkerson </a:t>
            </a:r>
            <a:r>
              <a:rPr lang="en-US" sz="1800" dirty="0">
                <a:latin typeface="Optima"/>
                <a:cs typeface="Optima"/>
              </a:rPr>
              <a:t>&amp; Waxman, </a:t>
            </a:r>
            <a:r>
              <a:rPr lang="en-US" sz="1800" dirty="0" smtClean="0">
                <a:latin typeface="Optima"/>
                <a:cs typeface="Optima"/>
              </a:rPr>
              <a:t>2007; </a:t>
            </a:r>
            <a:r>
              <a:rPr lang="en-US" sz="1800" dirty="0" err="1" smtClean="0">
                <a:latin typeface="Optima"/>
                <a:cs typeface="Optima"/>
              </a:rPr>
              <a:t>Xu</a:t>
            </a:r>
            <a:r>
              <a:rPr lang="en-US" sz="1800" dirty="0">
                <a:latin typeface="Optima"/>
                <a:cs typeface="Optima"/>
              </a:rPr>
              <a:t>, </a:t>
            </a:r>
            <a:r>
              <a:rPr lang="en-US" sz="1800" dirty="0" smtClean="0">
                <a:latin typeface="Optima"/>
                <a:cs typeface="Optima"/>
              </a:rPr>
              <a:t>2002)</a:t>
            </a:r>
            <a:endParaRPr lang="en-US" sz="1800" dirty="0">
              <a:latin typeface="Optima"/>
              <a:cs typeface="Optima"/>
            </a:endParaRPr>
          </a:p>
          <a:p>
            <a:pPr>
              <a:buNone/>
            </a:pPr>
            <a:endParaRPr lang="en-US" sz="2800" dirty="0" smtClean="0"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2800" dirty="0" smtClean="0">
                <a:latin typeface="Optima"/>
                <a:cs typeface="Optima"/>
              </a:rPr>
              <a:t>Younger infants accept many forms as object labels, but older infants seem to favor words </a:t>
            </a:r>
            <a:r>
              <a:rPr lang="en-US" sz="1800" dirty="0">
                <a:latin typeface="Optima"/>
                <a:cs typeface="Optima"/>
              </a:rPr>
              <a:t>(</a:t>
            </a:r>
            <a:r>
              <a:rPr lang="en-US" sz="1800" dirty="0" err="1">
                <a:latin typeface="Optima"/>
                <a:cs typeface="Optima"/>
              </a:rPr>
              <a:t>Namy</a:t>
            </a:r>
            <a:r>
              <a:rPr lang="en-US" sz="1800" dirty="0">
                <a:latin typeface="Optima"/>
                <a:cs typeface="Optima"/>
              </a:rPr>
              <a:t> &amp; Waxman, 1998; Woodward &amp; </a:t>
            </a:r>
            <a:r>
              <a:rPr lang="en-US" sz="1800" dirty="0" err="1">
                <a:latin typeface="Optima"/>
                <a:cs typeface="Optima"/>
              </a:rPr>
              <a:t>Hoyne</a:t>
            </a:r>
            <a:r>
              <a:rPr lang="en-US" sz="1800" dirty="0">
                <a:latin typeface="Optima"/>
                <a:cs typeface="Optima"/>
              </a:rPr>
              <a:t>, </a:t>
            </a:r>
            <a:r>
              <a:rPr lang="en-US" sz="1800" dirty="0" smtClean="0">
                <a:latin typeface="Optima"/>
                <a:cs typeface="Optima"/>
              </a:rPr>
              <a:t>1999)</a:t>
            </a:r>
          </a:p>
          <a:p>
            <a:pPr>
              <a:buNone/>
            </a:pPr>
            <a:r>
              <a:rPr lang="en-US" sz="2800" dirty="0" smtClean="0">
                <a:latin typeface="Optima"/>
                <a:cs typeface="Optima"/>
              </a:rPr>
              <a:t> </a:t>
            </a:r>
          </a:p>
          <a:p>
            <a:pPr marL="0" indent="0" eaLnBrk="1" hangingPunct="1">
              <a:buNone/>
            </a:pPr>
            <a:r>
              <a:rPr lang="en-US" sz="2800" dirty="0" smtClean="0">
                <a:latin typeface="Optima"/>
                <a:cs typeface="Optima"/>
              </a:rPr>
              <a:t>Infants prefer to hear words over some nonlinguistic analogues </a:t>
            </a:r>
            <a:r>
              <a:rPr lang="en-US" sz="1800" dirty="0" smtClean="0">
                <a:latin typeface="Optima"/>
                <a:cs typeface="Optima"/>
              </a:rPr>
              <a:t>(</a:t>
            </a:r>
            <a:r>
              <a:rPr lang="en-US" sz="1800" dirty="0" err="1" smtClean="0">
                <a:latin typeface="Optima"/>
                <a:cs typeface="Optima"/>
              </a:rPr>
              <a:t>Vouloumanos</a:t>
            </a:r>
            <a:r>
              <a:rPr lang="en-US" sz="1800" dirty="0">
                <a:latin typeface="Optima"/>
                <a:cs typeface="Optima"/>
              </a:rPr>
              <a:t> </a:t>
            </a:r>
            <a:r>
              <a:rPr lang="en-US" sz="1800" dirty="0" smtClean="0">
                <a:latin typeface="Optima"/>
                <a:cs typeface="Optima"/>
              </a:rPr>
              <a:t>&amp; </a:t>
            </a:r>
            <a:r>
              <a:rPr lang="en-US" sz="1800" dirty="0" err="1" smtClean="0">
                <a:latin typeface="Optima"/>
                <a:cs typeface="Optima"/>
              </a:rPr>
              <a:t>Werker</a:t>
            </a:r>
            <a:r>
              <a:rPr lang="en-US" sz="1800" dirty="0" smtClean="0">
                <a:latin typeface="Optima"/>
                <a:cs typeface="Optima"/>
              </a:rPr>
              <a:t>, 2004, 2007)</a:t>
            </a:r>
            <a:endParaRPr lang="en-US" sz="1800" dirty="0" smtClean="0">
              <a:latin typeface="Optima"/>
              <a:cs typeface="Optima"/>
            </a:endParaRPr>
          </a:p>
          <a:p>
            <a:pPr eaLnBrk="1" hangingPunct="1">
              <a:buFont typeface="Wingdings" charset="2"/>
              <a:buNone/>
            </a:pPr>
            <a:endParaRPr lang="en-US" sz="3000" dirty="0" smtClean="0">
              <a:latin typeface="Optima"/>
              <a:cs typeface="Opti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6678-93F9-9A40-BCB2-EE83D14E5CD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50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Optima"/>
                <a:cs typeface="Optima"/>
              </a:rPr>
              <a:t>Are words special for humans?</a:t>
            </a:r>
            <a:endParaRPr lang="en-US" sz="3000" dirty="0" smtClean="0">
              <a:latin typeface="Optima"/>
              <a:cs typeface="Optima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81000" y="1535113"/>
            <a:ext cx="8382000" cy="54403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Optima"/>
                <a:cs typeface="Optima"/>
              </a:rPr>
              <a:t>Words </a:t>
            </a:r>
            <a:r>
              <a:rPr lang="en-US" sz="2800" dirty="0">
                <a:latin typeface="Optima"/>
                <a:cs typeface="Optima"/>
              </a:rPr>
              <a:t>but not </a:t>
            </a:r>
            <a:r>
              <a:rPr lang="en-US" sz="2800" dirty="0" smtClean="0">
                <a:latin typeface="Optima"/>
                <a:cs typeface="Optima"/>
              </a:rPr>
              <a:t>tones promote </a:t>
            </a:r>
            <a:r>
              <a:rPr lang="en-US" sz="2800" dirty="0">
                <a:latin typeface="Optima"/>
                <a:cs typeface="Optima"/>
              </a:rPr>
              <a:t>object </a:t>
            </a:r>
            <a:r>
              <a:rPr lang="en-US" sz="2800" dirty="0" smtClean="0">
                <a:latin typeface="Optima"/>
                <a:cs typeface="Optima"/>
              </a:rPr>
              <a:t>categorization and individuation in young infants </a:t>
            </a:r>
            <a:r>
              <a:rPr lang="en-US" sz="1800" dirty="0" smtClean="0">
                <a:latin typeface="Optima"/>
                <a:cs typeface="Optima"/>
              </a:rPr>
              <a:t>(Fulkerson </a:t>
            </a:r>
            <a:r>
              <a:rPr lang="en-US" sz="1800" dirty="0">
                <a:latin typeface="Optima"/>
                <a:cs typeface="Optima"/>
              </a:rPr>
              <a:t>&amp; Waxman, </a:t>
            </a:r>
            <a:r>
              <a:rPr lang="en-US" sz="1800" dirty="0" smtClean="0">
                <a:latin typeface="Optima"/>
                <a:cs typeface="Optima"/>
              </a:rPr>
              <a:t>2007; </a:t>
            </a:r>
            <a:r>
              <a:rPr lang="en-US" sz="1800" dirty="0" err="1" smtClean="0">
                <a:latin typeface="Optima"/>
                <a:cs typeface="Optima"/>
              </a:rPr>
              <a:t>Xu</a:t>
            </a:r>
            <a:r>
              <a:rPr lang="en-US" sz="1800" dirty="0">
                <a:latin typeface="Optima"/>
                <a:cs typeface="Optima"/>
              </a:rPr>
              <a:t>, </a:t>
            </a:r>
            <a:r>
              <a:rPr lang="en-US" sz="1800" dirty="0" smtClean="0">
                <a:latin typeface="Optima"/>
                <a:cs typeface="Optima"/>
              </a:rPr>
              <a:t>2002)</a:t>
            </a:r>
            <a:endParaRPr lang="en-US" sz="1800" dirty="0">
              <a:latin typeface="Optima"/>
              <a:cs typeface="Optima"/>
            </a:endParaRPr>
          </a:p>
          <a:p>
            <a:pPr>
              <a:buNone/>
            </a:pPr>
            <a:endParaRPr lang="en-US" sz="2800" dirty="0" smtClean="0"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2800" dirty="0" smtClean="0">
                <a:latin typeface="Optima"/>
                <a:cs typeface="Optima"/>
              </a:rPr>
              <a:t>Younger infants accept many forms as object labels, but older infants seem to favor words </a:t>
            </a:r>
            <a:r>
              <a:rPr lang="en-US" sz="1800" dirty="0">
                <a:latin typeface="Optima"/>
                <a:cs typeface="Optima"/>
              </a:rPr>
              <a:t>(</a:t>
            </a:r>
            <a:r>
              <a:rPr lang="en-US" sz="1800" dirty="0" err="1">
                <a:latin typeface="Optima"/>
                <a:cs typeface="Optima"/>
              </a:rPr>
              <a:t>Namy</a:t>
            </a:r>
            <a:r>
              <a:rPr lang="en-US" sz="1800" dirty="0">
                <a:latin typeface="Optima"/>
                <a:cs typeface="Optima"/>
              </a:rPr>
              <a:t> &amp; Waxman, 1998; Woodward &amp; </a:t>
            </a:r>
            <a:r>
              <a:rPr lang="en-US" sz="1800" dirty="0" err="1">
                <a:latin typeface="Optima"/>
                <a:cs typeface="Optima"/>
              </a:rPr>
              <a:t>Hoyne</a:t>
            </a:r>
            <a:r>
              <a:rPr lang="en-US" sz="1800" dirty="0">
                <a:latin typeface="Optima"/>
                <a:cs typeface="Optima"/>
              </a:rPr>
              <a:t>, </a:t>
            </a:r>
            <a:r>
              <a:rPr lang="en-US" sz="1800" dirty="0" smtClean="0">
                <a:latin typeface="Optima"/>
                <a:cs typeface="Optima"/>
              </a:rPr>
              <a:t>1999)</a:t>
            </a:r>
          </a:p>
          <a:p>
            <a:pPr>
              <a:buNone/>
            </a:pPr>
            <a:r>
              <a:rPr lang="en-US" sz="2800" dirty="0" smtClean="0">
                <a:latin typeface="Optima"/>
                <a:cs typeface="Optima"/>
              </a:rPr>
              <a:t> </a:t>
            </a:r>
          </a:p>
          <a:p>
            <a:pPr marL="0" indent="0" eaLnBrk="1" hangingPunct="1">
              <a:buNone/>
            </a:pPr>
            <a:r>
              <a:rPr lang="en-US" sz="2800" dirty="0" smtClean="0">
                <a:latin typeface="Optima"/>
                <a:cs typeface="Optima"/>
              </a:rPr>
              <a:t>Infants prefer to hear words over some nonlinguistic analogues </a:t>
            </a:r>
            <a:r>
              <a:rPr lang="en-US" sz="1800" dirty="0" smtClean="0">
                <a:latin typeface="Optima"/>
                <a:cs typeface="Optima"/>
              </a:rPr>
              <a:t>(</a:t>
            </a:r>
            <a:r>
              <a:rPr lang="en-US" sz="1800" dirty="0" err="1" smtClean="0">
                <a:latin typeface="Optima"/>
                <a:cs typeface="Optima"/>
              </a:rPr>
              <a:t>Vouloumanos</a:t>
            </a:r>
            <a:r>
              <a:rPr lang="en-US" sz="1800" dirty="0">
                <a:latin typeface="Optima"/>
                <a:cs typeface="Optima"/>
              </a:rPr>
              <a:t> </a:t>
            </a:r>
            <a:r>
              <a:rPr lang="en-US" sz="1800" dirty="0" smtClean="0">
                <a:latin typeface="Optima"/>
                <a:cs typeface="Optima"/>
              </a:rPr>
              <a:t>&amp; </a:t>
            </a:r>
            <a:r>
              <a:rPr lang="en-US" sz="1800" dirty="0" err="1" smtClean="0">
                <a:latin typeface="Optima"/>
                <a:cs typeface="Optima"/>
              </a:rPr>
              <a:t>Werker</a:t>
            </a:r>
            <a:r>
              <a:rPr lang="en-US" sz="1800" dirty="0" smtClean="0">
                <a:latin typeface="Optima"/>
                <a:cs typeface="Optima"/>
              </a:rPr>
              <a:t>, 2004, 2007)</a:t>
            </a:r>
            <a:endParaRPr lang="en-US" sz="1800" dirty="0" smtClean="0">
              <a:latin typeface="Optima"/>
              <a:cs typeface="Optima"/>
            </a:endParaRPr>
          </a:p>
          <a:p>
            <a:pPr eaLnBrk="1" hangingPunct="1">
              <a:buFont typeface="Wingdings" charset="2"/>
              <a:buNone/>
            </a:pPr>
            <a:endParaRPr lang="en-US" sz="3000" dirty="0" smtClean="0">
              <a:latin typeface="Optima"/>
              <a:cs typeface="Opti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6678-93F9-9A40-BCB2-EE83D14E5CD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34242" y="1535113"/>
            <a:ext cx="5253960" cy="2959879"/>
          </a:xfrm>
          <a:prstGeom prst="ellipse">
            <a:avLst/>
          </a:prstGeom>
          <a:solidFill>
            <a:schemeClr val="bg1">
              <a:lumMod val="75000"/>
              <a:alpha val="8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1999" y="2670589"/>
            <a:ext cx="5254625" cy="800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Arbitrary symbolic associations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Optima"/>
              <a:cs typeface="Optim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17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Optima"/>
                <a:cs typeface="Optima"/>
              </a:rPr>
              <a:t>Are words special for humans?</a:t>
            </a:r>
            <a:endParaRPr lang="en-US" sz="3000" dirty="0" smtClean="0">
              <a:latin typeface="Optima"/>
              <a:cs typeface="Optima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81000" y="1535113"/>
            <a:ext cx="8382000" cy="54403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Optima"/>
                <a:cs typeface="Optima"/>
              </a:rPr>
              <a:t>Words and environmental sounds might be processed differently by adults </a:t>
            </a:r>
            <a:r>
              <a:rPr lang="en-US" sz="1800" dirty="0" smtClean="0">
                <a:latin typeface="Optima"/>
                <a:cs typeface="Optima"/>
              </a:rPr>
              <a:t>(Chen &amp; Spence, 2011)</a:t>
            </a:r>
            <a:endParaRPr lang="en-US" sz="1800" dirty="0">
              <a:latin typeface="Optima"/>
              <a:cs typeface="Optima"/>
            </a:endParaRPr>
          </a:p>
          <a:p>
            <a:pPr>
              <a:buNone/>
            </a:pPr>
            <a:endParaRPr lang="en-US" sz="2800" dirty="0" smtClean="0"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2800" dirty="0" smtClean="0">
                <a:latin typeface="Optima"/>
                <a:cs typeface="Optima"/>
              </a:rPr>
              <a:t>15- and 25-mo-olds can use words and environmental sounds to guide their attention to familiar objects </a:t>
            </a:r>
            <a:r>
              <a:rPr lang="en-US" sz="1800" dirty="0" smtClean="0">
                <a:latin typeface="Optima"/>
                <a:cs typeface="Optima"/>
              </a:rPr>
              <a:t>(Cummings et al., 2009)</a:t>
            </a:r>
          </a:p>
          <a:p>
            <a:pPr>
              <a:buNone/>
            </a:pPr>
            <a:r>
              <a:rPr lang="en-US" sz="2800" dirty="0" smtClean="0">
                <a:latin typeface="Optima"/>
                <a:cs typeface="Optima"/>
              </a:rPr>
              <a:t> </a:t>
            </a:r>
          </a:p>
          <a:p>
            <a:pPr marL="0" indent="0" eaLnBrk="1" hangingPunct="1">
              <a:buNone/>
            </a:pPr>
            <a:r>
              <a:rPr lang="en-US" sz="2800" dirty="0" smtClean="0">
                <a:latin typeface="Optima"/>
                <a:cs typeface="Optima"/>
              </a:rPr>
              <a:t>5-mo-olds can match some animals to their vocalizations </a:t>
            </a:r>
            <a:r>
              <a:rPr lang="en-US" sz="1800" dirty="0" smtClean="0">
                <a:latin typeface="Optima"/>
                <a:cs typeface="Optima"/>
              </a:rPr>
              <a:t>(</a:t>
            </a:r>
            <a:r>
              <a:rPr lang="en-US" sz="1800" dirty="0" err="1" smtClean="0">
                <a:latin typeface="Optima"/>
                <a:cs typeface="Optima"/>
              </a:rPr>
              <a:t>Vouloumanos</a:t>
            </a:r>
            <a:r>
              <a:rPr lang="en-US" sz="1800" dirty="0">
                <a:latin typeface="Optima"/>
                <a:cs typeface="Optima"/>
              </a:rPr>
              <a:t> </a:t>
            </a:r>
            <a:r>
              <a:rPr lang="en-US" sz="1800" dirty="0" smtClean="0">
                <a:latin typeface="Optima"/>
                <a:cs typeface="Optima"/>
              </a:rPr>
              <a:t>&amp; </a:t>
            </a:r>
            <a:r>
              <a:rPr lang="en-US" sz="1800" dirty="0" err="1" smtClean="0">
                <a:latin typeface="Optima"/>
                <a:cs typeface="Optima"/>
              </a:rPr>
              <a:t>Werker</a:t>
            </a:r>
            <a:r>
              <a:rPr lang="en-US" sz="1800" dirty="0" smtClean="0">
                <a:latin typeface="Optima"/>
                <a:cs typeface="Optima"/>
              </a:rPr>
              <a:t>, 2004, 2007)</a:t>
            </a:r>
            <a:endParaRPr lang="en-US" sz="1800" dirty="0" smtClean="0">
              <a:latin typeface="Optima"/>
              <a:cs typeface="Optima"/>
            </a:endParaRPr>
          </a:p>
          <a:p>
            <a:pPr eaLnBrk="1" hangingPunct="1">
              <a:buFont typeface="Wingdings" charset="2"/>
              <a:buNone/>
            </a:pPr>
            <a:endParaRPr lang="en-US" sz="3000" dirty="0" smtClean="0">
              <a:latin typeface="Optima"/>
              <a:cs typeface="Opti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6678-93F9-9A40-BCB2-EE83D14E5CD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42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Optima"/>
                <a:cs typeface="Optima"/>
              </a:rPr>
              <a:t>Are words special for humans?</a:t>
            </a:r>
            <a:endParaRPr lang="en-US" sz="3000" dirty="0" smtClean="0">
              <a:latin typeface="Optima"/>
              <a:cs typeface="Optima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81000" y="1535113"/>
            <a:ext cx="8382000" cy="54403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Optima"/>
                <a:cs typeface="Optima"/>
              </a:rPr>
              <a:t>Words and environmental sounds might be processed differently by adults </a:t>
            </a:r>
            <a:r>
              <a:rPr lang="en-US" sz="1800" dirty="0" smtClean="0">
                <a:latin typeface="Optima"/>
                <a:cs typeface="Optima"/>
              </a:rPr>
              <a:t>(Chen &amp; Spence, 2011)</a:t>
            </a:r>
            <a:endParaRPr lang="en-US" sz="1800" dirty="0">
              <a:latin typeface="Optima"/>
              <a:cs typeface="Optima"/>
            </a:endParaRPr>
          </a:p>
          <a:p>
            <a:pPr>
              <a:buNone/>
            </a:pPr>
            <a:endParaRPr lang="en-US" sz="2800" dirty="0" smtClean="0"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2800" dirty="0" smtClean="0">
                <a:latin typeface="Optima"/>
                <a:cs typeface="Optima"/>
              </a:rPr>
              <a:t>15- and 25-mo-olds can use words and environmental sounds to guide their attention to familiar objects </a:t>
            </a:r>
            <a:r>
              <a:rPr lang="en-US" sz="1800" dirty="0" smtClean="0">
                <a:latin typeface="Optima"/>
                <a:cs typeface="Optima"/>
              </a:rPr>
              <a:t>(Cummings et al., 2009)</a:t>
            </a:r>
          </a:p>
          <a:p>
            <a:pPr>
              <a:buNone/>
            </a:pPr>
            <a:r>
              <a:rPr lang="en-US" sz="2800" dirty="0" smtClean="0">
                <a:latin typeface="Optima"/>
                <a:cs typeface="Optima"/>
              </a:rPr>
              <a:t> </a:t>
            </a:r>
          </a:p>
          <a:p>
            <a:pPr marL="0" indent="0" eaLnBrk="1" hangingPunct="1">
              <a:buNone/>
            </a:pPr>
            <a:r>
              <a:rPr lang="en-US" sz="2800" dirty="0" smtClean="0">
                <a:latin typeface="Optima"/>
                <a:cs typeface="Optima"/>
              </a:rPr>
              <a:t>5-mo-olds can match some animals to their vocalizations </a:t>
            </a:r>
            <a:r>
              <a:rPr lang="en-US" sz="1800" dirty="0" smtClean="0">
                <a:latin typeface="Optima"/>
                <a:cs typeface="Optima"/>
              </a:rPr>
              <a:t>(</a:t>
            </a:r>
            <a:r>
              <a:rPr lang="en-US" sz="1800" dirty="0" err="1" smtClean="0">
                <a:latin typeface="Optima"/>
                <a:cs typeface="Optima"/>
              </a:rPr>
              <a:t>Vouloumanos</a:t>
            </a:r>
            <a:r>
              <a:rPr lang="en-US" sz="1800" dirty="0">
                <a:latin typeface="Optima"/>
                <a:cs typeface="Optima"/>
              </a:rPr>
              <a:t> </a:t>
            </a:r>
            <a:r>
              <a:rPr lang="en-US" sz="1800" dirty="0" smtClean="0">
                <a:latin typeface="Optima"/>
                <a:cs typeface="Optima"/>
              </a:rPr>
              <a:t>&amp; </a:t>
            </a:r>
            <a:r>
              <a:rPr lang="en-US" sz="1800" dirty="0" err="1" smtClean="0">
                <a:latin typeface="Optima"/>
                <a:cs typeface="Optima"/>
              </a:rPr>
              <a:t>Werker</a:t>
            </a:r>
            <a:r>
              <a:rPr lang="en-US" sz="1800" dirty="0" smtClean="0">
                <a:latin typeface="Optima"/>
                <a:cs typeface="Optima"/>
              </a:rPr>
              <a:t>, 2004, 2007)</a:t>
            </a:r>
            <a:endParaRPr lang="en-US" sz="1800" dirty="0" smtClean="0">
              <a:latin typeface="Optima"/>
              <a:cs typeface="Optima"/>
            </a:endParaRPr>
          </a:p>
          <a:p>
            <a:pPr eaLnBrk="1" hangingPunct="1">
              <a:buFont typeface="Wingdings" charset="2"/>
              <a:buNone/>
            </a:pPr>
            <a:endParaRPr lang="en-US" sz="3000" dirty="0" smtClean="0">
              <a:latin typeface="Optima"/>
              <a:cs typeface="Opti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6678-93F9-9A40-BCB2-EE83D14E5CD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834242" y="1535113"/>
            <a:ext cx="5253960" cy="2959879"/>
          </a:xfrm>
          <a:prstGeom prst="ellipse">
            <a:avLst/>
          </a:prstGeom>
          <a:solidFill>
            <a:schemeClr val="bg1">
              <a:lumMod val="75000"/>
              <a:alpha val="8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0624" y="2670589"/>
            <a:ext cx="5254625" cy="800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cs typeface="Optima"/>
              </a:rPr>
              <a:t>Meaningful associations 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Optima"/>
              <a:cs typeface="Optim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66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0720163559-lar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23999" y="1698628"/>
            <a:ext cx="5635626" cy="3778250"/>
          </a:xfrm>
          <a:prstGeom prst="rect">
            <a:avLst/>
          </a:prstGeom>
        </p:spPr>
      </p:pic>
      <p:sp>
        <p:nvSpPr>
          <p:cNvPr id="13" name="Oval Callout 12"/>
          <p:cNvSpPr/>
          <p:nvPr/>
        </p:nvSpPr>
        <p:spPr>
          <a:xfrm flipH="1">
            <a:off x="5953123" y="1851029"/>
            <a:ext cx="1730376" cy="555625"/>
          </a:xfrm>
          <a:prstGeom prst="wedgeEllipseCallout">
            <a:avLst>
              <a:gd name="adj1" fmla="val 37883"/>
              <a:gd name="adj2" fmla="val 6250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Woof!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 flipH="1">
            <a:off x="3349625" y="1562100"/>
            <a:ext cx="2000248" cy="730250"/>
          </a:xfrm>
          <a:prstGeom prst="wedgeEllipseCallout">
            <a:avLst>
              <a:gd name="adj1" fmla="val -50198"/>
              <a:gd name="adj2" fmla="val -32218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look at the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bow-wow!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3374" y="928191"/>
            <a:ext cx="30162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Optima"/>
                <a:cs typeface="Optima"/>
              </a:rPr>
              <a:t>a</a:t>
            </a:r>
            <a:r>
              <a:rPr lang="en-US" sz="2200" dirty="0" smtClean="0">
                <a:latin typeface="Optima"/>
                <a:cs typeface="Optima"/>
              </a:rPr>
              <a:t>nimal </a:t>
            </a:r>
            <a:r>
              <a:rPr lang="en-US" sz="2200" dirty="0" smtClean="0">
                <a:latin typeface="Optima"/>
                <a:cs typeface="Optima"/>
              </a:rPr>
              <a:t>names</a:t>
            </a:r>
            <a:endParaRPr lang="en-US" sz="2200" dirty="0">
              <a:latin typeface="Optima"/>
              <a:cs typeface="Optim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63875" y="923669"/>
            <a:ext cx="30797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Optima"/>
                <a:cs typeface="Optima"/>
              </a:rPr>
              <a:t>o</a:t>
            </a:r>
            <a:r>
              <a:rPr lang="en-US" sz="2200" dirty="0" smtClean="0">
                <a:latin typeface="Optima"/>
                <a:cs typeface="Optima"/>
              </a:rPr>
              <a:t>nomatopoeic words</a:t>
            </a:r>
            <a:endParaRPr lang="en-US" sz="2200" dirty="0">
              <a:latin typeface="Optima"/>
              <a:cs typeface="Optim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7000" y="923669"/>
            <a:ext cx="29686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Optima"/>
                <a:cs typeface="Optima"/>
              </a:rPr>
              <a:t>a</a:t>
            </a:r>
            <a:r>
              <a:rPr lang="en-US" sz="2200" dirty="0" smtClean="0">
                <a:latin typeface="Optima"/>
                <a:cs typeface="Optima"/>
              </a:rPr>
              <a:t>nimal vocalizations</a:t>
            </a:r>
            <a:endParaRPr lang="en-US" sz="2200" dirty="0">
              <a:latin typeface="Optima"/>
              <a:cs typeface="Optima"/>
            </a:endParaRPr>
          </a:p>
        </p:txBody>
      </p:sp>
      <p:sp>
        <p:nvSpPr>
          <p:cNvPr id="10" name="Oval Callout 9"/>
          <p:cNvSpPr/>
          <p:nvPr/>
        </p:nvSpPr>
        <p:spPr>
          <a:xfrm flipH="1">
            <a:off x="666750" y="1995489"/>
            <a:ext cx="1714498" cy="593722"/>
          </a:xfrm>
          <a:prstGeom prst="wedgeEllipseCallout">
            <a:avLst>
              <a:gd name="adj1" fmla="val 48876"/>
              <a:gd name="adj2" fmla="val -50935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  <a:r>
              <a:rPr lang="en-US" dirty="0" smtClean="0">
                <a:solidFill>
                  <a:schemeClr val="tx1"/>
                </a:solidFill>
              </a:rPr>
              <a:t>here's </a:t>
            </a:r>
            <a:r>
              <a:rPr lang="en-US" dirty="0" smtClean="0">
                <a:solidFill>
                  <a:schemeClr val="tx1"/>
                </a:solidFill>
              </a:rPr>
              <a:t>the dog?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58750"/>
            <a:ext cx="9144000" cy="4308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405683" y="127000"/>
            <a:ext cx="29686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Optima"/>
                <a:cs typeface="Optima"/>
              </a:rPr>
              <a:t>non-arbitrary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375" y="142875"/>
            <a:ext cx="29686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Optima"/>
                <a:cs typeface="Optima"/>
              </a:rPr>
              <a:t>arbitrary</a:t>
            </a:r>
          </a:p>
        </p:txBody>
      </p:sp>
    </p:spTree>
    <p:extLst>
      <p:ext uri="{BB962C8B-B14F-4D97-AF65-F5344CB8AC3E}">
        <p14:creationId xmlns:p14="http://schemas.microsoft.com/office/powerpoint/2010/main" val="407690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0720163559-lar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23999" y="1698628"/>
            <a:ext cx="5635626" cy="3778250"/>
          </a:xfrm>
          <a:prstGeom prst="rect">
            <a:avLst/>
          </a:prstGeom>
        </p:spPr>
      </p:pic>
      <p:sp>
        <p:nvSpPr>
          <p:cNvPr id="13" name="Oval Callout 12"/>
          <p:cNvSpPr/>
          <p:nvPr/>
        </p:nvSpPr>
        <p:spPr>
          <a:xfrm flipH="1">
            <a:off x="5857873" y="1851029"/>
            <a:ext cx="2000252" cy="738182"/>
          </a:xfrm>
          <a:prstGeom prst="wedgeEllipseCallout">
            <a:avLst>
              <a:gd name="adj1" fmla="val -56561"/>
              <a:gd name="adj2" fmla="val 64651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novel vocalization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3374" y="928191"/>
            <a:ext cx="30162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Optima"/>
                <a:cs typeface="Optima"/>
              </a:rPr>
              <a:t>novel animal name</a:t>
            </a:r>
            <a:endParaRPr lang="en-US" sz="2200" dirty="0">
              <a:latin typeface="Optima"/>
              <a:cs typeface="Optim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81687" y="923669"/>
            <a:ext cx="35401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Optima"/>
                <a:cs typeface="Optima"/>
              </a:rPr>
              <a:t>novel </a:t>
            </a:r>
            <a:r>
              <a:rPr lang="en-US" sz="2200" dirty="0">
                <a:latin typeface="Optima"/>
                <a:cs typeface="Optima"/>
              </a:rPr>
              <a:t>a</a:t>
            </a:r>
            <a:r>
              <a:rPr lang="en-US" sz="2200" dirty="0" smtClean="0">
                <a:latin typeface="Optima"/>
                <a:cs typeface="Optima"/>
              </a:rPr>
              <a:t>nimal vocalization</a:t>
            </a:r>
            <a:endParaRPr lang="en-US" sz="2200" dirty="0">
              <a:latin typeface="Optima"/>
              <a:cs typeface="Optima"/>
            </a:endParaRPr>
          </a:p>
        </p:txBody>
      </p:sp>
      <p:sp>
        <p:nvSpPr>
          <p:cNvPr id="10" name="Oval Callout 9"/>
          <p:cNvSpPr/>
          <p:nvPr/>
        </p:nvSpPr>
        <p:spPr>
          <a:xfrm flipH="1">
            <a:off x="666750" y="1995489"/>
            <a:ext cx="1714498" cy="593722"/>
          </a:xfrm>
          <a:prstGeom prst="wedgeEllipseCallout">
            <a:avLst>
              <a:gd name="adj1" fmla="val 48876"/>
              <a:gd name="adj2" fmla="val -50935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  <a:r>
              <a:rPr lang="en-US" dirty="0" smtClean="0">
                <a:solidFill>
                  <a:schemeClr val="tx1"/>
                </a:solidFill>
              </a:rPr>
              <a:t>here's </a:t>
            </a: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err="1" smtClean="0">
                <a:solidFill>
                  <a:schemeClr val="tx1"/>
                </a:solidFill>
              </a:rPr>
              <a:t>nado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58750"/>
            <a:ext cx="9144000" cy="4308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405683" y="127000"/>
            <a:ext cx="29686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Optima"/>
                <a:cs typeface="Optima"/>
              </a:rPr>
              <a:t>non-arbitrary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375" y="142875"/>
            <a:ext cx="29686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Optima"/>
                <a:cs typeface="Optima"/>
              </a:rPr>
              <a:t>arbitrary</a:t>
            </a:r>
          </a:p>
        </p:txBody>
      </p:sp>
      <p:pic>
        <p:nvPicPr>
          <p:cNvPr id="15" name="Picture 14" descr="tapir1L.pct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881687" y="3746497"/>
            <a:ext cx="4019911" cy="311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36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417" y="587376"/>
            <a:ext cx="6794500" cy="5538788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endParaRPr lang="en-US" sz="2000" dirty="0" smtClean="0">
              <a:latin typeface="Optima"/>
              <a:cs typeface="Optima"/>
            </a:endParaRPr>
          </a:p>
          <a:p>
            <a:pPr marL="0" indent="0" algn="ctr">
              <a:spcAft>
                <a:spcPts val="1200"/>
              </a:spcAft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Optima"/>
                <a:cs typeface="Optima"/>
              </a:rPr>
              <a:t>STUDY 1</a:t>
            </a:r>
          </a:p>
          <a:p>
            <a:pPr marL="0" indent="0">
              <a:buNone/>
            </a:pPr>
            <a:r>
              <a:rPr lang="en-US" sz="2400" dirty="0" smtClean="0">
                <a:latin typeface="Optima"/>
                <a:cs typeface="Optima"/>
              </a:rPr>
              <a:t>How </a:t>
            </a:r>
            <a:r>
              <a:rPr lang="en-US" sz="2400" dirty="0">
                <a:latin typeface="Optima"/>
                <a:cs typeface="Optima"/>
              </a:rPr>
              <a:t>quickly </a:t>
            </a:r>
            <a:r>
              <a:rPr lang="en-US" sz="2400" dirty="0" smtClean="0">
                <a:latin typeface="Optima"/>
                <a:cs typeface="Optima"/>
              </a:rPr>
              <a:t>can 30</a:t>
            </a:r>
            <a:r>
              <a:rPr lang="en-US" sz="2400" dirty="0">
                <a:latin typeface="Optima"/>
                <a:cs typeface="Optima"/>
              </a:rPr>
              <a:t>-</a:t>
            </a:r>
            <a:r>
              <a:rPr lang="en-US" sz="2400" dirty="0" smtClean="0">
                <a:latin typeface="Optima"/>
                <a:cs typeface="Optima"/>
              </a:rPr>
              <a:t>mo-</a:t>
            </a:r>
            <a:r>
              <a:rPr lang="en-US" sz="2400" dirty="0">
                <a:latin typeface="Optima"/>
                <a:cs typeface="Optima"/>
              </a:rPr>
              <a:t>olds </a:t>
            </a:r>
            <a:r>
              <a:rPr lang="en-US" sz="2400" dirty="0" smtClean="0">
                <a:latin typeface="Optima"/>
                <a:cs typeface="Optima"/>
              </a:rPr>
              <a:t>use linguistic and           non-linguistic cues to identify a </a:t>
            </a:r>
            <a:r>
              <a:rPr lang="en-US" sz="2400" dirty="0">
                <a:latin typeface="Optima"/>
                <a:cs typeface="Optima"/>
              </a:rPr>
              <a:t>familiar </a:t>
            </a:r>
            <a:r>
              <a:rPr lang="en-US" sz="2400" dirty="0" smtClean="0">
                <a:latin typeface="Optima"/>
                <a:cs typeface="Optima"/>
              </a:rPr>
              <a:t>animal?</a:t>
            </a:r>
          </a:p>
          <a:p>
            <a:pPr marL="0" indent="0">
              <a:buNone/>
            </a:pPr>
            <a:endParaRPr lang="en-US" sz="2400" dirty="0"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2400" dirty="0" smtClean="0">
                <a:latin typeface="Optima"/>
                <a:cs typeface="Optima"/>
              </a:rPr>
              <a:t>Do children choose a novel animal in response to a novel animal vocalization?</a:t>
            </a:r>
          </a:p>
          <a:p>
            <a:pPr marL="0" indent="0">
              <a:buNone/>
            </a:pPr>
            <a:endParaRPr lang="en-US" sz="2400" dirty="0" smtClean="0">
              <a:latin typeface="Optima"/>
              <a:cs typeface="Optima"/>
            </a:endParaRPr>
          </a:p>
          <a:p>
            <a:pPr marL="0" indent="0">
              <a:buNone/>
            </a:pPr>
            <a:endParaRPr lang="en-US" sz="2400" dirty="0" smtClean="0">
              <a:latin typeface="Optima"/>
              <a:cs typeface="Optima"/>
            </a:endParaRPr>
          </a:p>
          <a:p>
            <a:pPr marL="0" indent="0" algn="ctr">
              <a:spcAft>
                <a:spcPts val="1200"/>
              </a:spcAft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Optima"/>
                <a:cs typeface="Optima"/>
              </a:rPr>
              <a:t>STUDY 2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Optima"/>
              <a:cs typeface="Optima"/>
            </a:endParaRPr>
          </a:p>
          <a:p>
            <a:pPr marL="0" indent="0">
              <a:buNone/>
            </a:pPr>
            <a:r>
              <a:rPr lang="en-US" sz="2400" dirty="0" smtClean="0">
                <a:latin typeface="Optima"/>
                <a:cs typeface="Optima"/>
              </a:rPr>
              <a:t>If so, do children actually </a:t>
            </a:r>
            <a:r>
              <a:rPr lang="en-US" sz="2400" i="1" dirty="0" smtClean="0">
                <a:latin typeface="Optima"/>
                <a:cs typeface="Optima"/>
              </a:rPr>
              <a:t>remember </a:t>
            </a:r>
            <a:r>
              <a:rPr lang="en-US" sz="2400" dirty="0" smtClean="0">
                <a:latin typeface="Optima"/>
                <a:cs typeface="Optima"/>
              </a:rPr>
              <a:t>the mapping between the novel animal and vocalization?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3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6791</TotalTime>
  <Words>1353</Words>
  <Application>Microsoft Macintosh PowerPoint</Application>
  <PresentationFormat>On-screen Show (4:3)</PresentationFormat>
  <Paragraphs>312</Paragraphs>
  <Slides>28</Slides>
  <Notes>28</Notes>
  <HiddenSlides>0</HiddenSlides>
  <MMClips>6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 </vt:lpstr>
      <vt:lpstr>Why do children chose a novel object when hearing a novel word?</vt:lpstr>
      <vt:lpstr>Are words special for humans?</vt:lpstr>
      <vt:lpstr>Are words special for humans?</vt:lpstr>
      <vt:lpstr>Are words special for humans?</vt:lpstr>
      <vt:lpstr>Are words special for humans?</vt:lpstr>
      <vt:lpstr>PowerPoint Presentation</vt:lpstr>
      <vt:lpstr>PowerPoint Presentation</vt:lpstr>
      <vt:lpstr>PowerPoint Presentation</vt:lpstr>
      <vt:lpstr>PowerPoint Presentation</vt:lpstr>
      <vt:lpstr>Study 1 STIMULI:   Familiar-sound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Study 1 STIMULI:     Disambiguation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Children who did better on disambiguation did better on retention</vt:lpstr>
      <vt:lpstr>Children who did better on disambiguation did better on retention</vt:lpstr>
      <vt:lpstr>Is disambiguation motivated by a single mechanism?</vt:lpstr>
      <vt:lpstr>Recent research on disambiguation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Bion</dc:creator>
  <cp:lastModifiedBy>Ricardo Bion</cp:lastModifiedBy>
  <cp:revision>185</cp:revision>
  <cp:lastPrinted>2013-04-15T18:00:02Z</cp:lastPrinted>
  <dcterms:created xsi:type="dcterms:W3CDTF">2013-04-10T22:49:16Z</dcterms:created>
  <dcterms:modified xsi:type="dcterms:W3CDTF">2013-04-18T04:37:34Z</dcterms:modified>
</cp:coreProperties>
</file>