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aiff" ContentType="audi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8.xml" ContentType="application/vnd.openxmlformats-officedocument.drawingml.chart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8" r:id="rId2"/>
    <p:sldId id="321" r:id="rId3"/>
    <p:sldId id="330" r:id="rId4"/>
    <p:sldId id="341" r:id="rId5"/>
    <p:sldId id="333" r:id="rId6"/>
    <p:sldId id="342" r:id="rId7"/>
    <p:sldId id="326" r:id="rId8"/>
    <p:sldId id="343" r:id="rId9"/>
    <p:sldId id="323" r:id="rId10"/>
    <p:sldId id="344" r:id="rId11"/>
    <p:sldId id="345" r:id="rId12"/>
    <p:sldId id="299" r:id="rId13"/>
    <p:sldId id="331" r:id="rId14"/>
    <p:sldId id="346" r:id="rId15"/>
    <p:sldId id="274" r:id="rId16"/>
    <p:sldId id="256" r:id="rId17"/>
    <p:sldId id="307" r:id="rId18"/>
    <p:sldId id="319" r:id="rId19"/>
    <p:sldId id="308" r:id="rId20"/>
    <p:sldId id="278" r:id="rId21"/>
    <p:sldId id="329" r:id="rId22"/>
    <p:sldId id="257" r:id="rId23"/>
    <p:sldId id="349" r:id="rId24"/>
    <p:sldId id="339" r:id="rId25"/>
    <p:sldId id="279" r:id="rId26"/>
    <p:sldId id="338" r:id="rId27"/>
    <p:sldId id="288" r:id="rId28"/>
    <p:sldId id="259" r:id="rId29"/>
    <p:sldId id="289" r:id="rId30"/>
    <p:sldId id="324" r:id="rId31"/>
    <p:sldId id="335" r:id="rId32"/>
    <p:sldId id="325" r:id="rId33"/>
    <p:sldId id="348" r:id="rId34"/>
    <p:sldId id="34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A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3734" autoAdjust="0"/>
  </p:normalViewPr>
  <p:slideViewPr>
    <p:cSldViewPr snapToGrid="0" snapToObjects="1">
      <p:cViewPr>
        <p:scale>
          <a:sx n="100" d="100"/>
          <a:sy n="100" d="100"/>
        </p:scale>
        <p:origin x="-38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ropbox:ANIME:ANIME_A.txt_mean_Accuracy_300_4300_lg_NA_n_19.txt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ocuments:ANIME:ANIME_A.txt_mean_Accuracy_300_4300_lg_15_n_19.txt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7023944"/>
        <c:axId val="2147027032"/>
      </c:lineChart>
      <c:catAx>
        <c:axId val="214702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147027032"/>
        <c:crosses val="autoZero"/>
        <c:auto val="1"/>
        <c:lblAlgn val="ctr"/>
        <c:lblOffset val="1"/>
        <c:noMultiLvlLbl val="0"/>
      </c:catAx>
      <c:valAx>
        <c:axId val="2147027032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147023944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'Correlation - STUDY 2'!$B$1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'Correlation - STUDY 2'!$A$2:$A$21</c:f>
              <c:numCache>
                <c:formatCode>General</c:formatCode>
                <c:ptCount val="20"/>
                <c:pt idx="0">
                  <c:v>0.676998663755926</c:v>
                </c:pt>
                <c:pt idx="1">
                  <c:v>0.84351947406643</c:v>
                </c:pt>
                <c:pt idx="2">
                  <c:v>0.566713264989127</c:v>
                </c:pt>
                <c:pt idx="3">
                  <c:v>0.658914227689477</c:v>
                </c:pt>
                <c:pt idx="4">
                  <c:v>0.655817244973531</c:v>
                </c:pt>
                <c:pt idx="5">
                  <c:v>0.703085839598998</c:v>
                </c:pt>
                <c:pt idx="6">
                  <c:v>0.732931887240224</c:v>
                </c:pt>
                <c:pt idx="7">
                  <c:v>0.706618240516546</c:v>
                </c:pt>
                <c:pt idx="8">
                  <c:v>0.62802281901197</c:v>
                </c:pt>
                <c:pt idx="9">
                  <c:v>0.580907835762363</c:v>
                </c:pt>
                <c:pt idx="10">
                  <c:v>0.301447179625146</c:v>
                </c:pt>
                <c:pt idx="11">
                  <c:v>0.555086323235144</c:v>
                </c:pt>
                <c:pt idx="12">
                  <c:v>0.741608127678831</c:v>
                </c:pt>
                <c:pt idx="13">
                  <c:v>0.718238321384422</c:v>
                </c:pt>
                <c:pt idx="14">
                  <c:v>0.856951560316721</c:v>
                </c:pt>
                <c:pt idx="15">
                  <c:v>0.329380536139306</c:v>
                </c:pt>
                <c:pt idx="16">
                  <c:v>0.470082822118841</c:v>
                </c:pt>
                <c:pt idx="17">
                  <c:v>0.779008114811651</c:v>
                </c:pt>
                <c:pt idx="18">
                  <c:v>0.7659027305045</c:v>
                </c:pt>
                <c:pt idx="19">
                  <c:v>0.744662004662005</c:v>
                </c:pt>
              </c:numCache>
            </c:numRef>
          </c:xVal>
          <c:yVal>
            <c:numRef>
              <c:f>'Correlation - STUDY 2'!$B$2:$B$21</c:f>
              <c:numCache>
                <c:formatCode>General</c:formatCode>
                <c:ptCount val="20"/>
                <c:pt idx="0">
                  <c:v>0.571749887539361</c:v>
                </c:pt>
                <c:pt idx="1">
                  <c:v>0.422379730002235</c:v>
                </c:pt>
                <c:pt idx="2">
                  <c:v>0.402323376007586</c:v>
                </c:pt>
                <c:pt idx="3">
                  <c:v>0.64655860950829</c:v>
                </c:pt>
                <c:pt idx="4">
                  <c:v>0.656026164635334</c:v>
                </c:pt>
                <c:pt idx="5">
                  <c:v>0.789033189033189</c:v>
                </c:pt>
                <c:pt idx="6">
                  <c:v>0.726228632478632</c:v>
                </c:pt>
                <c:pt idx="7">
                  <c:v>0.4936203466894</c:v>
                </c:pt>
                <c:pt idx="8">
                  <c:v>0.531749672346003</c:v>
                </c:pt>
                <c:pt idx="9">
                  <c:v>0.301243824982357</c:v>
                </c:pt>
                <c:pt idx="10">
                  <c:v>0.491909385113269</c:v>
                </c:pt>
                <c:pt idx="11">
                  <c:v>0.280926064892749</c:v>
                </c:pt>
                <c:pt idx="12">
                  <c:v>0.5</c:v>
                </c:pt>
                <c:pt idx="13">
                  <c:v>0.460221376686268</c:v>
                </c:pt>
                <c:pt idx="14">
                  <c:v>0.504762918061993</c:v>
                </c:pt>
                <c:pt idx="15">
                  <c:v>0.406599607907803</c:v>
                </c:pt>
                <c:pt idx="16">
                  <c:v>0.487108509965201</c:v>
                </c:pt>
                <c:pt idx="17">
                  <c:v>0.8590652845972</c:v>
                </c:pt>
                <c:pt idx="18">
                  <c:v>0.889371980676328</c:v>
                </c:pt>
                <c:pt idx="19">
                  <c:v>0.674019607843137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5621096"/>
        <c:axId val="-2128801464"/>
      </c:scatterChart>
      <c:valAx>
        <c:axId val="-2125621096"/>
        <c:scaling>
          <c:orientation val="minMax"/>
          <c:max val="0.9"/>
          <c:min val="0.25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1400" b="0" dirty="0" smtClean="0">
                    <a:latin typeface="Optima"/>
                    <a:cs typeface="Optima"/>
                  </a:rPr>
                  <a:t>DISAMBIGUATION ACCURACY</a:t>
                </a:r>
                <a:endParaRPr lang="en-US" sz="14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lIns="2" anchor="t" anchorCtr="1">
            <a:spAutoFit/>
          </a:bodyPr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128801464"/>
        <c:crosses val="autoZero"/>
        <c:crossBetween val="midCat"/>
        <c:majorUnit val="0.25"/>
      </c:valAx>
      <c:valAx>
        <c:axId val="-2128801464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RETENTION</a:t>
                </a:r>
              </a:p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ACCURACY</a:t>
                </a:r>
                <a:endParaRPr lang="en-US" sz="16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125621096"/>
        <c:crosses val="autoZero"/>
        <c:crossBetween val="midCat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241624"/>
        <c:axId val="2146244712"/>
      </c:lineChart>
      <c:catAx>
        <c:axId val="214624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146244712"/>
        <c:crosses val="autoZero"/>
        <c:auto val="1"/>
        <c:lblAlgn val="ctr"/>
        <c:lblOffset val="1"/>
        <c:noMultiLvlLbl val="0"/>
      </c:catAx>
      <c:valAx>
        <c:axId val="2146244712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2146241624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chemeClr val="bg1">
                    <a:lumMod val="65000"/>
                  </a:schemeClr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349768"/>
        <c:axId val="2146352824"/>
      </c:lineChart>
      <c:catAx>
        <c:axId val="214634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Helvetica"/>
                <a:cs typeface="Helvetica"/>
              </a:defRPr>
            </a:pPr>
            <a:endParaRPr lang="en-US"/>
          </a:p>
        </c:txPr>
        <c:crossAx val="2146352824"/>
        <c:crosses val="autoZero"/>
        <c:auto val="1"/>
        <c:lblAlgn val="ctr"/>
        <c:lblOffset val="1"/>
        <c:noMultiLvlLbl val="0"/>
      </c:catAx>
      <c:valAx>
        <c:axId val="2146352824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Helvetica"/>
                    <a:cs typeface="Helvetica"/>
                  </a:rPr>
                  <a:t>% </a:t>
                </a:r>
                <a:r>
                  <a:rPr lang="en-US" sz="1600" b="0" dirty="0" smtClean="0">
                    <a:latin typeface="Helvetica"/>
                    <a:cs typeface="Helvetica"/>
                  </a:rPr>
                  <a:t>Shifting </a:t>
                </a:r>
                <a:endParaRPr lang="en-US" sz="1600" b="0" dirty="0">
                  <a:latin typeface="Helvetica"/>
                  <a:cs typeface="Helvetic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Helvetica"/>
                    <a:cs typeface="Helvetic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Helvetica"/>
                <a:cs typeface="Helvetica"/>
              </a:defRPr>
            </a:pPr>
            <a:endParaRPr lang="en-US"/>
          </a:p>
        </c:txPr>
        <c:crossAx val="2146349768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3366FF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'Familiar Accuracy - STUDY 1'!$C$2:$C$4</c:f>
                <c:numCache>
                  <c:formatCode>General</c:formatCode>
                  <c:ptCount val="3"/>
                  <c:pt idx="0">
                    <c:v>0.0327915800402616</c:v>
                  </c:pt>
                  <c:pt idx="1">
                    <c:v>0.0423644953857754</c:v>
                  </c:pt>
                  <c:pt idx="2">
                    <c:v>0.0261657765497315</c:v>
                  </c:pt>
                </c:numCache>
              </c:numRef>
            </c:plus>
            <c:minus>
              <c:numRef>
                <c:f>'Familiar Accuracy - STUDY 1'!$C$2:$C$4</c:f>
                <c:numCache>
                  <c:formatCode>General</c:formatCode>
                  <c:ptCount val="3"/>
                  <c:pt idx="0">
                    <c:v>0.0327915800402616</c:v>
                  </c:pt>
                  <c:pt idx="1">
                    <c:v>0.0423644953857754</c:v>
                  </c:pt>
                  <c:pt idx="2">
                    <c:v>0.0261657765497315</c:v>
                  </c:pt>
                </c:numCache>
              </c:numRef>
            </c:minus>
          </c:errBars>
          <c:cat>
            <c:strRef>
              <c:f>'Familiar Accuracy - STUDY 1'!$A$2:$A$4</c:f>
              <c:strCache>
                <c:ptCount val="3"/>
                <c:pt idx="0">
                  <c:v>name</c:v>
                </c:pt>
                <c:pt idx="1">
                  <c:v>onomatopoeic word</c:v>
                </c:pt>
                <c:pt idx="2">
                  <c:v>vocalization</c:v>
                </c:pt>
              </c:strCache>
            </c:strRef>
          </c:cat>
          <c:val>
            <c:numRef>
              <c:f>'Familiar Accuracy - STUDY 1'!$B$2:$B$4</c:f>
              <c:numCache>
                <c:formatCode>General</c:formatCode>
                <c:ptCount val="3"/>
                <c:pt idx="0">
                  <c:v>0.64191139404854</c:v>
                </c:pt>
                <c:pt idx="1">
                  <c:v>0.6363157583647</c:v>
                </c:pt>
                <c:pt idx="2">
                  <c:v>0.642845805244738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29000344"/>
        <c:axId val="-2129018216"/>
      </c:barChart>
      <c:catAx>
        <c:axId val="-2129000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Optima"/>
                <a:cs typeface="Optima"/>
              </a:defRPr>
            </a:pPr>
            <a:endParaRPr lang="en-US"/>
          </a:p>
        </c:txPr>
        <c:crossAx val="-2129018216"/>
        <c:crosses val="autoZero"/>
        <c:auto val="1"/>
        <c:lblAlgn val="ctr"/>
        <c:lblOffset val="100"/>
        <c:noMultiLvlLbl val="0"/>
      </c:catAx>
      <c:valAx>
        <c:axId val="-2129018216"/>
        <c:scaling>
          <c:orientation val="minMax"/>
          <c:max val="0.75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 b="1">
                    <a:latin typeface="Optima"/>
                    <a:cs typeface="Optima"/>
                  </a:defRPr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</a:t>
                </a:r>
              </a:p>
              <a:p>
                <a:pPr>
                  <a:defRPr sz="1400" b="1">
                    <a:latin typeface="Optima"/>
                    <a:cs typeface="Optima"/>
                  </a:defRPr>
                </a:pPr>
                <a:r>
                  <a:rPr lang="en-US" sz="1400" b="1" dirty="0" smtClean="0">
                    <a:latin typeface="Optima"/>
                    <a:cs typeface="Optima"/>
                  </a:rPr>
                  <a:t>% </a:t>
                </a:r>
                <a:r>
                  <a:rPr lang="en-US" sz="1400" b="1" dirty="0">
                    <a:latin typeface="Optima"/>
                    <a:cs typeface="Optima"/>
                  </a:rPr>
                  <a:t>Looking to target</a:t>
                </a:r>
                <a:endParaRPr lang="en-US" sz="1400" b="1" baseline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129000344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66F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errBars>
            <c:errBarType val="both"/>
            <c:errValType val="cust"/>
            <c:noEndCap val="0"/>
            <c:pl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plus>
            <c:min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minus>
          </c:errBars>
          <c:cat>
            <c:strRef>
              <c:f>'Novel Accuracy - STUDY 1'!$A$2:$A$3</c:f>
              <c:strCache>
                <c:ptCount val="2"/>
                <c:pt idx="0">
                  <c:v>name</c:v>
                </c:pt>
                <c:pt idx="1">
                  <c:v>vocalization</c:v>
                </c:pt>
              </c:strCache>
            </c:strRef>
          </c:cat>
          <c:val>
            <c:numRef>
              <c:f>'Novel Accuracy - STUDY 1'!$B$2:$B$3</c:f>
              <c:numCache>
                <c:formatCode>General</c:formatCode>
                <c:ptCount val="2"/>
                <c:pt idx="0">
                  <c:v>0.622790462404024</c:v>
                </c:pt>
                <c:pt idx="1">
                  <c:v>0.649356281677554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145397608"/>
        <c:axId val="2145394552"/>
      </c:barChart>
      <c:catAx>
        <c:axId val="2145397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Optima"/>
                <a:cs typeface="Optima"/>
              </a:defRPr>
            </a:pPr>
            <a:endParaRPr lang="en-US"/>
          </a:p>
        </c:txPr>
        <c:crossAx val="2145394552"/>
        <c:crosses val="autoZero"/>
        <c:auto val="1"/>
        <c:lblAlgn val="ctr"/>
        <c:lblOffset val="100"/>
        <c:noMultiLvlLbl val="0"/>
      </c:catAx>
      <c:valAx>
        <c:axId val="2145394552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1"/>
                </a:pPr>
                <a:r>
                  <a:rPr lang="en-US" sz="1300" b="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ACCURACY%</a:t>
                </a:r>
                <a:r>
                  <a:rPr lang="en-US" sz="1300" b="0" baseline="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 </a:t>
                </a:r>
                <a:r>
                  <a:rPr lang="en-US" sz="1300" b="0" baseline="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Looking to </a:t>
                </a:r>
                <a:r>
                  <a:rPr lang="en-US" sz="1300" b="0" baseline="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novel animal</a:t>
                </a:r>
                <a:endParaRPr lang="en-US" sz="1300" b="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c:rich>
          </c:tx>
          <c:layout>
            <c:manualLayout>
              <c:xMode val="edge"/>
              <c:yMode val="edge"/>
              <c:x val="0.0251028376287187"/>
              <c:y val="0.36607278388724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Helvetica"/>
                <a:cs typeface="Helvetica"/>
              </a:defRPr>
            </a:pPr>
            <a:endParaRPr lang="en-US"/>
          </a:p>
        </c:txPr>
        <c:crossAx val="2145397608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1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errBars>
            <c:errBarType val="both"/>
            <c:errValType val="cust"/>
            <c:noEndCap val="0"/>
            <c:plus>
              <c:numRef>
                <c:f>[ANIME_A.txt_accuracy_against_chance.txt]ANIME_A.txt_accuracy_against_ch!$C$2:$C$5</c:f>
                <c:numCache>
                  <c:formatCode>General</c:formatCode>
                  <c:ptCount val="4"/>
                  <c:pt idx="0">
                    <c:v>0.0221432847142668</c:v>
                  </c:pt>
                  <c:pt idx="1">
                    <c:v>0.0390142338810196</c:v>
                  </c:pt>
                  <c:pt idx="2">
                    <c:v>0.0408754852145937</c:v>
                  </c:pt>
                  <c:pt idx="3">
                    <c:v>0.0326470277939896</c:v>
                  </c:pt>
                </c:numCache>
              </c:numRef>
            </c:plus>
            <c:minus>
              <c:numRef>
                <c:f>[ANIME_A.txt_accuracy_against_chance.txt]ANIME_A.txt_accuracy_against_ch!$C$2:$C$5</c:f>
                <c:numCache>
                  <c:formatCode>General</c:formatCode>
                  <c:ptCount val="4"/>
                  <c:pt idx="0">
                    <c:v>0.0221432847142668</c:v>
                  </c:pt>
                  <c:pt idx="1">
                    <c:v>0.0390142338810196</c:v>
                  </c:pt>
                  <c:pt idx="2">
                    <c:v>0.0408754852145937</c:v>
                  </c:pt>
                  <c:pt idx="3">
                    <c:v>0.0326470277939896</c:v>
                  </c:pt>
                </c:numCache>
              </c:numRef>
            </c:minus>
          </c:errBars>
          <c:cat>
            <c:strRef>
              <c:f>[ANIME_A.txt_accuracy_against_chance.txt]ANIME_A.txt_accuracy_against_ch!$A$2:$A$5</c:f>
              <c:strCache>
                <c:ptCount val="4"/>
                <c:pt idx="0">
                  <c:v>vocalization NF</c:v>
                </c:pt>
                <c:pt idx="1">
                  <c:v>name NF</c:v>
                </c:pt>
                <c:pt idx="2">
                  <c:v>name FN</c:v>
                </c:pt>
                <c:pt idx="3">
                  <c:v>vocalization FN</c:v>
                </c:pt>
              </c:strCache>
            </c:strRef>
          </c:cat>
          <c:val>
            <c:numRef>
              <c:f>[ANIME_A.txt_accuracy_against_chance.txt]ANIME_A.txt_accuracy_against_ch!$B$2:$B$5</c:f>
              <c:numCache>
                <c:formatCode>General</c:formatCode>
                <c:ptCount val="4"/>
                <c:pt idx="0">
                  <c:v>0.638569946135478</c:v>
                </c:pt>
                <c:pt idx="1">
                  <c:v>0.621019505531819</c:v>
                </c:pt>
                <c:pt idx="2">
                  <c:v>0.351309574796082</c:v>
                </c:pt>
                <c:pt idx="3">
                  <c:v>0.355325659645853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46529496"/>
        <c:axId val="2147101512"/>
      </c:barChart>
      <c:catAx>
        <c:axId val="21465294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7101512"/>
        <c:crosses val="autoZero"/>
        <c:auto val="1"/>
        <c:lblAlgn val="ctr"/>
        <c:lblOffset val="100"/>
        <c:noMultiLvlLbl val="0"/>
      </c:catAx>
      <c:valAx>
        <c:axId val="2147101512"/>
        <c:scaling>
          <c:orientation val="minMax"/>
          <c:max val="0.75"/>
          <c:min val="0.2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Helvetica"/>
                <a:cs typeface="Helvetica"/>
              </a:defRPr>
            </a:pPr>
            <a:endParaRPr lang="en-US"/>
          </a:p>
        </c:txPr>
        <c:crossAx val="2146529496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66FF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plus>
            <c:min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minus>
          </c:errBars>
          <c:cat>
            <c:strRef>
              <c:f>'Novel Accuracy - STUDY 1'!$A$2:$A$3</c:f>
              <c:strCache>
                <c:ptCount val="2"/>
                <c:pt idx="0">
                  <c:v>name</c:v>
                </c:pt>
                <c:pt idx="1">
                  <c:v>vocalization</c:v>
                </c:pt>
              </c:strCache>
            </c:strRef>
          </c:cat>
          <c:val>
            <c:numRef>
              <c:f>'Novel Accuracy - STUDY 1'!$B$2:$B$3</c:f>
              <c:numCache>
                <c:formatCode>General</c:formatCode>
                <c:ptCount val="2"/>
                <c:pt idx="0">
                  <c:v>0.622790462404024</c:v>
                </c:pt>
                <c:pt idx="1">
                  <c:v>0.649356281677554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145410312"/>
        <c:axId val="2145387096"/>
      </c:barChart>
      <c:catAx>
        <c:axId val="2145410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Optima"/>
                <a:cs typeface="Optima"/>
              </a:defRPr>
            </a:pPr>
            <a:endParaRPr lang="en-US"/>
          </a:p>
        </c:txPr>
        <c:crossAx val="2145387096"/>
        <c:crosses val="autoZero"/>
        <c:auto val="1"/>
        <c:lblAlgn val="ctr"/>
        <c:lblOffset val="100"/>
        <c:noMultiLvlLbl val="0"/>
      </c:catAx>
      <c:valAx>
        <c:axId val="2145387096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1"/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ACCURACY%</a:t>
                </a:r>
                <a:r>
                  <a:rPr lang="en-US" sz="1400" b="1" baseline="0" dirty="0" smtClean="0">
                    <a:latin typeface="Optima"/>
                    <a:cs typeface="Optima"/>
                  </a:rPr>
                  <a:t> </a:t>
                </a:r>
                <a:r>
                  <a:rPr lang="en-US" sz="1400" b="1" baseline="0" dirty="0">
                    <a:latin typeface="Optima"/>
                    <a:cs typeface="Optima"/>
                  </a:rPr>
                  <a:t>Looking to target</a:t>
                </a:r>
                <a:endParaRPr lang="en-US" sz="1400" b="1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2145410312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9816808613209"/>
          <c:y val="0.0731707317073171"/>
          <c:w val="0.670183191386791"/>
          <c:h val="0.81554221880801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errBars>
            <c:errBarType val="both"/>
            <c:errValType val="cust"/>
            <c:noEndCap val="0"/>
            <c:plus>
              <c:numRef>
                <c:f>'Macintosh HD:Users:ricardoh:Desktop:[graphs_ANIME.xlsx]Retention - STUDY 2'!$C$2:$C$4</c:f>
                <c:numCache>
                  <c:formatCode>General</c:formatCode>
                  <c:ptCount val="3"/>
                  <c:pt idx="0">
                    <c:v>0.0269613859984421</c:v>
                  </c:pt>
                  <c:pt idx="1">
                    <c:v>0.0334016159192486</c:v>
                  </c:pt>
                  <c:pt idx="2">
                    <c:v>0.0380873110470196</c:v>
                  </c:pt>
                </c:numCache>
              </c:numRef>
            </c:plus>
            <c:minus>
              <c:numRef>
                <c:f>'Macintosh HD:Users:ricardoh:Desktop:[graphs_ANIME.xlsx]Retention - STUDY 2'!$C$2:$C$4</c:f>
                <c:numCache>
                  <c:formatCode>General</c:formatCode>
                  <c:ptCount val="3"/>
                  <c:pt idx="0">
                    <c:v>0.0269613859984421</c:v>
                  </c:pt>
                  <c:pt idx="1">
                    <c:v>0.0334016159192486</c:v>
                  </c:pt>
                  <c:pt idx="2">
                    <c:v>0.0380873110470196</c:v>
                  </c:pt>
                </c:numCache>
              </c:numRef>
            </c:minus>
          </c:errBars>
          <c:cat>
            <c:strRef>
              <c:f>'Macintosh HD:Users:ricardoh:Desktop:[graphs_ANIME.xlsx]Retention - STUDY 2'!$A$2:$A$4</c:f>
              <c:strCache>
                <c:ptCount val="3"/>
                <c:pt idx="0">
                  <c:v>_x0008_Familiar</c:v>
                </c:pt>
                <c:pt idx="1">
                  <c:v>_x000e_Disambiguation</c:v>
                </c:pt>
                <c:pt idx="2">
                  <c:v>	Retention</c:v>
                </c:pt>
              </c:strCache>
            </c:strRef>
          </c:cat>
          <c:val>
            <c:numRef>
              <c:f>'Macintosh HD:Users:ricardoh:Desktop:[graphs_ANIME.xlsx]Retention - STUDY 2'!$B$2:$B$4</c:f>
              <c:numCache>
                <c:formatCode>General</c:formatCode>
                <c:ptCount val="3"/>
                <c:pt idx="0">
                  <c:v>0.623431614633002</c:v>
                </c:pt>
                <c:pt idx="1">
                  <c:v>0.650794860904058</c:v>
                </c:pt>
                <c:pt idx="2">
                  <c:v>0.554744908448317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27127368"/>
        <c:axId val="-2127124328"/>
      </c:barChart>
      <c:catAx>
        <c:axId val="-2127127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Optima"/>
                <a:cs typeface="Optima"/>
              </a:defRPr>
            </a:pPr>
            <a:endParaRPr lang="en-US"/>
          </a:p>
        </c:txPr>
        <c:crossAx val="-2127124328"/>
        <c:crosses val="autoZero"/>
        <c:auto val="1"/>
        <c:lblAlgn val="ctr"/>
        <c:lblOffset val="100"/>
        <c:noMultiLvlLbl val="0"/>
      </c:catAx>
      <c:valAx>
        <c:axId val="-2127124328"/>
        <c:scaling>
          <c:orientation val="minMax"/>
          <c:max val="0.75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 smtClean="0">
                    <a:latin typeface="Helvetica"/>
                    <a:cs typeface="Helvetica"/>
                  </a:rPr>
                  <a:t>% </a:t>
                </a:r>
                <a:r>
                  <a:rPr lang="en-US" sz="1600" b="0" dirty="0">
                    <a:latin typeface="Helvetica"/>
                    <a:cs typeface="Helvetica"/>
                  </a:rPr>
                  <a:t>Looking </a:t>
                </a:r>
                <a:endParaRPr lang="en-US" sz="1600" b="0" dirty="0" smtClean="0">
                  <a:latin typeface="Helvetica"/>
                  <a:cs typeface="Helvetica"/>
                </a:endParaRPr>
              </a:p>
              <a:p>
                <a:pPr>
                  <a:defRPr b="0"/>
                </a:pPr>
                <a:r>
                  <a:rPr lang="en-US" sz="1600" b="0" dirty="0" smtClean="0">
                    <a:latin typeface="Helvetica"/>
                    <a:cs typeface="Helvetica"/>
                  </a:rPr>
                  <a:t>to </a:t>
                </a:r>
                <a:r>
                  <a:rPr lang="en-US" sz="1600" b="0" dirty="0">
                    <a:latin typeface="Helvetica"/>
                    <a:cs typeface="Helvetica"/>
                  </a:rPr>
                  <a:t>Target</a:t>
                </a:r>
              </a:p>
            </c:rich>
          </c:tx>
          <c:layout>
            <c:manualLayout>
              <c:xMode val="edge"/>
              <c:yMode val="edge"/>
              <c:x val="0.115496514634173"/>
              <c:y val="0.388665258306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Helvetica"/>
                <a:cs typeface="Helvetica"/>
              </a:defRPr>
            </a:pPr>
            <a:endParaRPr lang="en-US"/>
          </a:p>
        </c:txPr>
        <c:crossAx val="-2127127368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672705462598"/>
          <c:y val="0.0790537880400085"/>
          <c:w val="0.683782449557087"/>
          <c:h val="0.75612710151096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'Correlation - STUDY 2'!$B$1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tx1"/>
              </a:solidFill>
              <a:ln>
                <a:noFill/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'Correlation - STUDY 2'!$A$2:$A$21</c:f>
              <c:numCache>
                <c:formatCode>General</c:formatCode>
                <c:ptCount val="20"/>
                <c:pt idx="0">
                  <c:v>0.676998663755926</c:v>
                </c:pt>
                <c:pt idx="1">
                  <c:v>0.84351947406643</c:v>
                </c:pt>
                <c:pt idx="2">
                  <c:v>0.566713264989127</c:v>
                </c:pt>
                <c:pt idx="3">
                  <c:v>0.658914227689477</c:v>
                </c:pt>
                <c:pt idx="4">
                  <c:v>0.655817244973531</c:v>
                </c:pt>
                <c:pt idx="5">
                  <c:v>0.703085839598998</c:v>
                </c:pt>
                <c:pt idx="6">
                  <c:v>0.732931887240224</c:v>
                </c:pt>
                <c:pt idx="7">
                  <c:v>0.706618240516546</c:v>
                </c:pt>
                <c:pt idx="8">
                  <c:v>0.62802281901197</c:v>
                </c:pt>
                <c:pt idx="9">
                  <c:v>0.580907835762363</c:v>
                </c:pt>
                <c:pt idx="10">
                  <c:v>0.301447179625146</c:v>
                </c:pt>
                <c:pt idx="11">
                  <c:v>0.555086323235144</c:v>
                </c:pt>
                <c:pt idx="12">
                  <c:v>0.741608127678831</c:v>
                </c:pt>
                <c:pt idx="13">
                  <c:v>0.718238321384422</c:v>
                </c:pt>
                <c:pt idx="14">
                  <c:v>0.856951560316721</c:v>
                </c:pt>
                <c:pt idx="15">
                  <c:v>0.329380536139306</c:v>
                </c:pt>
                <c:pt idx="16">
                  <c:v>0.470082822118841</c:v>
                </c:pt>
                <c:pt idx="17">
                  <c:v>0.779008114811651</c:v>
                </c:pt>
                <c:pt idx="18">
                  <c:v>0.7659027305045</c:v>
                </c:pt>
                <c:pt idx="19">
                  <c:v>0.744662004662005</c:v>
                </c:pt>
              </c:numCache>
            </c:numRef>
          </c:xVal>
          <c:yVal>
            <c:numRef>
              <c:f>'Correlation - STUDY 2'!$B$2:$B$21</c:f>
              <c:numCache>
                <c:formatCode>General</c:formatCode>
                <c:ptCount val="20"/>
                <c:pt idx="0">
                  <c:v>0.571749887539361</c:v>
                </c:pt>
                <c:pt idx="1">
                  <c:v>0.422379730002235</c:v>
                </c:pt>
                <c:pt idx="2">
                  <c:v>0.402323376007586</c:v>
                </c:pt>
                <c:pt idx="3">
                  <c:v>0.64655860950829</c:v>
                </c:pt>
                <c:pt idx="4">
                  <c:v>0.656026164635334</c:v>
                </c:pt>
                <c:pt idx="5">
                  <c:v>0.789033189033189</c:v>
                </c:pt>
                <c:pt idx="6">
                  <c:v>0.726228632478632</c:v>
                </c:pt>
                <c:pt idx="7">
                  <c:v>0.4936203466894</c:v>
                </c:pt>
                <c:pt idx="8">
                  <c:v>0.531749672346003</c:v>
                </c:pt>
                <c:pt idx="9">
                  <c:v>0.301243824982357</c:v>
                </c:pt>
                <c:pt idx="10">
                  <c:v>0.491909385113269</c:v>
                </c:pt>
                <c:pt idx="11">
                  <c:v>0.280926064892749</c:v>
                </c:pt>
                <c:pt idx="12">
                  <c:v>0.5</c:v>
                </c:pt>
                <c:pt idx="13">
                  <c:v>0.460221376686268</c:v>
                </c:pt>
                <c:pt idx="14">
                  <c:v>0.504762918061993</c:v>
                </c:pt>
                <c:pt idx="15">
                  <c:v>0.406599607907803</c:v>
                </c:pt>
                <c:pt idx="16">
                  <c:v>0.487108509965201</c:v>
                </c:pt>
                <c:pt idx="17">
                  <c:v>0.8590652845972</c:v>
                </c:pt>
                <c:pt idx="18">
                  <c:v>0.889371980676328</c:v>
                </c:pt>
                <c:pt idx="19">
                  <c:v>0.674019607843137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674408"/>
        <c:axId val="-2128660280"/>
      </c:scatterChart>
      <c:valAx>
        <c:axId val="-2128674408"/>
        <c:scaling>
          <c:orientation val="minMax"/>
          <c:max val="0.9"/>
          <c:min val="0.25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1400" b="0" dirty="0" smtClean="0">
                    <a:latin typeface="Helvetica"/>
                    <a:cs typeface="Helvetica"/>
                  </a:rPr>
                  <a:t>DISAMBIGUATION ACCURACY</a:t>
                </a:r>
                <a:endParaRPr lang="en-US" sz="1400" b="0" dirty="0">
                  <a:latin typeface="Helvetica"/>
                  <a:cs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lIns="2" anchor="t" anchorCtr="1">
            <a:spAutoFit/>
          </a:bodyPr>
          <a:lstStyle/>
          <a:p>
            <a:pPr>
              <a:defRPr sz="1400">
                <a:latin typeface="Helvetica"/>
                <a:cs typeface="Helvetica"/>
              </a:defRPr>
            </a:pPr>
            <a:endParaRPr lang="en-US"/>
          </a:p>
        </c:txPr>
        <c:crossAx val="-2128660280"/>
        <c:crosses val="autoZero"/>
        <c:crossBetween val="midCat"/>
        <c:majorUnit val="0.25"/>
      </c:valAx>
      <c:valAx>
        <c:axId val="-2128660280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400" b="0" dirty="0" smtClean="0">
                    <a:latin typeface="Helvetica"/>
                    <a:cs typeface="Helvetica"/>
                  </a:rPr>
                  <a:t>RETENTION</a:t>
                </a:r>
              </a:p>
              <a:p>
                <a:pPr>
                  <a:defRPr b="0"/>
                </a:pPr>
                <a:r>
                  <a:rPr lang="en-US" sz="1400" b="0" dirty="0" smtClean="0">
                    <a:latin typeface="Helvetica"/>
                    <a:cs typeface="Helvetica"/>
                  </a:rPr>
                  <a:t>ACCURACY</a:t>
                </a:r>
                <a:endParaRPr lang="en-US" sz="1400" b="0" dirty="0">
                  <a:latin typeface="Helvetica"/>
                  <a:cs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400">
                <a:latin typeface="Helvetica"/>
                <a:cs typeface="Helvetica"/>
              </a:defRPr>
            </a:pPr>
            <a:endParaRPr lang="en-US"/>
          </a:p>
        </c:txPr>
        <c:crossAx val="-2128674408"/>
        <c:crosses val="autoZero"/>
        <c:crossBetween val="midCat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E201-6E17-EE49-AF3F-5C505A8B9519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D319-13D1-4E42-8E70-77217484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35B5-8D91-974B-9BC9-3FE36B0CFF43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7C96-C928-344A-8512-02E58738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>
                <a:latin typeface="Helvetica"/>
                <a:cs typeface="Helvetica"/>
              </a:rPr>
              <a:t>Would they chose a novel animal if they heard a novel animal vocalization.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>
                <a:latin typeface="Helvetica"/>
                <a:cs typeface="Helvetica"/>
              </a:rPr>
              <a:t>And IF SO, would children actually remember the mapping between the animal and its vocalization.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These are our three research questions</a:t>
            </a:r>
            <a:r>
              <a:rPr lang="en-US" sz="1800" baseline="0" dirty="0" smtClean="0">
                <a:latin typeface="Helvetica"/>
                <a:cs typeface="Helvetica"/>
              </a:rPr>
              <a:t>, the </a:t>
            </a:r>
            <a:r>
              <a:rPr lang="en-US" sz="1800" b="1" baseline="0" dirty="0" smtClean="0">
                <a:latin typeface="Helvetica"/>
                <a:cs typeface="Helvetica"/>
              </a:rPr>
              <a:t>first is about the processing of familiar </a:t>
            </a:r>
            <a:r>
              <a:rPr lang="en-US" sz="1800" baseline="0" dirty="0" smtClean="0">
                <a:latin typeface="Helvetica"/>
                <a:cs typeface="Helvetica"/>
              </a:rPr>
              <a:t>animal names, onomatopoeic words, and animal vocalizations.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The </a:t>
            </a:r>
            <a:r>
              <a:rPr lang="en-US" sz="1800" b="1" baseline="0" dirty="0" smtClean="0">
                <a:latin typeface="Helvetica"/>
                <a:cs typeface="Helvetica"/>
              </a:rPr>
              <a:t>second is about children's disambiguation biases </a:t>
            </a:r>
            <a:r>
              <a:rPr lang="en-US" sz="1800" baseline="0" dirty="0" smtClean="0">
                <a:latin typeface="Helvetica"/>
                <a:cs typeface="Helvetica"/>
              </a:rPr>
              <a:t>for novel animal vocalization.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And the </a:t>
            </a:r>
            <a:r>
              <a:rPr lang="en-US" sz="1800" b="1" baseline="0" dirty="0" smtClean="0">
                <a:latin typeface="Helvetica"/>
                <a:cs typeface="Helvetica"/>
              </a:rPr>
              <a:t>third is about children's memory </a:t>
            </a:r>
            <a:r>
              <a:rPr lang="en-US" sz="1800" baseline="0" dirty="0" smtClean="0">
                <a:latin typeface="Helvetica"/>
                <a:cs typeface="Helvetica"/>
              </a:rPr>
              <a:t>for the links created through disambiguation.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STUDY 1 addresses the first two questions </a:t>
            </a:r>
            <a:r>
              <a:rPr lang="en-US" sz="1800" baseline="0" dirty="0" smtClean="0">
                <a:latin typeface="Helvetica"/>
                <a:cs typeface="Helvetica"/>
              </a:rPr>
              <a:t>and STUDY 2 addresses the third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In study 1, we tested </a:t>
            </a:r>
            <a:r>
              <a:rPr lang="en-US" sz="1800" dirty="0" smtClean="0">
                <a:latin typeface="Helvetica"/>
                <a:cs typeface="Helvetica"/>
              </a:rPr>
              <a:t>21</a:t>
            </a:r>
            <a:r>
              <a:rPr lang="en-US" sz="1800" baseline="0" dirty="0" smtClean="0">
                <a:latin typeface="Helvetica"/>
                <a:cs typeface="Helvetica"/>
              </a:rPr>
              <a:t> 30-month-olds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In order to make sure that children knew the sounds that our familiar animals made</a:t>
            </a:r>
            <a:r>
              <a:rPr lang="en-US" sz="1800" baseline="0" dirty="0" smtClean="0">
                <a:latin typeface="Helvetica"/>
                <a:cs typeface="Helvetica"/>
              </a:rPr>
              <a:t>, we gave </a:t>
            </a:r>
            <a:r>
              <a:rPr lang="en-US" sz="1800" b="1" baseline="0" dirty="0" smtClean="0">
                <a:latin typeface="Helvetica"/>
                <a:cs typeface="Helvetica"/>
              </a:rPr>
              <a:t>two books with audio about animal vocalizations </a:t>
            </a:r>
            <a:r>
              <a:rPr lang="en-US" sz="1800" baseline="0" dirty="0" smtClean="0">
                <a:latin typeface="Helvetica"/>
                <a:cs typeface="Helvetica"/>
              </a:rPr>
              <a:t>to parents and encourage them to read these books to their children during the week prior to our study.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We then tested children </a:t>
            </a:r>
            <a:r>
              <a:rPr lang="en-US" sz="1800" baseline="0" dirty="0" smtClean="0">
                <a:latin typeface="Helvetica"/>
                <a:cs typeface="Helvetica"/>
              </a:rPr>
              <a:t>in the looking while listening task. </a:t>
            </a:r>
            <a:r>
              <a:rPr lang="en-US" sz="1800" b="1" baseline="0" dirty="0" smtClean="0">
                <a:latin typeface="Helvetica"/>
                <a:cs typeface="Helvetica"/>
              </a:rPr>
              <a:t>Children saw the pictures of two animals and heard either a familiar or a novel sound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From children's looking patterns </a:t>
            </a:r>
            <a:r>
              <a:rPr lang="en-US" sz="1800" baseline="0" dirty="0" smtClean="0">
                <a:latin typeface="Helvetica"/>
                <a:cs typeface="Helvetica"/>
              </a:rPr>
              <a:t>to the pictures of these two animals, we computed measures of accuracy and reaction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In order</a:t>
            </a:r>
            <a:r>
              <a:rPr lang="en-US" sz="1800" b="1" baseline="0" dirty="0" smtClean="0">
                <a:latin typeface="Helvetica"/>
                <a:cs typeface="Helvetica"/>
              </a:rPr>
              <a:t> to address our first question </a:t>
            </a:r>
            <a:r>
              <a:rPr lang="en-US" sz="1800" baseline="0" dirty="0" smtClean="0">
                <a:latin typeface="Helvetica"/>
                <a:cs typeface="Helvetica"/>
              </a:rPr>
              <a:t>looking at children's processing of familiar sounds, </a:t>
            </a:r>
            <a:r>
              <a:rPr lang="en-US" sz="1800" b="1" baseline="0" dirty="0" smtClean="0">
                <a:latin typeface="Helvetica"/>
                <a:cs typeface="Helvetica"/>
              </a:rPr>
              <a:t>we tested children on three different familiar sounds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64CBB-3962-7847-A6AF-2EAE75583BE1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baseline="0" dirty="0" smtClean="0">
                <a:latin typeface="Helvetica"/>
                <a:cs typeface="Helvetica"/>
              </a:rPr>
              <a:t>Children saw the picture of two familiar animals</a:t>
            </a:r>
            <a:r>
              <a:rPr lang="en-US" sz="1800" b="0" baseline="0" dirty="0" smtClean="0">
                <a:latin typeface="Helvetica"/>
                <a:cs typeface="Helvetica"/>
              </a:rPr>
              <a:t>, and heard an animal name [ let me play that sound to you - PLAY], an onomatopoeic word [PLAY], or an animal vocalization [PLAY].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Helvetica"/>
                <a:cs typeface="Helvetica"/>
              </a:rPr>
              <a:t>And these are our results.</a:t>
            </a:r>
          </a:p>
          <a:p>
            <a:endParaRPr lang="en-US" baseline="0" dirty="0" smtClean="0">
              <a:latin typeface="Helvetica"/>
              <a:cs typeface="Helvetica"/>
            </a:endParaRPr>
          </a:p>
          <a:p>
            <a:r>
              <a:rPr lang="en-US" baseline="0" dirty="0" smtClean="0">
                <a:latin typeface="Helvetica"/>
                <a:cs typeface="Helvetica"/>
              </a:rPr>
              <a:t> On the x axis you see, and on the y axis you see proportion shifting to target. </a:t>
            </a:r>
          </a:p>
          <a:p>
            <a:endParaRPr lang="en-US" baseline="0" dirty="0" smtClean="0">
              <a:latin typeface="Helvetica"/>
              <a:cs typeface="Helvetica"/>
            </a:endParaRPr>
          </a:p>
          <a:p>
            <a:r>
              <a:rPr lang="en-US" b="1" baseline="0" dirty="0" smtClean="0">
                <a:latin typeface="Helvetica"/>
                <a:cs typeface="Helvetica"/>
              </a:rPr>
              <a:t>I am showing here children's responses only during the trials in which they were looking at the distractor animal at sound onset.</a:t>
            </a:r>
          </a:p>
          <a:p>
            <a:endParaRPr lang="en-US" b="1" baseline="0" dirty="0" smtClean="0">
              <a:latin typeface="Helvetica"/>
              <a:cs typeface="Helvetica"/>
            </a:endParaRPr>
          </a:p>
          <a:p>
            <a:r>
              <a:rPr lang="en-US" baseline="0" dirty="0" smtClean="0">
                <a:latin typeface="Helvetica"/>
                <a:cs typeface="Helvetica"/>
              </a:rPr>
              <a:t>Children were fastest to orient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Helvetica"/>
                <a:cs typeface="Helvetica"/>
              </a:rPr>
              <a:t>But why did children</a:t>
            </a:r>
            <a:r>
              <a:rPr lang="en-US" sz="1800" b="1" baseline="0" dirty="0" smtClean="0">
                <a:latin typeface="Helvetica"/>
                <a:cs typeface="Helvetica"/>
              </a:rPr>
              <a:t> respond</a:t>
            </a:r>
            <a:r>
              <a:rPr lang="en-US" sz="1800" b="1" dirty="0" smtClean="0">
                <a:latin typeface="Helvetica"/>
                <a:cs typeface="Helvetica"/>
              </a:rPr>
              <a:t> faster for words than for animal vocalizations.</a:t>
            </a:r>
            <a:r>
              <a:rPr lang="en-US" sz="1800" b="1" baseline="0" dirty="0" smtClean="0">
                <a:latin typeface="Helvetica"/>
                <a:cs typeface="Helvetica"/>
              </a:rPr>
              <a:t> </a:t>
            </a:r>
            <a:r>
              <a:rPr lang="en-US" sz="1800" dirty="0" smtClean="0">
                <a:latin typeface="Helvetica"/>
                <a:cs typeface="Helvetica"/>
              </a:rPr>
              <a:t>There</a:t>
            </a:r>
            <a:r>
              <a:rPr lang="en-US" sz="1800" baseline="0" dirty="0" smtClean="0">
                <a:latin typeface="Helvetica"/>
                <a:cs typeface="Helvetica"/>
              </a:rPr>
              <a:t> are </a:t>
            </a:r>
            <a:r>
              <a:rPr lang="en-US" sz="1800" b="1" baseline="0" dirty="0" smtClean="0">
                <a:latin typeface="Helvetica"/>
                <a:cs typeface="Helvetica"/>
              </a:rPr>
              <a:t>at least three possible </a:t>
            </a:r>
            <a:r>
              <a:rPr lang="en-US" sz="1800" baseline="0" dirty="0" smtClean="0">
                <a:latin typeface="Helvetica"/>
                <a:cs typeface="Helvetica"/>
              </a:rPr>
              <a:t>explanations. </a:t>
            </a:r>
          </a:p>
          <a:p>
            <a:pPr marL="0" indent="0">
              <a:buNone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aseline="0" dirty="0" smtClean="0">
                <a:latin typeface="Helvetica"/>
                <a:cs typeface="Helvetica"/>
              </a:rPr>
              <a:t>The first might be differences in frequency between words and vocalizations. </a:t>
            </a:r>
            <a:r>
              <a:rPr lang="en-US" sz="1800" b="1" baseline="0" dirty="0" smtClean="0">
                <a:latin typeface="Helvetica"/>
                <a:cs typeface="Helvetica"/>
              </a:rPr>
              <a:t>Children have heard the word cow </a:t>
            </a:r>
            <a:r>
              <a:rPr lang="en-US" sz="1800" baseline="0" dirty="0" smtClean="0">
                <a:latin typeface="Helvetica"/>
                <a:cs typeface="Helvetica"/>
              </a:rPr>
              <a:t>many more times than they have heard an actual cow mooing.</a:t>
            </a:r>
          </a:p>
          <a:p>
            <a:pPr marL="0" indent="0">
              <a:buNone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aseline="0" dirty="0" smtClean="0">
                <a:latin typeface="Helvetica"/>
                <a:cs typeface="Helvetica"/>
              </a:rPr>
              <a:t>The second might be design features of speech. </a:t>
            </a:r>
            <a:r>
              <a:rPr lang="en-US" sz="1800" b="1" baseline="0" dirty="0" smtClean="0">
                <a:latin typeface="Helvetica"/>
                <a:cs typeface="Helvetica"/>
              </a:rPr>
              <a:t>Speech is very effective at presenting a lot of information in a short period of time</a:t>
            </a:r>
            <a:r>
              <a:rPr lang="en-US" sz="1800" baseline="0" dirty="0" smtClean="0">
                <a:latin typeface="Helvetica"/>
                <a:cs typeface="Helvetica"/>
              </a:rPr>
              <a:t>. When a </a:t>
            </a:r>
            <a:r>
              <a:rPr lang="en-US" sz="1800" b="1" baseline="0" dirty="0" smtClean="0">
                <a:latin typeface="Helvetica"/>
                <a:cs typeface="Helvetica"/>
              </a:rPr>
              <a:t>dog and a sheep are paired </a:t>
            </a:r>
            <a:r>
              <a:rPr lang="en-US" sz="1800" baseline="0" dirty="0" smtClean="0">
                <a:latin typeface="Helvetica"/>
                <a:cs typeface="Helvetica"/>
              </a:rPr>
              <a:t>with each other</a:t>
            </a:r>
          </a:p>
          <a:p>
            <a:pPr marL="0" indent="0">
              <a:buNone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aseline="0" dirty="0" smtClean="0">
                <a:latin typeface="Helvetica"/>
                <a:cs typeface="Helvetica"/>
              </a:rPr>
              <a:t>And the third might be </a:t>
            </a:r>
            <a:r>
              <a:rPr lang="en-US" sz="1800" b="1" baseline="0" dirty="0" smtClean="0">
                <a:latin typeface="Helvetica"/>
                <a:cs typeface="Helvetica"/>
              </a:rPr>
              <a:t>differences in the representation of speech and vocalizations</a:t>
            </a:r>
            <a:r>
              <a:rPr lang="en-US" sz="1800" baseline="0" dirty="0" smtClean="0">
                <a:latin typeface="Helvetica"/>
                <a:cs typeface="Helvetica"/>
              </a:rPr>
              <a:t>. Words and vocalizations might be processed by </a:t>
            </a:r>
            <a:r>
              <a:rPr lang="en-US" sz="1800" b="1" baseline="0" dirty="0" smtClean="0">
                <a:latin typeface="Helvetica"/>
                <a:cs typeface="Helvetica"/>
              </a:rPr>
              <a:t>different brain regions</a:t>
            </a:r>
            <a:r>
              <a:rPr lang="en-US" sz="1800" baseline="0" dirty="0" smtClean="0">
                <a:latin typeface="Helvetica"/>
                <a:cs typeface="Helvetica"/>
              </a:rPr>
              <a:t>, and </a:t>
            </a:r>
            <a:r>
              <a:rPr lang="en-US" sz="1800" b="1" baseline="0" dirty="0" smtClean="0">
                <a:latin typeface="Helvetica"/>
                <a:cs typeface="Helvetica"/>
              </a:rPr>
              <a:t>words refer to objects while animal vocalizations are causally connected </a:t>
            </a:r>
            <a:r>
              <a:rPr lang="en-US" sz="1800" baseline="0" dirty="0" smtClean="0">
                <a:latin typeface="Helvetica"/>
                <a:cs typeface="Helvetica"/>
              </a:rPr>
              <a:t>to objects.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Helvetica"/>
                <a:cs typeface="Helvetica"/>
              </a:rPr>
              <a:t>We have shown </a:t>
            </a:r>
            <a:r>
              <a:rPr lang="en-US" sz="1800" dirty="0" smtClean="0">
                <a:latin typeface="Helvetica"/>
                <a:cs typeface="Helvetica"/>
              </a:rPr>
              <a:t>this advantage for speech</a:t>
            </a:r>
            <a:r>
              <a:rPr lang="en-US" sz="1800" baseline="0" dirty="0" smtClean="0">
                <a:latin typeface="Helvetica"/>
                <a:cs typeface="Helvetica"/>
              </a:rPr>
              <a:t> in RT, </a:t>
            </a:r>
            <a:r>
              <a:rPr lang="en-US" sz="1800" b="1" baseline="0" dirty="0" smtClean="0">
                <a:latin typeface="Helvetica"/>
                <a:cs typeface="Helvetica"/>
              </a:rPr>
              <a:t>but when we look over a longer window </a:t>
            </a:r>
            <a:r>
              <a:rPr lang="en-US" sz="1800" baseline="0" dirty="0" smtClean="0">
                <a:latin typeface="Helvetica"/>
                <a:cs typeface="Helvetica"/>
              </a:rPr>
              <a:t>of accuracy.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All 3</a:t>
            </a:r>
            <a:r>
              <a:rPr lang="en-US" sz="1800" b="1" baseline="0" dirty="0" smtClean="0">
                <a:latin typeface="Helvetica"/>
                <a:cs typeface="Helvetica"/>
              </a:rPr>
              <a:t> familiar sounds were equally effective </a:t>
            </a:r>
            <a:r>
              <a:rPr lang="en-US" sz="1800" baseline="0" dirty="0" smtClean="0">
                <a:latin typeface="Helvetica"/>
                <a:cs typeface="Helvetica"/>
              </a:rPr>
              <a:t>in drawing children's </a:t>
            </a:r>
            <a:r>
              <a:rPr lang="en-US" sz="1800" b="1" baseline="0" dirty="0" smtClean="0">
                <a:latin typeface="Helvetica"/>
                <a:cs typeface="Helvetica"/>
              </a:rPr>
              <a:t>attention to a familiar animal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During the last 35 years, several studies have shown that children chose a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novel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object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as the referent for a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novel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word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kern="1200" baseline="0" dirty="0" smtClean="0">
              <a:solidFill>
                <a:schemeClr val="tx1"/>
              </a:solidFill>
              <a:latin typeface="Halvetica"/>
              <a:ea typeface="ＭＳ Ｐゴシック" charset="-128"/>
              <a:cs typeface="Ha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This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disambiguation bias has been characterized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as motivated by lexical specific constraints, inferences about speakers' communicative intentions, and more recently as the result of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domain-general learning principles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that looks for regularities in complex learning tasks.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kern="1200" baseline="0" dirty="0" smtClean="0">
              <a:solidFill>
                <a:schemeClr val="tx1"/>
              </a:solidFill>
              <a:latin typeface="Halvetica"/>
              <a:ea typeface="ＭＳ Ｐゴシック" charset="-128"/>
              <a:cs typeface="Ha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The goal of our research is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NOT to reject the first two possibilities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, but to explore the strengths of a domain-general mechanism, testing for disambiguation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for nonlinguistic and </a:t>
            </a:r>
            <a:r>
              <a:rPr lang="en-US" sz="1800" b="1" kern="1200" baseline="0" dirty="0" err="1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noncommunicative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 stimuli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alvetica"/>
                <a:ea typeface="ＭＳ Ｐゴシック" charset="-128"/>
                <a:cs typeface="Halvetica"/>
              </a:rPr>
              <a:t>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Now that we established that children </a:t>
            </a:r>
            <a:r>
              <a:rPr lang="en-US" sz="1800" dirty="0" smtClean="0">
                <a:latin typeface="Helvetica"/>
                <a:cs typeface="Helvetica"/>
              </a:rPr>
              <a:t>can use nonlinguistic sounds to draw their attention</a:t>
            </a:r>
            <a:r>
              <a:rPr lang="en-US" sz="1800" baseline="0" dirty="0" smtClean="0">
                <a:latin typeface="Helvetica"/>
                <a:cs typeface="Helvetica"/>
              </a:rPr>
              <a:t> to a familiar animal, we </a:t>
            </a:r>
            <a:r>
              <a:rPr lang="en-US" sz="1800" b="1" baseline="0" dirty="0" smtClean="0">
                <a:latin typeface="Helvetica"/>
                <a:cs typeface="Helvetica"/>
              </a:rPr>
              <a:t>can focus on the second question and ask whether </a:t>
            </a:r>
            <a:r>
              <a:rPr lang="en-US" sz="1800" baseline="0" dirty="0" smtClean="0">
                <a:latin typeface="Helvetica"/>
                <a:cs typeface="Helvetica"/>
              </a:rPr>
              <a:t>they would chose a novel animal in response to a novel vocalization.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64CBB-3962-7847-A6AF-2EAE75583BE1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0" baseline="0" dirty="0" smtClean="0">
                <a:latin typeface="Helvetica"/>
                <a:cs typeface="Helvetica"/>
              </a:rPr>
              <a:t>For these </a:t>
            </a:r>
            <a:r>
              <a:rPr lang="en-US" sz="1800" b="1" baseline="0" dirty="0" smtClean="0">
                <a:latin typeface="Helvetica"/>
                <a:cs typeface="Helvetica"/>
              </a:rPr>
              <a:t>disambiguation trials, children heard a novel name or a novel animal vocalization </a:t>
            </a:r>
            <a:r>
              <a:rPr lang="en-US" sz="1800" b="0" baseline="0" dirty="0" smtClean="0">
                <a:latin typeface="Helvetica"/>
                <a:cs typeface="Helvetica"/>
              </a:rPr>
              <a:t>and saw the </a:t>
            </a:r>
            <a:r>
              <a:rPr lang="en-US" sz="1800" b="1" baseline="0" dirty="0" smtClean="0">
                <a:latin typeface="Helvetica"/>
                <a:cs typeface="Helvetica"/>
              </a:rPr>
              <a:t>picture of a familiar and a novel animal</a:t>
            </a:r>
            <a:r>
              <a:rPr lang="en-US" sz="1800" b="0" baseline="0" dirty="0" smtClean="0">
                <a:latin typeface="Helvetica"/>
                <a:cs typeface="Helvetica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sz="1800" b="0" baseline="0" dirty="0" smtClean="0">
              <a:latin typeface="Helvetica"/>
              <a:cs typeface="Helvetica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baseline="0" dirty="0" smtClean="0">
                <a:latin typeface="Helvetica"/>
                <a:cs typeface="Helvetica"/>
              </a:rPr>
              <a:t>The familiar animals were the same as </a:t>
            </a:r>
            <a:r>
              <a:rPr lang="en-US" sz="1800" b="0" baseline="0" dirty="0" smtClean="0">
                <a:latin typeface="Helvetica"/>
                <a:cs typeface="Helvetica"/>
              </a:rPr>
              <a:t>the ones on the familiar sound trials, and the novel animals were a </a:t>
            </a:r>
            <a:r>
              <a:rPr lang="en-US" sz="1800" b="1" baseline="0" dirty="0" smtClean="0">
                <a:latin typeface="Helvetica"/>
                <a:cs typeface="Helvetica"/>
              </a:rPr>
              <a:t>tapir and a pangolin</a:t>
            </a:r>
            <a:r>
              <a:rPr lang="en-US" sz="1800" b="0" baseline="0" dirty="0" smtClean="0">
                <a:latin typeface="Helvetica"/>
                <a:cs typeface="Helvetica"/>
              </a:rPr>
              <a:t>, two </a:t>
            </a:r>
            <a:r>
              <a:rPr lang="en-US" sz="1800" b="1" baseline="0" dirty="0" smtClean="0">
                <a:latin typeface="Helvetica"/>
                <a:cs typeface="Helvetica"/>
              </a:rPr>
              <a:t>mammals encountered in Asia </a:t>
            </a:r>
            <a:r>
              <a:rPr lang="en-US" sz="1800" b="0" baseline="0" dirty="0" smtClean="0">
                <a:latin typeface="Helvetica"/>
                <a:cs typeface="Helvetica"/>
              </a:rPr>
              <a:t>but not in north America.</a:t>
            </a:r>
          </a:p>
          <a:p>
            <a:pPr eaLnBrk="1" hangingPunct="1">
              <a:spcBef>
                <a:spcPct val="0"/>
              </a:spcBef>
            </a:pPr>
            <a:endParaRPr lang="en-US" sz="1800" b="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 smtClean="0">
                <a:latin typeface="Helvetica"/>
                <a:cs typeface="Helvetica"/>
              </a:rPr>
              <a:t>The animals were of </a:t>
            </a:r>
            <a:r>
              <a:rPr lang="en-US" sz="1800" b="1" baseline="0" dirty="0" smtClean="0">
                <a:latin typeface="Helvetica"/>
                <a:cs typeface="Helvetica"/>
              </a:rPr>
              <a:t>similar size </a:t>
            </a:r>
            <a:r>
              <a:rPr lang="en-US" sz="1800" b="0" baseline="0" dirty="0" smtClean="0">
                <a:latin typeface="Helvetica"/>
                <a:cs typeface="Helvetica"/>
              </a:rPr>
              <a:t>and </a:t>
            </a:r>
            <a:r>
              <a:rPr lang="en-US" sz="1800" b="1" baseline="0" dirty="0" smtClean="0">
                <a:latin typeface="Helvetica"/>
                <a:cs typeface="Helvetica"/>
              </a:rPr>
              <a:t>did not have strong affordances </a:t>
            </a:r>
            <a:r>
              <a:rPr lang="en-US" sz="1800" b="0" baseline="0" dirty="0" smtClean="0">
                <a:latin typeface="Helvetica"/>
                <a:cs typeface="Helvetica"/>
              </a:rPr>
              <a:t>that children could use for disambiguation.</a:t>
            </a:r>
          </a:p>
          <a:p>
            <a:pPr eaLnBrk="1" hangingPunct="1">
              <a:spcBef>
                <a:spcPct val="0"/>
              </a:spcBef>
            </a:pPr>
            <a:endParaRPr lang="en-US" sz="1800" b="0" baseline="0" dirty="0" smtClean="0">
              <a:latin typeface="Helvetica"/>
              <a:cs typeface="Helvetica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0" baseline="0" dirty="0" smtClean="0">
                <a:latin typeface="Helvetica"/>
                <a:cs typeface="Helvetica"/>
              </a:rPr>
              <a:t>The </a:t>
            </a:r>
            <a:r>
              <a:rPr lang="en-US" sz="1800" b="1" baseline="0" dirty="0" smtClean="0">
                <a:latin typeface="Helvetica"/>
                <a:cs typeface="Helvetica"/>
              </a:rPr>
              <a:t>novel names were </a:t>
            </a:r>
            <a:r>
              <a:rPr lang="en-US" sz="1800" b="1" baseline="0" dirty="0" err="1" smtClean="0">
                <a:latin typeface="Helvetica"/>
                <a:cs typeface="Helvetica"/>
              </a:rPr>
              <a:t>nadu</a:t>
            </a:r>
            <a:r>
              <a:rPr lang="en-US" sz="1800" b="0" baseline="0" dirty="0" smtClean="0">
                <a:latin typeface="Helvetica"/>
                <a:cs typeface="Helvetica"/>
              </a:rPr>
              <a:t> and </a:t>
            </a:r>
            <a:r>
              <a:rPr lang="en-US" sz="1800" b="1" baseline="0" dirty="0" err="1" smtClean="0">
                <a:latin typeface="Helvetica"/>
                <a:cs typeface="Helvetica"/>
              </a:rPr>
              <a:t>capa</a:t>
            </a:r>
            <a:r>
              <a:rPr lang="en-US" sz="1800" b="0" baseline="0" dirty="0" smtClean="0">
                <a:latin typeface="Helvetica"/>
                <a:cs typeface="Helvetica"/>
              </a:rPr>
              <a:t> [let me play that to you PLAY], and the the </a:t>
            </a:r>
            <a:r>
              <a:rPr lang="en-US" sz="1800" b="1" baseline="0" dirty="0" smtClean="0">
                <a:latin typeface="Helvetica"/>
                <a:cs typeface="Helvetica"/>
              </a:rPr>
              <a:t>novel vocalizations were produced by a rhino and by a gorilla</a:t>
            </a:r>
            <a:r>
              <a:rPr lang="en-US" sz="1800" b="0" baseline="0" dirty="0" smtClean="0">
                <a:latin typeface="Helvetica"/>
                <a:cs typeface="Helvetica"/>
              </a:rPr>
              <a:t>. And this is how they sounded [PLAY] [PLAY]. The vocalizations and animals were all </a:t>
            </a:r>
            <a:r>
              <a:rPr lang="en-US" sz="1800" b="1" baseline="0" dirty="0" smtClean="0">
                <a:latin typeface="Helvetica"/>
                <a:cs typeface="Helvetica"/>
              </a:rPr>
              <a:t>counterbalanced</a:t>
            </a:r>
            <a:r>
              <a:rPr lang="en-US" sz="1800" b="0" baseline="0" dirty="0" smtClean="0">
                <a:latin typeface="Helvetica"/>
                <a:cs typeface="Helvetica"/>
              </a:rPr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Helvetica"/>
                <a:cs typeface="Helvetica"/>
              </a:rPr>
              <a:t>And these are our results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Children </a:t>
            </a:r>
            <a:r>
              <a:rPr lang="en-US" sz="1800" b="1" baseline="0" dirty="0" smtClean="0">
                <a:latin typeface="Helvetica"/>
                <a:cs typeface="Helvetica"/>
              </a:rPr>
              <a:t>looked at a novel animal when hearing a novel name and animal vocalization</a:t>
            </a:r>
            <a:r>
              <a:rPr lang="en-US" sz="1800" baseline="0" dirty="0" smtClean="0">
                <a:latin typeface="Helvetica"/>
                <a:cs typeface="Helvetica"/>
              </a:rPr>
              <a:t>, </a:t>
            </a:r>
            <a:r>
              <a:rPr lang="en-US" sz="1800" b="1" baseline="0" dirty="0" smtClean="0">
                <a:latin typeface="Helvetica"/>
                <a:cs typeface="Helvetica"/>
              </a:rPr>
              <a:t>with no different between </a:t>
            </a:r>
            <a:r>
              <a:rPr lang="en-US" sz="1800" baseline="0" dirty="0" smtClean="0">
                <a:latin typeface="Helvetica"/>
                <a:cs typeface="Helvetica"/>
              </a:rPr>
              <a:t>their processing of the two novel sounds.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Helvetica"/>
                <a:cs typeface="Helvetica"/>
              </a:rPr>
              <a:t>And these are our results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Children </a:t>
            </a:r>
            <a:r>
              <a:rPr lang="en-US" sz="1800" b="1" baseline="0" dirty="0" smtClean="0">
                <a:latin typeface="Helvetica"/>
                <a:cs typeface="Helvetica"/>
              </a:rPr>
              <a:t>looked at a novel animal when hearing a novel name and animal vocalization</a:t>
            </a:r>
            <a:r>
              <a:rPr lang="en-US" sz="1800" baseline="0" dirty="0" smtClean="0">
                <a:latin typeface="Helvetica"/>
                <a:cs typeface="Helvetica"/>
              </a:rPr>
              <a:t>, </a:t>
            </a:r>
            <a:r>
              <a:rPr lang="en-US" sz="1800" b="1" baseline="0" dirty="0" smtClean="0">
                <a:latin typeface="Helvetica"/>
                <a:cs typeface="Helvetica"/>
              </a:rPr>
              <a:t>with no different between </a:t>
            </a:r>
            <a:r>
              <a:rPr lang="en-US" sz="1800" baseline="0" dirty="0" smtClean="0">
                <a:latin typeface="Helvetica"/>
                <a:cs typeface="Helvetica"/>
              </a:rPr>
              <a:t>their processing of the two novel sounds.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latin typeface="Helvetica"/>
                <a:cs typeface="Helvetica"/>
              </a:rPr>
              <a:t>Children showed </a:t>
            </a:r>
            <a:r>
              <a:rPr lang="en-US" sz="1800" b="1" baseline="0" dirty="0" smtClean="0">
                <a:latin typeface="Helvetica"/>
                <a:cs typeface="Helvetica"/>
              </a:rPr>
              <a:t>disambiguation biases for nonlinguistic </a:t>
            </a:r>
            <a:r>
              <a:rPr lang="en-US" sz="1800" baseline="0" dirty="0" smtClean="0">
                <a:latin typeface="Helvetica"/>
                <a:cs typeface="Helvetica"/>
              </a:rPr>
              <a:t>and </a:t>
            </a:r>
            <a:r>
              <a:rPr lang="en-US" sz="1800" baseline="0" dirty="0" err="1" smtClean="0">
                <a:latin typeface="Helvetica"/>
                <a:cs typeface="Helvetica"/>
              </a:rPr>
              <a:t>noncommunicative</a:t>
            </a:r>
            <a:r>
              <a:rPr lang="en-US" sz="1800" baseline="0" dirty="0" smtClean="0">
                <a:latin typeface="Helvetica"/>
                <a:cs typeface="Helvetica"/>
              </a:rPr>
              <a:t> stimuli, </a:t>
            </a:r>
            <a:r>
              <a:rPr lang="en-US" sz="1800" b="1" baseline="0" dirty="0" smtClean="0">
                <a:latin typeface="Helvetica"/>
                <a:cs typeface="Helvetica"/>
              </a:rPr>
              <a:t>suggesting that at least some patterns of disambiguation </a:t>
            </a:r>
            <a:r>
              <a:rPr lang="en-US" sz="1800" b="0" baseline="0" dirty="0" smtClean="0">
                <a:latin typeface="Helvetica"/>
                <a:cs typeface="Helvetica"/>
              </a:rPr>
              <a:t>might be explained by </a:t>
            </a:r>
            <a:r>
              <a:rPr lang="en-US" sz="1800" b="1" baseline="0" dirty="0" smtClean="0">
                <a:latin typeface="Helvetica"/>
                <a:cs typeface="Helvetica"/>
              </a:rPr>
              <a:t>domain general </a:t>
            </a:r>
            <a:r>
              <a:rPr lang="en-US" sz="1800" baseline="0" dirty="0" smtClean="0">
                <a:latin typeface="Helvetica"/>
                <a:cs typeface="Helvetica"/>
              </a:rPr>
              <a:t>mechanisms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b="1" dirty="0" smtClean="0">
                <a:latin typeface="Helvetica"/>
                <a:cs typeface="Helvetica"/>
              </a:rPr>
              <a:t>We showed disambiguation for</a:t>
            </a:r>
            <a:r>
              <a:rPr lang="en-US" sz="1800" b="1" baseline="0" dirty="0" smtClean="0">
                <a:latin typeface="Helvetica"/>
                <a:cs typeface="Helvetica"/>
              </a:rPr>
              <a:t> animal vocalizations</a:t>
            </a:r>
            <a:r>
              <a:rPr lang="en-US" sz="1800" baseline="0" dirty="0" smtClean="0">
                <a:latin typeface="Helvetica"/>
                <a:cs typeface="Helvetica"/>
              </a:rPr>
              <a:t>, but recent studies started to emphasize the </a:t>
            </a:r>
            <a:r>
              <a:rPr lang="en-US" sz="1800" b="1" baseline="0" dirty="0" smtClean="0">
                <a:latin typeface="Helvetica"/>
                <a:cs typeface="Helvetica"/>
              </a:rPr>
              <a:t>difference between disambiguation and learning</a:t>
            </a:r>
            <a:r>
              <a:rPr lang="en-US" sz="1800" baseline="0" dirty="0" smtClean="0">
                <a:latin typeface="Helvetica"/>
                <a:cs typeface="Helvetica"/>
              </a:rPr>
              <a:t>. </a:t>
            </a:r>
          </a:p>
          <a:p>
            <a:pPr eaLnBrk="1" hangingPunct="1">
              <a:spcBef>
                <a:spcPct val="0"/>
              </a:spcBef>
            </a:pPr>
            <a:endParaRPr lang="en-US" sz="1800" baseline="0" dirty="0" smtClean="0">
              <a:latin typeface="Helvetica"/>
              <a:cs typeface="Helvetica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baseline="0" dirty="0" smtClean="0">
                <a:latin typeface="Helvetica"/>
                <a:cs typeface="Helvetica"/>
              </a:rPr>
              <a:t>So in our second study, we test whether children actually </a:t>
            </a:r>
            <a:r>
              <a:rPr lang="en-US" sz="1800" baseline="0" dirty="0" smtClean="0">
                <a:latin typeface="Helvetica"/>
                <a:cs typeface="Helvetica"/>
              </a:rPr>
              <a:t>remember the mapping between a novel animal and vocalization.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4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Helvetica"/>
                <a:cs typeface="Helvetica"/>
              </a:rPr>
              <a:t>The stimuli is the </a:t>
            </a:r>
            <a:r>
              <a:rPr lang="en-US" sz="1800" b="1" dirty="0" smtClean="0">
                <a:latin typeface="Helvetica"/>
                <a:cs typeface="Helvetica"/>
              </a:rPr>
              <a:t>same as study</a:t>
            </a:r>
            <a:r>
              <a:rPr lang="en-US" sz="1800" b="1" baseline="0" dirty="0" smtClean="0">
                <a:latin typeface="Helvetica"/>
                <a:cs typeface="Helvetica"/>
              </a:rPr>
              <a:t> 1, but we decided to focus only on animal vocalizations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9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As in a recent study that we published on the relation </a:t>
            </a:r>
            <a:r>
              <a:rPr lang="en-US" sz="1800" baseline="0" dirty="0" smtClean="0">
                <a:latin typeface="Helvetica"/>
                <a:cs typeface="Helvetica"/>
              </a:rPr>
              <a:t>between disambiguation and retention in early word learning, </a:t>
            </a:r>
            <a:r>
              <a:rPr lang="en-US" sz="1800" b="1" baseline="0" dirty="0" smtClean="0">
                <a:latin typeface="Helvetica"/>
                <a:cs typeface="Helvetica"/>
              </a:rPr>
              <a:t>we had three trial types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Familiar </a:t>
            </a:r>
            <a:r>
              <a:rPr lang="en-US" sz="1800" b="1" baseline="0" dirty="0" smtClean="0">
                <a:latin typeface="Helvetica"/>
                <a:cs typeface="Helvetica"/>
              </a:rPr>
              <a:t>vocalization trials</a:t>
            </a:r>
            <a:r>
              <a:rPr lang="en-US" sz="1800" baseline="0" dirty="0" smtClean="0">
                <a:latin typeface="Helvetica"/>
                <a:cs typeface="Helvetica"/>
              </a:rPr>
              <a:t>, in which children…</a:t>
            </a:r>
          </a:p>
          <a:p>
            <a:r>
              <a:rPr lang="en-US" sz="1800" b="1" baseline="0" dirty="0" smtClean="0">
                <a:latin typeface="Helvetica"/>
                <a:cs typeface="Helvetica"/>
              </a:rPr>
              <a:t>Disambiguation trials</a:t>
            </a:r>
            <a:r>
              <a:rPr lang="en-US" sz="1800" b="0" baseline="0" dirty="0" smtClean="0">
                <a:latin typeface="Helvetica"/>
                <a:cs typeface="Helvetica"/>
              </a:rPr>
              <a:t>, in which children</a:t>
            </a:r>
            <a:endParaRPr lang="en-US" sz="1800" b="1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And retention trials</a:t>
            </a:r>
            <a:r>
              <a:rPr lang="en-US" sz="1800" baseline="0" dirty="0" smtClean="0">
                <a:latin typeface="Helvetica"/>
                <a:cs typeface="Helvetica"/>
              </a:rPr>
              <a:t>, in which </a:t>
            </a:r>
            <a:r>
              <a:rPr lang="en-US" sz="1800" b="1" baseline="0" dirty="0" smtClean="0">
                <a:latin typeface="Helvetica"/>
                <a:cs typeface="Helvetica"/>
              </a:rPr>
              <a:t>we tested whether children </a:t>
            </a:r>
            <a:r>
              <a:rPr lang="en-US" sz="1800" baseline="0" dirty="0" smtClean="0">
                <a:latin typeface="Helvetica"/>
                <a:cs typeface="Helvetica"/>
              </a:rPr>
              <a:t>remember the link between an animal and a vocalization created through disambiguation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In order to feel </a:t>
            </a:r>
            <a:r>
              <a:rPr lang="en-US" sz="1800" b="1" baseline="0" dirty="0" smtClean="0">
                <a:latin typeface="Helvetica"/>
                <a:cs typeface="Helvetica"/>
              </a:rPr>
              <a:t>even more confident </a:t>
            </a:r>
            <a:r>
              <a:rPr lang="en-US" sz="1800" baseline="0" dirty="0" smtClean="0">
                <a:latin typeface="Helvetica"/>
                <a:cs typeface="Helvetica"/>
              </a:rPr>
              <a:t>about the findings of study 1, </a:t>
            </a:r>
            <a:r>
              <a:rPr lang="en-US" sz="1800" b="1" baseline="0" dirty="0" smtClean="0">
                <a:latin typeface="Helvetica"/>
                <a:cs typeface="Helvetica"/>
              </a:rPr>
              <a:t>we chose two different novel animals</a:t>
            </a:r>
            <a:r>
              <a:rPr lang="en-US" sz="1800" baseline="0" dirty="0" smtClean="0">
                <a:latin typeface="Helvetica"/>
                <a:cs typeface="Helvetica"/>
              </a:rPr>
              <a:t>, an aardvark and a capybara.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As in study 1, children looked at a familiar animal </a:t>
            </a:r>
            <a:r>
              <a:rPr lang="en-US" sz="1800" baseline="0" dirty="0" smtClean="0">
                <a:latin typeface="Helvetica"/>
                <a:cs typeface="Helvetica"/>
              </a:rPr>
              <a:t>when hearing a familiar animal vocalization, they looked at a novel animal when hearing a novel animal vocalization, </a:t>
            </a:r>
            <a:r>
              <a:rPr lang="en-US" sz="1800" b="1" baseline="0" dirty="0" smtClean="0">
                <a:latin typeface="Helvetica"/>
                <a:cs typeface="Helvetica"/>
              </a:rPr>
              <a:t>but as we previously found in early word learning</a:t>
            </a:r>
            <a:r>
              <a:rPr lang="en-US" sz="1800" baseline="0" dirty="0" smtClean="0">
                <a:latin typeface="Helvetica"/>
                <a:cs typeface="Helvetica"/>
              </a:rPr>
              <a:t>, there was only fragile evidence of retention.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Yet success on disambiguation was related to retention</a:t>
            </a:r>
            <a:r>
              <a:rPr lang="en-US" sz="1800" baseline="0" dirty="0" smtClean="0">
                <a:latin typeface="Helvetica"/>
                <a:cs typeface="Helvetica"/>
              </a:rPr>
              <a:t>. On the x axis, I am showing disambiguation, on the y axis I am showing retention. And as you can see </a:t>
            </a:r>
            <a:r>
              <a:rPr lang="en-US" sz="1800" b="1" baseline="0" dirty="0" smtClean="0">
                <a:latin typeface="Helvetica"/>
                <a:cs typeface="Helvetica"/>
              </a:rPr>
              <a:t>children who did better on disambiguation also were better at remembering </a:t>
            </a:r>
            <a:r>
              <a:rPr lang="en-US" sz="1800" baseline="0" dirty="0" smtClean="0">
                <a:latin typeface="Helvetica"/>
                <a:cs typeface="Helvetica"/>
              </a:rPr>
              <a:t>the link.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Several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studies have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asked whether words are special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for infants,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finding advantages for speech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over nonlinguistic analogues in categorization, individuation, </a:t>
            </a:r>
            <a:r>
              <a:rPr lang="en-US" sz="1800" kern="1200" baseline="0" dirty="0" err="1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crossmodal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association, and speech preferences.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aseline="0" dirty="0" smtClean="0">
                <a:latin typeface="Helvetica"/>
                <a:cs typeface="Helvetica"/>
              </a:rPr>
              <a:t>This suggests that </a:t>
            </a:r>
            <a:r>
              <a:rPr lang="en-US" sz="1800" b="1" baseline="0" dirty="0" smtClean="0">
                <a:latin typeface="Helvetica"/>
                <a:cs typeface="Helvetica"/>
              </a:rPr>
              <a:t>disambiguation is related but not necessarily sufficient to learning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The question that remains is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whether the finding from our studies and from previous studies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could be explained by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 single disambiguation 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mechanism.</a:t>
            </a:r>
          </a:p>
          <a:p>
            <a:endParaRPr lang="en-US" sz="1800" b="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We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showed that children can disambiguate stimuli other than words and facts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, suggesting at least the existence of a domain general mechanism that leads to disambiguation.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 preference for parsimony provides some week evidence in favor of a single mechanism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.</a:t>
            </a:r>
          </a:p>
          <a:p>
            <a:endParaRPr lang="en-US" sz="1800" b="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But as pointed out by recent computational work</a:t>
            </a:r>
            <a:r>
              <a:rPr lang="en-US" sz="1800" b="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, it Is possible that different mechanisms jointly contribute to disambiguation behavior, explaining findings across different populations and contexts.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And to conclude, this study adds to a recent body of work that encourages us to think differently about disambiguation biases.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Byers Heinlein, Anne Fernald, and Dan </a:t>
            </a:r>
            <a:r>
              <a:rPr lang="en-US" sz="1800" baseline="0" dirty="0" err="1" smtClean="0">
                <a:latin typeface="Helvetica"/>
                <a:cs typeface="Helvetica"/>
              </a:rPr>
              <a:t>Yurovsky</a:t>
            </a:r>
            <a:r>
              <a:rPr lang="en-US" sz="1800" baseline="0" dirty="0" smtClean="0">
                <a:latin typeface="Helvetica"/>
                <a:cs typeface="Helvetica"/>
              </a:rPr>
              <a:t> showed that disambiguation biases are </a:t>
            </a:r>
            <a:r>
              <a:rPr lang="en-US" sz="1800" b="1" baseline="0" dirty="0" smtClean="0">
                <a:latin typeface="Helvetica"/>
                <a:cs typeface="Helvetica"/>
              </a:rPr>
              <a:t>not robustly present across different populations</a:t>
            </a:r>
          </a:p>
          <a:p>
            <a:r>
              <a:rPr lang="en-US" sz="1800" baseline="0" dirty="0" smtClean="0">
                <a:latin typeface="Helvetica"/>
                <a:cs typeface="Helvetica"/>
              </a:rPr>
              <a:t>Larissa, Jessica Horst, and Bob McMurray, and our group at Stanford have shown </a:t>
            </a:r>
            <a:r>
              <a:rPr lang="en-US" sz="1800" b="1" baseline="0" dirty="0" smtClean="0">
                <a:latin typeface="Helvetica"/>
                <a:cs typeface="Helvetica"/>
              </a:rPr>
              <a:t>that disambiguation biases should not be conflated with word learning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aseline="0" dirty="0" smtClean="0">
                <a:latin typeface="Helvetica"/>
                <a:cs typeface="Helvetica"/>
              </a:rPr>
              <a:t>And </a:t>
            </a:r>
            <a:r>
              <a:rPr lang="en-US" sz="1800" b="1" baseline="0" dirty="0" smtClean="0">
                <a:latin typeface="Helvetica"/>
                <a:cs typeface="Helvetica"/>
              </a:rPr>
              <a:t>in this symposium we open a discussion about the scope of these biases</a:t>
            </a:r>
            <a:r>
              <a:rPr lang="en-US" sz="1800" baseline="0" dirty="0" smtClean="0">
                <a:latin typeface="Helvetica"/>
                <a:cs typeface="Helvetica"/>
              </a:rPr>
              <a:t>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  <a:p>
            <a:r>
              <a:rPr lang="en-US" sz="1800" b="1" baseline="0" dirty="0" smtClean="0">
                <a:latin typeface="Helvetica"/>
                <a:cs typeface="Helvetica"/>
              </a:rPr>
              <a:t>I am excited to be a part of this debate, and I am looking forward to you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aseline="0" dirty="0" smtClean="0">
                <a:latin typeface="Helvetica"/>
                <a:cs typeface="Helvetica"/>
              </a:rPr>
              <a:t>And there's a lot of people I would like to thank.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there's a lot of people I would like to thank.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These studies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focused on arbitrary nonlinguistic cues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that are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not consistently associated to objects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in children's environments.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dirty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Other studies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approached the question of whether speech is special from a different perspective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, showing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similarities and differences in the processing of words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and other meaningful environmental sounds, such as animal vocalizations or the sounds that objects make.</a:t>
            </a:r>
            <a:endParaRPr lang="en-US" sz="1800" kern="1200" dirty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We think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that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these meaningful associations provide an interesting set of stimuli to test for disambiguation 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in nonlinguistic domains.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dirty="0" smtClean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We chose to </a:t>
            </a:r>
            <a:r>
              <a:rPr lang="en-US" sz="1800" b="1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focus on animal vocalizations</a:t>
            </a:r>
            <a:r>
              <a:rPr lang="en-US" sz="1800" kern="1200" baseline="0" dirty="0" smtClean="0">
                <a:solidFill>
                  <a:schemeClr val="tx1"/>
                </a:solidFill>
                <a:latin typeface="Helvetica"/>
                <a:ea typeface="ＭＳ Ｐゴシック" charset="-128"/>
                <a:cs typeface="Helvetica"/>
              </a:rPr>
              <a:t> because they are nonlinguistic sounds that are consistently associated to common objects in children's environments.</a:t>
            </a:r>
            <a:endParaRPr lang="en-US" sz="1800" kern="1200" dirty="0">
              <a:solidFill>
                <a:schemeClr val="tx1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While words are arbitrary associations </a:t>
            </a:r>
            <a:r>
              <a:rPr lang="en-US" sz="1800" baseline="0" dirty="0" smtClean="0">
                <a:latin typeface="Helvetica"/>
                <a:cs typeface="Helvetica"/>
              </a:rPr>
              <a:t>between a sound and an object, animal vocalizations are non-arbitrary.</a:t>
            </a:r>
          </a:p>
          <a:p>
            <a:endParaRPr lang="en-US" baseline="0" dirty="0" smtClean="0">
              <a:latin typeface="Helvetica"/>
              <a:cs typeface="Helvetica"/>
            </a:endParaRPr>
          </a:p>
          <a:p>
            <a:r>
              <a:rPr lang="en-US" baseline="0" dirty="0" smtClean="0">
                <a:latin typeface="Helvetica"/>
                <a:cs typeface="Helvetica"/>
              </a:rPr>
              <a:t>But they are both meaningful and consistent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baseline="0" dirty="0" smtClean="0">
                <a:latin typeface="Helvetica"/>
                <a:cs typeface="Helvetica"/>
              </a:rPr>
              <a:t>The first question we ask in this research is whether </a:t>
            </a:r>
            <a:r>
              <a:rPr lang="en-US" sz="1800" baseline="0" dirty="0" smtClean="0">
                <a:latin typeface="Helvetica"/>
                <a:cs typeface="Helvetica"/>
              </a:rPr>
              <a:t>30 month-olds could use familiar animal names, animal vocalizations,  </a:t>
            </a:r>
            <a:r>
              <a:rPr lang="en-US" sz="1800" b="1" baseline="0" dirty="0" smtClean="0">
                <a:latin typeface="Helvetica"/>
                <a:cs typeface="Helvetica"/>
              </a:rPr>
              <a:t>as well as onomatopoeic sounds, which falls somewhere in between names </a:t>
            </a:r>
            <a:r>
              <a:rPr lang="en-US" sz="1800" baseline="0" dirty="0" smtClean="0">
                <a:latin typeface="Helvetica"/>
                <a:cs typeface="Helvetica"/>
              </a:rPr>
              <a:t>and vocalizations, to identify a familiar animal, and </a:t>
            </a:r>
            <a:r>
              <a:rPr lang="en-US" sz="1800" b="1" baseline="0" dirty="0" smtClean="0">
                <a:latin typeface="Helvetica"/>
                <a:cs typeface="Helvetica"/>
              </a:rPr>
              <a:t>whether one of these three sounds is a particularly effective cue </a:t>
            </a:r>
            <a:r>
              <a:rPr lang="en-US" sz="1800" baseline="0" dirty="0" smtClean="0">
                <a:latin typeface="Helvetica"/>
                <a:cs typeface="Helvetica"/>
              </a:rPr>
              <a:t>in guiding children's attention to an animal in their environment.</a:t>
            </a:r>
          </a:p>
          <a:p>
            <a:endParaRPr lang="en-US" sz="18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>
                <a:latin typeface="Helvetica"/>
                <a:cs typeface="Helvetica"/>
              </a:rPr>
              <a:t>And if we establish that young children can use a familiar vocalization to identify a familiar animal</a:t>
            </a:r>
            <a:r>
              <a:rPr lang="en-US" sz="1800" baseline="0" dirty="0" smtClean="0">
                <a:latin typeface="Helvetica"/>
                <a:cs typeface="Helvetica"/>
              </a:rPr>
              <a:t>, we can ask how they would </a:t>
            </a:r>
            <a:r>
              <a:rPr lang="en-US" sz="1800" b="1" baseline="0" dirty="0" smtClean="0">
                <a:latin typeface="Helvetica"/>
                <a:cs typeface="Helvetica"/>
              </a:rPr>
              <a:t>respond to a NOVEL animal vocalization </a:t>
            </a:r>
            <a:r>
              <a:rPr lang="en-US" sz="1800" baseline="0" dirty="0" smtClean="0">
                <a:latin typeface="Helvetica"/>
                <a:cs typeface="Helvetica"/>
              </a:rPr>
              <a:t>in the presence of a familiar and a novel animal.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>
                <a:latin typeface="Helvetica"/>
                <a:cs typeface="Helvetica"/>
              </a:rPr>
              <a:t>We expect from previous studies that if a child heard the novel name </a:t>
            </a:r>
            <a:r>
              <a:rPr lang="en-US" sz="1800" baseline="0" dirty="0" err="1" smtClean="0">
                <a:latin typeface="Helvetica"/>
                <a:cs typeface="Helvetica"/>
              </a:rPr>
              <a:t>nadu</a:t>
            </a:r>
            <a:r>
              <a:rPr lang="en-US" sz="1800" baseline="0" dirty="0" smtClean="0">
                <a:latin typeface="Helvetica"/>
                <a:cs typeface="Helvetica"/>
              </a:rPr>
              <a:t> in the presence of a familiar and a novel animal, that they would chose the novel animal.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i="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baseline="0" dirty="0" smtClean="0">
                <a:latin typeface="Helvetica"/>
                <a:cs typeface="Helvetica"/>
              </a:rPr>
              <a:t>The question that remains is how children would respond to a novel animal vocalization.</a:t>
            </a:r>
            <a:endParaRPr lang="en-US" sz="18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9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B9F6-0B99-7943-BFF4-42790C38D2C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2.aiff"/><Relationship Id="rId4" Type="http://schemas.openxmlformats.org/officeDocument/2006/relationships/audio" Target="../media/media2.aiff"/><Relationship Id="rId5" Type="http://schemas.microsoft.com/office/2007/relationships/media" Target="../media/media3.aiff"/><Relationship Id="rId6" Type="http://schemas.openxmlformats.org/officeDocument/2006/relationships/audio" Target="../media/media3.aiff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15.xml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9.png"/><Relationship Id="rId1" Type="http://schemas.microsoft.com/office/2007/relationships/media" Target="../media/media1.aiff"/><Relationship Id="rId2" Type="http://schemas.openxmlformats.org/officeDocument/2006/relationships/audio" Target="../media/media1.a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2.png"/><Relationship Id="rId13" Type="http://schemas.openxmlformats.org/officeDocument/2006/relationships/image" Target="../media/image9.png"/><Relationship Id="rId1" Type="http://schemas.microsoft.com/office/2007/relationships/media" Target="../media/media4.aiff"/><Relationship Id="rId2" Type="http://schemas.openxmlformats.org/officeDocument/2006/relationships/audio" Target="../media/media4.aiff"/><Relationship Id="rId3" Type="http://schemas.microsoft.com/office/2007/relationships/media" Target="../media/media5.aiff"/><Relationship Id="rId4" Type="http://schemas.openxmlformats.org/officeDocument/2006/relationships/audio" Target="../media/media5.aiff"/><Relationship Id="rId5" Type="http://schemas.microsoft.com/office/2007/relationships/media" Target="../media/media6.aiff"/><Relationship Id="rId6" Type="http://schemas.openxmlformats.org/officeDocument/2006/relationships/audio" Target="../media/media6.aiff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21.xml"/><Relationship Id="rId9" Type="http://schemas.openxmlformats.org/officeDocument/2006/relationships/image" Target="../media/image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8.xml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/>
            </a:r>
            <a:br>
              <a:rPr lang="en-US" sz="2000" dirty="0" smtClean="0">
                <a:latin typeface="Helvetica"/>
                <a:cs typeface="Helvetica"/>
              </a:rPr>
            </a:b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15" y="505891"/>
            <a:ext cx="6149971" cy="43441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Optima"/>
                <a:cs typeface="Optima"/>
              </a:rPr>
              <a:t>One-to-one biases in a non-linguistic and non-communicative domain: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Optima"/>
                <a:cs typeface="Optima"/>
              </a:rPr>
              <a:t>30-month-olds map novel animal vocalizations to unfamiliar animals</a:t>
            </a:r>
          </a:p>
          <a:p>
            <a:pPr marL="0" indent="0">
              <a:buNone/>
            </a:pPr>
            <a:endParaRPr lang="en-US" dirty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Ricardo A.H. </a:t>
            </a:r>
            <a:r>
              <a:rPr lang="en-US" sz="2400" dirty="0" err="1" smtClean="0">
                <a:latin typeface="Optima"/>
                <a:cs typeface="Optima"/>
              </a:rPr>
              <a:t>Bion</a:t>
            </a: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Kyle MacDonald</a:t>
            </a: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Anne Fernald</a:t>
            </a:r>
          </a:p>
          <a:p>
            <a:pPr marL="0" indent="0" algn="ctr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Stanford University</a:t>
            </a:r>
          </a:p>
        </p:txBody>
      </p:sp>
      <p:pic>
        <p:nvPicPr>
          <p:cNvPr id="4" name="Picture 3" descr="tapir1L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48920" y="4708099"/>
            <a:ext cx="2037880" cy="1530069"/>
          </a:xfrm>
          <a:prstGeom prst="rect">
            <a:avLst/>
          </a:prstGeom>
        </p:spPr>
      </p:pic>
      <p:pic>
        <p:nvPicPr>
          <p:cNvPr id="5" name="Picture 4" descr="cowL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9" y="4711540"/>
            <a:ext cx="2040092" cy="15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857873" y="1851029"/>
            <a:ext cx="2000252" cy="738182"/>
          </a:xfrm>
          <a:prstGeom prst="wedgeEllipseCallout">
            <a:avLst>
              <a:gd name="adj1" fmla="val -56561"/>
              <a:gd name="adj2" fmla="val 6465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novel vocalization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animal name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1687" y="923669"/>
            <a:ext cx="35401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</a:t>
            </a:r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</a:t>
            </a:r>
            <a:r>
              <a:rPr lang="en-US" dirty="0" err="1" smtClean="0">
                <a:solidFill>
                  <a:schemeClr val="tx1"/>
                </a:solidFill>
              </a:rPr>
              <a:t>nadu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pic>
        <p:nvPicPr>
          <p:cNvPr id="15" name="Picture 14" descr="tapir1L.pct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81687" y="3746497"/>
            <a:ext cx="4019911" cy="3111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7250" y="5804585"/>
            <a:ext cx="6048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Optima"/>
                <a:cs typeface="Optima"/>
              </a:rPr>
              <a:t>Do children choose a novel animal in response to a novel animal vocalization?</a:t>
            </a:r>
          </a:p>
        </p:txBody>
      </p:sp>
    </p:spTree>
    <p:extLst>
      <p:ext uri="{BB962C8B-B14F-4D97-AF65-F5344CB8AC3E}">
        <p14:creationId xmlns:p14="http://schemas.microsoft.com/office/powerpoint/2010/main" val="316268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857873" y="1851029"/>
            <a:ext cx="2000252" cy="738182"/>
          </a:xfrm>
          <a:prstGeom prst="wedgeEllipseCallout">
            <a:avLst>
              <a:gd name="adj1" fmla="val -56561"/>
              <a:gd name="adj2" fmla="val 6465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novel vocalization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animal name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1687" y="923669"/>
            <a:ext cx="35401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</a:t>
            </a:r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</a:t>
            </a:r>
            <a:r>
              <a:rPr lang="en-US" dirty="0" err="1" smtClean="0">
                <a:solidFill>
                  <a:schemeClr val="tx1"/>
                </a:solidFill>
              </a:rPr>
              <a:t>nadu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pic>
        <p:nvPicPr>
          <p:cNvPr id="15" name="Picture 14" descr="tapir1L.pct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81687" y="3746497"/>
            <a:ext cx="4019911" cy="3111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126" y="5804585"/>
            <a:ext cx="6826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>
                <a:latin typeface="Optima"/>
                <a:cs typeface="Optima"/>
              </a:rPr>
              <a:t>remember </a:t>
            </a:r>
            <a:r>
              <a:rPr lang="en-US" sz="2400" dirty="0">
                <a:latin typeface="Optima"/>
                <a:cs typeface="Optima"/>
              </a:rPr>
              <a:t>the mapping between the novel animal and vocalization?</a:t>
            </a:r>
          </a:p>
        </p:txBody>
      </p:sp>
    </p:spTree>
    <p:extLst>
      <p:ext uri="{BB962C8B-B14F-4D97-AF65-F5344CB8AC3E}">
        <p14:creationId xmlns:p14="http://schemas.microsoft.com/office/powerpoint/2010/main" val="110808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How </a:t>
            </a:r>
            <a:r>
              <a:rPr lang="en-US" sz="2400" dirty="0">
                <a:latin typeface="Optima"/>
                <a:cs typeface="Optima"/>
              </a:rPr>
              <a:t>quickly </a:t>
            </a: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latin typeface="Optima"/>
                <a:cs typeface="Optima"/>
              </a:rPr>
              <a:t>remember </a:t>
            </a:r>
            <a:r>
              <a:rPr lang="en-US" sz="2400" dirty="0" smtClean="0"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-879400" y="111125"/>
            <a:ext cx="10819350" cy="5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3000" dirty="0" smtClean="0">
                <a:solidFill>
                  <a:srgbClr val="105056"/>
                </a:solidFill>
                <a:latin typeface="Optima"/>
                <a:cs typeface="Optima"/>
              </a:rPr>
              <a:t>Study 1: DESIGN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431800" y="928591"/>
            <a:ext cx="7452849" cy="562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21 30-mo-olds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 Familiarization books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Looking</a:t>
            </a:r>
            <a:r>
              <a:rPr lang="en-US" sz="2600" dirty="0">
                <a:latin typeface="Optima"/>
                <a:ea typeface="ＭＳ Ｐゴシック" pitchFamily="1" charset="-128"/>
                <a:cs typeface="Optima"/>
              </a:rPr>
              <a:t>-while-listening </a:t>
            </a: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task</a:t>
            </a: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marL="222250" lvl="1"/>
            <a:r>
              <a:rPr lang="en-US" sz="2400" b="1" dirty="0">
                <a:solidFill>
                  <a:srgbClr val="000000"/>
                </a:solidFill>
                <a:latin typeface="Optima"/>
                <a:cs typeface="Optima"/>
              </a:rPr>
              <a:t>Accuracy: </a:t>
            </a: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Proportion looking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target</a:t>
            </a:r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[300 to 4300 ms]</a:t>
            </a:r>
          </a:p>
          <a:p>
            <a:pPr marL="222250" lvl="1"/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b="1" dirty="0">
                <a:solidFill>
                  <a:srgbClr val="000000"/>
                </a:solidFill>
                <a:latin typeface="Optima"/>
                <a:cs typeface="Optima"/>
              </a:rPr>
              <a:t>Reaction </a:t>
            </a:r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time: </a:t>
            </a:r>
            <a:endParaRPr lang="en-US" sz="2400" b="1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Time to shift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target</a:t>
            </a:r>
          </a:p>
          <a:p>
            <a:pPr marL="222250" lvl="1"/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300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1800 ms]</a:t>
            </a:r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1000" dirty="0"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64836" y="1246131"/>
            <a:ext cx="2343796" cy="2437575"/>
            <a:chOff x="12212066" y="19989740"/>
            <a:chExt cx="4013200" cy="4130041"/>
          </a:xfrm>
        </p:grpSpPr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>
              <a:off x="12313663" y="23454903"/>
              <a:ext cx="3725587" cy="66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dirty="0">
                  <a:latin typeface="Optima"/>
                  <a:cs typeface="Optima"/>
                </a:rPr>
                <a:t>Fernald et al. (2008)</a:t>
              </a:r>
            </a:p>
          </p:txBody>
        </p:sp>
        <p:pic>
          <p:nvPicPr>
            <p:cNvPr id="8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12066" y="19989740"/>
              <a:ext cx="4013200" cy="342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80110" y="1746150"/>
            <a:ext cx="518158" cy="438717"/>
          </a:xfrm>
          <a:prstGeom prst="rect">
            <a:avLst/>
          </a:prstGeom>
        </p:spPr>
      </p:pic>
      <p:pic>
        <p:nvPicPr>
          <p:cNvPr id="10" name="Picture 9" descr="cowL.pct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68238" y="1746150"/>
            <a:ext cx="548151" cy="438745"/>
          </a:xfrm>
          <a:prstGeom prst="rect">
            <a:avLst/>
          </a:prstGeom>
        </p:spPr>
      </p:pic>
      <p:pic>
        <p:nvPicPr>
          <p:cNvPr id="13" name="Picture 12" descr="Slide01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75" y="3929179"/>
            <a:ext cx="1870857" cy="1810762"/>
          </a:xfrm>
          <a:prstGeom prst="rect">
            <a:avLst/>
          </a:prstGeom>
        </p:spPr>
      </p:pic>
      <p:pic>
        <p:nvPicPr>
          <p:cNvPr id="12" name="Picture 11" descr="soundsonthefa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13027" r="18964"/>
          <a:stretch/>
        </p:blipFill>
        <p:spPr>
          <a:xfrm>
            <a:off x="6012027" y="4660008"/>
            <a:ext cx="1451495" cy="17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How </a:t>
            </a:r>
            <a:r>
              <a:rPr lang="en-US" sz="2400" dirty="0">
                <a:latin typeface="Optima"/>
                <a:cs typeface="Optima"/>
              </a:rPr>
              <a:t>quickly </a:t>
            </a: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remember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9358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ogR.p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2360612"/>
            <a:ext cx="1524000" cy="1143000"/>
          </a:xfrm>
          <a:prstGeom prst="rect">
            <a:avLst/>
          </a:prstGeom>
        </p:spPr>
      </p:pic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569380" y="1217603"/>
            <a:ext cx="3765034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3 TRIAL TYPES</a:t>
            </a:r>
          </a:p>
          <a:p>
            <a:pPr marL="0" lvl="1" algn="ctr"/>
            <a:endParaRPr lang="en-US" sz="2400" b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ANIMAL-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NAME</a:t>
            </a:r>
            <a:endParaRPr lang="en-US" sz="2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Look at the dog</a:t>
            </a:r>
          </a:p>
          <a:p>
            <a:pPr algn="ctr"/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ONOMATOPOEIC-WORD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Which one goes woof-woof?</a:t>
            </a:r>
          </a:p>
          <a:p>
            <a:pPr algn="ctr"/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16 ANIMAL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VOCALIZATION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Listen [dog barking]</a:t>
            </a:r>
          </a:p>
          <a:p>
            <a:pPr algn="ctr"/>
            <a:endParaRPr lang="en-US" sz="2000" i="1" dirty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2000" i="1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381000" y="-98425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600" dirty="0" smtClean="0">
                <a:latin typeface="Optima"/>
                <a:cs typeface="Optima"/>
              </a:rPr>
              <a:t>Study 1 STIMULI:   Familiar-sound</a:t>
            </a:r>
            <a:endParaRPr lang="en-US" sz="2600" dirty="0">
              <a:latin typeface="Optima"/>
              <a:cs typeface="Optim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0325" y="2438400"/>
            <a:ext cx="1433513" cy="990600"/>
          </a:xfrm>
          <a:prstGeom prst="rect">
            <a:avLst/>
          </a:prstGeom>
          <a:noFill/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8D116-3713-4F44-AFF4-C079694B80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6" name="Picture 15" descr="cowL.pc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0" y="2360612"/>
            <a:ext cx="1524000" cy="1143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87900" y="4957088"/>
            <a:ext cx="408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h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orse-dog-cow-sheep</a:t>
            </a:r>
          </a:p>
        </p:txBody>
      </p:sp>
      <p:pic>
        <p:nvPicPr>
          <p:cNvPr id="6" name="dog_name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0850" y="2616200"/>
            <a:ext cx="812800" cy="812800"/>
          </a:xfrm>
          <a:prstGeom prst="rect">
            <a:avLst/>
          </a:prstGeom>
        </p:spPr>
      </p:pic>
      <p:pic>
        <p:nvPicPr>
          <p:cNvPr id="7" name="dog_ono.aif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0850" y="4227861"/>
            <a:ext cx="812800" cy="812800"/>
          </a:xfrm>
          <a:prstGeom prst="rect">
            <a:avLst/>
          </a:prstGeom>
        </p:spPr>
      </p:pic>
      <p:pic>
        <p:nvPicPr>
          <p:cNvPr id="8" name="dog_voc.aiff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087225" y="577564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49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2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7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5096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26" name="Picture 25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2" name="Picture 31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(ms) from sound onset 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322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62677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32" name="Picture 31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3" name="Picture 32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13742" y="1992249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2558" y="2327506"/>
            <a:ext cx="3435880" cy="25058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Why?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Frequency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Design features</a:t>
            </a:r>
          </a:p>
          <a:p>
            <a:pPr>
              <a:lnSpc>
                <a:spcPts val="322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Representational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      differences 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(ms) from sound onset 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404109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677761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pic>
        <p:nvPicPr>
          <p:cNvPr id="26" name="Picture 25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4" y="1992249"/>
            <a:ext cx="798644" cy="598983"/>
          </a:xfrm>
          <a:prstGeom prst="rect">
            <a:avLst/>
          </a:prstGeom>
        </p:spPr>
      </p:pic>
      <p:pic>
        <p:nvPicPr>
          <p:cNvPr id="32" name="Picture 31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4" y="4712040"/>
            <a:ext cx="798644" cy="5989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Time (ms) from sound onset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0D0D0D"/>
              </a:solidFill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4050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450264"/>
              </p:ext>
            </p:extLst>
          </p:nvPr>
        </p:nvGraphicFramePr>
        <p:xfrm>
          <a:off x="1635579" y="1886362"/>
          <a:ext cx="535940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5652" y="224009"/>
            <a:ext cx="72951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Over a 4-s response window, all 3 Familiar sounds were </a:t>
            </a:r>
            <a:r>
              <a:rPr lang="en-US" sz="2400" i="1" dirty="0" smtClean="0">
                <a:latin typeface="Optima"/>
                <a:cs typeface="Optima"/>
              </a:rPr>
              <a:t>equally effective </a:t>
            </a:r>
            <a:r>
              <a:rPr lang="en-US" sz="2400" dirty="0" smtClean="0">
                <a:latin typeface="Optima"/>
                <a:cs typeface="Optima"/>
              </a:rPr>
              <a:t>in drawing children’s attention to a Familiar target animal</a:t>
            </a:r>
            <a:endParaRPr lang="en-US" sz="2400" dirty="0">
              <a:latin typeface="Optima"/>
              <a:cs typeface="Optim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69816" y="3377524"/>
            <a:ext cx="34860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001" y="4798492"/>
            <a:ext cx="401792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NAME      ONOMATOPOEIC   VOCALIZATION</a:t>
            </a:r>
          </a:p>
          <a:p>
            <a:r>
              <a:rPr lang="en-US" sz="1400" dirty="0">
                <a:latin typeface="Optima"/>
                <a:cs typeface="Optima"/>
              </a:rPr>
              <a:t> </a:t>
            </a:r>
            <a:r>
              <a:rPr lang="en-US" sz="1400" dirty="0" smtClean="0">
                <a:latin typeface="Optima"/>
                <a:cs typeface="Optima"/>
              </a:rPr>
              <a:t>                       WORD</a:t>
            </a:r>
            <a:endParaRPr lang="en-US" sz="1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13209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 smtClean="0">
                <a:latin typeface="Optima"/>
                <a:cs typeface="Optima"/>
              </a:rPr>
              <a:t>Why do children chose a novel object when hearing a novel word?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>
              <a:buNone/>
            </a:pPr>
            <a:r>
              <a:rPr lang="en-US" sz="2600" dirty="0" smtClean="0">
                <a:latin typeface="Optima"/>
                <a:cs typeface="Optima"/>
              </a:rPr>
              <a:t>Lexical</a:t>
            </a:r>
            <a:r>
              <a:rPr lang="en-US" sz="2600" dirty="0">
                <a:latin typeface="Optima"/>
                <a:cs typeface="Optima"/>
              </a:rPr>
              <a:t>-specific </a:t>
            </a:r>
            <a:r>
              <a:rPr lang="en-US" sz="2600" dirty="0" smtClean="0">
                <a:latin typeface="Optima"/>
                <a:cs typeface="Optima"/>
              </a:rPr>
              <a:t>constraints</a:t>
            </a:r>
          </a:p>
          <a:p>
            <a:pPr>
              <a:buNone/>
            </a:pPr>
            <a:r>
              <a:rPr lang="en-US" sz="1600" dirty="0" smtClean="0">
                <a:latin typeface="Optima"/>
                <a:cs typeface="Optima"/>
              </a:rPr>
              <a:t>de </a:t>
            </a:r>
            <a:r>
              <a:rPr lang="en-US" sz="1600" dirty="0" err="1" smtClean="0">
                <a:latin typeface="Optima"/>
                <a:cs typeface="Optima"/>
              </a:rPr>
              <a:t>Marchena</a:t>
            </a:r>
            <a:r>
              <a:rPr lang="en-US" sz="1600" dirty="0" smtClean="0">
                <a:latin typeface="Optima"/>
                <a:cs typeface="Optima"/>
              </a:rPr>
              <a:t> et al., 2011</a:t>
            </a: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Inferences about speakers' communicative intentions</a:t>
            </a:r>
          </a:p>
          <a:p>
            <a:pPr eaLnBrk="1" hangingPunct="1">
              <a:buNone/>
            </a:pPr>
            <a:r>
              <a:rPr lang="en-US" sz="1600" dirty="0" smtClean="0">
                <a:latin typeface="Optima"/>
                <a:cs typeface="Optima"/>
              </a:rPr>
              <a:t>Bloom, 2002; </a:t>
            </a:r>
            <a:r>
              <a:rPr lang="en-US" sz="1600" dirty="0" err="1" smtClean="0">
                <a:latin typeface="Optima"/>
                <a:cs typeface="Optima"/>
              </a:rPr>
              <a:t>Diesendruck</a:t>
            </a:r>
            <a:r>
              <a:rPr lang="en-US" sz="1600" dirty="0" smtClean="0">
                <a:latin typeface="Optima"/>
                <a:cs typeface="Optima"/>
              </a:rPr>
              <a:t> &amp; </a:t>
            </a:r>
            <a:r>
              <a:rPr lang="en-US" sz="1600" dirty="0" err="1" smtClean="0">
                <a:latin typeface="Optima"/>
                <a:cs typeface="Optima"/>
              </a:rPr>
              <a:t>Markson</a:t>
            </a:r>
            <a:r>
              <a:rPr lang="en-US" sz="1600" dirty="0" smtClean="0">
                <a:latin typeface="Optima"/>
                <a:cs typeface="Optima"/>
              </a:rPr>
              <a:t>, 2001</a:t>
            </a: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Domain-general learning principles</a:t>
            </a:r>
          </a:p>
          <a:p>
            <a:pPr>
              <a:buNone/>
            </a:pPr>
            <a:r>
              <a:rPr lang="en-US" sz="1600" dirty="0" err="1">
                <a:latin typeface="Optima"/>
                <a:cs typeface="Optima"/>
              </a:rPr>
              <a:t>Regier</a:t>
            </a:r>
            <a:r>
              <a:rPr lang="en-US" sz="1600" dirty="0">
                <a:latin typeface="Optima"/>
                <a:cs typeface="Optima"/>
              </a:rPr>
              <a:t> 2003; Frank, Goodman, </a:t>
            </a:r>
            <a:r>
              <a:rPr lang="en-US" sz="1600" dirty="0" err="1">
                <a:latin typeface="Optima"/>
                <a:cs typeface="Optima"/>
              </a:rPr>
              <a:t>Tenenbaum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2009; McMurray et al., 2011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solidFill>
                <a:srgbClr val="D9D9D9"/>
              </a:solidFill>
            </a:endParaRPr>
          </a:p>
          <a:p>
            <a:pPr eaLnBrk="1" hangingPunct="1">
              <a:buNone/>
            </a:pPr>
            <a:endParaRPr lang="en-US" sz="3000" dirty="0" smtClean="0"/>
          </a:p>
          <a:p>
            <a:pPr eaLnBrk="1" hangingPunct="1">
              <a:buFont typeface="Wingdings" charset="2"/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7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How 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quickly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can 30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-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mo-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olds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familiar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D9D9D9"/>
              </a:solidFill>
              <a:latin typeface="Optima"/>
              <a:cs typeface="Optim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rgbClr val="7F7F7F"/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rgbClr val="7F7F7F"/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solidFill>
                  <a:srgbClr val="7F7F7F"/>
                </a:solidFill>
                <a:latin typeface="Optima"/>
                <a:cs typeface="Optima"/>
              </a:rPr>
              <a:t>remember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6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pir1L.p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5850" y="2171249"/>
            <a:ext cx="1574800" cy="1182382"/>
          </a:xfrm>
          <a:prstGeom prst="rect">
            <a:avLst/>
          </a:prstGeom>
        </p:spPr>
      </p:pic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551696" y="1866259"/>
            <a:ext cx="3508297" cy="566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2 TRIAL TYPES</a:t>
            </a:r>
          </a:p>
          <a:p>
            <a:pPr marL="0" lvl="1" algn="ctr"/>
            <a:endParaRPr lang="en-US" sz="2400" b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6 NOVEL-NAME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Where’s </a:t>
            </a:r>
            <a:r>
              <a:rPr lang="en-US" sz="2200" i="1" dirty="0">
                <a:solidFill>
                  <a:srgbClr val="000000"/>
                </a:solidFill>
                <a:latin typeface="Optima"/>
                <a:cs typeface="Optima"/>
              </a:rPr>
              <a:t>the</a:t>
            </a:r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 </a:t>
            </a:r>
            <a:r>
              <a:rPr lang="en-US" sz="2200" i="1" dirty="0" err="1" smtClean="0">
                <a:solidFill>
                  <a:srgbClr val="000000"/>
                </a:solidFill>
                <a:latin typeface="Optima"/>
                <a:cs typeface="Optima"/>
              </a:rPr>
              <a:t>nadu</a:t>
            </a:r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/</a:t>
            </a:r>
            <a:r>
              <a:rPr lang="en-US" sz="2200" i="1" dirty="0" err="1" smtClean="0">
                <a:solidFill>
                  <a:srgbClr val="000000"/>
                </a:solidFill>
                <a:latin typeface="Optima"/>
                <a:cs typeface="Optima"/>
              </a:rPr>
              <a:t>capa</a:t>
            </a:r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?</a:t>
            </a:r>
          </a:p>
          <a:p>
            <a:pPr algn="ctr"/>
            <a:endParaRPr lang="en-US" sz="2200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NOVEL-VOCALIZATION</a:t>
            </a:r>
            <a:endParaRPr lang="en-US" sz="22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Optima"/>
                <a:cs typeface="Optima"/>
              </a:rPr>
              <a:t>Listen [novel vocalization]</a:t>
            </a:r>
          </a:p>
          <a:p>
            <a:pPr algn="ctr"/>
            <a:endParaRPr lang="en-US" sz="2200" i="1" dirty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 smtClean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 smtClean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r>
              <a:rPr lang="en-US" sz="2000" i="1" dirty="0">
                <a:solidFill>
                  <a:srgbClr val="1B4430"/>
                </a:solidFill>
                <a:latin typeface="Optima"/>
                <a:cs typeface="Optima"/>
              </a:rPr>
              <a:t> </a:t>
            </a: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158750" y="457200"/>
            <a:ext cx="8451850" cy="11430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Optima"/>
                <a:cs typeface="Optima"/>
              </a:rPr>
              <a:t>Study 1 STIMULI:     Disambiguation</a:t>
            </a:r>
            <a:endParaRPr lang="en-US" sz="2600" dirty="0">
              <a:latin typeface="Optima"/>
              <a:cs typeface="Opti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1724" y="2223330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8D116-3713-4F44-AFF4-C079694B80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" name="Picture 2" descr="sheep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99249" y="2171249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11793" y="5679241"/>
            <a:ext cx="80337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Novel animals: tapir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and pangolin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Optima"/>
                <a:cs typeface="Optima"/>
              </a:rPr>
              <a:t>Novel vocalizations: rhino grunting and gorilla </a:t>
            </a:r>
            <a:r>
              <a:rPr lang="en-US" sz="2400" dirty="0">
                <a:latin typeface="Optima"/>
                <a:cs typeface="Optima"/>
              </a:rPr>
              <a:t>snorting </a:t>
            </a:r>
            <a:endParaRPr lang="en-US" sz="2400" i="1" dirty="0">
              <a:solidFill>
                <a:srgbClr val="000000"/>
              </a:solidFill>
              <a:latin typeface="Optima"/>
              <a:cs typeface="Optima"/>
            </a:endParaRPr>
          </a:p>
          <a:p>
            <a:pPr lvl="1">
              <a:spcBef>
                <a:spcPts val="600"/>
              </a:spcBef>
            </a:pPr>
            <a:endParaRPr lang="en-US" sz="2400" dirty="0" smtClean="0">
              <a:solidFill>
                <a:srgbClr val="000000"/>
              </a:solidFill>
              <a:latin typeface="Optima"/>
              <a:cs typeface="Optima"/>
            </a:endParaRPr>
          </a:p>
        </p:txBody>
      </p:sp>
      <p:pic>
        <p:nvPicPr>
          <p:cNvPr id="13" name="Picture 12" descr="pangolin1R.pc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5850" y="3593648"/>
            <a:ext cx="1574800" cy="1181100"/>
          </a:xfrm>
          <a:prstGeom prst="rect">
            <a:avLst/>
          </a:prstGeom>
        </p:spPr>
      </p:pic>
      <p:pic>
        <p:nvPicPr>
          <p:cNvPr id="16" name="Picture 15" descr="cowL.pc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9249" y="3631748"/>
            <a:ext cx="1524000" cy="1143000"/>
          </a:xfrm>
          <a:prstGeom prst="rect">
            <a:avLst/>
          </a:prstGeom>
        </p:spPr>
      </p:pic>
      <p:pic>
        <p:nvPicPr>
          <p:cNvPr id="2" name="nadu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404725" y="2931356"/>
            <a:ext cx="812800" cy="812800"/>
          </a:xfrm>
          <a:prstGeom prst="rect">
            <a:avLst/>
          </a:prstGeom>
        </p:spPr>
      </p:pic>
      <p:pic>
        <p:nvPicPr>
          <p:cNvPr id="5" name="rhyno.aif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118975" y="4211675"/>
            <a:ext cx="812800" cy="812800"/>
          </a:xfrm>
          <a:prstGeom prst="rect">
            <a:avLst/>
          </a:prstGeom>
        </p:spPr>
      </p:pic>
      <p:pic>
        <p:nvPicPr>
          <p:cNvPr id="6" name="gorila.aiff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525375" y="5340350"/>
            <a:ext cx="812800" cy="812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95850" y="3657979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70498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26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44" y="335340"/>
            <a:ext cx="864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chose the Novel </a:t>
            </a:r>
            <a:r>
              <a:rPr lang="en-US" sz="3000" dirty="0">
                <a:latin typeface="Optima"/>
                <a:cs typeface="Optima"/>
              </a:rPr>
              <a:t>animal </a:t>
            </a:r>
            <a:r>
              <a:rPr lang="en-US" sz="3000" dirty="0" smtClean="0">
                <a:latin typeface="Optima"/>
                <a:cs typeface="Optima"/>
              </a:rPr>
              <a:t>when hearing                           a Novel animal name OR a Novel vocalization</a:t>
            </a:r>
            <a:endParaRPr lang="en-US" sz="3000" dirty="0">
              <a:latin typeface="Optima"/>
              <a:cs typeface="Optima"/>
            </a:endParaRPr>
          </a:p>
        </p:txBody>
      </p:sp>
      <p:pic>
        <p:nvPicPr>
          <p:cNvPr id="18" name="Picture 17" descr="tapir1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63" y="2383000"/>
            <a:ext cx="751201" cy="563400"/>
          </a:xfrm>
          <a:prstGeom prst="rect">
            <a:avLst/>
          </a:prstGeom>
        </p:spPr>
      </p:pic>
      <p:pic>
        <p:nvPicPr>
          <p:cNvPr id="19" name="Picture 18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63" y="4150417"/>
            <a:ext cx="751199" cy="563400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801400"/>
              </p:ext>
            </p:extLst>
          </p:nvPr>
        </p:nvGraphicFramePr>
        <p:xfrm>
          <a:off x="2055179" y="2061959"/>
          <a:ext cx="5059189" cy="32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314" y="4978400"/>
            <a:ext cx="303473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Helvetica"/>
                <a:cs typeface="Helvetica"/>
              </a:rPr>
              <a:t>       NOVEL                      NOVEL</a:t>
            </a:r>
          </a:p>
          <a:p>
            <a:r>
              <a:rPr lang="en-US" sz="1300" dirty="0">
                <a:latin typeface="Helvetica"/>
                <a:cs typeface="Helvetica"/>
              </a:rPr>
              <a:t> </a:t>
            </a:r>
            <a:r>
              <a:rPr lang="en-US" sz="1300" dirty="0" smtClean="0">
                <a:latin typeface="Helvetica"/>
                <a:cs typeface="Helvetica"/>
              </a:rPr>
              <a:t>       NAME                 VOCALIZATION  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01616" y="3568024"/>
            <a:ext cx="3152320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  <a:alpha val="5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2082" y="3348748"/>
            <a:ext cx="154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% Looking to novel animal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6764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51022"/>
              </p:ext>
            </p:extLst>
          </p:nvPr>
        </p:nvGraphicFramePr>
        <p:xfrm>
          <a:off x="3268878" y="1889443"/>
          <a:ext cx="577850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844" y="335340"/>
            <a:ext cx="864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chose the Novel </a:t>
            </a:r>
            <a:r>
              <a:rPr lang="en-US" sz="3000" dirty="0">
                <a:latin typeface="Optima"/>
                <a:cs typeface="Optima"/>
              </a:rPr>
              <a:t>animal </a:t>
            </a:r>
            <a:r>
              <a:rPr lang="en-US" sz="3000" dirty="0" smtClean="0">
                <a:latin typeface="Optima"/>
                <a:cs typeface="Optima"/>
              </a:rPr>
              <a:t>when hearing                           a Novel animal name OR a Novel vocalization</a:t>
            </a:r>
            <a:endParaRPr lang="en-US" sz="3000" dirty="0">
              <a:latin typeface="Optima"/>
              <a:cs typeface="Optima"/>
            </a:endParaRPr>
          </a:p>
        </p:txBody>
      </p:sp>
      <p:pic>
        <p:nvPicPr>
          <p:cNvPr id="18" name="Picture 17" descr="tapir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79" y="2383000"/>
            <a:ext cx="751201" cy="563400"/>
          </a:xfrm>
          <a:prstGeom prst="rect">
            <a:avLst/>
          </a:prstGeom>
        </p:spPr>
      </p:pic>
      <p:pic>
        <p:nvPicPr>
          <p:cNvPr id="19" name="Picture 18" descr="dog1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79" y="4150417"/>
            <a:ext cx="751199" cy="56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1814" y="5237321"/>
            <a:ext cx="98848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Helvetica"/>
                <a:cs typeface="Helvetica"/>
              </a:rPr>
              <a:t>NOVEL</a:t>
            </a:r>
          </a:p>
          <a:p>
            <a:pPr algn="ctr"/>
            <a:r>
              <a:rPr lang="en-US" sz="1300" dirty="0" smtClean="0">
                <a:latin typeface="Helvetica"/>
                <a:cs typeface="Helvetica"/>
              </a:rPr>
              <a:t>NAME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70724" y="3605448"/>
            <a:ext cx="5030376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  <a:alpha val="5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0398" y="3348748"/>
            <a:ext cx="154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% Looking to novel animal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600" y="5237321"/>
            <a:ext cx="138430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Helvetica"/>
                <a:cs typeface="Helvetica"/>
              </a:rPr>
              <a:t>NOVEL</a:t>
            </a:r>
          </a:p>
          <a:p>
            <a:pPr algn="ctr"/>
            <a:r>
              <a:rPr lang="en-US" sz="1300" dirty="0" smtClean="0">
                <a:latin typeface="Helvetica"/>
                <a:cs typeface="Helvetica"/>
              </a:rPr>
              <a:t>VOCALIZATION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8100" y="5237321"/>
            <a:ext cx="138430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Helvetica"/>
                <a:cs typeface="Helvetica"/>
              </a:rPr>
              <a:t>FAMILIAR</a:t>
            </a:r>
          </a:p>
          <a:p>
            <a:pPr algn="ctr"/>
            <a:r>
              <a:rPr lang="en-US" sz="1300" dirty="0" smtClean="0">
                <a:latin typeface="Helvetica"/>
                <a:cs typeface="Helvetica"/>
              </a:rPr>
              <a:t>NAME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7678" y="5226685"/>
            <a:ext cx="138430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Helvetica"/>
                <a:cs typeface="Helvetica"/>
              </a:rPr>
              <a:t>FAMILIAR</a:t>
            </a:r>
          </a:p>
          <a:p>
            <a:pPr algn="ctr"/>
            <a:r>
              <a:rPr lang="en-US" sz="1300" dirty="0" smtClean="0">
                <a:latin typeface="Helvetica"/>
                <a:cs typeface="Helvetica"/>
              </a:rPr>
              <a:t>VOCALIZATION</a:t>
            </a:r>
            <a:endParaRPr lang="en-US" sz="13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45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44" y="335340"/>
            <a:ext cx="864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chose the Novel </a:t>
            </a:r>
            <a:r>
              <a:rPr lang="en-US" sz="3000" dirty="0">
                <a:latin typeface="Optima"/>
                <a:cs typeface="Optima"/>
              </a:rPr>
              <a:t>animal </a:t>
            </a:r>
            <a:r>
              <a:rPr lang="en-US" sz="3000" dirty="0" smtClean="0">
                <a:latin typeface="Optima"/>
                <a:cs typeface="Optima"/>
              </a:rPr>
              <a:t>when hearing                           a Novel animal name OR a Novel vocalization</a:t>
            </a:r>
            <a:endParaRPr lang="en-US" sz="3000" dirty="0">
              <a:latin typeface="Optima"/>
              <a:cs typeface="Optima"/>
            </a:endParaRPr>
          </a:p>
        </p:txBody>
      </p:sp>
      <p:pic>
        <p:nvPicPr>
          <p:cNvPr id="18" name="Picture 17" descr="tapir1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02208"/>
            <a:ext cx="689113" cy="516834"/>
          </a:xfrm>
          <a:prstGeom prst="rect">
            <a:avLst/>
          </a:prstGeom>
        </p:spPr>
      </p:pic>
      <p:pic>
        <p:nvPicPr>
          <p:cNvPr id="19" name="Picture 18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44" y="4415000"/>
            <a:ext cx="751199" cy="563400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525335"/>
              </p:ext>
            </p:extLst>
          </p:nvPr>
        </p:nvGraphicFramePr>
        <p:xfrm>
          <a:off x="2055179" y="2061959"/>
          <a:ext cx="5059189" cy="32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57600" y="4978400"/>
            <a:ext cx="35614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      NOVEL               NOVEL</a:t>
            </a:r>
          </a:p>
          <a:p>
            <a:r>
              <a:rPr lang="en-US" dirty="0">
                <a:latin typeface="Optima"/>
                <a:cs typeface="Optima"/>
              </a:rPr>
              <a:t> </a:t>
            </a:r>
            <a:r>
              <a:rPr lang="en-US" dirty="0" smtClean="0">
                <a:latin typeface="Optima"/>
                <a:cs typeface="Optima"/>
              </a:rPr>
              <a:t>      NAME          VOCALIZATION  </a:t>
            </a:r>
            <a:endParaRPr lang="en-US" dirty="0">
              <a:latin typeface="Optima"/>
              <a:cs typeface="Optim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01616" y="3568024"/>
            <a:ext cx="32071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92300" y="2460625"/>
            <a:ext cx="5404139" cy="293323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9978" y="3324555"/>
            <a:ext cx="52539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Disambiguation for stimuli   other than words and facts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How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quickly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can 30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-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mo-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olds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familiar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latin typeface="Optima"/>
                <a:cs typeface="Optima"/>
              </a:rPr>
              <a:t>remember </a:t>
            </a:r>
            <a:r>
              <a:rPr lang="en-US" sz="2400" dirty="0" smtClean="0"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6492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-879400" y="111125"/>
            <a:ext cx="10819350" cy="5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3000" dirty="0" smtClean="0">
                <a:solidFill>
                  <a:srgbClr val="105056"/>
                </a:solidFill>
                <a:latin typeface="Optima"/>
                <a:cs typeface="Optima"/>
              </a:rPr>
              <a:t>STUDY 2: DESIGN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431800" y="2184867"/>
            <a:ext cx="7452849" cy="354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20 30-mo-olds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Same as STUDY 1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3000" i="1" dirty="0" smtClean="0">
                <a:latin typeface="Optima"/>
                <a:ea typeface="ＭＳ Ｐゴシック" pitchFamily="1" charset="-128"/>
                <a:cs typeface="Optima"/>
              </a:rPr>
              <a:t>But only animal vocalizations</a:t>
            </a:r>
            <a:endParaRPr lang="en-US" sz="3000" i="1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1000" dirty="0"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64836" y="1246131"/>
            <a:ext cx="2343796" cy="2437575"/>
            <a:chOff x="12212066" y="19989740"/>
            <a:chExt cx="4013200" cy="4130041"/>
          </a:xfrm>
        </p:grpSpPr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>
              <a:off x="12313663" y="23454903"/>
              <a:ext cx="3725587" cy="66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dirty="0">
                  <a:latin typeface="Optima"/>
                  <a:cs typeface="Optima"/>
                </a:rPr>
                <a:t>Fernald et al. (2008)</a:t>
              </a:r>
            </a:p>
          </p:txBody>
        </p:sp>
        <p:pic>
          <p:nvPicPr>
            <p:cNvPr id="8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12066" y="19989740"/>
              <a:ext cx="4013200" cy="342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80110" y="1746150"/>
            <a:ext cx="518158" cy="438717"/>
          </a:xfrm>
          <a:prstGeom prst="rect">
            <a:avLst/>
          </a:prstGeom>
        </p:spPr>
      </p:pic>
      <p:pic>
        <p:nvPicPr>
          <p:cNvPr id="10" name="Picture 9" descr="cowL.pct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68238" y="1746150"/>
            <a:ext cx="548151" cy="438745"/>
          </a:xfrm>
          <a:prstGeom prst="rect">
            <a:avLst/>
          </a:prstGeom>
        </p:spPr>
      </p:pic>
      <p:pic>
        <p:nvPicPr>
          <p:cNvPr id="13" name="Picture 12" descr="Slide01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75" y="3929179"/>
            <a:ext cx="1870857" cy="1810762"/>
          </a:xfrm>
          <a:prstGeom prst="rect">
            <a:avLst/>
          </a:prstGeom>
        </p:spPr>
      </p:pic>
      <p:pic>
        <p:nvPicPr>
          <p:cNvPr id="12" name="Picture 11" descr="soundsonthefa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13027" r="18964"/>
          <a:stretch/>
        </p:blipFill>
        <p:spPr>
          <a:xfrm>
            <a:off x="6012027" y="4660008"/>
            <a:ext cx="1451495" cy="17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rdvarkR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1" y="3336539"/>
            <a:ext cx="1157272" cy="867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531" y="227462"/>
            <a:ext cx="81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3 Trial types as in Bion, </a:t>
            </a:r>
            <a:r>
              <a:rPr lang="en-US" sz="2400" dirty="0" err="1" smtClean="0">
                <a:latin typeface="Optima"/>
                <a:cs typeface="Optima"/>
              </a:rPr>
              <a:t>Borovsky</a:t>
            </a:r>
            <a:r>
              <a:rPr lang="en-US" sz="2400" dirty="0" smtClean="0">
                <a:latin typeface="Optima"/>
                <a:cs typeface="Optima"/>
              </a:rPr>
              <a:t>, &amp; Fernald (2012</a:t>
            </a:r>
            <a:r>
              <a:rPr lang="en-US" sz="2400" i="1" dirty="0" smtClean="0">
                <a:latin typeface="Optima"/>
                <a:cs typeface="Optima"/>
              </a:rPr>
              <a:t>)</a:t>
            </a:r>
            <a:endParaRPr lang="en-US" sz="2400" i="1" dirty="0">
              <a:latin typeface="Optima"/>
              <a:cs typeface="Optima"/>
            </a:endParaRPr>
          </a:p>
        </p:txBody>
      </p:sp>
      <p:pic>
        <p:nvPicPr>
          <p:cNvPr id="21" name="Picture 20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944" y="1742654"/>
            <a:ext cx="1157272" cy="867954"/>
          </a:xfrm>
          <a:prstGeom prst="rect">
            <a:avLst/>
          </a:prstGeom>
        </p:spPr>
      </p:pic>
      <p:pic>
        <p:nvPicPr>
          <p:cNvPr id="28" name="Picture 27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41" y="1742654"/>
            <a:ext cx="1157272" cy="867954"/>
          </a:xfrm>
          <a:prstGeom prst="rect">
            <a:avLst/>
          </a:prstGeom>
        </p:spPr>
      </p:pic>
      <p:pic>
        <p:nvPicPr>
          <p:cNvPr id="32" name="Picture 31" descr="pangolin1R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944" y="4865980"/>
            <a:ext cx="1157272" cy="867954"/>
          </a:xfrm>
          <a:prstGeom prst="rect">
            <a:avLst/>
          </a:prstGeom>
        </p:spPr>
      </p:pic>
      <p:pic>
        <p:nvPicPr>
          <p:cNvPr id="34" name="Picture 33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945" y="3336539"/>
            <a:ext cx="1157272" cy="8679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71521" y="1933154"/>
            <a:ext cx="4328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16 FAMILIAR-VOCALIZATION</a:t>
            </a:r>
            <a:endParaRPr lang="en-US" sz="2200" dirty="0" smtClean="0">
              <a:latin typeface="Optima"/>
              <a:cs typeface="Optim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0748" y="3590539"/>
            <a:ext cx="3917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DISAMBIGUATION</a:t>
            </a:r>
          </a:p>
          <a:p>
            <a:endParaRPr lang="en-US" sz="2200" dirty="0">
              <a:latin typeface="Optima"/>
              <a:cs typeface="Optim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5866" y="5069451"/>
            <a:ext cx="3892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RETENTION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68" y="5833189"/>
            <a:ext cx="214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tima"/>
                <a:cs typeface="Optima"/>
              </a:rPr>
              <a:t>a</a:t>
            </a:r>
            <a:r>
              <a:rPr lang="en-US" dirty="0" smtClean="0">
                <a:latin typeface="Optima"/>
                <a:cs typeface="Optima"/>
              </a:rPr>
              <a:t>ardvark </a:t>
            </a:r>
            <a:r>
              <a:rPr lang="en-US" dirty="0">
                <a:latin typeface="Optima"/>
                <a:cs typeface="Optima"/>
              </a:rPr>
              <a:t>-</a:t>
            </a:r>
            <a:r>
              <a:rPr lang="en-US" dirty="0" smtClean="0">
                <a:latin typeface="Optima"/>
                <a:cs typeface="Optima"/>
              </a:rPr>
              <a:t> </a:t>
            </a:r>
            <a:r>
              <a:rPr lang="en-US" dirty="0">
                <a:latin typeface="Optima"/>
                <a:cs typeface="Optima"/>
              </a:rPr>
              <a:t>capybara </a:t>
            </a:r>
          </a:p>
        </p:txBody>
      </p:sp>
      <p:pic>
        <p:nvPicPr>
          <p:cNvPr id="6" name="Picture 5" descr="capybaraR.pc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5" y="4854009"/>
            <a:ext cx="1157272" cy="867954"/>
          </a:xfrm>
          <a:prstGeom prst="rect">
            <a:avLst/>
          </a:prstGeom>
        </p:spPr>
      </p:pic>
      <p:pic>
        <p:nvPicPr>
          <p:cNvPr id="14" name="Picture 13" descr="aardvarkR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1" y="4854009"/>
            <a:ext cx="1157272" cy="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1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owL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85" y="5737248"/>
            <a:ext cx="685885" cy="5144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06950" y="5427468"/>
            <a:ext cx="1647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 Novel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400" dirty="0" smtClean="0">
              <a:latin typeface="Helvetica"/>
              <a:cs typeface="Helvetica"/>
            </a:endParaRPr>
          </a:p>
          <a:p>
            <a:endParaRPr lang="en-US" sz="1400" dirty="0" smtClean="0">
              <a:latin typeface="Helvetica"/>
              <a:cs typeface="Helvetica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 Familiar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30" y="227462"/>
            <a:ext cx="8453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On retention trials, children showed fragile evidence of remembering this mapping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61244"/>
              </p:ext>
            </p:extLst>
          </p:nvPr>
        </p:nvGraphicFramePr>
        <p:xfrm>
          <a:off x="629380" y="1698068"/>
          <a:ext cx="733352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2" name="Picture 41" descr="dogR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027" y="5738392"/>
            <a:ext cx="700726" cy="525545"/>
          </a:xfrm>
          <a:prstGeom prst="rect">
            <a:avLst/>
          </a:prstGeom>
        </p:spPr>
      </p:pic>
      <p:pic>
        <p:nvPicPr>
          <p:cNvPr id="44" name="Picture 43" descr="cowL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85" y="4931080"/>
            <a:ext cx="697568" cy="523176"/>
          </a:xfrm>
          <a:prstGeom prst="rect">
            <a:avLst/>
          </a:prstGeom>
        </p:spPr>
      </p:pic>
      <p:pic>
        <p:nvPicPr>
          <p:cNvPr id="46" name="Picture 45" descr="tapir1L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492" y="5737820"/>
            <a:ext cx="700728" cy="526117"/>
          </a:xfrm>
          <a:prstGeom prst="rect">
            <a:avLst/>
          </a:prstGeom>
        </p:spPr>
      </p:pic>
      <p:pic>
        <p:nvPicPr>
          <p:cNvPr id="47" name="Picture 46" descr="pangolin1R.p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731" y="4915864"/>
            <a:ext cx="701489" cy="526117"/>
          </a:xfrm>
          <a:prstGeom prst="rect">
            <a:avLst/>
          </a:prstGeom>
        </p:spPr>
      </p:pic>
      <p:pic>
        <p:nvPicPr>
          <p:cNvPr id="48" name="Picture 47" descr="tapir1L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541" y="4914028"/>
            <a:ext cx="700729" cy="526117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2976366" y="3201135"/>
            <a:ext cx="48722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9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69528" y="4528602"/>
            <a:ext cx="545697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Helvetica"/>
                <a:cs typeface="Helvetica"/>
              </a:rPr>
              <a:t> FAMILIAR            DISAMBIGUATION          RETENTION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9957" y="5071585"/>
            <a:ext cx="164797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Helvetica"/>
                <a:cs typeface="Helvetica"/>
              </a:rPr>
              <a:t>Target animal: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r>
              <a:rPr lang="en-US" sz="1400" i="1" dirty="0" smtClean="0">
                <a:latin typeface="Helvetica"/>
                <a:cs typeface="Helvetica"/>
              </a:rPr>
              <a:t>Distracter animal:</a:t>
            </a:r>
            <a:endParaRPr lang="en-US" sz="1400" i="1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6963" y="5427870"/>
            <a:ext cx="1647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Familiar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400" dirty="0" smtClean="0">
              <a:latin typeface="Helvetica"/>
              <a:cs typeface="Helvetica"/>
            </a:endParaRPr>
          </a:p>
          <a:p>
            <a:endParaRPr lang="en-US" sz="1400" dirty="0" smtClean="0">
              <a:latin typeface="Helvetica"/>
              <a:cs typeface="Helvetica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Familiar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0842" y="5440145"/>
            <a:ext cx="1647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Novel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400" dirty="0" smtClean="0">
              <a:latin typeface="Helvetica"/>
              <a:cs typeface="Helvetica"/>
            </a:endParaRPr>
          </a:p>
          <a:p>
            <a:endParaRPr lang="en-US" sz="1400" dirty="0" smtClean="0">
              <a:latin typeface="Helvetica"/>
              <a:cs typeface="Helvetica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Novel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21" name="Picture 20" descr="aardvarkR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1" y="4931080"/>
            <a:ext cx="661851" cy="496388"/>
          </a:xfrm>
          <a:prstGeom prst="rect">
            <a:avLst/>
          </a:prstGeom>
        </p:spPr>
      </p:pic>
      <p:pic>
        <p:nvPicPr>
          <p:cNvPr id="22" name="Picture 21" descr="aardvarkR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22" y="4915864"/>
            <a:ext cx="703298" cy="538392"/>
          </a:xfrm>
          <a:prstGeom prst="rect">
            <a:avLst/>
          </a:prstGeom>
        </p:spPr>
      </p:pic>
      <p:pic>
        <p:nvPicPr>
          <p:cNvPr id="23" name="Picture 22" descr="capybaraR.pc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22" y="5745604"/>
            <a:ext cx="703298" cy="5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2576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who did better on disambiguation did better on retention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650" y="26337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Helvetica"/>
                <a:cs typeface="Helvetic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Helvetica"/>
                <a:cs typeface="Helvetic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Helvetica"/>
                <a:cs typeface="Helvetic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Helvetica"/>
                <a:cs typeface="Helvetica"/>
              </a:rPr>
              <a:t>0.05</a:t>
            </a:r>
            <a:endParaRPr lang="en-US" sz="1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017043"/>
              </p:ext>
            </p:extLst>
          </p:nvPr>
        </p:nvGraphicFramePr>
        <p:xfrm>
          <a:off x="1320800" y="2327234"/>
          <a:ext cx="6502400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32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Are words special for infants?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</a:t>
            </a:r>
            <a:r>
              <a:rPr lang="en-US" sz="2600" dirty="0">
                <a:latin typeface="Optima"/>
                <a:cs typeface="Optima"/>
              </a:rPr>
              <a:t>but not </a:t>
            </a:r>
            <a:r>
              <a:rPr lang="en-US" sz="2600" dirty="0" smtClean="0">
                <a:latin typeface="Optima"/>
                <a:cs typeface="Optima"/>
              </a:rPr>
              <a:t>tones promote </a:t>
            </a:r>
            <a:r>
              <a:rPr lang="en-US" sz="2600" dirty="0">
                <a:latin typeface="Optima"/>
                <a:cs typeface="Optima"/>
              </a:rPr>
              <a:t>object </a:t>
            </a:r>
            <a:r>
              <a:rPr lang="en-US" sz="2600" dirty="0" smtClean="0">
                <a:latin typeface="Optima"/>
                <a:cs typeface="Optima"/>
              </a:rPr>
              <a:t>categorization and individuation in young infants </a:t>
            </a:r>
            <a:r>
              <a:rPr lang="en-US" sz="1600" dirty="0" smtClean="0">
                <a:latin typeface="Optima"/>
                <a:cs typeface="Optima"/>
              </a:rPr>
              <a:t>(Fulkerson </a:t>
            </a:r>
            <a:r>
              <a:rPr lang="en-US" sz="1600" dirty="0">
                <a:latin typeface="Optima"/>
                <a:cs typeface="Optima"/>
              </a:rPr>
              <a:t>&amp; Waxman, </a:t>
            </a:r>
            <a:r>
              <a:rPr lang="en-US" sz="1600" dirty="0" smtClean="0">
                <a:latin typeface="Optima"/>
                <a:cs typeface="Optima"/>
              </a:rPr>
              <a:t>2007; </a:t>
            </a:r>
            <a:r>
              <a:rPr lang="en-US" sz="1600" dirty="0" err="1" smtClean="0">
                <a:latin typeface="Optima"/>
                <a:cs typeface="Optima"/>
              </a:rPr>
              <a:t>Xu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2002)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Younger infants accept many forms as object labels, but older infants seem to favor words </a:t>
            </a:r>
            <a:endParaRPr lang="en-US" sz="26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>
                <a:latin typeface="Optima"/>
                <a:cs typeface="Optima"/>
              </a:rPr>
              <a:t>Namy</a:t>
            </a:r>
            <a:r>
              <a:rPr lang="en-US" sz="1600" dirty="0">
                <a:latin typeface="Optima"/>
                <a:cs typeface="Optima"/>
              </a:rPr>
              <a:t> &amp; Waxman, 1998; Woodward &amp; </a:t>
            </a:r>
            <a:r>
              <a:rPr lang="en-US" sz="1600" dirty="0" err="1">
                <a:latin typeface="Optima"/>
                <a:cs typeface="Optima"/>
              </a:rPr>
              <a:t>Hoyne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1999)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Infants prefer to hear words over some nonlinguistic analogues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82598"/>
              </p:ext>
            </p:extLst>
          </p:nvPr>
        </p:nvGraphicFramePr>
        <p:xfrm>
          <a:off x="1320800" y="2327234"/>
          <a:ext cx="6502400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2576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who did better on disambiguation did better on retention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54200" y="2327234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4118" y="3141034"/>
            <a:ext cx="50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Disambiguation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is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related to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retention but not necessarily sufficient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68898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651001" y="211138"/>
            <a:ext cx="5587999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Is disambiguation motivated by a single mechanism?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Children show disambiguation for stimuli other        than words and facts </a:t>
            </a:r>
            <a:r>
              <a:rPr lang="en-US" sz="1600" dirty="0" smtClean="0">
                <a:latin typeface="Optima"/>
                <a:cs typeface="Optima"/>
              </a:rPr>
              <a:t>(Bion et al., </a:t>
            </a:r>
            <a:r>
              <a:rPr lang="en-US" sz="1600" dirty="0" err="1" smtClean="0">
                <a:latin typeface="Optima"/>
                <a:cs typeface="Optima"/>
              </a:rPr>
              <a:t>Halberda</a:t>
            </a:r>
            <a:r>
              <a:rPr lang="en-US" sz="1600" dirty="0" smtClean="0">
                <a:latin typeface="Optima"/>
                <a:cs typeface="Optima"/>
              </a:rPr>
              <a:t>)</a:t>
            </a: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Different mechanisms </a:t>
            </a:r>
            <a:r>
              <a:rPr lang="en-US" sz="2800" dirty="0">
                <a:latin typeface="Optima"/>
                <a:cs typeface="Optima"/>
              </a:rPr>
              <a:t>could </a:t>
            </a:r>
            <a:r>
              <a:rPr lang="en-US" sz="2800" dirty="0" smtClean="0">
                <a:latin typeface="Optima"/>
                <a:cs typeface="Optima"/>
              </a:rPr>
              <a:t>jointly contribute </a:t>
            </a:r>
            <a:r>
              <a:rPr lang="en-US" sz="2800" dirty="0">
                <a:latin typeface="Optima"/>
                <a:cs typeface="Optima"/>
              </a:rPr>
              <a:t>to disambiguation </a:t>
            </a:r>
            <a:r>
              <a:rPr lang="en-US" sz="2800" dirty="0" smtClean="0">
                <a:latin typeface="Optima"/>
                <a:cs typeface="Optima"/>
              </a:rPr>
              <a:t>behavior </a:t>
            </a:r>
            <a:r>
              <a:rPr lang="en-US" sz="1600" dirty="0" smtClean="0">
                <a:latin typeface="Optima"/>
                <a:cs typeface="Optima"/>
              </a:rPr>
              <a:t>(Lewis </a:t>
            </a:r>
            <a:r>
              <a:rPr lang="en-US" sz="1600" dirty="0">
                <a:latin typeface="Optima"/>
                <a:cs typeface="Optima"/>
              </a:rPr>
              <a:t>&amp; Frank, in </a:t>
            </a:r>
            <a:r>
              <a:rPr lang="en-US" sz="1600" dirty="0" smtClean="0">
                <a:latin typeface="Optima"/>
                <a:cs typeface="Optima"/>
              </a:rPr>
              <a:t>press)</a:t>
            </a:r>
            <a:endParaRPr lang="en-US" sz="1600" dirty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solidFill>
                <a:srgbClr val="D9D9D9"/>
              </a:solidFill>
            </a:endParaRPr>
          </a:p>
          <a:p>
            <a:pPr eaLnBrk="1" hangingPunct="1">
              <a:buNone/>
            </a:pPr>
            <a:endParaRPr lang="en-US" sz="3000" dirty="0" smtClean="0"/>
          </a:p>
          <a:p>
            <a:pPr eaLnBrk="1" hangingPunct="1">
              <a:buFont typeface="Wingdings" charset="2"/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5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Recent research on disambiguation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Role of </a:t>
            </a:r>
            <a:r>
              <a:rPr lang="en-US" sz="3000" dirty="0">
                <a:latin typeface="Optima"/>
                <a:cs typeface="Optima"/>
              </a:rPr>
              <a:t>experience 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Byers</a:t>
            </a:r>
            <a:r>
              <a:rPr lang="en-US" sz="2000" dirty="0">
                <a:latin typeface="Optima"/>
                <a:cs typeface="Optima"/>
              </a:rPr>
              <a:t>-</a:t>
            </a:r>
            <a:r>
              <a:rPr lang="en-US" sz="2000" dirty="0" smtClean="0">
                <a:latin typeface="Optima"/>
                <a:cs typeface="Optima"/>
              </a:rPr>
              <a:t>Heinlein &amp; </a:t>
            </a:r>
            <a:r>
              <a:rPr lang="en-US" sz="2000" dirty="0" err="1" smtClean="0">
                <a:latin typeface="Optima"/>
                <a:cs typeface="Optima"/>
              </a:rPr>
              <a:t>Werker</a:t>
            </a:r>
            <a:r>
              <a:rPr lang="en-US" sz="2000" dirty="0">
                <a:latin typeface="Optima"/>
                <a:cs typeface="Optima"/>
              </a:rPr>
              <a:t>;</a:t>
            </a:r>
            <a:r>
              <a:rPr lang="en-US" sz="2000" dirty="0" smtClean="0">
                <a:latin typeface="Optima"/>
                <a:cs typeface="Optima"/>
              </a:rPr>
              <a:t> Fernald - SRCD 2011</a:t>
            </a:r>
          </a:p>
          <a:p>
            <a:pPr marL="0" indent="0">
              <a:buNone/>
            </a:pPr>
            <a:r>
              <a:rPr lang="en-US" sz="2000" dirty="0" err="1" smtClean="0">
                <a:latin typeface="Optima"/>
                <a:cs typeface="Optima"/>
              </a:rPr>
              <a:t>Yurovsky</a:t>
            </a:r>
            <a:r>
              <a:rPr lang="en-US" sz="2000" dirty="0" smtClean="0">
                <a:latin typeface="Optima"/>
                <a:cs typeface="Optima"/>
              </a:rPr>
              <a:t>, Smith, Bion, &amp; Fernald; </a:t>
            </a:r>
            <a:r>
              <a:rPr lang="en-US" sz="2000" dirty="0" err="1" smtClean="0">
                <a:latin typeface="Optima"/>
                <a:cs typeface="Optima"/>
              </a:rPr>
              <a:t>Weisleder</a:t>
            </a:r>
            <a:r>
              <a:rPr lang="en-US" sz="2000" dirty="0" smtClean="0">
                <a:latin typeface="Optima"/>
                <a:cs typeface="Optima"/>
              </a:rPr>
              <a:t> et al. - SRCD 2013</a:t>
            </a:r>
          </a:p>
          <a:p>
            <a:pPr marL="0" indent="0"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Relation to word learning 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Horst, Samuelson, McMurray; Bion, </a:t>
            </a:r>
            <a:r>
              <a:rPr lang="en-US" sz="2000" dirty="0" err="1" smtClean="0">
                <a:latin typeface="Optima"/>
                <a:cs typeface="Optima"/>
              </a:rPr>
              <a:t>Borovsky</a:t>
            </a:r>
            <a:r>
              <a:rPr lang="en-US" sz="2000" dirty="0" smtClean="0">
                <a:latin typeface="Optima"/>
                <a:cs typeface="Optima"/>
              </a:rPr>
              <a:t>, &amp; Fernald - SRCD 2011</a:t>
            </a:r>
          </a:p>
          <a:p>
            <a:pPr marL="0" indent="0"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Scope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Samuelson; </a:t>
            </a:r>
            <a:r>
              <a:rPr lang="en-US" sz="2000" dirty="0" err="1" smtClean="0">
                <a:latin typeface="Optima"/>
                <a:cs typeface="Optima"/>
              </a:rPr>
              <a:t>Halberda</a:t>
            </a:r>
            <a:r>
              <a:rPr lang="en-US" sz="2000" dirty="0" smtClean="0">
                <a:latin typeface="Optima"/>
                <a:cs typeface="Optima"/>
              </a:rPr>
              <a:t>; Bion et al.; </a:t>
            </a:r>
            <a:r>
              <a:rPr lang="en-US" sz="2000" dirty="0" err="1" smtClean="0">
                <a:latin typeface="Optima"/>
                <a:cs typeface="Optima"/>
              </a:rPr>
              <a:t>Suanda</a:t>
            </a:r>
            <a:r>
              <a:rPr lang="en-US" sz="2000" dirty="0" smtClean="0">
                <a:latin typeface="Optima"/>
                <a:cs typeface="Optima"/>
              </a:rPr>
              <a:t> &amp; </a:t>
            </a:r>
            <a:r>
              <a:rPr lang="en-US" sz="2000" dirty="0" err="1" smtClean="0">
                <a:latin typeface="Optima"/>
                <a:cs typeface="Optima"/>
              </a:rPr>
              <a:t>Namy</a:t>
            </a:r>
            <a:r>
              <a:rPr lang="en-US" sz="2000" dirty="0" smtClean="0">
                <a:latin typeface="Optima"/>
                <a:cs typeface="Optima"/>
              </a:rPr>
              <a:t> - SRCD 2013</a:t>
            </a:r>
          </a:p>
        </p:txBody>
      </p:sp>
    </p:spTree>
    <p:extLst>
      <p:ext uri="{BB962C8B-B14F-4D97-AF65-F5344CB8AC3E}">
        <p14:creationId xmlns:p14="http://schemas.microsoft.com/office/powerpoint/2010/main" val="92942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076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Thank you!</a:t>
            </a:r>
            <a:endParaRPr lang="en-US" sz="32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426595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Acknowledgements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Virginia </a:t>
            </a:r>
            <a:r>
              <a:rPr lang="en-US" sz="3000" dirty="0" err="1" smtClean="0">
                <a:latin typeface="Optima"/>
                <a:cs typeface="Optima"/>
              </a:rPr>
              <a:t>Marchman</a:t>
            </a:r>
            <a:endParaRPr lang="en-US" sz="3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Kat Adams</a:t>
            </a:r>
          </a:p>
          <a:p>
            <a:pPr marL="0" indent="0">
              <a:buNone/>
            </a:pPr>
            <a:r>
              <a:rPr lang="en-US" sz="3000" dirty="0" err="1" smtClean="0">
                <a:latin typeface="Optima"/>
                <a:cs typeface="Optima"/>
              </a:rPr>
              <a:t>Nereyda</a:t>
            </a:r>
            <a:r>
              <a:rPr lang="en-US" sz="3000" dirty="0" smtClean="0">
                <a:latin typeface="Optima"/>
                <a:cs typeface="Optima"/>
              </a:rPr>
              <a:t> </a:t>
            </a:r>
            <a:r>
              <a:rPr lang="en-US" sz="3000" dirty="0" err="1" smtClean="0">
                <a:latin typeface="Optima"/>
                <a:cs typeface="Optima"/>
              </a:rPr>
              <a:t>Hurtado</a:t>
            </a:r>
            <a:endParaRPr lang="en-US" sz="3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RAs at the Center for Infant Studies</a:t>
            </a: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Children </a:t>
            </a:r>
            <a:r>
              <a:rPr lang="en-US" sz="2800" dirty="0">
                <a:latin typeface="Optima"/>
                <a:cs typeface="Optima"/>
              </a:rPr>
              <a:t>and parents who participated in this </a:t>
            </a:r>
            <a:r>
              <a:rPr lang="en-US" sz="2800" dirty="0" smtClean="0">
                <a:latin typeface="Optima"/>
                <a:cs typeface="Optima"/>
              </a:rPr>
              <a:t>study</a:t>
            </a: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NIH </a:t>
            </a:r>
            <a:r>
              <a:rPr lang="en-US" sz="3000" dirty="0">
                <a:latin typeface="Optima"/>
                <a:cs typeface="Optima"/>
              </a:rPr>
              <a:t>grant to Anne Fernald (R01 DC008838)</a:t>
            </a:r>
          </a:p>
        </p:txBody>
      </p:sp>
    </p:spTree>
    <p:extLst>
      <p:ext uri="{BB962C8B-B14F-4D97-AF65-F5344CB8AC3E}">
        <p14:creationId xmlns:p14="http://schemas.microsoft.com/office/powerpoint/2010/main" val="151253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Are words special for infants?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</a:t>
            </a:r>
            <a:r>
              <a:rPr lang="en-US" sz="2600" dirty="0">
                <a:latin typeface="Optima"/>
                <a:cs typeface="Optima"/>
              </a:rPr>
              <a:t>but not </a:t>
            </a:r>
            <a:r>
              <a:rPr lang="en-US" sz="2600" dirty="0" smtClean="0">
                <a:latin typeface="Optima"/>
                <a:cs typeface="Optima"/>
              </a:rPr>
              <a:t>tones promote </a:t>
            </a:r>
            <a:r>
              <a:rPr lang="en-US" sz="2600" dirty="0">
                <a:latin typeface="Optima"/>
                <a:cs typeface="Optima"/>
              </a:rPr>
              <a:t>object </a:t>
            </a:r>
            <a:r>
              <a:rPr lang="en-US" sz="2600" dirty="0" smtClean="0">
                <a:latin typeface="Optima"/>
                <a:cs typeface="Optima"/>
              </a:rPr>
              <a:t>categorization and individuation in young infants </a:t>
            </a:r>
            <a:r>
              <a:rPr lang="en-US" sz="1600" dirty="0" smtClean="0">
                <a:latin typeface="Optima"/>
                <a:cs typeface="Optima"/>
              </a:rPr>
              <a:t>(Fulkerson </a:t>
            </a:r>
            <a:r>
              <a:rPr lang="en-US" sz="1600" dirty="0">
                <a:latin typeface="Optima"/>
                <a:cs typeface="Optima"/>
              </a:rPr>
              <a:t>&amp; Waxman, </a:t>
            </a:r>
            <a:r>
              <a:rPr lang="en-US" sz="1600" dirty="0" smtClean="0">
                <a:latin typeface="Optima"/>
                <a:cs typeface="Optima"/>
              </a:rPr>
              <a:t>2007; </a:t>
            </a:r>
            <a:r>
              <a:rPr lang="en-US" sz="1600" dirty="0" err="1" smtClean="0">
                <a:latin typeface="Optima"/>
                <a:cs typeface="Optima"/>
              </a:rPr>
              <a:t>Xu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2002)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Younger infants accept many forms as object labels, but older infants seem to favor words </a:t>
            </a:r>
            <a:endParaRPr lang="en-US" sz="26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>
                <a:latin typeface="Optima"/>
                <a:cs typeface="Optima"/>
              </a:rPr>
              <a:t>Namy</a:t>
            </a:r>
            <a:r>
              <a:rPr lang="en-US" sz="1600" dirty="0">
                <a:latin typeface="Optima"/>
                <a:cs typeface="Optima"/>
              </a:rPr>
              <a:t> &amp; Waxman, 1998; Woodward &amp; </a:t>
            </a:r>
            <a:r>
              <a:rPr lang="en-US" sz="1600" dirty="0" err="1">
                <a:latin typeface="Optima"/>
                <a:cs typeface="Optima"/>
              </a:rPr>
              <a:t>Hoyne</a:t>
            </a:r>
            <a:r>
              <a:rPr lang="en-US" sz="1600" dirty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1999)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Infants prefer to hear words over some nonlinguistic analogues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34242" y="1535113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1999" y="2670589"/>
            <a:ext cx="525462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Arbitrary nonlinguistic cues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/>
                <a:cs typeface="Optima"/>
              </a:rPr>
              <a:t>Are words special for </a:t>
            </a:r>
            <a:r>
              <a:rPr lang="en-US" sz="3200" dirty="0" smtClean="0">
                <a:latin typeface="Optima"/>
                <a:cs typeface="Optima"/>
              </a:rPr>
              <a:t>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and environmental sounds might be processed differently by adults </a:t>
            </a:r>
            <a:r>
              <a:rPr lang="en-US" sz="1600" dirty="0" smtClean="0">
                <a:latin typeface="Optima"/>
                <a:cs typeface="Optima"/>
              </a:rPr>
              <a:t>(Chen &amp; Spence, 2011)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15- and 25-mo-olds can use words and environmental sounds to guide their attention to familiar objects </a:t>
            </a: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(Cummings et al., 2009)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5-mo-olds can match some animals to their vocalizations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/>
                <a:cs typeface="Optima"/>
              </a:rPr>
              <a:t>Are words special for </a:t>
            </a:r>
            <a:r>
              <a:rPr lang="en-US" sz="3200" dirty="0" smtClean="0">
                <a:latin typeface="Optima"/>
                <a:cs typeface="Optima"/>
              </a:rPr>
              <a:t>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Words and environmental sounds might be processed differently by adults </a:t>
            </a:r>
            <a:r>
              <a:rPr lang="en-US" sz="1600" dirty="0" smtClean="0">
                <a:latin typeface="Optima"/>
                <a:cs typeface="Optima"/>
              </a:rPr>
              <a:t>(Chen &amp; Spence, 2011)</a:t>
            </a:r>
            <a:endParaRPr lang="en-US" sz="16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600" dirty="0" smtClean="0">
                <a:latin typeface="Optima"/>
                <a:cs typeface="Optima"/>
              </a:rPr>
              <a:t>15- and 25-mo-olds can use words and environmental sounds to guide their attention to familiar objects </a:t>
            </a:r>
          </a:p>
          <a:p>
            <a:pPr marL="0" indent="0">
              <a:buNone/>
            </a:pPr>
            <a:r>
              <a:rPr lang="en-US" sz="1600" dirty="0" smtClean="0">
                <a:latin typeface="Optima"/>
                <a:cs typeface="Optima"/>
              </a:rPr>
              <a:t>(Cummings et al., 2009)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600" dirty="0" smtClean="0">
                <a:latin typeface="Optima"/>
                <a:cs typeface="Optima"/>
              </a:rPr>
              <a:t>5-mo-olds can match some animals to their vocalizations </a:t>
            </a:r>
            <a:r>
              <a:rPr lang="en-US" sz="1600" dirty="0" smtClean="0">
                <a:latin typeface="Optima"/>
                <a:cs typeface="Optima"/>
              </a:rPr>
              <a:t>(</a:t>
            </a:r>
            <a:r>
              <a:rPr lang="en-US" sz="1600" dirty="0" err="1" smtClean="0">
                <a:latin typeface="Optima"/>
                <a:cs typeface="Optima"/>
              </a:rPr>
              <a:t>Vouloumanos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&amp; </a:t>
            </a:r>
            <a:r>
              <a:rPr lang="en-US" sz="1600" dirty="0" err="1" smtClean="0">
                <a:latin typeface="Optima"/>
                <a:cs typeface="Optima"/>
              </a:rPr>
              <a:t>Werker</a:t>
            </a:r>
            <a:r>
              <a:rPr lang="en-US" sz="1600" dirty="0" smtClean="0">
                <a:latin typeface="Optima"/>
                <a:cs typeface="Optima"/>
              </a:rPr>
              <a:t>, 2004, 2007)</a:t>
            </a: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34242" y="1535113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0624" y="2670589"/>
            <a:ext cx="525462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Meaningful associations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2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953123" y="1851029"/>
            <a:ext cx="1730376" cy="555625"/>
          </a:xfrm>
          <a:prstGeom prst="wedgeEllipseCallout">
            <a:avLst>
              <a:gd name="adj1" fmla="val 37883"/>
              <a:gd name="adj2" fmla="val 625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 flipH="1">
            <a:off x="3349625" y="1562100"/>
            <a:ext cx="2000248" cy="730250"/>
          </a:xfrm>
          <a:prstGeom prst="wedgeEllipseCallout">
            <a:avLst>
              <a:gd name="adj1" fmla="val -50198"/>
              <a:gd name="adj2" fmla="val -3221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bow-wow!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names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3875" y="923669"/>
            <a:ext cx="3079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onomatopoeic words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923669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dog?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</p:spTree>
    <p:extLst>
      <p:ext uri="{BB962C8B-B14F-4D97-AF65-F5344CB8AC3E}">
        <p14:creationId xmlns:p14="http://schemas.microsoft.com/office/powerpoint/2010/main" val="407690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953123" y="1851029"/>
            <a:ext cx="1730376" cy="555625"/>
          </a:xfrm>
          <a:prstGeom prst="wedgeEllipseCallout">
            <a:avLst>
              <a:gd name="adj1" fmla="val 37883"/>
              <a:gd name="adj2" fmla="val 625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 flipH="1">
            <a:off x="3349625" y="1562100"/>
            <a:ext cx="2000248" cy="730250"/>
          </a:xfrm>
          <a:prstGeom prst="wedgeEllipseCallout">
            <a:avLst>
              <a:gd name="adj1" fmla="val -50198"/>
              <a:gd name="adj2" fmla="val -3221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bow-wow!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names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3875" y="923669"/>
            <a:ext cx="3079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onomatopoeic words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923669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dog?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809749" y="5284790"/>
            <a:ext cx="6794500" cy="2001835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these three sounds 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6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857873" y="1851029"/>
            <a:ext cx="2000252" cy="738182"/>
          </a:xfrm>
          <a:prstGeom prst="wedgeEllipseCallout">
            <a:avLst>
              <a:gd name="adj1" fmla="val -56561"/>
              <a:gd name="adj2" fmla="val 6465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novel vocalization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animal name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1687" y="923669"/>
            <a:ext cx="35401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</a:t>
            </a:r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the </a:t>
            </a:r>
            <a:r>
              <a:rPr lang="en-US" dirty="0" err="1" smtClean="0">
                <a:solidFill>
                  <a:schemeClr val="tx1"/>
                </a:solidFill>
              </a:rPr>
              <a:t>nadu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pic>
        <p:nvPicPr>
          <p:cNvPr id="15" name="Picture 14" descr="tapir1L.pct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81687" y="3746497"/>
            <a:ext cx="4019911" cy="31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15451</TotalTime>
  <Words>3173</Words>
  <Application>Microsoft Macintosh PowerPoint</Application>
  <PresentationFormat>On-screen Show (4:3)</PresentationFormat>
  <Paragraphs>487</Paragraphs>
  <Slides>34</Slides>
  <Notes>34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</vt:lpstr>
      <vt:lpstr>Why do children chose a novel object when hearing a novel word?</vt:lpstr>
      <vt:lpstr>Are words special for infants?</vt:lpstr>
      <vt:lpstr>Are words special for infants?</vt:lpstr>
      <vt:lpstr>Are words special for humans?</vt:lpstr>
      <vt:lpstr>Are words special for humans?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1 STIMULI:   Familiar-sound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1 STIMULI:     Disambiguation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Children who did better on disambiguation did better on retention</vt:lpstr>
      <vt:lpstr>Children who did better on disambiguation did better on retention</vt:lpstr>
      <vt:lpstr>Is disambiguation motivated by a single mechanism?</vt:lpstr>
      <vt:lpstr>Recent research on disambiguation</vt:lpstr>
      <vt:lpstr>Thank you!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Bion</dc:creator>
  <cp:lastModifiedBy>Ricardo Bion</cp:lastModifiedBy>
  <cp:revision>241</cp:revision>
  <cp:lastPrinted>2013-04-15T18:00:02Z</cp:lastPrinted>
  <dcterms:created xsi:type="dcterms:W3CDTF">2013-04-10T22:49:16Z</dcterms:created>
  <dcterms:modified xsi:type="dcterms:W3CDTF">2014-03-07T18:55:27Z</dcterms:modified>
</cp:coreProperties>
</file>