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302" r:id="rId10"/>
    <p:sldId id="303" r:id="rId11"/>
    <p:sldId id="304"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B2AE450E-84AC-4B6D-A822-F6FEBF095FFC}" type="datetimeFigureOut">
              <a:rPr lang="tr-TR" smtClean="0"/>
              <a:t>6.08.2022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141567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2AE450E-84AC-4B6D-A822-F6FEBF095FFC}" type="datetimeFigureOut">
              <a:rPr lang="tr-TR" smtClean="0"/>
              <a:t>6.08.2022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113325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2AE450E-84AC-4B6D-A822-F6FEBF095FFC}" type="datetimeFigureOut">
              <a:rPr lang="tr-TR" smtClean="0"/>
              <a:t>6.08.2022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49189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2AE450E-84AC-4B6D-A822-F6FEBF095FFC}" type="datetimeFigureOut">
              <a:rPr lang="tr-TR" smtClean="0"/>
              <a:t>6.08.2022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19717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B2AE450E-84AC-4B6D-A822-F6FEBF095FFC}" type="datetimeFigureOut">
              <a:rPr lang="tr-TR" smtClean="0"/>
              <a:t>6.08.2022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16679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B2AE450E-84AC-4B6D-A822-F6FEBF095FFC}" type="datetimeFigureOut">
              <a:rPr lang="tr-TR" smtClean="0"/>
              <a:t>6.08.2022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33213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B2AE450E-84AC-4B6D-A822-F6FEBF095FFC}" type="datetimeFigureOut">
              <a:rPr lang="tr-TR" smtClean="0"/>
              <a:t>6.08.2022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361511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B2AE450E-84AC-4B6D-A822-F6FEBF095FFC}" type="datetimeFigureOut">
              <a:rPr lang="tr-TR" smtClean="0"/>
              <a:t>6.08.2022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342107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2AE450E-84AC-4B6D-A822-F6FEBF095FFC}" type="datetimeFigureOut">
              <a:rPr lang="tr-TR" smtClean="0"/>
              <a:t>6.08.2022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366167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B2AE450E-84AC-4B6D-A822-F6FEBF095FFC}" type="datetimeFigureOut">
              <a:rPr lang="tr-TR" smtClean="0"/>
              <a:t>6.08.2022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268206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B2AE450E-84AC-4B6D-A822-F6FEBF095FFC}" type="datetimeFigureOut">
              <a:rPr lang="tr-TR" smtClean="0"/>
              <a:t>6.08.2022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823905F-706B-48EA-9417-55200C1628A1}" type="slidenum">
              <a:rPr lang="tr-TR" smtClean="0"/>
              <a:t>‹#›</a:t>
            </a:fld>
            <a:endParaRPr lang="tr-TR"/>
          </a:p>
        </p:txBody>
      </p:sp>
    </p:spTree>
    <p:extLst>
      <p:ext uri="{BB962C8B-B14F-4D97-AF65-F5344CB8AC3E}">
        <p14:creationId xmlns:p14="http://schemas.microsoft.com/office/powerpoint/2010/main" val="320160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E450E-84AC-4B6D-A822-F6FEBF095FFC}" type="datetimeFigureOut">
              <a:rPr lang="tr-TR" smtClean="0"/>
              <a:t>6.08.2022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3905F-706B-48EA-9417-55200C1628A1}" type="slidenum">
              <a:rPr lang="tr-TR" smtClean="0"/>
              <a:t>‹#›</a:t>
            </a:fld>
            <a:endParaRPr lang="tr-TR"/>
          </a:p>
        </p:txBody>
      </p:sp>
    </p:spTree>
    <p:extLst>
      <p:ext uri="{BB962C8B-B14F-4D97-AF65-F5344CB8AC3E}">
        <p14:creationId xmlns:p14="http://schemas.microsoft.com/office/powerpoint/2010/main" val="246954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transfermarkt.com.tr/" TargetMode="External"/><Relationship Id="rId2" Type="http://schemas.openxmlformats.org/officeDocument/2006/relationships/hyperlink" Target="https://www.transfermarkt/" TargetMode="External"/><Relationship Id="rId1" Type="http://schemas.openxmlformats.org/officeDocument/2006/relationships/slideLayout" Target="../slideLayouts/slideLayout7.xml"/><Relationship Id="rId5" Type="http://schemas.openxmlformats.org/officeDocument/2006/relationships/hyperlink" Target="https://www.sofascore.com/tr/" TargetMode="External"/><Relationship Id="rId4" Type="http://schemas.openxmlformats.org/officeDocument/2006/relationships/hyperlink" Target="http://arsiv.mackolik.com/Default.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t>Bulanık Mantık Futbolcu Değerlendirme Sistemi</a:t>
            </a:r>
          </a:p>
        </p:txBody>
      </p:sp>
      <p:sp>
        <p:nvSpPr>
          <p:cNvPr id="3" name="Alt Başlık 2"/>
          <p:cNvSpPr>
            <a:spLocks noGrp="1"/>
          </p:cNvSpPr>
          <p:nvPr>
            <p:ph type="subTitle" idx="1"/>
          </p:nvPr>
        </p:nvSpPr>
        <p:spPr/>
        <p:txBody>
          <a:bodyPr/>
          <a:lstStyle/>
          <a:p>
            <a:r>
              <a:rPr lang="tr-TR" dirty="0">
                <a:solidFill>
                  <a:schemeClr val="tx1"/>
                </a:solidFill>
              </a:rPr>
              <a:t>Kemal AKARSU 1811404024</a:t>
            </a:r>
          </a:p>
        </p:txBody>
      </p:sp>
    </p:spTree>
    <p:extLst>
      <p:ext uri="{BB962C8B-B14F-4D97-AF65-F5344CB8AC3E}">
        <p14:creationId xmlns:p14="http://schemas.microsoft.com/office/powerpoint/2010/main" val="279545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a:extLst>
              <a:ext uri="{FF2B5EF4-FFF2-40B4-BE49-F238E27FC236}">
                <a16:creationId xmlns:a16="http://schemas.microsoft.com/office/drawing/2014/main" id="{06E26E44-2D1A-0441-3151-9B15DDF26A68}"/>
              </a:ext>
            </a:extLst>
          </p:cNvPr>
          <p:cNvSpPr txBox="1">
            <a:spLocks/>
          </p:cNvSpPr>
          <p:nvPr/>
        </p:nvSpPr>
        <p:spPr>
          <a:xfrm>
            <a:off x="395536" y="4869160"/>
            <a:ext cx="8352928" cy="18002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tr-TR" dirty="0"/>
              <a:t>Buna göre maç başına aldığı süre giriş parametresinin üyelik fonksiyonları; </a:t>
            </a:r>
          </a:p>
          <a:p>
            <a:r>
              <a:rPr lang="tr-TR" b="1" dirty="0"/>
              <a:t>Az: [0 17 35] </a:t>
            </a:r>
          </a:p>
          <a:p>
            <a:r>
              <a:rPr lang="tr-TR" b="1" dirty="0"/>
              <a:t>Normal: [25 50 70] </a:t>
            </a:r>
          </a:p>
          <a:p>
            <a:r>
              <a:rPr lang="tr-TR" b="1" dirty="0"/>
              <a:t>Yüksek : [60 80 90] </a:t>
            </a:r>
          </a:p>
          <a:p>
            <a:pPr marL="0" indent="0">
              <a:buFont typeface="Arial" panose="020B0604020202020204" pitchFamily="34" charset="0"/>
              <a:buNone/>
            </a:pPr>
            <a:r>
              <a:rPr lang="tr-TR" dirty="0"/>
              <a:t>şeklinde oluşturulmuştur. </a:t>
            </a:r>
          </a:p>
        </p:txBody>
      </p:sp>
      <p:sp>
        <p:nvSpPr>
          <p:cNvPr id="4" name="Başlık 1">
            <a:extLst>
              <a:ext uri="{FF2B5EF4-FFF2-40B4-BE49-F238E27FC236}">
                <a16:creationId xmlns:a16="http://schemas.microsoft.com/office/drawing/2014/main" id="{C812100F-CE53-7254-DB2F-A423FB83B853}"/>
              </a:ext>
            </a:extLst>
          </p:cNvPr>
          <p:cNvSpPr txBox="1">
            <a:spLocks/>
          </p:cNvSpPr>
          <p:nvPr/>
        </p:nvSpPr>
        <p:spPr>
          <a:xfrm>
            <a:off x="228925" y="188640"/>
            <a:ext cx="8486328" cy="129614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b="1" dirty="0"/>
              <a:t>Maç başına aldığı süre </a:t>
            </a:r>
            <a:r>
              <a:rPr lang="nn-NO" sz="4000" b="1" dirty="0"/>
              <a:t>parametresinin üyelik fonksiyonları</a:t>
            </a:r>
            <a:endParaRPr lang="tr-TR" sz="4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02" y="1608284"/>
            <a:ext cx="8786564"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327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12100F-CE53-7254-DB2F-A423FB83B853}"/>
              </a:ext>
            </a:extLst>
          </p:cNvPr>
          <p:cNvSpPr txBox="1">
            <a:spLocks/>
          </p:cNvSpPr>
          <p:nvPr/>
        </p:nvSpPr>
        <p:spPr>
          <a:xfrm>
            <a:off x="251520" y="365125"/>
            <a:ext cx="8486328" cy="90363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b="1" dirty="0"/>
              <a:t>Futbolcunun değeri </a:t>
            </a:r>
            <a:r>
              <a:rPr lang="nn-NO" sz="4000" b="1" dirty="0"/>
              <a:t>parametresinin üyelik fonksiyonları</a:t>
            </a:r>
            <a:endParaRPr lang="tr-TR" sz="4000" b="1" dirty="0"/>
          </a:p>
        </p:txBody>
      </p:sp>
      <p:sp>
        <p:nvSpPr>
          <p:cNvPr id="4" name="İçerik Yer Tutucusu 2">
            <a:extLst>
              <a:ext uri="{FF2B5EF4-FFF2-40B4-BE49-F238E27FC236}">
                <a16:creationId xmlns:a16="http://schemas.microsoft.com/office/drawing/2014/main" id="{06E26E44-2D1A-0441-3151-9B15DDF26A68}"/>
              </a:ext>
            </a:extLst>
          </p:cNvPr>
          <p:cNvSpPr txBox="1">
            <a:spLocks/>
          </p:cNvSpPr>
          <p:nvPr/>
        </p:nvSpPr>
        <p:spPr>
          <a:xfrm>
            <a:off x="395536" y="5157192"/>
            <a:ext cx="8352928" cy="1512168"/>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tr-TR" dirty="0"/>
              <a:t>Buna göre gol giriş parametresinin üyelik fonksiyonları; </a:t>
            </a:r>
          </a:p>
          <a:p>
            <a:r>
              <a:rPr lang="tr-TR" b="1" dirty="0"/>
              <a:t>Düşük: [0 25 45] </a:t>
            </a:r>
          </a:p>
          <a:p>
            <a:r>
              <a:rPr lang="tr-TR" b="1" dirty="0"/>
              <a:t>Orta : [35 55 70] </a:t>
            </a:r>
          </a:p>
          <a:p>
            <a:r>
              <a:rPr lang="tr-TR" b="1" dirty="0"/>
              <a:t>Yüksek : [65 85 100] </a:t>
            </a:r>
          </a:p>
          <a:p>
            <a:pPr marL="0" indent="0">
              <a:buFont typeface="Arial" panose="020B0604020202020204" pitchFamily="34" charset="0"/>
              <a:buNone/>
            </a:pPr>
            <a:r>
              <a:rPr lang="tr-TR" dirty="0"/>
              <a:t>şeklinde oluşturulmuştur.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56" y="1807132"/>
            <a:ext cx="8964488"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82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06147-B9C5-2F31-50D0-7DF852059F63}"/>
              </a:ext>
            </a:extLst>
          </p:cNvPr>
          <p:cNvSpPr txBox="1">
            <a:spLocks/>
          </p:cNvSpPr>
          <p:nvPr/>
        </p:nvSpPr>
        <p:spPr>
          <a:xfrm>
            <a:off x="107504" y="476672"/>
            <a:ext cx="8630344" cy="66278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t>Bulanık Mantık Kurallarının Oluşturulması</a:t>
            </a:r>
          </a:p>
        </p:txBody>
      </p:sp>
      <p:sp>
        <p:nvSpPr>
          <p:cNvPr id="3" name="İçerik Yer Tutucusu 2">
            <a:extLst>
              <a:ext uri="{FF2B5EF4-FFF2-40B4-BE49-F238E27FC236}">
                <a16:creationId xmlns:a16="http://schemas.microsoft.com/office/drawing/2014/main" id="{4901FD36-DBAC-7890-1B4D-D1705672639D}"/>
              </a:ext>
            </a:extLst>
          </p:cNvPr>
          <p:cNvSpPr txBox="1">
            <a:spLocks/>
          </p:cNvSpPr>
          <p:nvPr/>
        </p:nvSpPr>
        <p:spPr>
          <a:xfrm>
            <a:off x="490854" y="1412776"/>
            <a:ext cx="8162292" cy="496855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dirty="0"/>
              <a:t>Giriş ve çıkış değişkenlerine ait üyelik fonksiyonları oluşturulduktan sonra tasarlanan bulanık mantık sisteminin kurallarının oluşturulması gerekmektedir. Bu kuralları belirlemek için </a:t>
            </a:r>
            <a:r>
              <a:rPr lang="tr-TR" dirty="0" err="1"/>
              <a:t>Fuzzy</a:t>
            </a:r>
            <a:r>
              <a:rPr lang="tr-TR" dirty="0"/>
              <a:t> </a:t>
            </a:r>
            <a:r>
              <a:rPr lang="tr-TR" dirty="0" err="1"/>
              <a:t>Logic</a:t>
            </a:r>
            <a:r>
              <a:rPr lang="tr-TR" dirty="0"/>
              <a:t> </a:t>
            </a:r>
            <a:r>
              <a:rPr lang="tr-TR" dirty="0" err="1"/>
              <a:t>Toolbox</a:t>
            </a:r>
            <a:r>
              <a:rPr lang="tr-TR" dirty="0"/>
              <a:t> aracının kurallar menüsünden hangi giriş değer(</a:t>
            </a:r>
            <a:r>
              <a:rPr lang="tr-TR" dirty="0" err="1"/>
              <a:t>ler</a:t>
            </a:r>
            <a:r>
              <a:rPr lang="tr-TR" dirty="0"/>
              <a:t>)inin hangi durumlarının, hangi çıkışı nasıl etkileyeceği belirlenmelidir. Bu kısımda da çıkış değerlerini etkileyen girişlerin kuralları çizelge olarak verilmiştir.</a:t>
            </a:r>
          </a:p>
        </p:txBody>
      </p:sp>
    </p:spTree>
    <p:extLst>
      <p:ext uri="{BB962C8B-B14F-4D97-AF65-F5344CB8AC3E}">
        <p14:creationId xmlns:p14="http://schemas.microsoft.com/office/powerpoint/2010/main" val="97290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3" y="332656"/>
            <a:ext cx="8172173"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28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9849"/>
            <a:ext cx="8020709" cy="626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5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D8B21B-60BE-F6E1-1489-6B6BECAF4FB5}"/>
              </a:ext>
            </a:extLst>
          </p:cNvPr>
          <p:cNvSpPr txBox="1">
            <a:spLocks/>
          </p:cNvSpPr>
          <p:nvPr/>
        </p:nvSpPr>
        <p:spPr>
          <a:xfrm>
            <a:off x="179512" y="188640"/>
            <a:ext cx="8568952"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b="1" dirty="0"/>
              <a:t>Oluşturulan Kuralların </a:t>
            </a:r>
            <a:r>
              <a:rPr lang="tr-TR" b="1" dirty="0" err="1"/>
              <a:t>Matlab</a:t>
            </a:r>
            <a:r>
              <a:rPr lang="tr-TR" b="1" dirty="0"/>
              <a:t> Gösterimi</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14203"/>
            <a:ext cx="8064896" cy="5190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29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D8B21B-60BE-F6E1-1489-6B6BECAF4FB5}"/>
              </a:ext>
            </a:extLst>
          </p:cNvPr>
          <p:cNvSpPr txBox="1">
            <a:spLocks/>
          </p:cNvSpPr>
          <p:nvPr/>
        </p:nvSpPr>
        <p:spPr>
          <a:xfrm>
            <a:off x="179512" y="328466"/>
            <a:ext cx="8692689"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a:t>Oluşturulan Kuralların Grafiksel Gösterimi</a:t>
            </a:r>
          </a:p>
        </p:txBody>
      </p:sp>
      <p:sp>
        <p:nvSpPr>
          <p:cNvPr id="3" name="İçerik Yer Tutucusu 2">
            <a:extLst>
              <a:ext uri="{FF2B5EF4-FFF2-40B4-BE49-F238E27FC236}">
                <a16:creationId xmlns:a16="http://schemas.microsoft.com/office/drawing/2014/main" id="{EAEB623D-2FEE-1BD9-D51E-02A89ABDAA73}"/>
              </a:ext>
            </a:extLst>
          </p:cNvPr>
          <p:cNvSpPr txBox="1">
            <a:spLocks/>
          </p:cNvSpPr>
          <p:nvPr/>
        </p:nvSpPr>
        <p:spPr>
          <a:xfrm>
            <a:off x="606728" y="1844824"/>
            <a:ext cx="7838256" cy="43513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dirty="0"/>
              <a:t>Girişlerin çıkışları hangi oranlarda etkilediğinin tasarımından sonra kuralların oluşturulması işlemi de tamamlanarak bulanık mantık kontrol sistemimizin tasarımı tamamlanmış oldu. Şimdi oluşturduğumuz kurallara göre girişlerin çıkışlar üzerindeki etkilerini </a:t>
            </a:r>
            <a:r>
              <a:rPr lang="tr-TR" dirty="0" err="1"/>
              <a:t>Fuzzy</a:t>
            </a:r>
            <a:r>
              <a:rPr lang="tr-TR" dirty="0"/>
              <a:t> </a:t>
            </a:r>
            <a:r>
              <a:rPr lang="tr-TR" dirty="0" err="1"/>
              <a:t>Logic</a:t>
            </a:r>
            <a:r>
              <a:rPr lang="tr-TR" dirty="0"/>
              <a:t> </a:t>
            </a:r>
            <a:r>
              <a:rPr lang="tr-TR" dirty="0" err="1"/>
              <a:t>Toolbox</a:t>
            </a:r>
            <a:r>
              <a:rPr lang="tr-TR" dirty="0"/>
              <a:t> içerisinde bulunan grafik görsellerle inceleyelim. </a:t>
            </a:r>
          </a:p>
        </p:txBody>
      </p:sp>
    </p:spTree>
    <p:extLst>
      <p:ext uri="{BB962C8B-B14F-4D97-AF65-F5344CB8AC3E}">
        <p14:creationId xmlns:p14="http://schemas.microsoft.com/office/powerpoint/2010/main" val="3373305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2656"/>
            <a:ext cx="7488832"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etin kutusu 1"/>
          <p:cNvSpPr txBox="1"/>
          <p:nvPr/>
        </p:nvSpPr>
        <p:spPr>
          <a:xfrm>
            <a:off x="971600" y="5013176"/>
            <a:ext cx="7776864" cy="646331"/>
          </a:xfrm>
          <a:prstGeom prst="rect">
            <a:avLst/>
          </a:prstGeom>
          <a:noFill/>
        </p:spPr>
        <p:txBody>
          <a:bodyPr wrap="square" rtlCol="0">
            <a:spAutoFit/>
          </a:bodyPr>
          <a:lstStyle/>
          <a:p>
            <a:pPr marL="285750" indent="-285750">
              <a:buFont typeface="Arial" panose="020B0604020202020204" pitchFamily="34" charset="0"/>
              <a:buChar char="•"/>
            </a:pPr>
            <a:r>
              <a:rPr lang="tr-TR" dirty="0"/>
              <a:t>Oyuncunun yaşı azaldıkça ve attığı gol sayısı arttıkça oyuncunun değerinin arttığını grafikte görmüş oluyoruz.</a:t>
            </a:r>
          </a:p>
        </p:txBody>
      </p:sp>
    </p:spTree>
    <p:extLst>
      <p:ext uri="{BB962C8B-B14F-4D97-AF65-F5344CB8AC3E}">
        <p14:creationId xmlns:p14="http://schemas.microsoft.com/office/powerpoint/2010/main" val="3896934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4664"/>
            <a:ext cx="7632848" cy="4277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Metin kutusu 2"/>
          <p:cNvSpPr txBox="1"/>
          <p:nvPr/>
        </p:nvSpPr>
        <p:spPr>
          <a:xfrm>
            <a:off x="971600" y="5013176"/>
            <a:ext cx="7776864" cy="646331"/>
          </a:xfrm>
          <a:prstGeom prst="rect">
            <a:avLst/>
          </a:prstGeom>
          <a:noFill/>
        </p:spPr>
        <p:txBody>
          <a:bodyPr wrap="square" rtlCol="0">
            <a:spAutoFit/>
          </a:bodyPr>
          <a:lstStyle/>
          <a:p>
            <a:pPr marL="285750" indent="-285750">
              <a:buFont typeface="Arial" panose="020B0604020202020204" pitchFamily="34" charset="0"/>
              <a:buChar char="•"/>
            </a:pPr>
            <a:r>
              <a:rPr lang="tr-TR" dirty="0"/>
              <a:t>Oyuncunun yaşı azaldıkça ve yaptığı  asist sayısı arttıkça oyuncunun değerinin arttığını grafikte görmüş oluyoruz.</a:t>
            </a:r>
          </a:p>
        </p:txBody>
      </p:sp>
    </p:spTree>
    <p:extLst>
      <p:ext uri="{BB962C8B-B14F-4D97-AF65-F5344CB8AC3E}">
        <p14:creationId xmlns:p14="http://schemas.microsoft.com/office/powerpoint/2010/main" val="3735509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32656"/>
            <a:ext cx="6912768" cy="4534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Metin kutusu 2"/>
          <p:cNvSpPr txBox="1"/>
          <p:nvPr/>
        </p:nvSpPr>
        <p:spPr>
          <a:xfrm>
            <a:off x="971600" y="5013176"/>
            <a:ext cx="7776864" cy="646331"/>
          </a:xfrm>
          <a:prstGeom prst="rect">
            <a:avLst/>
          </a:prstGeom>
          <a:noFill/>
        </p:spPr>
        <p:txBody>
          <a:bodyPr wrap="square" rtlCol="0">
            <a:spAutoFit/>
          </a:bodyPr>
          <a:lstStyle/>
          <a:p>
            <a:pPr marL="285750" indent="-285750">
              <a:buFont typeface="Arial" panose="020B0604020202020204" pitchFamily="34" charset="0"/>
              <a:buChar char="•"/>
            </a:pPr>
            <a:r>
              <a:rPr lang="tr-TR" dirty="0"/>
              <a:t>Oyuncunun attığı gol sayısı ve yaptığı  asist sayısı arttıkça oyuncunun değerinin arttığını grafikte görmüş oluyoruz.</a:t>
            </a:r>
          </a:p>
        </p:txBody>
      </p:sp>
    </p:spTree>
    <p:extLst>
      <p:ext uri="{BB962C8B-B14F-4D97-AF65-F5344CB8AC3E}">
        <p14:creationId xmlns:p14="http://schemas.microsoft.com/office/powerpoint/2010/main" val="50561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a:extLst>
              <a:ext uri="{FF2B5EF4-FFF2-40B4-BE49-F238E27FC236}">
                <a16:creationId xmlns:a16="http://schemas.microsoft.com/office/drawing/2014/main" id="{9B3CA53D-C98E-B5CE-35E7-9F462CBA0A29}"/>
              </a:ext>
            </a:extLst>
          </p:cNvPr>
          <p:cNvSpPr txBox="1">
            <a:spLocks/>
          </p:cNvSpPr>
          <p:nvPr/>
        </p:nvSpPr>
        <p:spPr>
          <a:xfrm>
            <a:off x="644933" y="1628800"/>
            <a:ext cx="7854133" cy="18002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sz="2800" dirty="0"/>
              <a:t>Çalışmamızda kullandığımız bulanık mantık kontrolünde; </a:t>
            </a:r>
            <a:r>
              <a:rPr lang="tr-TR" sz="2800" b="1" dirty="0"/>
              <a:t>gol, asist, yaş, aldığı süre </a:t>
            </a:r>
            <a:r>
              <a:rPr lang="tr-TR" sz="2800" dirty="0"/>
              <a:t>değerleri sistemimizin 4 adet giriş parametresi, </a:t>
            </a:r>
            <a:r>
              <a:rPr lang="tr-TR" sz="2800" b="1" dirty="0"/>
              <a:t>futbolcunun değeri </a:t>
            </a:r>
            <a:r>
              <a:rPr lang="tr-TR" sz="2800" dirty="0"/>
              <a:t>ise sistemimizin 1 adet çıkış parametresi olarak kullanılmıştır.</a:t>
            </a:r>
          </a:p>
        </p:txBody>
      </p:sp>
      <p:sp>
        <p:nvSpPr>
          <p:cNvPr id="3" name="Başlık 1">
            <a:extLst>
              <a:ext uri="{FF2B5EF4-FFF2-40B4-BE49-F238E27FC236}">
                <a16:creationId xmlns:a16="http://schemas.microsoft.com/office/drawing/2014/main" id="{7A3455E3-A6DA-19D1-56E1-8AC701A8891E}"/>
              </a:ext>
            </a:extLst>
          </p:cNvPr>
          <p:cNvSpPr txBox="1">
            <a:spLocks/>
          </p:cNvSpPr>
          <p:nvPr/>
        </p:nvSpPr>
        <p:spPr>
          <a:xfrm>
            <a:off x="107504" y="260648"/>
            <a:ext cx="853244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b="1" dirty="0"/>
              <a:t>Projenin Çalışma Mantığının Tasarlanması</a:t>
            </a:r>
          </a:p>
        </p:txBody>
      </p:sp>
      <p:pic>
        <p:nvPicPr>
          <p:cNvPr id="5" name="Resim 4">
            <a:extLst>
              <a:ext uri="{FF2B5EF4-FFF2-40B4-BE49-F238E27FC236}">
                <a16:creationId xmlns:a16="http://schemas.microsoft.com/office/drawing/2014/main" id="{E05181E5-94B6-40D7-B987-15F1E0370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56" y="3409993"/>
            <a:ext cx="6624736" cy="3182754"/>
          </a:xfrm>
          <a:prstGeom prst="rect">
            <a:avLst/>
          </a:prstGeom>
        </p:spPr>
      </p:pic>
    </p:spTree>
    <p:extLst>
      <p:ext uri="{BB962C8B-B14F-4D97-AF65-F5344CB8AC3E}">
        <p14:creationId xmlns:p14="http://schemas.microsoft.com/office/powerpoint/2010/main" val="990383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342" y="188640"/>
            <a:ext cx="7632848" cy="4938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etin kutusu 3"/>
          <p:cNvSpPr txBox="1"/>
          <p:nvPr/>
        </p:nvSpPr>
        <p:spPr>
          <a:xfrm>
            <a:off x="855649" y="5426644"/>
            <a:ext cx="7560840" cy="646331"/>
          </a:xfrm>
          <a:prstGeom prst="rect">
            <a:avLst/>
          </a:prstGeom>
          <a:noFill/>
        </p:spPr>
        <p:txBody>
          <a:bodyPr wrap="square" rtlCol="0">
            <a:spAutoFit/>
          </a:bodyPr>
          <a:lstStyle/>
          <a:p>
            <a:pPr marL="285750" indent="-285750">
              <a:buFont typeface="Arial" panose="020B0604020202020204" pitchFamily="34" charset="0"/>
              <a:buChar char="•"/>
            </a:pPr>
            <a:r>
              <a:rPr lang="tr-TR" dirty="0"/>
              <a:t>Oyuncu ne kadar az süre alıp ne kadar çok gol atarsa değeri de buna bağlı olarak arttığını grafiğimizde görmüş oluyoruz.</a:t>
            </a:r>
          </a:p>
        </p:txBody>
      </p:sp>
    </p:spTree>
    <p:extLst>
      <p:ext uri="{BB962C8B-B14F-4D97-AF65-F5344CB8AC3E}">
        <p14:creationId xmlns:p14="http://schemas.microsoft.com/office/powerpoint/2010/main" val="3712865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2656"/>
            <a:ext cx="72008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Metin kutusu 2"/>
          <p:cNvSpPr txBox="1"/>
          <p:nvPr/>
        </p:nvSpPr>
        <p:spPr>
          <a:xfrm>
            <a:off x="1043608" y="5681696"/>
            <a:ext cx="7560840" cy="646331"/>
          </a:xfrm>
          <a:prstGeom prst="rect">
            <a:avLst/>
          </a:prstGeom>
          <a:noFill/>
        </p:spPr>
        <p:txBody>
          <a:bodyPr wrap="square" rtlCol="0">
            <a:spAutoFit/>
          </a:bodyPr>
          <a:lstStyle/>
          <a:p>
            <a:pPr marL="285750" indent="-285750">
              <a:buFont typeface="Arial" panose="020B0604020202020204" pitchFamily="34" charset="0"/>
              <a:buChar char="•"/>
            </a:pPr>
            <a:r>
              <a:rPr lang="tr-TR" dirty="0"/>
              <a:t>Oyuncu ne kadar az süre alıp ne kadar çok asist yaparsa değeri de buna bağlı olarak arttığını grafiğimizde görmüş oluyoruz.</a:t>
            </a:r>
          </a:p>
        </p:txBody>
      </p:sp>
    </p:spTree>
    <p:extLst>
      <p:ext uri="{BB962C8B-B14F-4D97-AF65-F5344CB8AC3E}">
        <p14:creationId xmlns:p14="http://schemas.microsoft.com/office/powerpoint/2010/main" val="17878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D8B21B-60BE-F6E1-1489-6B6BECAF4FB5}"/>
              </a:ext>
            </a:extLst>
          </p:cNvPr>
          <p:cNvSpPr txBox="1">
            <a:spLocks/>
          </p:cNvSpPr>
          <p:nvPr/>
        </p:nvSpPr>
        <p:spPr>
          <a:xfrm>
            <a:off x="838200" y="365125"/>
            <a:ext cx="7910264"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a:t>Çıkış Değerlerinin Kural Görümü İle İzlenmesi</a:t>
            </a:r>
          </a:p>
        </p:txBody>
      </p:sp>
      <p:sp>
        <p:nvSpPr>
          <p:cNvPr id="3" name="İçerik Yer Tutucusu 2">
            <a:extLst>
              <a:ext uri="{FF2B5EF4-FFF2-40B4-BE49-F238E27FC236}">
                <a16:creationId xmlns:a16="http://schemas.microsoft.com/office/drawing/2014/main" id="{EAEB623D-2FEE-1BD9-D51E-02A89ABDAA73}"/>
              </a:ext>
            </a:extLst>
          </p:cNvPr>
          <p:cNvSpPr txBox="1">
            <a:spLocks/>
          </p:cNvSpPr>
          <p:nvPr/>
        </p:nvSpPr>
        <p:spPr>
          <a:xfrm>
            <a:off x="125760" y="2141537"/>
            <a:ext cx="8892480" cy="435133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dirty="0" err="1"/>
              <a:t>Fuzzy</a:t>
            </a:r>
            <a:r>
              <a:rPr lang="tr-TR" dirty="0"/>
              <a:t> </a:t>
            </a:r>
            <a:r>
              <a:rPr lang="tr-TR" dirty="0" err="1"/>
              <a:t>Logic</a:t>
            </a:r>
            <a:r>
              <a:rPr lang="tr-TR" dirty="0"/>
              <a:t> </a:t>
            </a:r>
            <a:r>
              <a:rPr lang="tr-TR" dirty="0" err="1"/>
              <a:t>Toolbox</a:t>
            </a:r>
            <a:r>
              <a:rPr lang="tr-TR" dirty="0"/>
              <a:t> ile oluşturmuş olduğumuz bulanık mantık sisteminin giriş parametrelerindeki değişimlere bağlı olarak üretilen çıkış değerlerini izleyebileceğimiz ilk program, araç içerisinde yer alan Kural Görünümü (</a:t>
            </a:r>
            <a:r>
              <a:rPr lang="tr-TR" dirty="0" err="1"/>
              <a:t>Rule</a:t>
            </a:r>
            <a:r>
              <a:rPr lang="tr-TR" dirty="0"/>
              <a:t> Viewer) menüsüdür. Bu menü açıldığında, oluşturmuş olduğumuz sisteme ait girişler ve çıkışlar sırasıyla ekranda yer almaktadır. </a:t>
            </a:r>
          </a:p>
        </p:txBody>
      </p:sp>
    </p:spTree>
    <p:extLst>
      <p:ext uri="{BB962C8B-B14F-4D97-AF65-F5344CB8AC3E}">
        <p14:creationId xmlns:p14="http://schemas.microsoft.com/office/powerpoint/2010/main" val="1934510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8590428" cy="612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6950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654281" cy="619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47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56" y="260648"/>
            <a:ext cx="8830605" cy="6336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88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572144" cy="619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481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331640" y="764704"/>
            <a:ext cx="6336704" cy="1477328"/>
          </a:xfrm>
          <a:prstGeom prst="rect">
            <a:avLst/>
          </a:prstGeom>
          <a:noFill/>
        </p:spPr>
        <p:txBody>
          <a:bodyPr wrap="square" rtlCol="0">
            <a:spAutoFit/>
          </a:bodyPr>
          <a:lstStyle/>
          <a:p>
            <a:pPr algn="ctr"/>
            <a:r>
              <a:rPr lang="tr-TR" sz="3600" b="1" dirty="0"/>
              <a:t>Kaynakça</a:t>
            </a:r>
          </a:p>
          <a:p>
            <a:pPr algn="ctr"/>
            <a:endParaRPr lang="tr-TR" sz="3600" b="1" dirty="0"/>
          </a:p>
          <a:p>
            <a:pPr algn="ctr"/>
            <a:endParaRPr lang="tr-TR" b="1" dirty="0"/>
          </a:p>
        </p:txBody>
      </p:sp>
      <p:sp>
        <p:nvSpPr>
          <p:cNvPr id="3" name="Metin kutusu 2"/>
          <p:cNvSpPr txBox="1"/>
          <p:nvPr/>
        </p:nvSpPr>
        <p:spPr>
          <a:xfrm>
            <a:off x="1547664" y="2060848"/>
            <a:ext cx="5256584" cy="923330"/>
          </a:xfrm>
          <a:prstGeom prst="rect">
            <a:avLst/>
          </a:prstGeom>
          <a:noFill/>
        </p:spPr>
        <p:txBody>
          <a:bodyPr wrap="square" rtlCol="0">
            <a:spAutoFit/>
          </a:bodyPr>
          <a:lstStyle/>
          <a:p>
            <a:pPr marL="285750" indent="-285750">
              <a:buFont typeface="Arial" panose="020B0604020202020204" pitchFamily="34" charset="0"/>
              <a:buChar char="•"/>
            </a:pPr>
            <a:r>
              <a:rPr lang="tr-TR" dirty="0">
                <a:hlinkClick r:id="rId2"/>
              </a:rPr>
              <a:t>https://www.transfermarkt</a:t>
            </a:r>
            <a:r>
              <a:rPr lang="tr-TR" dirty="0">
                <a:hlinkClick r:id="rId3"/>
              </a:rPr>
              <a:t>.com.tr/</a:t>
            </a:r>
            <a:endParaRPr lang="tr-TR" dirty="0"/>
          </a:p>
          <a:p>
            <a:pPr marL="285750" indent="-285750">
              <a:buFont typeface="Arial" panose="020B0604020202020204" pitchFamily="34" charset="0"/>
              <a:buChar char="•"/>
            </a:pPr>
            <a:r>
              <a:rPr lang="tr-TR" dirty="0">
                <a:hlinkClick r:id="rId4"/>
              </a:rPr>
              <a:t>http://arsiv.mackolik.com/Default.aspx</a:t>
            </a:r>
            <a:endParaRPr lang="tr-TR" dirty="0"/>
          </a:p>
          <a:p>
            <a:pPr marL="285750" indent="-285750">
              <a:buFont typeface="Arial" panose="020B0604020202020204" pitchFamily="34" charset="0"/>
              <a:buChar char="•"/>
            </a:pPr>
            <a:r>
              <a:rPr lang="tr-TR" dirty="0">
                <a:hlinkClick r:id="rId5"/>
              </a:rPr>
              <a:t>https://www.sofascore.com/tr/</a:t>
            </a:r>
            <a:r>
              <a:rPr lang="tr-TR" dirty="0"/>
              <a:t> </a:t>
            </a:r>
          </a:p>
        </p:txBody>
      </p:sp>
    </p:spTree>
    <p:extLst>
      <p:ext uri="{BB962C8B-B14F-4D97-AF65-F5344CB8AC3E}">
        <p14:creationId xmlns:p14="http://schemas.microsoft.com/office/powerpoint/2010/main" val="253652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19899" y="332656"/>
            <a:ext cx="8496944" cy="523220"/>
          </a:xfrm>
          <a:prstGeom prst="rect">
            <a:avLst/>
          </a:prstGeom>
        </p:spPr>
        <p:txBody>
          <a:bodyPr wrap="square">
            <a:spAutoFit/>
          </a:bodyPr>
          <a:lstStyle/>
          <a:p>
            <a:r>
              <a:rPr lang="tr-TR" sz="2800" b="1" dirty="0"/>
              <a:t>Tasarlanan Bulanık Mantık Sisteminin Giriş/Çıkış İlişkisi</a:t>
            </a:r>
          </a:p>
        </p:txBody>
      </p:sp>
      <p:sp>
        <p:nvSpPr>
          <p:cNvPr id="3" name="Metin kutusu 2">
            <a:extLst>
              <a:ext uri="{FF2B5EF4-FFF2-40B4-BE49-F238E27FC236}">
                <a16:creationId xmlns:a16="http://schemas.microsoft.com/office/drawing/2014/main" id="{E5FBB8EF-87F8-1640-0956-477B77D2540F}"/>
              </a:ext>
            </a:extLst>
          </p:cNvPr>
          <p:cNvSpPr txBox="1"/>
          <p:nvPr/>
        </p:nvSpPr>
        <p:spPr>
          <a:xfrm>
            <a:off x="1619672" y="5597519"/>
            <a:ext cx="6097398" cy="369332"/>
          </a:xfrm>
          <a:prstGeom prst="rect">
            <a:avLst/>
          </a:prstGeom>
          <a:noFill/>
        </p:spPr>
        <p:txBody>
          <a:bodyPr wrap="square" rtlCol="0">
            <a:spAutoFit/>
          </a:bodyPr>
          <a:lstStyle/>
          <a:p>
            <a:pPr algn="ctr"/>
            <a:r>
              <a:rPr lang="tr-TR" b="1" dirty="0"/>
              <a:t>Şekil 1 : </a:t>
            </a:r>
            <a:r>
              <a:rPr lang="tr-TR" sz="1800" dirty="0"/>
              <a:t>Tasarlanan bulanık mantık sisteminin giriş/çıkış ilişkisi</a:t>
            </a:r>
            <a:endParaRPr lang="tr-TR" b="1" dirty="0"/>
          </a:p>
        </p:txBody>
      </p:sp>
      <p:sp>
        <p:nvSpPr>
          <p:cNvPr id="4" name="Oval 3"/>
          <p:cNvSpPr/>
          <p:nvPr/>
        </p:nvSpPr>
        <p:spPr>
          <a:xfrm>
            <a:off x="2876676" y="1290150"/>
            <a:ext cx="1440160" cy="50405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Gol</a:t>
            </a:r>
          </a:p>
        </p:txBody>
      </p:sp>
      <p:sp>
        <p:nvSpPr>
          <p:cNvPr id="6" name="Oval 5"/>
          <p:cNvSpPr/>
          <p:nvPr/>
        </p:nvSpPr>
        <p:spPr>
          <a:xfrm>
            <a:off x="4532860" y="1277694"/>
            <a:ext cx="1559813" cy="50405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Asist</a:t>
            </a:r>
          </a:p>
        </p:txBody>
      </p:sp>
      <p:sp>
        <p:nvSpPr>
          <p:cNvPr id="7" name="Oval 6"/>
          <p:cNvSpPr/>
          <p:nvPr/>
        </p:nvSpPr>
        <p:spPr>
          <a:xfrm>
            <a:off x="6387066" y="1290150"/>
            <a:ext cx="1908212" cy="50405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Aldığı Süre</a:t>
            </a:r>
          </a:p>
        </p:txBody>
      </p:sp>
      <p:sp>
        <p:nvSpPr>
          <p:cNvPr id="8" name="Oval 7"/>
          <p:cNvSpPr/>
          <p:nvPr/>
        </p:nvSpPr>
        <p:spPr>
          <a:xfrm>
            <a:off x="1305044" y="1290150"/>
            <a:ext cx="1427615" cy="50405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Yaş</a:t>
            </a:r>
          </a:p>
        </p:txBody>
      </p:sp>
      <p:cxnSp>
        <p:nvCxnSpPr>
          <p:cNvPr id="10" name="Düz Bağlayıcı 9"/>
          <p:cNvCxnSpPr>
            <a:stCxn id="8" idx="4"/>
          </p:cNvCxnSpPr>
          <p:nvPr/>
        </p:nvCxnSpPr>
        <p:spPr>
          <a:xfrm flipH="1">
            <a:off x="2012580" y="1794206"/>
            <a:ext cx="6272" cy="78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a:off x="2018852" y="2579874"/>
            <a:ext cx="5322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Düz Bağlayıcı 13"/>
          <p:cNvCxnSpPr>
            <a:stCxn id="7" idx="4"/>
          </p:cNvCxnSpPr>
          <p:nvPr/>
        </p:nvCxnSpPr>
        <p:spPr>
          <a:xfrm>
            <a:off x="7341172" y="1794206"/>
            <a:ext cx="0" cy="78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Düz Bağlayıcı 15"/>
          <p:cNvCxnSpPr>
            <a:stCxn id="4" idx="4"/>
          </p:cNvCxnSpPr>
          <p:nvPr/>
        </p:nvCxnSpPr>
        <p:spPr>
          <a:xfrm>
            <a:off x="3596756" y="1794206"/>
            <a:ext cx="0" cy="78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Düz Bağlayıcı 17"/>
          <p:cNvCxnSpPr>
            <a:stCxn id="6" idx="4"/>
          </p:cNvCxnSpPr>
          <p:nvPr/>
        </p:nvCxnSpPr>
        <p:spPr>
          <a:xfrm flipH="1">
            <a:off x="5312766" y="1781750"/>
            <a:ext cx="1" cy="79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Düz Ok Bağlayıcısı 19"/>
          <p:cNvCxnSpPr/>
          <p:nvPr/>
        </p:nvCxnSpPr>
        <p:spPr>
          <a:xfrm>
            <a:off x="4532860" y="2579874"/>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Yuvarlatılmış Dikdörtgen 20"/>
          <p:cNvSpPr/>
          <p:nvPr/>
        </p:nvSpPr>
        <p:spPr>
          <a:xfrm>
            <a:off x="3596756" y="3216615"/>
            <a:ext cx="1950488" cy="569644"/>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Bulanık Mantık</a:t>
            </a:r>
          </a:p>
        </p:txBody>
      </p:sp>
      <p:cxnSp>
        <p:nvCxnSpPr>
          <p:cNvPr id="23" name="Düz Ok Bağlayıcısı 22"/>
          <p:cNvCxnSpPr>
            <a:stCxn id="21" idx="2"/>
          </p:cNvCxnSpPr>
          <p:nvPr/>
        </p:nvCxnSpPr>
        <p:spPr>
          <a:xfrm>
            <a:off x="4572000" y="3786259"/>
            <a:ext cx="0" cy="587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Dikdörtgen 23"/>
          <p:cNvSpPr/>
          <p:nvPr/>
        </p:nvSpPr>
        <p:spPr>
          <a:xfrm>
            <a:off x="3383868" y="4596684"/>
            <a:ext cx="2376264" cy="550524"/>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Oyuncunun Değeri</a:t>
            </a:r>
          </a:p>
        </p:txBody>
      </p:sp>
    </p:spTree>
    <p:extLst>
      <p:ext uri="{BB962C8B-B14F-4D97-AF65-F5344CB8AC3E}">
        <p14:creationId xmlns:p14="http://schemas.microsoft.com/office/powerpoint/2010/main" val="35118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a:extLst>
              <a:ext uri="{FF2B5EF4-FFF2-40B4-BE49-F238E27FC236}">
                <a16:creationId xmlns:a16="http://schemas.microsoft.com/office/drawing/2014/main" id="{9B3CA53D-C98E-B5CE-35E7-9F462CBA0A29}"/>
              </a:ext>
            </a:extLst>
          </p:cNvPr>
          <p:cNvSpPr txBox="1">
            <a:spLocks/>
          </p:cNvSpPr>
          <p:nvPr/>
        </p:nvSpPr>
        <p:spPr>
          <a:xfrm>
            <a:off x="298748" y="1124744"/>
            <a:ext cx="8546504" cy="49743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dirty="0"/>
              <a:t>Tasarlanan bulanık sistemin girişlerinden oyuncunun yaşı, attığı gol sayısı, yaptığı asist sayısı ve oynadığı maçtaki aldığı süre futbolcunun değerini belirlemede kullanılacaktır. Yapısının basit ve sistemimize uygun olmasından dolayı tüm bulanık kontroller </a:t>
            </a:r>
            <a:r>
              <a:rPr lang="tr-TR" dirty="0" err="1"/>
              <a:t>Mamdani</a:t>
            </a:r>
            <a:r>
              <a:rPr lang="tr-TR" dirty="0"/>
              <a:t> modeli ile oluşturulmuştur.</a:t>
            </a:r>
          </a:p>
        </p:txBody>
      </p:sp>
    </p:spTree>
    <p:extLst>
      <p:ext uri="{BB962C8B-B14F-4D97-AF65-F5344CB8AC3E}">
        <p14:creationId xmlns:p14="http://schemas.microsoft.com/office/powerpoint/2010/main" val="283649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3455E3-A6DA-19D1-56E1-8AC701A8891E}"/>
              </a:ext>
            </a:extLst>
          </p:cNvPr>
          <p:cNvSpPr txBox="1">
            <a:spLocks/>
          </p:cNvSpPr>
          <p:nvPr/>
        </p:nvSpPr>
        <p:spPr>
          <a:xfrm>
            <a:off x="838200" y="365125"/>
            <a:ext cx="7550224"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b="1" dirty="0"/>
              <a:t>Tasarlanan Bulanık Sistemin Yapısı</a:t>
            </a:r>
          </a:p>
        </p:txBody>
      </p:sp>
      <p:sp>
        <p:nvSpPr>
          <p:cNvPr id="3" name="Metin kutusu 2">
            <a:extLst>
              <a:ext uri="{FF2B5EF4-FFF2-40B4-BE49-F238E27FC236}">
                <a16:creationId xmlns:a16="http://schemas.microsoft.com/office/drawing/2014/main" id="{4CA18144-EC9A-6445-7EDD-3062AE894C7B}"/>
              </a:ext>
            </a:extLst>
          </p:cNvPr>
          <p:cNvSpPr txBox="1"/>
          <p:nvPr/>
        </p:nvSpPr>
        <p:spPr>
          <a:xfrm>
            <a:off x="2499985" y="5992297"/>
            <a:ext cx="4226653" cy="369332"/>
          </a:xfrm>
          <a:prstGeom prst="rect">
            <a:avLst/>
          </a:prstGeom>
          <a:noFill/>
        </p:spPr>
        <p:txBody>
          <a:bodyPr wrap="square" rtlCol="0">
            <a:spAutoFit/>
          </a:bodyPr>
          <a:lstStyle/>
          <a:p>
            <a:pPr algn="ctr"/>
            <a:r>
              <a:rPr lang="tr-TR" b="1" dirty="0"/>
              <a:t>Şekil 2 : </a:t>
            </a:r>
            <a:r>
              <a:rPr lang="tr-TR" dirty="0"/>
              <a:t>Tasarlanan Bulanık Sistemin Yapısı</a:t>
            </a:r>
            <a:endParaRPr lang="tr-TR"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11" y="2348880"/>
            <a:ext cx="81724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44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12100F-CE53-7254-DB2F-A423FB83B853}"/>
              </a:ext>
            </a:extLst>
          </p:cNvPr>
          <p:cNvSpPr txBox="1">
            <a:spLocks/>
          </p:cNvSpPr>
          <p:nvPr/>
        </p:nvSpPr>
        <p:spPr>
          <a:xfrm>
            <a:off x="179512" y="365125"/>
            <a:ext cx="8630344"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a:t>Bulanık Mantık Sisteminin Tasarlanması</a:t>
            </a:r>
            <a:endParaRPr lang="tr-TR" dirty="0"/>
          </a:p>
        </p:txBody>
      </p:sp>
      <p:sp>
        <p:nvSpPr>
          <p:cNvPr id="3" name="İçerik Yer Tutucusu 2">
            <a:extLst>
              <a:ext uri="{FF2B5EF4-FFF2-40B4-BE49-F238E27FC236}">
                <a16:creationId xmlns:a16="http://schemas.microsoft.com/office/drawing/2014/main" id="{06E26E44-2D1A-0441-3151-9B15DDF26A68}"/>
              </a:ext>
            </a:extLst>
          </p:cNvPr>
          <p:cNvSpPr txBox="1">
            <a:spLocks/>
          </p:cNvSpPr>
          <p:nvPr/>
        </p:nvSpPr>
        <p:spPr>
          <a:xfrm>
            <a:off x="586172" y="1844824"/>
            <a:ext cx="7971656" cy="4351338"/>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dirty="0"/>
              <a:t>Çalışmamızda kullanacağımız bulanık mantık sistemi, MATLAB programının içerisinde yer alan araçlardan </a:t>
            </a:r>
            <a:r>
              <a:rPr lang="tr-TR" dirty="0" err="1"/>
              <a:t>Fuzzy</a:t>
            </a:r>
            <a:r>
              <a:rPr lang="tr-TR" dirty="0"/>
              <a:t> </a:t>
            </a:r>
            <a:r>
              <a:rPr lang="tr-TR" dirty="0" err="1"/>
              <a:t>Logic</a:t>
            </a:r>
            <a:r>
              <a:rPr lang="tr-TR" dirty="0"/>
              <a:t> </a:t>
            </a:r>
            <a:r>
              <a:rPr lang="tr-TR" dirty="0" err="1"/>
              <a:t>Toolbox</a:t>
            </a:r>
            <a:r>
              <a:rPr lang="tr-TR" dirty="0"/>
              <a:t> ile tasarlanmıştır. </a:t>
            </a:r>
          </a:p>
          <a:p>
            <a:r>
              <a:rPr lang="tr-TR" dirty="0"/>
              <a:t>Bulanık kontrolde kullanılan giriş ve çıkış değerlerine ait üyelik fonksiyonları, literatürde çoğunlukla kullanılan ve uzmanların görüşlerine göre </a:t>
            </a:r>
            <a:r>
              <a:rPr lang="tr-TR" b="1" dirty="0"/>
              <a:t>“Az”, “Düşük”, “Genç”, “Orta”, “Normal”, “Yaşlı”, “Başarılı”, “Müthiş” ve “Yüksek”</a:t>
            </a:r>
            <a:r>
              <a:rPr lang="tr-TR" dirty="0"/>
              <a:t> olarak dokuz dilsel ifade ile tanımlanmıştır.</a:t>
            </a:r>
          </a:p>
        </p:txBody>
      </p:sp>
    </p:spTree>
    <p:extLst>
      <p:ext uri="{BB962C8B-B14F-4D97-AF65-F5344CB8AC3E}">
        <p14:creationId xmlns:p14="http://schemas.microsoft.com/office/powerpoint/2010/main" val="140810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a:extLst>
              <a:ext uri="{FF2B5EF4-FFF2-40B4-BE49-F238E27FC236}">
                <a16:creationId xmlns:a16="http://schemas.microsoft.com/office/drawing/2014/main" id="{06E26E44-2D1A-0441-3151-9B15DDF26A68}"/>
              </a:ext>
            </a:extLst>
          </p:cNvPr>
          <p:cNvSpPr txBox="1">
            <a:spLocks/>
          </p:cNvSpPr>
          <p:nvPr/>
        </p:nvSpPr>
        <p:spPr>
          <a:xfrm>
            <a:off x="395536" y="4581128"/>
            <a:ext cx="8352928" cy="2088232"/>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tr-TR" dirty="0"/>
              <a:t>Buna göre yaş giriş parametresinin üyelik fonksiyonları; </a:t>
            </a:r>
          </a:p>
          <a:p>
            <a:r>
              <a:rPr lang="tr-TR" b="1" dirty="0"/>
              <a:t>Genç: [18 18 22 26] </a:t>
            </a:r>
          </a:p>
          <a:p>
            <a:r>
              <a:rPr lang="tr-TR" b="1" dirty="0"/>
              <a:t>Orta : [24 27 31] </a:t>
            </a:r>
          </a:p>
          <a:p>
            <a:r>
              <a:rPr lang="tr-TR" b="1" dirty="0"/>
              <a:t>Yaşlı : [29 33 36 36] </a:t>
            </a:r>
          </a:p>
          <a:p>
            <a:pPr marL="0" indent="0">
              <a:buFont typeface="Arial" panose="020B0604020202020204" pitchFamily="34" charset="0"/>
              <a:buNone/>
            </a:pPr>
            <a:r>
              <a:rPr lang="tr-TR" dirty="0"/>
              <a:t>şeklinde oluşturulmuştur. </a:t>
            </a:r>
          </a:p>
        </p:txBody>
      </p:sp>
      <p:sp>
        <p:nvSpPr>
          <p:cNvPr id="4" name="Başlık 1">
            <a:extLst>
              <a:ext uri="{FF2B5EF4-FFF2-40B4-BE49-F238E27FC236}">
                <a16:creationId xmlns:a16="http://schemas.microsoft.com/office/drawing/2014/main" id="{C812100F-CE53-7254-DB2F-A423FB83B853}"/>
              </a:ext>
            </a:extLst>
          </p:cNvPr>
          <p:cNvSpPr txBox="1">
            <a:spLocks/>
          </p:cNvSpPr>
          <p:nvPr/>
        </p:nvSpPr>
        <p:spPr>
          <a:xfrm>
            <a:off x="251520" y="365125"/>
            <a:ext cx="8486328" cy="90363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b="1" dirty="0"/>
              <a:t>Yaş </a:t>
            </a:r>
            <a:r>
              <a:rPr lang="nn-NO" sz="4000" b="1" dirty="0"/>
              <a:t>parametresinin üyelik fonksiyonları</a:t>
            </a:r>
            <a:endParaRPr lang="tr-TR" sz="4000" b="1" dirty="0"/>
          </a:p>
        </p:txBody>
      </p:sp>
      <p:pic>
        <p:nvPicPr>
          <p:cNvPr id="3" name="Resim 2">
            <a:extLst>
              <a:ext uri="{FF2B5EF4-FFF2-40B4-BE49-F238E27FC236}">
                <a16:creationId xmlns:a16="http://schemas.microsoft.com/office/drawing/2014/main" id="{9FE51995-0F19-4EFE-A543-B277E4F15D98}"/>
              </a:ext>
            </a:extLst>
          </p:cNvPr>
          <p:cNvPicPr>
            <a:picLocks noChangeAspect="1"/>
          </p:cNvPicPr>
          <p:nvPr/>
        </p:nvPicPr>
        <p:blipFill>
          <a:blip r:embed="rId2"/>
          <a:stretch>
            <a:fillRect/>
          </a:stretch>
        </p:blipFill>
        <p:spPr>
          <a:xfrm>
            <a:off x="251520" y="1302438"/>
            <a:ext cx="8496944" cy="3130213"/>
          </a:xfrm>
          <a:prstGeom prst="rect">
            <a:avLst/>
          </a:prstGeom>
        </p:spPr>
      </p:pic>
    </p:spTree>
    <p:extLst>
      <p:ext uri="{BB962C8B-B14F-4D97-AF65-F5344CB8AC3E}">
        <p14:creationId xmlns:p14="http://schemas.microsoft.com/office/powerpoint/2010/main" val="2402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12100F-CE53-7254-DB2F-A423FB83B853}"/>
              </a:ext>
            </a:extLst>
          </p:cNvPr>
          <p:cNvSpPr txBox="1">
            <a:spLocks/>
          </p:cNvSpPr>
          <p:nvPr/>
        </p:nvSpPr>
        <p:spPr>
          <a:xfrm>
            <a:off x="251520" y="365125"/>
            <a:ext cx="8486328" cy="90363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b="1" dirty="0"/>
              <a:t>Gol </a:t>
            </a:r>
            <a:r>
              <a:rPr lang="nn-NO" sz="4000" b="1" dirty="0"/>
              <a:t>parametresinin üyelik fonksiyonları</a:t>
            </a:r>
            <a:endParaRPr lang="tr-TR" sz="4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36" y="1112703"/>
            <a:ext cx="8906197"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İçerik Yer Tutucusu 2">
            <a:extLst>
              <a:ext uri="{FF2B5EF4-FFF2-40B4-BE49-F238E27FC236}">
                <a16:creationId xmlns:a16="http://schemas.microsoft.com/office/drawing/2014/main" id="{06E26E44-2D1A-0441-3151-9B15DDF26A68}"/>
              </a:ext>
            </a:extLst>
          </p:cNvPr>
          <p:cNvSpPr txBox="1">
            <a:spLocks/>
          </p:cNvSpPr>
          <p:nvPr/>
        </p:nvSpPr>
        <p:spPr>
          <a:xfrm>
            <a:off x="395536" y="4581128"/>
            <a:ext cx="8352928" cy="2088232"/>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tr-TR" dirty="0"/>
              <a:t>Buna göre gol giriş parametresinin üyelik fonksiyonları; </a:t>
            </a:r>
          </a:p>
          <a:p>
            <a:r>
              <a:rPr lang="tr-TR" b="1" dirty="0"/>
              <a:t>Az: [0 9 18] </a:t>
            </a:r>
          </a:p>
          <a:p>
            <a:r>
              <a:rPr lang="tr-TR" b="1" dirty="0"/>
              <a:t>Normal : [14 23 32] </a:t>
            </a:r>
          </a:p>
          <a:p>
            <a:r>
              <a:rPr lang="tr-TR" b="1" dirty="0"/>
              <a:t>Başarılı : [28 37 46] </a:t>
            </a:r>
          </a:p>
          <a:p>
            <a:r>
              <a:rPr lang="tr-TR" b="1" dirty="0"/>
              <a:t>Müthiş : [42 51 60] </a:t>
            </a:r>
          </a:p>
          <a:p>
            <a:pPr marL="0" indent="0">
              <a:buFont typeface="Arial" panose="020B0604020202020204" pitchFamily="34" charset="0"/>
              <a:buNone/>
            </a:pPr>
            <a:r>
              <a:rPr lang="tr-TR" dirty="0"/>
              <a:t>şeklinde oluşturulmuştur. </a:t>
            </a:r>
          </a:p>
        </p:txBody>
      </p:sp>
    </p:spTree>
    <p:extLst>
      <p:ext uri="{BB962C8B-B14F-4D97-AF65-F5344CB8AC3E}">
        <p14:creationId xmlns:p14="http://schemas.microsoft.com/office/powerpoint/2010/main" val="64422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a:extLst>
              <a:ext uri="{FF2B5EF4-FFF2-40B4-BE49-F238E27FC236}">
                <a16:creationId xmlns:a16="http://schemas.microsoft.com/office/drawing/2014/main" id="{06E26E44-2D1A-0441-3151-9B15DDF26A68}"/>
              </a:ext>
            </a:extLst>
          </p:cNvPr>
          <p:cNvSpPr txBox="1">
            <a:spLocks/>
          </p:cNvSpPr>
          <p:nvPr/>
        </p:nvSpPr>
        <p:spPr>
          <a:xfrm>
            <a:off x="395536" y="4581128"/>
            <a:ext cx="8352928" cy="2088232"/>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tr-TR" dirty="0"/>
              <a:t>Buna göre asist giriş parametresinin üyelik fonksiyonları; </a:t>
            </a:r>
          </a:p>
          <a:p>
            <a:r>
              <a:rPr lang="tr-TR" b="1" dirty="0"/>
              <a:t>Az: [0 6 12] </a:t>
            </a:r>
          </a:p>
          <a:p>
            <a:r>
              <a:rPr lang="tr-TR" b="1" dirty="0"/>
              <a:t>Normal: [8 16 22] </a:t>
            </a:r>
          </a:p>
          <a:p>
            <a:r>
              <a:rPr lang="tr-TR" b="1" dirty="0"/>
              <a:t>Başarılı : [18 24 30] </a:t>
            </a:r>
          </a:p>
          <a:p>
            <a:pPr marL="0" indent="0">
              <a:buFont typeface="Arial" panose="020B0604020202020204" pitchFamily="34" charset="0"/>
              <a:buNone/>
            </a:pPr>
            <a:r>
              <a:rPr lang="tr-TR" dirty="0"/>
              <a:t>şeklinde oluşturulmuştur. </a:t>
            </a:r>
          </a:p>
        </p:txBody>
      </p:sp>
      <p:sp>
        <p:nvSpPr>
          <p:cNvPr id="4" name="Başlık 1">
            <a:extLst>
              <a:ext uri="{FF2B5EF4-FFF2-40B4-BE49-F238E27FC236}">
                <a16:creationId xmlns:a16="http://schemas.microsoft.com/office/drawing/2014/main" id="{C812100F-CE53-7254-DB2F-A423FB83B853}"/>
              </a:ext>
            </a:extLst>
          </p:cNvPr>
          <p:cNvSpPr txBox="1">
            <a:spLocks/>
          </p:cNvSpPr>
          <p:nvPr/>
        </p:nvSpPr>
        <p:spPr>
          <a:xfrm>
            <a:off x="251520" y="365125"/>
            <a:ext cx="8486328" cy="90363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t>Asist </a:t>
            </a:r>
            <a:r>
              <a:rPr lang="nn-NO" sz="3600" b="1" dirty="0"/>
              <a:t>parametresinin üyelik fonksiyonları</a:t>
            </a:r>
            <a:endParaRPr lang="tr-TR" sz="36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86" y="1268761"/>
            <a:ext cx="8575303"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3279677"/>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672</Words>
  <Application>Microsoft Office PowerPoint</Application>
  <PresentationFormat>Ekran Gösterisi (4:3)</PresentationFormat>
  <Paragraphs>65</Paragraphs>
  <Slides>27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27</vt:i4>
      </vt:variant>
    </vt:vector>
  </HeadingPairs>
  <TitlesOfParts>
    <vt:vector size="30" baseType="lpstr">
      <vt:lpstr>Arial</vt:lpstr>
      <vt:lpstr>Calibri</vt:lpstr>
      <vt:lpstr>Ofis Teması</vt:lpstr>
      <vt:lpstr>Bulanık Mantık Futbolcu Değerlendirme Sistemi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Bulanık Mantık Futbolcu Değerlendirme Sistemi</dc:title>
  <dc:creator>PC</dc:creator>
  <cp:lastModifiedBy>Kemal AKARSU</cp:lastModifiedBy>
  <cp:revision>19</cp:revision>
  <dcterms:created xsi:type="dcterms:W3CDTF">2022-05-14T10:13:43Z</dcterms:created>
  <dcterms:modified xsi:type="dcterms:W3CDTF">2022-08-06T06:24:01Z</dcterms:modified>
</cp:coreProperties>
</file>