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E3AD3CB-1204-4332-AD68-6E2E0AB3CC8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CA2420-6902-467E-A1AD-C5DECDD58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DBD7ACD-D09D-4544-81F9-16882C83606F}"/>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5" name="Alt Bilgi Yer Tutucusu 4">
            <a:extLst>
              <a:ext uri="{FF2B5EF4-FFF2-40B4-BE49-F238E27FC236}">
                <a16:creationId xmlns:a16="http://schemas.microsoft.com/office/drawing/2014/main" id="{98AC10C6-79E1-4D56-BB02-D9DA360443E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7326287-A7E6-4882-82CA-740D3560720D}"/>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39755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93C4495-A8E6-42B4-9F64-6FAD6488F46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D3BCB9F-9B46-46BA-9856-3223C78BF07E}"/>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04B6CF0-6B89-45A2-A736-EA46EECA0CC0}"/>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5" name="Alt Bilgi Yer Tutucusu 4">
            <a:extLst>
              <a:ext uri="{FF2B5EF4-FFF2-40B4-BE49-F238E27FC236}">
                <a16:creationId xmlns:a16="http://schemas.microsoft.com/office/drawing/2014/main" id="{2A7A7487-8C9F-43CA-A8E6-3BC7DC6DCE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4BF536B-13AE-41D5-A20C-B752EAA839B6}"/>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192466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8874AEF-E081-4FA3-992F-9D4D8327173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0ED84C4-E75C-48E9-8E46-6678476CA85A}"/>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8C074EB-6922-441D-8BDD-CAEC996976B2}"/>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5" name="Alt Bilgi Yer Tutucusu 4">
            <a:extLst>
              <a:ext uri="{FF2B5EF4-FFF2-40B4-BE49-F238E27FC236}">
                <a16:creationId xmlns:a16="http://schemas.microsoft.com/office/drawing/2014/main" id="{E4E97770-725D-4D56-82AD-5DD21CF9EB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970996-C7D5-4936-AE89-9BEDCBD6D850}"/>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265357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02A2B15-237F-435C-9BDE-42B46A9A74F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5D97B1A-DE7E-4F2F-B0E6-4879AE12F114}"/>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9DBE403-9801-4A46-9C96-FD224C434733}"/>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5" name="Alt Bilgi Yer Tutucusu 4">
            <a:extLst>
              <a:ext uri="{FF2B5EF4-FFF2-40B4-BE49-F238E27FC236}">
                <a16:creationId xmlns:a16="http://schemas.microsoft.com/office/drawing/2014/main" id="{8A4F7023-8E80-46BC-BBCF-84E2D2EC7D2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976A25-3DD6-4840-8625-F4A456EA995C}"/>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59526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1589DD1-9068-46E7-9830-3C9E2DDA7EE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43E6587-05D2-4EA7-AC8C-15475BC4EC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D0A95D53-71C6-4C8B-9B09-FABEAE04BB16}"/>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5" name="Alt Bilgi Yer Tutucusu 4">
            <a:extLst>
              <a:ext uri="{FF2B5EF4-FFF2-40B4-BE49-F238E27FC236}">
                <a16:creationId xmlns:a16="http://schemas.microsoft.com/office/drawing/2014/main" id="{25BAA0B5-4214-475F-8FCC-E1FAB914E5D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5F7EC5E-42D0-4479-9211-0ACB66BE4D29}"/>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397442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D64E03F-9B61-494A-8648-1C2DAA6C707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B494649-1732-4FFB-81F4-4CE2C87C7ECB}"/>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52BBAE8-57F8-46A4-9DAA-6FBEFF1DC508}"/>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D6A13CB-3EEB-4FEA-B3F8-692F9FA2C48E}"/>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6" name="Alt Bilgi Yer Tutucusu 5">
            <a:extLst>
              <a:ext uri="{FF2B5EF4-FFF2-40B4-BE49-F238E27FC236}">
                <a16:creationId xmlns:a16="http://schemas.microsoft.com/office/drawing/2014/main" id="{4AB9DB85-F621-4F0D-BDDB-52F01200CA5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0220586-30ED-4F6D-9375-FA2289B78FD6}"/>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239814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4DD2431-FF8C-47F3-9C28-8ABE977F7EA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0B0353B-A918-4A51-BECD-A468FE90D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F6F2CA0F-3901-4959-9E36-55719F449DD1}"/>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A0DD0A5-9BC2-424F-9C2E-52029A277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540BD3F6-CBF5-4216-A7C6-53C5B9C05809}"/>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BEF00C7-C9DF-43C9-89FB-6593F2F4ED84}"/>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8" name="Alt Bilgi Yer Tutucusu 7">
            <a:extLst>
              <a:ext uri="{FF2B5EF4-FFF2-40B4-BE49-F238E27FC236}">
                <a16:creationId xmlns:a16="http://schemas.microsoft.com/office/drawing/2014/main" id="{9D8742A7-146F-4DE8-BC5E-AA0EF80ED0E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8F1AE9A-6ED1-456A-A0FE-AC07F895F39F}"/>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25703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632DEB7-E1DA-42DB-B6A8-8165834774A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916BE35-EDAA-4342-AEDE-DA77F1EF579A}"/>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4" name="Alt Bilgi Yer Tutucusu 3">
            <a:extLst>
              <a:ext uri="{FF2B5EF4-FFF2-40B4-BE49-F238E27FC236}">
                <a16:creationId xmlns:a16="http://schemas.microsoft.com/office/drawing/2014/main" id="{D0E5DA93-B099-46F2-A33A-B94B8D53E5B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B58ED32-6D2B-4A9E-BFA5-78D3B0324B87}"/>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15399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70A1C26-3560-4E5F-A674-598E8A15410C}"/>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3" name="Alt Bilgi Yer Tutucusu 2">
            <a:extLst>
              <a:ext uri="{FF2B5EF4-FFF2-40B4-BE49-F238E27FC236}">
                <a16:creationId xmlns:a16="http://schemas.microsoft.com/office/drawing/2014/main" id="{04126EE8-D0DB-4735-AF3D-22108F4C763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7BD8D3F-14FB-43F2-AF1D-CD02C941D84B}"/>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3928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D00AF70-C8A0-40D3-ADC8-295B4D2A46A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F715534-703D-4E12-84ED-0BEEB25B4A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D9EC175-2F85-439A-A5FC-82B85E0D2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5C4C2726-207E-4DC7-8484-4ACD85A0C378}"/>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6" name="Alt Bilgi Yer Tutucusu 5">
            <a:extLst>
              <a:ext uri="{FF2B5EF4-FFF2-40B4-BE49-F238E27FC236}">
                <a16:creationId xmlns:a16="http://schemas.microsoft.com/office/drawing/2014/main" id="{5B11852A-0B78-427D-9693-A5D645F93D5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C4B1BAF-7191-483A-A83E-D051664E01DF}"/>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357578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D39D3E6-44C2-4521-AB98-A7726A166D2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7A5D333-6D52-4DD3-9B88-866D4F561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85DFAA7-0452-464C-A948-63DD84EC9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A5758F61-F702-4D0C-8B19-5CCB695013CD}"/>
              </a:ext>
            </a:extLst>
          </p:cNvPr>
          <p:cNvSpPr>
            <a:spLocks noGrp="1"/>
          </p:cNvSpPr>
          <p:nvPr>
            <p:ph type="dt" sz="half" idx="10"/>
          </p:nvPr>
        </p:nvSpPr>
        <p:spPr/>
        <p:txBody>
          <a:bodyPr/>
          <a:lstStyle/>
          <a:p>
            <a:fld id="{7FBEC19B-41E7-4106-A596-53075B53BECA}" type="datetimeFigureOut">
              <a:rPr lang="tr-TR" smtClean="0"/>
              <a:t>15.06.2019</a:t>
            </a:fld>
            <a:endParaRPr lang="tr-TR"/>
          </a:p>
        </p:txBody>
      </p:sp>
      <p:sp>
        <p:nvSpPr>
          <p:cNvPr id="6" name="Alt Bilgi Yer Tutucusu 5">
            <a:extLst>
              <a:ext uri="{FF2B5EF4-FFF2-40B4-BE49-F238E27FC236}">
                <a16:creationId xmlns:a16="http://schemas.microsoft.com/office/drawing/2014/main" id="{A246D08D-F634-4922-934B-D9605CD5AD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94A20F4-6755-406C-BA48-BF8ADF031DB7}"/>
              </a:ext>
            </a:extLst>
          </p:cNvPr>
          <p:cNvSpPr>
            <a:spLocks noGrp="1"/>
          </p:cNvSpPr>
          <p:nvPr>
            <p:ph type="sldNum" sz="quarter" idx="12"/>
          </p:nvPr>
        </p:nvSpPr>
        <p:spPr/>
        <p:txBody>
          <a:bodyPr/>
          <a:lstStyle/>
          <a:p>
            <a:fld id="{4B228EF4-72D8-459A-9EB9-2BA83A840DE9}" type="slidenum">
              <a:rPr lang="tr-TR" smtClean="0"/>
              <a:t>‹#›</a:t>
            </a:fld>
            <a:endParaRPr lang="tr-TR"/>
          </a:p>
        </p:txBody>
      </p:sp>
    </p:spTree>
    <p:extLst>
      <p:ext uri="{BB962C8B-B14F-4D97-AF65-F5344CB8AC3E}">
        <p14:creationId xmlns:p14="http://schemas.microsoft.com/office/powerpoint/2010/main" val="240638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5E57910-2A85-4078-8E7B-EE5484321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370A55B-9D41-464E-B395-7D8D5FA03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CB38F9-EFBD-492D-B130-17D01D823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EC19B-41E7-4106-A596-53075B53BECA}" type="datetimeFigureOut">
              <a:rPr lang="tr-TR" smtClean="0"/>
              <a:t>15.06.2019</a:t>
            </a:fld>
            <a:endParaRPr lang="tr-TR"/>
          </a:p>
        </p:txBody>
      </p:sp>
      <p:sp>
        <p:nvSpPr>
          <p:cNvPr id="5" name="Alt Bilgi Yer Tutucusu 4">
            <a:extLst>
              <a:ext uri="{FF2B5EF4-FFF2-40B4-BE49-F238E27FC236}">
                <a16:creationId xmlns:a16="http://schemas.microsoft.com/office/drawing/2014/main" id="{7DC318E6-99C7-48EC-B7DA-45F10EC13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9761DAC-01F9-42B8-B7F0-B691C76C9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28EF4-72D8-459A-9EB9-2BA83A840DE9}" type="slidenum">
              <a:rPr lang="tr-TR" smtClean="0"/>
              <a:t>‹#›</a:t>
            </a:fld>
            <a:endParaRPr lang="tr-TR"/>
          </a:p>
        </p:txBody>
      </p:sp>
    </p:spTree>
    <p:extLst>
      <p:ext uri="{BB962C8B-B14F-4D97-AF65-F5344CB8AC3E}">
        <p14:creationId xmlns:p14="http://schemas.microsoft.com/office/powerpoint/2010/main" val="201573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142AEEF1-C5B2-4DC5-9506-78771D30EE67}"/>
              </a:ext>
            </a:extLst>
          </p:cNvPr>
          <p:cNvSpPr>
            <a:spLocks noGrp="1"/>
          </p:cNvSpPr>
          <p:nvPr>
            <p:ph type="subTitle" idx="1"/>
          </p:nvPr>
        </p:nvSpPr>
        <p:spPr/>
        <p:txBody>
          <a:bodyPr/>
          <a:lstStyle/>
          <a:p>
            <a:endParaRPr lang="tr-TR"/>
          </a:p>
        </p:txBody>
      </p:sp>
      <p:sp>
        <p:nvSpPr>
          <p:cNvPr id="4" name="Title 3"/>
          <p:cNvSpPr>
            <a:spLocks noGrp="1"/>
          </p:cNvSpPr>
          <p:nvPr>
            <p:ph type="ctr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37282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D6DA8EC-6E2D-4093-A973-839541F24836}"/>
              </a:ext>
            </a:extLst>
          </p:cNvPr>
          <p:cNvSpPr>
            <a:spLocks noGrp="1"/>
          </p:cNvSpPr>
          <p:nvPr>
            <p:ph type="title"/>
          </p:nvPr>
        </p:nvSpPr>
        <p:spPr/>
        <p:txBody>
          <a:bodyPr/>
          <a:lstStyle/>
          <a:p>
            <a:r>
              <a:rPr lang="en-US" dirty="0"/>
              <a:t>How to begin Continuous improvement</a:t>
            </a:r>
            <a:br>
              <a:rPr lang="en-US" dirty="0"/>
            </a:br>
            <a:endParaRPr lang="tr-TR" dirty="0"/>
          </a:p>
        </p:txBody>
      </p:sp>
      <p:sp>
        <p:nvSpPr>
          <p:cNvPr id="3" name="İçerik Yer Tutucusu 2">
            <a:extLst>
              <a:ext uri="{FF2B5EF4-FFF2-40B4-BE49-F238E27FC236}">
                <a16:creationId xmlns:a16="http://schemas.microsoft.com/office/drawing/2014/main" id="{0AB578CB-8DFD-45F5-A735-AF45822E5961}"/>
              </a:ext>
            </a:extLst>
          </p:cNvPr>
          <p:cNvSpPr>
            <a:spLocks noGrp="1"/>
          </p:cNvSpPr>
          <p:nvPr>
            <p:ph idx="1"/>
          </p:nvPr>
        </p:nvSpPr>
        <p:spPr/>
        <p:txBody>
          <a:bodyPr>
            <a:normAutofit/>
          </a:bodyPr>
          <a:lstStyle/>
          <a:p>
            <a:r>
              <a:rPr lang="en-US" dirty="0"/>
              <a:t>Start setting goals, and start meeting the goals you have set.</a:t>
            </a:r>
          </a:p>
          <a:p>
            <a:r>
              <a:rPr lang="en-US" dirty="0"/>
              <a:t> Management indicate complete commitment to Continuous Improvement (CI).</a:t>
            </a:r>
          </a:p>
          <a:p>
            <a:r>
              <a:rPr lang="en-US" dirty="0"/>
              <a:t>Identify stages</a:t>
            </a:r>
          </a:p>
          <a:p>
            <a:r>
              <a:rPr lang="en-US" dirty="0"/>
              <a:t> Set the datum</a:t>
            </a:r>
          </a:p>
          <a:p>
            <a:r>
              <a:rPr lang="en-US" dirty="0"/>
              <a:t> Pre-Plan</a:t>
            </a:r>
          </a:p>
          <a:p>
            <a:r>
              <a:rPr lang="en-US" dirty="0"/>
              <a:t> Regard each project as part of a cycle</a:t>
            </a:r>
            <a:endParaRPr lang="tr-TR" dirty="0"/>
          </a:p>
          <a:p>
            <a:r>
              <a:rPr lang="en-US" dirty="0"/>
              <a:t> Each worker regard himself or herself as a quality inspector of his or her task</a:t>
            </a:r>
          </a:p>
          <a:p>
            <a:endParaRPr lang="tr-TR" dirty="0"/>
          </a:p>
        </p:txBody>
      </p:sp>
    </p:spTree>
    <p:extLst>
      <p:ext uri="{BB962C8B-B14F-4D97-AF65-F5344CB8AC3E}">
        <p14:creationId xmlns:p14="http://schemas.microsoft.com/office/powerpoint/2010/main" val="48572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01D44D-43E5-43D4-A305-D56D25811955}"/>
              </a:ext>
            </a:extLst>
          </p:cNvPr>
          <p:cNvSpPr>
            <a:spLocks noGrp="1"/>
          </p:cNvSpPr>
          <p:nvPr>
            <p:ph type="title"/>
          </p:nvPr>
        </p:nvSpPr>
        <p:spPr>
          <a:xfrm>
            <a:off x="838200" y="186431"/>
            <a:ext cx="10515600" cy="1504257"/>
          </a:xfrm>
        </p:spPr>
        <p:txBody>
          <a:bodyPr>
            <a:normAutofit fontScale="90000"/>
          </a:bodyPr>
          <a:lstStyle/>
          <a:p>
            <a:r>
              <a:rPr lang="en-US" dirty="0"/>
              <a:t>Companies who implemented continuous improvement</a:t>
            </a:r>
            <a:br>
              <a:rPr lang="en-US" dirty="0"/>
            </a:br>
            <a:endParaRPr lang="tr-TR" dirty="0"/>
          </a:p>
        </p:txBody>
      </p:sp>
      <p:sp>
        <p:nvSpPr>
          <p:cNvPr id="3" name="İçerik Yer Tutucusu 2">
            <a:extLst>
              <a:ext uri="{FF2B5EF4-FFF2-40B4-BE49-F238E27FC236}">
                <a16:creationId xmlns:a16="http://schemas.microsoft.com/office/drawing/2014/main" id="{B3620656-61DD-45EA-90B9-C0444C37AD8C}"/>
              </a:ext>
            </a:extLst>
          </p:cNvPr>
          <p:cNvSpPr>
            <a:spLocks noGrp="1"/>
          </p:cNvSpPr>
          <p:nvPr>
            <p:ph idx="1"/>
          </p:nvPr>
        </p:nvSpPr>
        <p:spPr/>
        <p:txBody>
          <a:bodyPr>
            <a:normAutofit/>
          </a:bodyPr>
          <a:lstStyle/>
          <a:p>
            <a:r>
              <a:rPr lang="en-US" dirty="0"/>
              <a:t> For employee: </a:t>
            </a:r>
            <a:endParaRPr lang="tr-TR" dirty="0"/>
          </a:p>
          <a:p>
            <a:r>
              <a:rPr lang="en-US" dirty="0"/>
              <a:t> Provides opportunity for personal growth and development. </a:t>
            </a:r>
            <a:endParaRPr lang="tr-TR" dirty="0"/>
          </a:p>
          <a:p>
            <a:r>
              <a:rPr lang="en-US" dirty="0"/>
              <a:t>Increases innovation. </a:t>
            </a:r>
            <a:endParaRPr lang="tr-TR" dirty="0"/>
          </a:p>
          <a:p>
            <a:r>
              <a:rPr lang="en-US" dirty="0"/>
              <a:t> Employees use their knowledge and skills for well-informed </a:t>
            </a:r>
            <a:r>
              <a:rPr lang="en-US" dirty="0" err="1"/>
              <a:t>decisionmaking</a:t>
            </a:r>
            <a:r>
              <a:rPr lang="en-US" dirty="0"/>
              <a:t>. </a:t>
            </a:r>
            <a:endParaRPr lang="tr-TR" dirty="0"/>
          </a:p>
          <a:p>
            <a:r>
              <a:rPr lang="en-US" dirty="0"/>
              <a:t> Encourages decision-making at the most appropriate level. </a:t>
            </a:r>
            <a:endParaRPr lang="tr-TR" dirty="0"/>
          </a:p>
          <a:p>
            <a:r>
              <a:rPr lang="en-US" dirty="0"/>
              <a:t> Increases motivation and acceptance of new ideas </a:t>
            </a:r>
            <a:endParaRPr lang="tr-TR" dirty="0"/>
          </a:p>
          <a:p>
            <a:r>
              <a:rPr lang="en-US" dirty="0"/>
              <a:t>Increases job satisfaction. </a:t>
            </a:r>
            <a:endParaRPr lang="tr-TR" dirty="0"/>
          </a:p>
        </p:txBody>
      </p:sp>
    </p:spTree>
    <p:extLst>
      <p:ext uri="{BB962C8B-B14F-4D97-AF65-F5344CB8AC3E}">
        <p14:creationId xmlns:p14="http://schemas.microsoft.com/office/powerpoint/2010/main" val="381886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AD6331A-8CF4-4283-92B7-572CCB91F2F2}"/>
              </a:ext>
            </a:extLst>
          </p:cNvPr>
          <p:cNvSpPr>
            <a:spLocks noGrp="1"/>
          </p:cNvSpPr>
          <p:nvPr>
            <p:ph type="title"/>
          </p:nvPr>
        </p:nvSpPr>
        <p:spPr/>
        <p:txBody>
          <a:bodyPr>
            <a:normAutofit fontScale="90000"/>
          </a:bodyPr>
          <a:lstStyle/>
          <a:p>
            <a:r>
              <a:rPr lang="en-US" dirty="0"/>
              <a:t>Companies who implemented continuous improvement</a:t>
            </a:r>
            <a:br>
              <a:rPr lang="en-US" dirty="0"/>
            </a:br>
            <a:endParaRPr lang="tr-TR" dirty="0"/>
          </a:p>
        </p:txBody>
      </p:sp>
      <p:sp>
        <p:nvSpPr>
          <p:cNvPr id="3" name="İçerik Yer Tutucusu 2">
            <a:extLst>
              <a:ext uri="{FF2B5EF4-FFF2-40B4-BE49-F238E27FC236}">
                <a16:creationId xmlns:a16="http://schemas.microsoft.com/office/drawing/2014/main" id="{8422F297-2593-4DA9-BB00-D76263A5A6A5}"/>
              </a:ext>
            </a:extLst>
          </p:cNvPr>
          <p:cNvSpPr>
            <a:spLocks noGrp="1"/>
          </p:cNvSpPr>
          <p:nvPr>
            <p:ph idx="1"/>
          </p:nvPr>
        </p:nvSpPr>
        <p:spPr/>
        <p:txBody>
          <a:bodyPr>
            <a:normAutofit/>
          </a:bodyPr>
          <a:lstStyle/>
          <a:p>
            <a:r>
              <a:rPr lang="en-US" dirty="0"/>
              <a:t>Wal-Mart The expansion of Wal-Mart Stores has been successfully accomplished with the application of the principles of TQM to their Design and Construction process</a:t>
            </a:r>
            <a:r>
              <a:rPr lang="tr-TR" dirty="0"/>
              <a:t>.</a:t>
            </a:r>
          </a:p>
          <a:p>
            <a:endParaRPr lang="tr-TR" b="1" dirty="0"/>
          </a:p>
          <a:p>
            <a:endParaRPr lang="tr-TR" dirty="0"/>
          </a:p>
        </p:txBody>
      </p:sp>
    </p:spTree>
    <p:extLst>
      <p:ext uri="{BB962C8B-B14F-4D97-AF65-F5344CB8AC3E}">
        <p14:creationId xmlns:p14="http://schemas.microsoft.com/office/powerpoint/2010/main" val="81743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EB2EBA5-6C7A-41FC-A61B-D7C8D2A40D67}"/>
              </a:ext>
            </a:extLst>
          </p:cNvPr>
          <p:cNvSpPr>
            <a:spLocks noGrp="1"/>
          </p:cNvSpPr>
          <p:nvPr>
            <p:ph type="title"/>
          </p:nvPr>
        </p:nvSpPr>
        <p:spPr/>
        <p:txBody>
          <a:bodyPr/>
          <a:lstStyle/>
          <a:p>
            <a:r>
              <a:rPr lang="tr-TR" dirty="0"/>
              <a:t>EXAMPLES</a:t>
            </a:r>
          </a:p>
        </p:txBody>
      </p:sp>
      <p:sp>
        <p:nvSpPr>
          <p:cNvPr id="3" name="İçerik Yer Tutucusu 2">
            <a:extLst>
              <a:ext uri="{FF2B5EF4-FFF2-40B4-BE49-F238E27FC236}">
                <a16:creationId xmlns:a16="http://schemas.microsoft.com/office/drawing/2014/main" id="{3952B8A6-682F-428A-8CC6-079BBB60AD92}"/>
              </a:ext>
            </a:extLst>
          </p:cNvPr>
          <p:cNvSpPr>
            <a:spLocks noGrp="1"/>
          </p:cNvSpPr>
          <p:nvPr>
            <p:ph idx="1"/>
          </p:nvPr>
        </p:nvSpPr>
        <p:spPr/>
        <p:txBody>
          <a:bodyPr/>
          <a:lstStyle/>
          <a:p>
            <a:r>
              <a:rPr lang="en-US" dirty="0"/>
              <a:t> A large General Contractor with a volume of $700M/yr.  A quality circle program was initiated which resulted in creating a company environment that is conducive to partnering. The key to the company’s successful partnering process is the utilization of an outside facilitator (a professional psychologist). Partnering has enabled them to obtain significant new amounts of work.</a:t>
            </a:r>
          </a:p>
          <a:p>
            <a:endParaRPr lang="tr-TR" dirty="0"/>
          </a:p>
        </p:txBody>
      </p:sp>
    </p:spTree>
    <p:extLst>
      <p:ext uri="{BB962C8B-B14F-4D97-AF65-F5344CB8AC3E}">
        <p14:creationId xmlns:p14="http://schemas.microsoft.com/office/powerpoint/2010/main" val="1209027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5A62876-6033-4817-9364-8F619FEC7DD9}"/>
              </a:ext>
            </a:extLst>
          </p:cNvPr>
          <p:cNvSpPr>
            <a:spLocks noGrp="1"/>
          </p:cNvSpPr>
          <p:nvPr>
            <p:ph type="title"/>
          </p:nvPr>
        </p:nvSpPr>
        <p:spPr/>
        <p:txBody>
          <a:bodyPr/>
          <a:lstStyle/>
          <a:p>
            <a:r>
              <a:rPr lang="tr-TR" dirty="0"/>
              <a:t>MOTOROLA</a:t>
            </a:r>
          </a:p>
        </p:txBody>
      </p:sp>
      <p:sp>
        <p:nvSpPr>
          <p:cNvPr id="3" name="İçerik Yer Tutucusu 2">
            <a:extLst>
              <a:ext uri="{FF2B5EF4-FFF2-40B4-BE49-F238E27FC236}">
                <a16:creationId xmlns:a16="http://schemas.microsoft.com/office/drawing/2014/main" id="{EB5C8F47-15A1-415C-BEC2-619E9D2582F9}"/>
              </a:ext>
            </a:extLst>
          </p:cNvPr>
          <p:cNvSpPr>
            <a:spLocks noGrp="1"/>
          </p:cNvSpPr>
          <p:nvPr>
            <p:ph idx="1"/>
          </p:nvPr>
        </p:nvSpPr>
        <p:spPr/>
        <p:txBody>
          <a:bodyPr/>
          <a:lstStyle/>
          <a:p>
            <a:r>
              <a:rPr lang="en-US" dirty="0"/>
              <a:t>Motorola </a:t>
            </a:r>
            <a:r>
              <a:rPr lang="en-US" dirty="0" err="1"/>
              <a:t>Motorola</a:t>
            </a:r>
            <a:r>
              <a:rPr lang="en-US" dirty="0"/>
              <a:t> has a successfully working TQM process.  Motorola’s fundamental objective is Total Customer Satisfaction.  They have won the Baldrige award and are corporate leaders in TQM. </a:t>
            </a:r>
            <a:endParaRPr lang="tr-TR" dirty="0"/>
          </a:p>
          <a:p>
            <a:pPr marL="0" indent="0">
              <a:buNone/>
            </a:pPr>
            <a:endParaRPr lang="tr-TR" dirty="0"/>
          </a:p>
        </p:txBody>
      </p:sp>
    </p:spTree>
    <p:extLst>
      <p:ext uri="{BB962C8B-B14F-4D97-AF65-F5344CB8AC3E}">
        <p14:creationId xmlns:p14="http://schemas.microsoft.com/office/powerpoint/2010/main" val="255970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80B861D-201C-470E-A3AA-7032D4719711}"/>
              </a:ext>
            </a:extLst>
          </p:cNvPr>
          <p:cNvSpPr>
            <a:spLocks noGrp="1"/>
          </p:cNvSpPr>
          <p:nvPr>
            <p:ph type="title"/>
          </p:nvPr>
        </p:nvSpPr>
        <p:spPr>
          <a:xfrm>
            <a:off x="554114" y="2103437"/>
            <a:ext cx="10515600" cy="1325563"/>
          </a:xfrm>
        </p:spPr>
        <p:txBody>
          <a:bodyPr/>
          <a:lstStyle/>
          <a:p>
            <a:r>
              <a:rPr lang="en-US" dirty="0"/>
              <a:t>Advantages of total quality management</a:t>
            </a:r>
            <a:endParaRPr lang="tr-TR" dirty="0"/>
          </a:p>
        </p:txBody>
      </p:sp>
      <p:sp>
        <p:nvSpPr>
          <p:cNvPr id="4" name="Metin kutusu 3">
            <a:extLst>
              <a:ext uri="{FF2B5EF4-FFF2-40B4-BE49-F238E27FC236}">
                <a16:creationId xmlns:a16="http://schemas.microsoft.com/office/drawing/2014/main" id="{F5E58E4F-FBEA-466B-9CC3-ECA038CEC5D7}"/>
              </a:ext>
            </a:extLst>
          </p:cNvPr>
          <p:cNvSpPr txBox="1"/>
          <p:nvPr/>
        </p:nvSpPr>
        <p:spPr>
          <a:xfrm>
            <a:off x="9445840" y="4767309"/>
            <a:ext cx="1725152" cy="369332"/>
          </a:xfrm>
          <a:prstGeom prst="rect">
            <a:avLst/>
          </a:prstGeom>
          <a:noFill/>
        </p:spPr>
        <p:txBody>
          <a:bodyPr wrap="none" rtlCol="0">
            <a:spAutoFit/>
          </a:bodyPr>
          <a:lstStyle/>
          <a:p>
            <a:r>
              <a:rPr lang="tr-TR" dirty="0"/>
              <a:t>KEREM GÜRKAN</a:t>
            </a:r>
          </a:p>
        </p:txBody>
      </p:sp>
    </p:spTree>
    <p:extLst>
      <p:ext uri="{BB962C8B-B14F-4D97-AF65-F5344CB8AC3E}">
        <p14:creationId xmlns:p14="http://schemas.microsoft.com/office/powerpoint/2010/main" val="206737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A7ACC1A-13D3-4AAF-8940-CA808EF9A640}"/>
              </a:ext>
            </a:extLst>
          </p:cNvPr>
          <p:cNvSpPr>
            <a:spLocks noGrp="1"/>
          </p:cNvSpPr>
          <p:nvPr>
            <p:ph type="title"/>
          </p:nvPr>
        </p:nvSpPr>
        <p:spPr/>
        <p:txBody>
          <a:bodyPr/>
          <a:lstStyle/>
          <a:p>
            <a:r>
              <a:rPr lang="en-US" dirty="0"/>
              <a:t>1. Emphasizing the needs of the market:</a:t>
            </a:r>
            <a:endParaRPr lang="tr-TR" dirty="0"/>
          </a:p>
        </p:txBody>
      </p:sp>
      <p:sp>
        <p:nvSpPr>
          <p:cNvPr id="3" name="İçerik Yer Tutucusu 2">
            <a:extLst>
              <a:ext uri="{FF2B5EF4-FFF2-40B4-BE49-F238E27FC236}">
                <a16:creationId xmlns:a16="http://schemas.microsoft.com/office/drawing/2014/main" id="{109F56A3-E104-4305-84D8-42503AA0676E}"/>
              </a:ext>
            </a:extLst>
          </p:cNvPr>
          <p:cNvSpPr>
            <a:spLocks noGrp="1"/>
          </p:cNvSpPr>
          <p:nvPr>
            <p:ph idx="1"/>
          </p:nvPr>
        </p:nvSpPr>
        <p:spPr/>
        <p:txBody>
          <a:bodyPr/>
          <a:lstStyle/>
          <a:p>
            <a:pPr marL="0" indent="0">
              <a:buNone/>
            </a:pPr>
            <a:r>
              <a:rPr lang="en-US" dirty="0"/>
              <a:t>TQM helps in highlighting the needs of the market. Its application is universal and helps the </a:t>
            </a:r>
            <a:r>
              <a:rPr lang="en-US" dirty="0" err="1"/>
              <a:t>organisation</a:t>
            </a:r>
            <a:r>
              <a:rPr lang="en-US" dirty="0"/>
              <a:t> to identify and meet the needs the market in a better way</a:t>
            </a:r>
            <a:endParaRPr lang="tr-TR" dirty="0"/>
          </a:p>
        </p:txBody>
      </p:sp>
    </p:spTree>
    <p:extLst>
      <p:ext uri="{BB962C8B-B14F-4D97-AF65-F5344CB8AC3E}">
        <p14:creationId xmlns:p14="http://schemas.microsoft.com/office/powerpoint/2010/main" val="306336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EBBB602-F721-4DFC-A466-01861B0560CB}"/>
              </a:ext>
            </a:extLst>
          </p:cNvPr>
          <p:cNvSpPr>
            <a:spLocks noGrp="1"/>
          </p:cNvSpPr>
          <p:nvPr>
            <p:ph type="title"/>
          </p:nvPr>
        </p:nvSpPr>
        <p:spPr/>
        <p:txBody>
          <a:bodyPr/>
          <a:lstStyle/>
          <a:p>
            <a:r>
              <a:rPr lang="en-US" dirty="0"/>
              <a:t>2. Assures better quality performance in every sphere of activity:</a:t>
            </a:r>
            <a:endParaRPr lang="tr-TR" dirty="0"/>
          </a:p>
        </p:txBody>
      </p:sp>
      <p:sp>
        <p:nvSpPr>
          <p:cNvPr id="3" name="İçerik Yer Tutucusu 2">
            <a:extLst>
              <a:ext uri="{FF2B5EF4-FFF2-40B4-BE49-F238E27FC236}">
                <a16:creationId xmlns:a16="http://schemas.microsoft.com/office/drawing/2014/main" id="{389DACA2-FF15-41A3-A3A9-D22067D4103D}"/>
              </a:ext>
            </a:extLst>
          </p:cNvPr>
          <p:cNvSpPr>
            <a:spLocks noGrp="1"/>
          </p:cNvSpPr>
          <p:nvPr>
            <p:ph idx="1"/>
          </p:nvPr>
        </p:nvSpPr>
        <p:spPr/>
        <p:txBody>
          <a:bodyPr/>
          <a:lstStyle/>
          <a:p>
            <a:pPr marL="0" indent="0">
              <a:buNone/>
            </a:pPr>
            <a:r>
              <a:rPr lang="en-US" dirty="0"/>
              <a:t>Adverse and non-participative attitudes of the employees are the biggest obstacles in the organization’s success, growth and advancement. TQM stresses on bringing attitudinal changes and improvements in the performance of employees by promoting proper work culture and effective team work. It provides excellent opportunities for self development and increasing employee’s interest in the job.</a:t>
            </a:r>
            <a:endParaRPr lang="tr-TR" dirty="0"/>
          </a:p>
        </p:txBody>
      </p:sp>
    </p:spTree>
    <p:extLst>
      <p:ext uri="{BB962C8B-B14F-4D97-AF65-F5344CB8AC3E}">
        <p14:creationId xmlns:p14="http://schemas.microsoft.com/office/powerpoint/2010/main" val="393251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62148D9-79D6-4B18-97DE-23E1FC246B93}"/>
              </a:ext>
            </a:extLst>
          </p:cNvPr>
          <p:cNvSpPr>
            <a:spLocks noGrp="1"/>
          </p:cNvSpPr>
          <p:nvPr>
            <p:ph type="title"/>
          </p:nvPr>
        </p:nvSpPr>
        <p:spPr/>
        <p:txBody>
          <a:bodyPr/>
          <a:lstStyle/>
          <a:p>
            <a:r>
              <a:rPr lang="en-US" dirty="0"/>
              <a:t>3. Helps in checking non-productive activities and waste:</a:t>
            </a:r>
            <a:endParaRPr lang="tr-TR" dirty="0"/>
          </a:p>
        </p:txBody>
      </p:sp>
      <p:sp>
        <p:nvSpPr>
          <p:cNvPr id="3" name="İçerik Yer Tutucusu 2">
            <a:extLst>
              <a:ext uri="{FF2B5EF4-FFF2-40B4-BE49-F238E27FC236}">
                <a16:creationId xmlns:a16="http://schemas.microsoft.com/office/drawing/2014/main" id="{C2194C5F-481B-41E8-AE89-EBC3B7F508B7}"/>
              </a:ext>
            </a:extLst>
          </p:cNvPr>
          <p:cNvSpPr>
            <a:spLocks noGrp="1"/>
          </p:cNvSpPr>
          <p:nvPr>
            <p:ph idx="1"/>
          </p:nvPr>
        </p:nvSpPr>
        <p:spPr/>
        <p:txBody>
          <a:bodyPr/>
          <a:lstStyle/>
          <a:p>
            <a:pPr marL="0" indent="0">
              <a:buNone/>
            </a:pPr>
            <a:r>
              <a:rPr lang="en-US" dirty="0"/>
              <a:t>Every </a:t>
            </a:r>
            <a:r>
              <a:rPr lang="en-US" dirty="0" err="1"/>
              <a:t>organi</a:t>
            </a:r>
            <a:r>
              <a:rPr lang="tr-TR" dirty="0"/>
              <a:t>s</a:t>
            </a:r>
            <a:r>
              <a:rPr lang="en-US" dirty="0" err="1"/>
              <a:t>ation</a:t>
            </a:r>
            <a:r>
              <a:rPr lang="en-US" dirty="0"/>
              <a:t> aims at improving productivity as well as reduction in cost so as to result in increase in profitability. Under TQM, quality improvement teams are constituted to reduce waste and inefficiency of every king by introducing systematic approach. Such efforts are helpful in achieving cost-effectiveness and safety in the </a:t>
            </a:r>
            <a:r>
              <a:rPr lang="en-US" dirty="0" err="1"/>
              <a:t>organisation</a:t>
            </a:r>
            <a:r>
              <a:rPr lang="en-US" dirty="0"/>
              <a:t>.</a:t>
            </a:r>
            <a:endParaRPr lang="tr-TR" dirty="0"/>
          </a:p>
        </p:txBody>
      </p:sp>
    </p:spTree>
    <p:extLst>
      <p:ext uri="{BB962C8B-B14F-4D97-AF65-F5344CB8AC3E}">
        <p14:creationId xmlns:p14="http://schemas.microsoft.com/office/powerpoint/2010/main" val="1422675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07494DD-EF9D-438F-A10E-A2551CE6DB79}"/>
              </a:ext>
            </a:extLst>
          </p:cNvPr>
          <p:cNvSpPr>
            <a:spLocks noGrp="1"/>
          </p:cNvSpPr>
          <p:nvPr>
            <p:ph type="title"/>
          </p:nvPr>
        </p:nvSpPr>
        <p:spPr/>
        <p:txBody>
          <a:bodyPr/>
          <a:lstStyle/>
          <a:p>
            <a:r>
              <a:rPr lang="en-US" dirty="0"/>
              <a:t>4. Helpful in meeting the competition:</a:t>
            </a:r>
            <a:endParaRPr lang="tr-TR" dirty="0"/>
          </a:p>
        </p:txBody>
      </p:sp>
      <p:sp>
        <p:nvSpPr>
          <p:cNvPr id="3" name="İçerik Yer Tutucusu 2">
            <a:extLst>
              <a:ext uri="{FF2B5EF4-FFF2-40B4-BE49-F238E27FC236}">
                <a16:creationId xmlns:a16="http://schemas.microsoft.com/office/drawing/2014/main" id="{1C6B5F86-A2E1-414F-8DB1-897BB71D38B0}"/>
              </a:ext>
            </a:extLst>
          </p:cNvPr>
          <p:cNvSpPr>
            <a:spLocks noGrp="1"/>
          </p:cNvSpPr>
          <p:nvPr>
            <p:ph idx="1"/>
          </p:nvPr>
        </p:nvSpPr>
        <p:spPr/>
        <p:txBody>
          <a:bodyPr/>
          <a:lstStyle/>
          <a:p>
            <a:pPr marL="0" indent="0">
              <a:buNone/>
            </a:pPr>
            <a:r>
              <a:rPr lang="en-US" dirty="0"/>
              <a:t>TQM techniques are greatly helpful in understanding the competition and also developing an effective combating strategy. Due to the cut throat competition, the very survival of many </a:t>
            </a:r>
            <a:r>
              <a:rPr lang="en-US" dirty="0" err="1"/>
              <a:t>organisations</a:t>
            </a:r>
            <a:r>
              <a:rPr lang="en-US" dirty="0"/>
              <a:t> has become very vital issue. TQM helps in understanding the customers as well as the market. It provides an opportunity to the </a:t>
            </a:r>
            <a:r>
              <a:rPr lang="en-US" dirty="0" err="1"/>
              <a:t>organisation</a:t>
            </a:r>
            <a:r>
              <a:rPr lang="en-US" dirty="0"/>
              <a:t> to meet the competition by resorting to the techniques of TQM.</a:t>
            </a:r>
            <a:endParaRPr lang="tr-TR" dirty="0"/>
          </a:p>
        </p:txBody>
      </p:sp>
    </p:spTree>
    <p:extLst>
      <p:ext uri="{BB962C8B-B14F-4D97-AF65-F5344CB8AC3E}">
        <p14:creationId xmlns:p14="http://schemas.microsoft.com/office/powerpoint/2010/main" val="71838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39C6F54F-63D9-4C3A-B07C-798FF8270A31}"/>
              </a:ext>
            </a:extLst>
          </p:cNvPr>
          <p:cNvSpPr>
            <a:spLocks noGrp="1"/>
          </p:cNvSpPr>
          <p:nvPr>
            <p:ph type="title"/>
          </p:nvPr>
        </p:nvSpPr>
        <p:spPr/>
        <p:txBody>
          <a:bodyPr/>
          <a:lstStyle/>
          <a:p>
            <a:r>
              <a:rPr lang="tr-TR" dirty="0" err="1"/>
              <a:t>Introduction</a:t>
            </a:r>
            <a:endParaRPr lang="tr-TR" dirty="0"/>
          </a:p>
        </p:txBody>
      </p:sp>
      <p:sp>
        <p:nvSpPr>
          <p:cNvPr id="6" name="Dikdörtgen 5">
            <a:extLst>
              <a:ext uri="{FF2B5EF4-FFF2-40B4-BE49-F238E27FC236}">
                <a16:creationId xmlns:a16="http://schemas.microsoft.com/office/drawing/2014/main" id="{657AD285-B169-4D95-983D-402E2F5A9D8B}"/>
              </a:ext>
            </a:extLst>
          </p:cNvPr>
          <p:cNvSpPr/>
          <p:nvPr/>
        </p:nvSpPr>
        <p:spPr>
          <a:xfrm>
            <a:off x="4866968" y="1346384"/>
            <a:ext cx="6799006" cy="4449732"/>
          </a:xfrm>
          <a:prstGeom prst="rect">
            <a:avLst/>
          </a:prstGeom>
        </p:spPr>
        <p:txBody>
          <a:bodyPr wrap="square">
            <a:spAutoFit/>
          </a:bodyPr>
          <a:lstStyle/>
          <a:p>
            <a:r>
              <a:rPr lang="en-US" sz="2800" dirty="0"/>
              <a:t> In today’s world due to insufficient quality or indifference to quality lead </a:t>
            </a:r>
          </a:p>
          <a:p>
            <a:r>
              <a:rPr lang="en-US" sz="2800" dirty="0"/>
              <a:t>to disputes, which imposes serious drain on the financial resources of a </a:t>
            </a:r>
          </a:p>
          <a:p>
            <a:r>
              <a:rPr lang="en-US" sz="2800" dirty="0"/>
              <a:t>company and limits profit potential. It is high time to develop better and more direct relationships with our</a:t>
            </a:r>
          </a:p>
          <a:p>
            <a:r>
              <a:rPr lang="en-US" sz="2800" dirty="0"/>
              <a:t>owners/customers, to initiate more teamwork at the jobsite, and to produce </a:t>
            </a:r>
          </a:p>
          <a:p>
            <a:r>
              <a:rPr lang="en-US" sz="2800" dirty="0"/>
              <a:t>better quality work.</a:t>
            </a:r>
          </a:p>
        </p:txBody>
      </p:sp>
    </p:spTree>
    <p:extLst>
      <p:ext uri="{BB962C8B-B14F-4D97-AF65-F5344CB8AC3E}">
        <p14:creationId xmlns:p14="http://schemas.microsoft.com/office/powerpoint/2010/main" val="375487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EB4A75D-2EBB-4818-86BE-8429BFEA740D}"/>
              </a:ext>
            </a:extLst>
          </p:cNvPr>
          <p:cNvSpPr>
            <a:spLocks noGrp="1"/>
          </p:cNvSpPr>
          <p:nvPr>
            <p:ph type="title"/>
          </p:nvPr>
        </p:nvSpPr>
        <p:spPr/>
        <p:txBody>
          <a:bodyPr/>
          <a:lstStyle/>
          <a:p>
            <a:r>
              <a:rPr lang="en-US" dirty="0"/>
              <a:t>5. It helps in developing an adequate system of communication:</a:t>
            </a:r>
            <a:endParaRPr lang="tr-TR" dirty="0"/>
          </a:p>
        </p:txBody>
      </p:sp>
      <p:sp>
        <p:nvSpPr>
          <p:cNvPr id="3" name="İçerik Yer Tutucusu 2">
            <a:extLst>
              <a:ext uri="{FF2B5EF4-FFF2-40B4-BE49-F238E27FC236}">
                <a16:creationId xmlns:a16="http://schemas.microsoft.com/office/drawing/2014/main" id="{E89828C0-2F66-4BF8-ACAD-BC121EB15AB3}"/>
              </a:ext>
            </a:extLst>
          </p:cNvPr>
          <p:cNvSpPr>
            <a:spLocks noGrp="1"/>
          </p:cNvSpPr>
          <p:nvPr>
            <p:ph idx="1"/>
          </p:nvPr>
        </p:nvSpPr>
        <p:spPr/>
        <p:txBody>
          <a:bodyPr/>
          <a:lstStyle/>
          <a:p>
            <a:pPr marL="0" indent="0">
              <a:buNone/>
            </a:pPr>
            <a:r>
              <a:rPr lang="en-US" dirty="0"/>
              <a:t>Faulty and inadequate communication and improper procedures act as stumbling blocks in the way of proper development of an </a:t>
            </a:r>
            <a:r>
              <a:rPr lang="en-US" dirty="0" err="1"/>
              <a:t>organisation</a:t>
            </a:r>
            <a:r>
              <a:rPr lang="en-US" dirty="0"/>
              <a:t>. It results in misunderstanding, low- productivity, poor quality, duplication of efforts and low morale. TQM techniques bind together members of various related sections, departments and levels of management for effective communication and interaction.</a:t>
            </a:r>
            <a:endParaRPr lang="tr-TR" dirty="0"/>
          </a:p>
        </p:txBody>
      </p:sp>
    </p:spTree>
    <p:extLst>
      <p:ext uri="{BB962C8B-B14F-4D97-AF65-F5344CB8AC3E}">
        <p14:creationId xmlns:p14="http://schemas.microsoft.com/office/powerpoint/2010/main" val="1834695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31E8EC0-C96D-4D0B-B0AD-A62F9D95A9F6}"/>
              </a:ext>
            </a:extLst>
          </p:cNvPr>
          <p:cNvSpPr>
            <a:spLocks noGrp="1"/>
          </p:cNvSpPr>
          <p:nvPr>
            <p:ph type="title"/>
          </p:nvPr>
        </p:nvSpPr>
        <p:spPr/>
        <p:txBody>
          <a:bodyPr/>
          <a:lstStyle/>
          <a:p>
            <a:r>
              <a:rPr lang="en-US" dirty="0"/>
              <a:t>6. Continuous review of progress:</a:t>
            </a:r>
            <a:endParaRPr lang="tr-TR" dirty="0"/>
          </a:p>
        </p:txBody>
      </p:sp>
      <p:sp>
        <p:nvSpPr>
          <p:cNvPr id="3" name="İçerik Yer Tutucusu 2">
            <a:extLst>
              <a:ext uri="{FF2B5EF4-FFF2-40B4-BE49-F238E27FC236}">
                <a16:creationId xmlns:a16="http://schemas.microsoft.com/office/drawing/2014/main" id="{0B75C5C9-E3F9-43F5-AF6D-AF402227D0E2}"/>
              </a:ext>
            </a:extLst>
          </p:cNvPr>
          <p:cNvSpPr>
            <a:spLocks noGrp="1"/>
          </p:cNvSpPr>
          <p:nvPr>
            <p:ph idx="1"/>
          </p:nvPr>
        </p:nvSpPr>
        <p:spPr/>
        <p:txBody>
          <a:bodyPr/>
          <a:lstStyle/>
          <a:p>
            <a:pPr marL="0" indent="0">
              <a:buNone/>
            </a:pPr>
            <a:r>
              <a:rPr lang="en-US" dirty="0"/>
              <a:t>TQM helps to review the process needed to develop the strategy of never ending improvement. Quality improvement efforts have to be undertaken continuously to meet the dynamic challenges. From the above, it can be concluded that TQM results in both tangible and intangible gains.</a:t>
            </a:r>
            <a:endParaRPr lang="tr-TR" dirty="0"/>
          </a:p>
        </p:txBody>
      </p:sp>
    </p:spTree>
    <p:extLst>
      <p:ext uri="{BB962C8B-B14F-4D97-AF65-F5344CB8AC3E}">
        <p14:creationId xmlns:p14="http://schemas.microsoft.com/office/powerpoint/2010/main" val="3810127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D48858C-B28B-459F-8A28-90C376DF979A}"/>
              </a:ext>
            </a:extLst>
          </p:cNvPr>
          <p:cNvSpPr>
            <a:spLocks noGrp="1"/>
          </p:cNvSpPr>
          <p:nvPr>
            <p:ph type="title"/>
          </p:nvPr>
        </p:nvSpPr>
        <p:spPr/>
        <p:txBody>
          <a:bodyPr/>
          <a:lstStyle/>
          <a:p>
            <a:r>
              <a:rPr lang="tr-TR" dirty="0" err="1"/>
              <a:t>Conclusion</a:t>
            </a:r>
            <a:r>
              <a:rPr lang="tr-TR" dirty="0"/>
              <a:t> </a:t>
            </a:r>
            <a:br>
              <a:rPr lang="tr-TR" dirty="0"/>
            </a:br>
            <a:endParaRPr lang="tr-TR" dirty="0"/>
          </a:p>
        </p:txBody>
      </p:sp>
      <p:sp>
        <p:nvSpPr>
          <p:cNvPr id="4" name="Dikdörtgen 3">
            <a:extLst>
              <a:ext uri="{FF2B5EF4-FFF2-40B4-BE49-F238E27FC236}">
                <a16:creationId xmlns:a16="http://schemas.microsoft.com/office/drawing/2014/main" id="{9FB4087C-4FC4-4081-98CE-B36ADDFB1960}"/>
              </a:ext>
            </a:extLst>
          </p:cNvPr>
          <p:cNvSpPr/>
          <p:nvPr/>
        </p:nvSpPr>
        <p:spPr>
          <a:xfrm>
            <a:off x="838200" y="1419039"/>
            <a:ext cx="10338786" cy="2677656"/>
          </a:xfrm>
          <a:prstGeom prst="rect">
            <a:avLst/>
          </a:prstGeom>
        </p:spPr>
        <p:txBody>
          <a:bodyPr wrap="square">
            <a:spAutoFit/>
          </a:bodyPr>
          <a:lstStyle/>
          <a:p>
            <a:r>
              <a:rPr lang="tr-TR" sz="2800" dirty="0"/>
              <a:t>Total </a:t>
            </a:r>
            <a:r>
              <a:rPr lang="tr-TR" sz="2800" dirty="0" err="1"/>
              <a:t>Quality</a:t>
            </a:r>
            <a:r>
              <a:rPr lang="tr-TR" sz="2800" dirty="0"/>
              <a:t> Management is </a:t>
            </a:r>
            <a:r>
              <a:rPr lang="tr-TR" sz="2800" dirty="0" err="1"/>
              <a:t>practiced</a:t>
            </a:r>
            <a:r>
              <a:rPr lang="tr-TR" sz="2800" dirty="0"/>
              <a:t> </a:t>
            </a:r>
            <a:r>
              <a:rPr lang="tr-TR" sz="2800" dirty="0" err="1"/>
              <a:t>by</a:t>
            </a:r>
            <a:r>
              <a:rPr lang="tr-TR" sz="2800" dirty="0"/>
              <a:t> </a:t>
            </a:r>
            <a:r>
              <a:rPr lang="tr-TR" sz="2800" dirty="0" err="1"/>
              <a:t>many</a:t>
            </a:r>
            <a:r>
              <a:rPr lang="tr-TR" sz="2800" dirty="0"/>
              <a:t> </a:t>
            </a:r>
            <a:r>
              <a:rPr lang="tr-TR" sz="2800" dirty="0" err="1"/>
              <a:t>business</a:t>
            </a:r>
            <a:r>
              <a:rPr lang="tr-TR" sz="2800" dirty="0"/>
              <a:t> </a:t>
            </a:r>
            <a:r>
              <a:rPr lang="tr-TR" sz="2800" dirty="0" err="1"/>
              <a:t>organizations</a:t>
            </a:r>
            <a:r>
              <a:rPr lang="tr-TR" sz="2800" dirty="0"/>
              <a:t> </a:t>
            </a:r>
            <a:r>
              <a:rPr lang="tr-TR" sz="2800" dirty="0" err="1"/>
              <a:t>around</a:t>
            </a:r>
            <a:r>
              <a:rPr lang="tr-TR" sz="2800" dirty="0"/>
              <a:t> </a:t>
            </a:r>
            <a:r>
              <a:rPr lang="tr-TR" sz="2800" dirty="0" err="1"/>
              <a:t>the</a:t>
            </a:r>
            <a:r>
              <a:rPr lang="tr-TR" sz="2800" dirty="0"/>
              <a:t> </a:t>
            </a:r>
            <a:r>
              <a:rPr lang="tr-TR" sz="2800" dirty="0" err="1"/>
              <a:t>world</a:t>
            </a:r>
            <a:r>
              <a:rPr lang="tr-TR" sz="2800" dirty="0"/>
              <a:t>. </a:t>
            </a:r>
            <a:r>
              <a:rPr lang="tr-TR" sz="2800" dirty="0" err="1"/>
              <a:t>It</a:t>
            </a:r>
            <a:r>
              <a:rPr lang="tr-TR" sz="2800" dirty="0"/>
              <a:t> is a </a:t>
            </a:r>
            <a:r>
              <a:rPr lang="tr-TR" sz="2800" dirty="0" err="1"/>
              <a:t>proven</a:t>
            </a:r>
            <a:r>
              <a:rPr lang="tr-TR" sz="2800" dirty="0"/>
              <a:t> </a:t>
            </a:r>
            <a:r>
              <a:rPr lang="tr-TR" sz="2800" dirty="0" err="1"/>
              <a:t>method</a:t>
            </a:r>
            <a:r>
              <a:rPr lang="tr-TR" sz="2800" dirty="0"/>
              <a:t> </a:t>
            </a:r>
            <a:r>
              <a:rPr lang="tr-TR" sz="2800" dirty="0" err="1"/>
              <a:t>for</a:t>
            </a:r>
            <a:r>
              <a:rPr lang="tr-TR" sz="2800" dirty="0"/>
              <a:t> </a:t>
            </a:r>
            <a:r>
              <a:rPr lang="tr-TR" sz="2800" dirty="0" err="1"/>
              <a:t>implementing</a:t>
            </a:r>
            <a:r>
              <a:rPr lang="tr-TR" sz="2800" dirty="0"/>
              <a:t> a </a:t>
            </a:r>
            <a:r>
              <a:rPr lang="tr-TR" sz="2800" dirty="0" err="1"/>
              <a:t>quality</a:t>
            </a:r>
            <a:r>
              <a:rPr lang="tr-TR" sz="2800" dirty="0"/>
              <a:t> </a:t>
            </a:r>
            <a:r>
              <a:rPr lang="tr-TR" sz="2800" dirty="0" err="1"/>
              <a:t>conscious</a:t>
            </a:r>
            <a:r>
              <a:rPr lang="tr-TR" sz="2800" dirty="0"/>
              <a:t> </a:t>
            </a:r>
            <a:r>
              <a:rPr lang="tr-TR" sz="2800" dirty="0" err="1"/>
              <a:t>culture</a:t>
            </a:r>
            <a:r>
              <a:rPr lang="tr-TR" sz="2800" dirty="0"/>
              <a:t> </a:t>
            </a:r>
            <a:r>
              <a:rPr lang="tr-TR" sz="2800" dirty="0" err="1"/>
              <a:t>across</a:t>
            </a:r>
            <a:r>
              <a:rPr lang="tr-TR" sz="2800" dirty="0"/>
              <a:t> </a:t>
            </a:r>
            <a:r>
              <a:rPr lang="tr-TR" sz="2800" dirty="0" err="1"/>
              <a:t>all</a:t>
            </a:r>
            <a:r>
              <a:rPr lang="tr-TR" sz="2800" dirty="0"/>
              <a:t> </a:t>
            </a:r>
            <a:r>
              <a:rPr lang="tr-TR" sz="2800" dirty="0" err="1"/>
              <a:t>the</a:t>
            </a:r>
            <a:r>
              <a:rPr lang="tr-TR" sz="2800" dirty="0"/>
              <a:t> </a:t>
            </a:r>
            <a:r>
              <a:rPr lang="tr-TR" sz="2800" dirty="0" err="1"/>
              <a:t>vertical</a:t>
            </a:r>
            <a:r>
              <a:rPr lang="tr-TR" sz="2800" dirty="0"/>
              <a:t> </a:t>
            </a:r>
            <a:r>
              <a:rPr lang="tr-TR" sz="2800" dirty="0" err="1"/>
              <a:t>and</a:t>
            </a:r>
            <a:r>
              <a:rPr lang="tr-TR" sz="2800" dirty="0"/>
              <a:t> </a:t>
            </a:r>
            <a:r>
              <a:rPr lang="tr-TR" sz="2800" dirty="0" err="1"/>
              <a:t>horizontal</a:t>
            </a:r>
            <a:r>
              <a:rPr lang="tr-TR" sz="2800" dirty="0"/>
              <a:t> </a:t>
            </a:r>
            <a:r>
              <a:rPr lang="tr-TR" sz="2800" dirty="0" err="1"/>
              <a:t>layers</a:t>
            </a:r>
            <a:r>
              <a:rPr lang="tr-TR" sz="2800" dirty="0"/>
              <a:t> of </a:t>
            </a:r>
            <a:r>
              <a:rPr lang="tr-TR" sz="2800" dirty="0" err="1"/>
              <a:t>the</a:t>
            </a:r>
            <a:r>
              <a:rPr lang="tr-TR" sz="2800" dirty="0"/>
              <a:t> </a:t>
            </a:r>
            <a:r>
              <a:rPr lang="tr-TR" sz="2800" dirty="0" err="1"/>
              <a:t>company</a:t>
            </a:r>
            <a:r>
              <a:rPr lang="tr-TR" sz="2800" dirty="0"/>
              <a:t>. </a:t>
            </a:r>
          </a:p>
          <a:p>
            <a:r>
              <a:rPr lang="tr-TR" sz="2800" dirty="0" err="1"/>
              <a:t>Although</a:t>
            </a:r>
            <a:r>
              <a:rPr lang="tr-TR" sz="2800" dirty="0"/>
              <a:t> </a:t>
            </a:r>
            <a:r>
              <a:rPr lang="tr-TR" sz="2800" dirty="0" err="1"/>
              <a:t>there</a:t>
            </a:r>
            <a:r>
              <a:rPr lang="tr-TR" sz="2800" dirty="0"/>
              <a:t> </a:t>
            </a:r>
            <a:r>
              <a:rPr lang="tr-TR" sz="2800" dirty="0" err="1"/>
              <a:t>are</a:t>
            </a:r>
            <a:r>
              <a:rPr lang="tr-TR" sz="2800" dirty="0"/>
              <a:t> </a:t>
            </a:r>
            <a:r>
              <a:rPr lang="tr-TR" sz="2800" dirty="0" err="1"/>
              <a:t>many</a:t>
            </a:r>
            <a:r>
              <a:rPr lang="tr-TR" sz="2800" dirty="0"/>
              <a:t> </a:t>
            </a:r>
            <a:r>
              <a:rPr lang="tr-TR" sz="2800" dirty="0" err="1"/>
              <a:t>benefits</a:t>
            </a:r>
            <a:r>
              <a:rPr lang="tr-TR" sz="2800" dirty="0"/>
              <a:t>, </a:t>
            </a:r>
            <a:r>
              <a:rPr lang="tr-TR" sz="2800" dirty="0" err="1"/>
              <a:t>one</a:t>
            </a:r>
            <a:r>
              <a:rPr lang="tr-TR" sz="2800" dirty="0"/>
              <a:t> </a:t>
            </a:r>
            <a:r>
              <a:rPr lang="tr-TR" sz="2800" dirty="0" err="1"/>
              <a:t>should</a:t>
            </a:r>
            <a:r>
              <a:rPr lang="tr-TR" sz="2800" dirty="0"/>
              <a:t> </a:t>
            </a:r>
            <a:r>
              <a:rPr lang="tr-TR" sz="2800" dirty="0" err="1"/>
              <a:t>take</a:t>
            </a:r>
            <a:r>
              <a:rPr lang="tr-TR" sz="2800" dirty="0"/>
              <a:t> </a:t>
            </a:r>
            <a:r>
              <a:rPr lang="tr-TR" sz="2800" dirty="0" err="1"/>
              <a:t>the</a:t>
            </a:r>
            <a:r>
              <a:rPr lang="tr-TR" sz="2800" dirty="0"/>
              <a:t> </a:t>
            </a:r>
            <a:r>
              <a:rPr lang="tr-TR" sz="2800" dirty="0" err="1"/>
              <a:t>cost</a:t>
            </a:r>
            <a:r>
              <a:rPr lang="tr-TR" sz="2800" dirty="0"/>
              <a:t> </a:t>
            </a:r>
            <a:r>
              <a:rPr lang="tr-TR" sz="2800" dirty="0" err="1"/>
              <a:t>into</a:t>
            </a:r>
            <a:r>
              <a:rPr lang="tr-TR" sz="2800" dirty="0"/>
              <a:t> </a:t>
            </a:r>
            <a:r>
              <a:rPr lang="tr-TR" sz="2800" dirty="0" err="1"/>
              <a:t>the</a:t>
            </a:r>
            <a:r>
              <a:rPr lang="tr-TR" sz="2800" dirty="0"/>
              <a:t> </a:t>
            </a:r>
            <a:r>
              <a:rPr lang="tr-TR" sz="2800" dirty="0" err="1"/>
              <a:t>account</a:t>
            </a:r>
            <a:r>
              <a:rPr lang="tr-TR" sz="2800" dirty="0"/>
              <a:t> </a:t>
            </a:r>
            <a:r>
              <a:rPr lang="tr-TR" sz="2800" dirty="0" err="1"/>
              <a:t>when</a:t>
            </a:r>
            <a:r>
              <a:rPr lang="tr-TR" sz="2800" dirty="0"/>
              <a:t> </a:t>
            </a:r>
            <a:r>
              <a:rPr lang="tr-TR" sz="2800" dirty="0" err="1"/>
              <a:t>implementing</a:t>
            </a:r>
            <a:r>
              <a:rPr lang="tr-TR" sz="2800" dirty="0"/>
              <a:t> TQM.</a:t>
            </a:r>
          </a:p>
        </p:txBody>
      </p:sp>
    </p:spTree>
    <p:extLst>
      <p:ext uri="{BB962C8B-B14F-4D97-AF65-F5344CB8AC3E}">
        <p14:creationId xmlns:p14="http://schemas.microsoft.com/office/powerpoint/2010/main" val="14692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87F09822-13A2-4CFC-95BF-9B41B90E22C4}"/>
              </a:ext>
            </a:extLst>
          </p:cNvPr>
          <p:cNvSpPr>
            <a:spLocks noGrp="1"/>
          </p:cNvSpPr>
          <p:nvPr>
            <p:ph type="title"/>
          </p:nvPr>
        </p:nvSpPr>
        <p:spPr/>
        <p:txBody>
          <a:bodyPr/>
          <a:lstStyle/>
          <a:p>
            <a:r>
              <a:rPr lang="en-US" dirty="0"/>
              <a:t>What is Total Quality Management</a:t>
            </a:r>
            <a:endParaRPr lang="tr-TR" dirty="0"/>
          </a:p>
        </p:txBody>
      </p:sp>
      <p:sp>
        <p:nvSpPr>
          <p:cNvPr id="3" name="İçerik Yer Tutucusu 2">
            <a:extLst>
              <a:ext uri="{FF2B5EF4-FFF2-40B4-BE49-F238E27FC236}">
                <a16:creationId xmlns:a16="http://schemas.microsoft.com/office/drawing/2014/main" id="{7733C067-C0DF-472F-A048-1D19B4B0563D}"/>
              </a:ext>
            </a:extLst>
          </p:cNvPr>
          <p:cNvSpPr>
            <a:spLocks noGrp="1"/>
          </p:cNvSpPr>
          <p:nvPr>
            <p:ph idx="1"/>
          </p:nvPr>
        </p:nvSpPr>
        <p:spPr>
          <a:xfrm>
            <a:off x="838200" y="1825625"/>
            <a:ext cx="4825181" cy="4351338"/>
          </a:xfrm>
        </p:spPr>
        <p:txBody>
          <a:bodyPr/>
          <a:lstStyle/>
          <a:p>
            <a:pPr marL="0" indent="0">
              <a:buNone/>
            </a:pPr>
            <a:r>
              <a:rPr lang="en-US" dirty="0"/>
              <a:t>Definition: TQM is a management philosophy, a paradigm, a continuous improvement approach to doing business through a new management model.</a:t>
            </a:r>
            <a:endParaRPr lang="tr-TR" dirty="0"/>
          </a:p>
        </p:txBody>
      </p:sp>
    </p:spTree>
    <p:extLst>
      <p:ext uri="{BB962C8B-B14F-4D97-AF65-F5344CB8AC3E}">
        <p14:creationId xmlns:p14="http://schemas.microsoft.com/office/powerpoint/2010/main" val="1438393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2" name="Unvan 1">
            <a:extLst>
              <a:ext uri="{FF2B5EF4-FFF2-40B4-BE49-F238E27FC236}">
                <a16:creationId xmlns:a16="http://schemas.microsoft.com/office/drawing/2014/main" id="{73CA1F4D-4B42-4E16-885A-3AA40FB60A9D}"/>
              </a:ext>
            </a:extLst>
          </p:cNvPr>
          <p:cNvSpPr>
            <a:spLocks noGrp="1"/>
          </p:cNvSpPr>
          <p:nvPr>
            <p:ph type="title"/>
          </p:nvPr>
        </p:nvSpPr>
        <p:spPr/>
        <p:txBody>
          <a:bodyPr/>
          <a:lstStyle/>
          <a:p>
            <a:r>
              <a:rPr lang="en-US" dirty="0"/>
              <a:t>TQM is a comprehensive management system which:</a:t>
            </a:r>
            <a:endParaRPr lang="tr-TR" dirty="0"/>
          </a:p>
        </p:txBody>
      </p:sp>
      <p:sp>
        <p:nvSpPr>
          <p:cNvPr id="3" name="İçerik Yer Tutucusu 2">
            <a:extLst>
              <a:ext uri="{FF2B5EF4-FFF2-40B4-BE49-F238E27FC236}">
                <a16:creationId xmlns:a16="http://schemas.microsoft.com/office/drawing/2014/main" id="{AF6CEBB1-55F4-4440-BC2F-3F4972A4FD80}"/>
              </a:ext>
            </a:extLst>
          </p:cNvPr>
          <p:cNvSpPr>
            <a:spLocks noGrp="1"/>
          </p:cNvSpPr>
          <p:nvPr>
            <p:ph idx="1"/>
          </p:nvPr>
        </p:nvSpPr>
        <p:spPr>
          <a:xfrm>
            <a:off x="838200" y="1690688"/>
            <a:ext cx="10515600" cy="4351338"/>
          </a:xfrm>
        </p:spPr>
        <p:txBody>
          <a:bodyPr/>
          <a:lstStyle/>
          <a:p>
            <a:r>
              <a:rPr lang="en-US" dirty="0"/>
              <a:t>Focuses on meeting owners’/customers’ needs, by providing quality services at a reasonable cost</a:t>
            </a:r>
            <a:r>
              <a:rPr lang="tr-TR" dirty="0"/>
              <a:t>.</a:t>
            </a:r>
            <a:r>
              <a:rPr lang="en-US" dirty="0"/>
              <a:t> </a:t>
            </a:r>
            <a:endParaRPr lang="tr-TR" dirty="0"/>
          </a:p>
          <a:p>
            <a:r>
              <a:rPr lang="en-US" dirty="0"/>
              <a:t>Focuses on continuous improvement. </a:t>
            </a:r>
            <a:endParaRPr lang="tr-TR" dirty="0"/>
          </a:p>
          <a:p>
            <a:r>
              <a:rPr lang="en-US" dirty="0"/>
              <a:t>Recognizes role of everyone in the organization.</a:t>
            </a:r>
            <a:endParaRPr lang="tr-TR" dirty="0"/>
          </a:p>
          <a:p>
            <a:r>
              <a:rPr lang="en-US" dirty="0"/>
              <a:t>Views organization as an internal system with a common aim. </a:t>
            </a:r>
            <a:endParaRPr lang="tr-TR" dirty="0"/>
          </a:p>
          <a:p>
            <a:r>
              <a:rPr lang="en-US" dirty="0"/>
              <a:t>Focuses on the way tasks are accomplished. </a:t>
            </a:r>
            <a:endParaRPr lang="tr-TR" dirty="0"/>
          </a:p>
          <a:p>
            <a:r>
              <a:rPr lang="en-US" dirty="0"/>
              <a:t>Emphasizes teamwork.</a:t>
            </a:r>
          </a:p>
          <a:p>
            <a:endParaRPr lang="tr-TR" dirty="0"/>
          </a:p>
        </p:txBody>
      </p:sp>
    </p:spTree>
    <p:extLst>
      <p:ext uri="{BB962C8B-B14F-4D97-AF65-F5344CB8AC3E}">
        <p14:creationId xmlns:p14="http://schemas.microsoft.com/office/powerpoint/2010/main" val="2697957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172088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9483"/>
            <a:ext cx="11147323" cy="2871327"/>
          </a:xfrm>
          <a:prstGeom prst="rect">
            <a:avLst/>
          </a:prstGeom>
        </p:spPr>
      </p:pic>
      <p:sp>
        <p:nvSpPr>
          <p:cNvPr id="2" name="Unvan 1">
            <a:extLst>
              <a:ext uri="{FF2B5EF4-FFF2-40B4-BE49-F238E27FC236}">
                <a16:creationId xmlns:a16="http://schemas.microsoft.com/office/drawing/2014/main" id="{E5E7A91C-C6F7-4958-9265-61DBD5F115AC}"/>
              </a:ext>
            </a:extLst>
          </p:cNvPr>
          <p:cNvSpPr>
            <a:spLocks noGrp="1"/>
          </p:cNvSpPr>
          <p:nvPr>
            <p:ph type="title"/>
          </p:nvPr>
        </p:nvSpPr>
        <p:spPr>
          <a:xfrm>
            <a:off x="838200" y="-165817"/>
            <a:ext cx="10515600" cy="1325563"/>
          </a:xfrm>
        </p:spPr>
        <p:txBody>
          <a:bodyPr/>
          <a:lstStyle/>
          <a:p>
            <a:r>
              <a:rPr lang="tr-TR" dirty="0"/>
              <a:t>TQM </a:t>
            </a:r>
            <a:r>
              <a:rPr lang="tr-TR" dirty="0" err="1"/>
              <a:t>beliefs</a:t>
            </a:r>
            <a:endParaRPr lang="tr-TR" dirty="0"/>
          </a:p>
        </p:txBody>
      </p:sp>
      <p:sp>
        <p:nvSpPr>
          <p:cNvPr id="3" name="İçerik Yer Tutucusu 2">
            <a:extLst>
              <a:ext uri="{FF2B5EF4-FFF2-40B4-BE49-F238E27FC236}">
                <a16:creationId xmlns:a16="http://schemas.microsoft.com/office/drawing/2014/main" id="{E328BDC9-C6D8-401E-B9AB-80544DC13E76}"/>
              </a:ext>
            </a:extLst>
          </p:cNvPr>
          <p:cNvSpPr>
            <a:spLocks noGrp="1"/>
          </p:cNvSpPr>
          <p:nvPr>
            <p:ph idx="1"/>
          </p:nvPr>
        </p:nvSpPr>
        <p:spPr>
          <a:xfrm>
            <a:off x="838200" y="925973"/>
            <a:ext cx="10515600" cy="4351338"/>
          </a:xfrm>
        </p:spPr>
        <p:txBody>
          <a:bodyPr>
            <a:normAutofit fontScale="92500" lnSpcReduction="10000"/>
          </a:bodyPr>
          <a:lstStyle/>
          <a:p>
            <a:r>
              <a:rPr lang="en-US" dirty="0"/>
              <a:t>Owner/customer satisfaction is the measure of quality </a:t>
            </a:r>
            <a:endParaRPr lang="tr-TR" dirty="0"/>
          </a:p>
          <a:p>
            <a:r>
              <a:rPr lang="en-US" dirty="0"/>
              <a:t>Everyone is an owner/customer. </a:t>
            </a:r>
            <a:endParaRPr lang="tr-TR" dirty="0"/>
          </a:p>
          <a:p>
            <a:r>
              <a:rPr lang="en-US" dirty="0"/>
              <a:t>Quality improvement must be continuous.</a:t>
            </a:r>
            <a:endParaRPr lang="tr-TR" dirty="0"/>
          </a:p>
          <a:p>
            <a:r>
              <a:rPr lang="en-US" dirty="0"/>
              <a:t>Analysis of the processes is the key to quality improvement. </a:t>
            </a:r>
            <a:endParaRPr lang="tr-TR" dirty="0"/>
          </a:p>
          <a:p>
            <a:r>
              <a:rPr lang="en-US" dirty="0"/>
              <a:t>Measurement, a skilled use of analytical tools, and employee involvement are critical sources of quality improvement ideas and innovations </a:t>
            </a:r>
            <a:endParaRPr lang="tr-TR" dirty="0"/>
          </a:p>
          <a:p>
            <a:r>
              <a:rPr lang="en-US" dirty="0"/>
              <a:t>Sustained total quality management is not possible without active, visible, consistent, and enabling leadership by managers at all levels</a:t>
            </a:r>
            <a:endParaRPr lang="tr-TR" dirty="0"/>
          </a:p>
          <a:p>
            <a:r>
              <a:rPr lang="en-US" dirty="0"/>
              <a:t>It is essential to continuously improve the quality of products and services that we provide to our owners/customers.</a:t>
            </a:r>
          </a:p>
          <a:p>
            <a:endParaRPr lang="tr-TR" dirty="0"/>
          </a:p>
        </p:txBody>
      </p:sp>
    </p:spTree>
    <p:extLst>
      <p:ext uri="{BB962C8B-B14F-4D97-AF65-F5344CB8AC3E}">
        <p14:creationId xmlns:p14="http://schemas.microsoft.com/office/powerpoint/2010/main" val="3640615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a:extLst>
              <a:ext uri="{FF2B5EF4-FFF2-40B4-BE49-F238E27FC236}">
                <a16:creationId xmlns:a16="http://schemas.microsoft.com/office/drawing/2014/main" id="{4277BDD2-CE02-4D07-9593-CBFE4EF3EF27}"/>
              </a:ext>
            </a:extLst>
          </p:cNvPr>
          <p:cNvSpPr>
            <a:spLocks noGrp="1"/>
          </p:cNvSpPr>
          <p:nvPr>
            <p:ph type="title"/>
          </p:nvPr>
        </p:nvSpPr>
        <p:spPr/>
        <p:txBody>
          <a:bodyPr/>
          <a:lstStyle/>
          <a:p>
            <a:r>
              <a:rPr lang="tr-TR" dirty="0"/>
              <a:t>Seven Deadly </a:t>
            </a:r>
            <a:r>
              <a:rPr lang="tr-TR" dirty="0" err="1"/>
              <a:t>Diseases</a:t>
            </a:r>
            <a:endParaRPr lang="tr-TR" dirty="0"/>
          </a:p>
        </p:txBody>
      </p:sp>
      <p:sp>
        <p:nvSpPr>
          <p:cNvPr id="3" name="İçerik Yer Tutucusu 2">
            <a:extLst>
              <a:ext uri="{FF2B5EF4-FFF2-40B4-BE49-F238E27FC236}">
                <a16:creationId xmlns:a16="http://schemas.microsoft.com/office/drawing/2014/main" id="{909CFA35-752C-4B84-90BE-902879E73925}"/>
              </a:ext>
            </a:extLst>
          </p:cNvPr>
          <p:cNvSpPr>
            <a:spLocks noGrp="1"/>
          </p:cNvSpPr>
          <p:nvPr>
            <p:ph idx="1"/>
          </p:nvPr>
        </p:nvSpPr>
        <p:spPr/>
        <p:txBody>
          <a:bodyPr>
            <a:normAutofit fontScale="92500" lnSpcReduction="20000"/>
          </a:bodyPr>
          <a:lstStyle/>
          <a:p>
            <a:r>
              <a:rPr lang="en-US" dirty="0"/>
              <a:t>Deming compiled a list of seven deadly diseases that have inhibited change in the style of management. </a:t>
            </a:r>
            <a:endParaRPr lang="tr-TR" dirty="0"/>
          </a:p>
          <a:p>
            <a:r>
              <a:rPr lang="en-US" dirty="0"/>
              <a:t>Lack of constancy of purpose.</a:t>
            </a:r>
            <a:endParaRPr lang="tr-TR" dirty="0"/>
          </a:p>
          <a:p>
            <a:r>
              <a:rPr lang="en-US" dirty="0"/>
              <a:t>Emphasis on short-term profits:  short-term thinking (just the opposite from constancy of purpose to stay in business).</a:t>
            </a:r>
            <a:endParaRPr lang="tr-TR" dirty="0"/>
          </a:p>
          <a:p>
            <a:r>
              <a:rPr lang="en-US" dirty="0"/>
              <a:t>Management by fear.</a:t>
            </a:r>
            <a:endParaRPr lang="tr-TR" dirty="0"/>
          </a:p>
          <a:p>
            <a:r>
              <a:rPr lang="en-US" dirty="0"/>
              <a:t>Mobility of management:  job hopping.</a:t>
            </a:r>
            <a:endParaRPr lang="tr-TR" dirty="0"/>
          </a:p>
          <a:p>
            <a:r>
              <a:rPr lang="en-US" dirty="0"/>
              <a:t>Use of visible figures only for management, with little or no consideration of figures that are unknown or unknowable. </a:t>
            </a:r>
            <a:endParaRPr lang="tr-TR" dirty="0"/>
          </a:p>
          <a:p>
            <a:r>
              <a:rPr lang="en-US" dirty="0"/>
              <a:t>Excessive medical costs.</a:t>
            </a:r>
            <a:endParaRPr lang="tr-TR" dirty="0"/>
          </a:p>
          <a:p>
            <a:r>
              <a:rPr lang="en-US" dirty="0"/>
              <a:t>Excessive costs of liability, fueled by lawyers that work on contingency fees.</a:t>
            </a:r>
          </a:p>
          <a:p>
            <a:endParaRPr lang="tr-TR" dirty="0"/>
          </a:p>
        </p:txBody>
      </p:sp>
    </p:spTree>
    <p:extLst>
      <p:ext uri="{BB962C8B-B14F-4D97-AF65-F5344CB8AC3E}">
        <p14:creationId xmlns:p14="http://schemas.microsoft.com/office/powerpoint/2010/main" val="2753896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98170A-9954-4D5B-880D-EE80CDC4F7E3}"/>
              </a:ext>
            </a:extLst>
          </p:cNvPr>
          <p:cNvSpPr>
            <a:spLocks noGrp="1"/>
          </p:cNvSpPr>
          <p:nvPr>
            <p:ph type="title"/>
          </p:nvPr>
        </p:nvSpPr>
        <p:spPr>
          <a:xfrm>
            <a:off x="838200" y="2335968"/>
            <a:ext cx="10515600" cy="1325563"/>
          </a:xfrm>
        </p:spPr>
        <p:txBody>
          <a:bodyPr/>
          <a:lstStyle/>
          <a:p>
            <a:r>
              <a:rPr lang="tr-TR" dirty="0" err="1"/>
              <a:t>Quality</a:t>
            </a:r>
            <a:r>
              <a:rPr lang="tr-TR" dirty="0"/>
              <a:t> TQM </a:t>
            </a:r>
            <a:r>
              <a:rPr lang="tr-TR" dirty="0" err="1"/>
              <a:t>principles</a:t>
            </a:r>
            <a:endParaRPr lang="tr-TR" dirty="0"/>
          </a:p>
        </p:txBody>
      </p:sp>
      <p:sp>
        <p:nvSpPr>
          <p:cNvPr id="6" name="Metin kutusu 5">
            <a:extLst>
              <a:ext uri="{FF2B5EF4-FFF2-40B4-BE49-F238E27FC236}">
                <a16:creationId xmlns:a16="http://schemas.microsoft.com/office/drawing/2014/main" id="{F17F7595-6E04-4A35-95EF-05875C0B39CE}"/>
              </a:ext>
            </a:extLst>
          </p:cNvPr>
          <p:cNvSpPr txBox="1"/>
          <p:nvPr/>
        </p:nvSpPr>
        <p:spPr>
          <a:xfrm>
            <a:off x="9749707" y="5983550"/>
            <a:ext cx="1604093" cy="369332"/>
          </a:xfrm>
          <a:prstGeom prst="rect">
            <a:avLst/>
          </a:prstGeom>
          <a:noFill/>
        </p:spPr>
        <p:txBody>
          <a:bodyPr wrap="none" rtlCol="0">
            <a:spAutoFit/>
          </a:bodyPr>
          <a:lstStyle/>
          <a:p>
            <a:r>
              <a:rPr lang="tr-TR" dirty="0"/>
              <a:t>YASİN KONDUR</a:t>
            </a:r>
          </a:p>
        </p:txBody>
      </p:sp>
    </p:spTree>
    <p:extLst>
      <p:ext uri="{BB962C8B-B14F-4D97-AF65-F5344CB8AC3E}">
        <p14:creationId xmlns:p14="http://schemas.microsoft.com/office/powerpoint/2010/main" val="781602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568D1AD-8FEE-42D2-9E9C-36B189DDBCA1}"/>
              </a:ext>
            </a:extLst>
          </p:cNvPr>
          <p:cNvSpPr>
            <a:spLocks noGrp="1"/>
          </p:cNvSpPr>
          <p:nvPr>
            <p:ph type="title"/>
          </p:nvPr>
        </p:nvSpPr>
        <p:spPr/>
        <p:txBody>
          <a:bodyPr/>
          <a:lstStyle/>
          <a:p>
            <a:r>
              <a:rPr lang="tr-TR" dirty="0" err="1"/>
              <a:t>Quality</a:t>
            </a:r>
            <a:r>
              <a:rPr lang="tr-TR" dirty="0"/>
              <a:t> TQM </a:t>
            </a:r>
            <a:r>
              <a:rPr lang="tr-TR" dirty="0" err="1"/>
              <a:t>principles</a:t>
            </a:r>
            <a:r>
              <a:rPr lang="tr-TR" dirty="0"/>
              <a:t/>
            </a:r>
            <a:br>
              <a:rPr lang="tr-TR" dirty="0"/>
            </a:br>
            <a:endParaRPr lang="tr-TR" dirty="0"/>
          </a:p>
        </p:txBody>
      </p:sp>
      <p:sp>
        <p:nvSpPr>
          <p:cNvPr id="3" name="İçerik Yer Tutucusu 2">
            <a:extLst>
              <a:ext uri="{FF2B5EF4-FFF2-40B4-BE49-F238E27FC236}">
                <a16:creationId xmlns:a16="http://schemas.microsoft.com/office/drawing/2014/main" id="{37C799B8-582F-44E7-A6D6-00BDDAEF022A}"/>
              </a:ext>
            </a:extLst>
          </p:cNvPr>
          <p:cNvSpPr>
            <a:spLocks noGrp="1"/>
          </p:cNvSpPr>
          <p:nvPr>
            <p:ph idx="1"/>
          </p:nvPr>
        </p:nvSpPr>
        <p:spPr/>
        <p:txBody>
          <a:bodyPr/>
          <a:lstStyle/>
          <a:p>
            <a:r>
              <a:rPr lang="en-US" dirty="0"/>
              <a:t>People will produce quality goods and services when the meaning of quality is expressed daily in their relations.</a:t>
            </a:r>
            <a:endParaRPr lang="tr-TR" dirty="0"/>
          </a:p>
          <a:p>
            <a:r>
              <a:rPr lang="en-US" dirty="0"/>
              <a:t>Inspection of the process is as important as inspection of the product. </a:t>
            </a:r>
            <a:endParaRPr lang="tr-TR" dirty="0"/>
          </a:p>
          <a:p>
            <a:r>
              <a:rPr lang="en-US" dirty="0"/>
              <a:t>Probability of variation, can be understood by scientific methods. </a:t>
            </a:r>
            <a:endParaRPr lang="tr-TR" dirty="0"/>
          </a:p>
          <a:p>
            <a:r>
              <a:rPr lang="en-US" dirty="0"/>
              <a:t>Workers work in the system to improve the system; managers work on the system to improve the system. </a:t>
            </a:r>
            <a:endParaRPr lang="tr-TR" dirty="0"/>
          </a:p>
        </p:txBody>
      </p:sp>
    </p:spTree>
    <p:extLst>
      <p:ext uri="{BB962C8B-B14F-4D97-AF65-F5344CB8AC3E}">
        <p14:creationId xmlns:p14="http://schemas.microsoft.com/office/powerpoint/2010/main" val="6658755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1093</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Teması</vt:lpstr>
      <vt:lpstr>PowerPoint Presentation</vt:lpstr>
      <vt:lpstr>Introduction</vt:lpstr>
      <vt:lpstr>What is Total Quality Management</vt:lpstr>
      <vt:lpstr>TQM is a comprehensive management system which:</vt:lpstr>
      <vt:lpstr>PowerPoint Presentation</vt:lpstr>
      <vt:lpstr>TQM beliefs</vt:lpstr>
      <vt:lpstr>Seven Deadly Diseases</vt:lpstr>
      <vt:lpstr>Quality TQM principles</vt:lpstr>
      <vt:lpstr>Quality TQM principles </vt:lpstr>
      <vt:lpstr>How to begin Continuous improvement </vt:lpstr>
      <vt:lpstr>Companies who implemented continuous improvement </vt:lpstr>
      <vt:lpstr>Companies who implemented continuous improvement </vt:lpstr>
      <vt:lpstr>EXAMPLES</vt:lpstr>
      <vt:lpstr>MOTOROLA</vt:lpstr>
      <vt:lpstr>Advantages of total quality management</vt:lpstr>
      <vt:lpstr>1. Emphasizing the needs of the market:</vt:lpstr>
      <vt:lpstr>2. Assures better quality performance in every sphere of activity:</vt:lpstr>
      <vt:lpstr>3. Helps in checking non-productive activities and waste:</vt:lpstr>
      <vt:lpstr>4. Helpful in meeting the competition:</vt:lpstr>
      <vt:lpstr>5. It helps in developing an adequate system of communication:</vt:lpstr>
      <vt:lpstr>6. Continuous review of progress: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Total Quality Management</dc:title>
  <dc:creator>office365-25</dc:creator>
  <cp:lastModifiedBy>Windows User</cp:lastModifiedBy>
  <cp:revision>10</cp:revision>
  <dcterms:created xsi:type="dcterms:W3CDTF">2019-06-14T10:17:13Z</dcterms:created>
  <dcterms:modified xsi:type="dcterms:W3CDTF">2019-06-15T21:33:24Z</dcterms:modified>
</cp:coreProperties>
</file>